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handoutMasterIdLst>
    <p:handoutMasterId r:id="rId17"/>
  </p:handoutMasterIdLst>
  <p:sldIdLst>
    <p:sldId id="256" r:id="rId2"/>
    <p:sldId id="307" r:id="rId3"/>
    <p:sldId id="308" r:id="rId4"/>
    <p:sldId id="262" r:id="rId5"/>
    <p:sldId id="263" r:id="rId6"/>
    <p:sldId id="264" r:id="rId7"/>
    <p:sldId id="309" r:id="rId8"/>
    <p:sldId id="310" r:id="rId9"/>
    <p:sldId id="311" r:id="rId10"/>
    <p:sldId id="312" r:id="rId11"/>
    <p:sldId id="313" r:id="rId12"/>
    <p:sldId id="314" r:id="rId13"/>
    <p:sldId id="315" r:id="rId14"/>
    <p:sldId id="316" r:id="rId15"/>
    <p:sldId id="317" r:id="rId16"/>
  </p:sldIdLst>
  <p:sldSz cx="9144000" cy="6858000" type="screen4x3"/>
  <p:notesSz cx="6858000" cy="9117013"/>
  <p:custDataLst>
    <p:tags r:id="rId18"/>
  </p:custDataLst>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9999"/>
    <a:srgbClr val="FF3300"/>
    <a:srgbClr val="FF6633"/>
    <a:srgbClr val="F8F8F8"/>
    <a:srgbClr val="FFFF99"/>
    <a:srgbClr val="FFFF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687" autoAdjust="0"/>
    <p:restoredTop sz="82743" autoAdjust="0"/>
  </p:normalViewPr>
  <p:slideViewPr>
    <p:cSldViewPr>
      <p:cViewPr varScale="1">
        <p:scale>
          <a:sx n="60" d="100"/>
          <a:sy n="60"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7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1026"/>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3907" name="Rectangle 1027"/>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3908" name="Rectangle 1028"/>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3909" name="Rectangle 1029"/>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3E43931-6D0F-4086-9DBC-F141A433D91A}" type="slidenum">
              <a:rPr lang="en-US"/>
              <a:pPr>
                <a:defRPr/>
              </a:pPr>
              <a:t>‹#›</a:t>
            </a:fld>
            <a:endParaRPr lang="en-US"/>
          </a:p>
        </p:txBody>
      </p:sp>
    </p:spTree>
    <p:extLst>
      <p:ext uri="{BB962C8B-B14F-4D97-AF65-F5344CB8AC3E}">
        <p14:creationId xmlns:p14="http://schemas.microsoft.com/office/powerpoint/2010/main" val="5311215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177800" y="230188"/>
            <a:ext cx="203200" cy="6503987"/>
            <a:chOff x="112" y="145"/>
            <a:chExt cx="128" cy="4097"/>
          </a:xfrm>
        </p:grpSpPr>
        <p:sp>
          <p:nvSpPr>
            <p:cNvPr id="5" name="Rectangle 5"/>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6" name="Rectangle 6"/>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a:p>
          </p:txBody>
        </p:sp>
      </p:grpSp>
      <p:grpSp>
        <p:nvGrpSpPr>
          <p:cNvPr id="7" name="Group 7"/>
          <p:cNvGrpSpPr>
            <a:grpSpLocks/>
          </p:cNvGrpSpPr>
          <p:nvPr/>
        </p:nvGrpSpPr>
        <p:grpSpPr bwMode="auto">
          <a:xfrm>
            <a:off x="8793163" y="220663"/>
            <a:ext cx="198437" cy="6408737"/>
            <a:chOff x="5539" y="139"/>
            <a:chExt cx="125" cy="4037"/>
          </a:xfrm>
        </p:grpSpPr>
        <p:sp>
          <p:nvSpPr>
            <p:cNvPr id="8" name="Rectangle 8"/>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9" name="Rectangle 9"/>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 name="Group 10"/>
          <p:cNvGrpSpPr>
            <a:grpSpLocks/>
          </p:cNvGrpSpPr>
          <p:nvPr/>
        </p:nvGrpSpPr>
        <p:grpSpPr bwMode="auto">
          <a:xfrm>
            <a:off x="412750" y="6477000"/>
            <a:ext cx="8686800" cy="228600"/>
            <a:chOff x="260" y="4080"/>
            <a:chExt cx="5472" cy="144"/>
          </a:xfrm>
        </p:grpSpPr>
        <p:sp>
          <p:nvSpPr>
            <p:cNvPr id="11" name="Rectangle 11"/>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12" name="Rectangle 12"/>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3" name="Group 13"/>
          <p:cNvGrpSpPr>
            <a:grpSpLocks/>
          </p:cNvGrpSpPr>
          <p:nvPr/>
        </p:nvGrpSpPr>
        <p:grpSpPr bwMode="auto">
          <a:xfrm>
            <a:off x="76200" y="176213"/>
            <a:ext cx="8745538" cy="161925"/>
            <a:chOff x="48" y="111"/>
            <a:chExt cx="5509" cy="102"/>
          </a:xfrm>
        </p:grpSpPr>
        <p:sp>
          <p:nvSpPr>
            <p:cNvPr id="14" name="Rectangle 14"/>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15" name="Rectangle 15"/>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34835" name="Rectangle 19"/>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34836" name="Rectangle 20"/>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16" name="Rectangle 21"/>
          <p:cNvSpPr>
            <a:spLocks noGrp="1" noChangeArrowheads="1"/>
          </p:cNvSpPr>
          <p:nvPr>
            <p:ph type="dt" sz="quarter" idx="10"/>
          </p:nvPr>
        </p:nvSpPr>
        <p:spPr>
          <a:xfrm>
            <a:off x="439738" y="5989638"/>
            <a:ext cx="1905000" cy="457200"/>
          </a:xfrm>
        </p:spPr>
        <p:txBody>
          <a:bodyPr/>
          <a:lstStyle>
            <a:lvl1pPr>
              <a:defRPr/>
            </a:lvl1pPr>
          </a:lstStyle>
          <a:p>
            <a:pPr>
              <a:defRPr/>
            </a:pPr>
            <a:endParaRPr lang="en-US"/>
          </a:p>
        </p:txBody>
      </p:sp>
      <p:sp>
        <p:nvSpPr>
          <p:cNvPr id="17" name="Rectangle 22"/>
          <p:cNvSpPr>
            <a:spLocks noGrp="1" noChangeArrowheads="1"/>
          </p:cNvSpPr>
          <p:nvPr>
            <p:ph type="ftr" sz="quarter" idx="11"/>
          </p:nvPr>
        </p:nvSpPr>
        <p:spPr>
          <a:xfrm>
            <a:off x="3135313" y="6002338"/>
            <a:ext cx="2895600" cy="457200"/>
          </a:xfrm>
        </p:spPr>
        <p:txBody>
          <a:bodyPr/>
          <a:lstStyle>
            <a:lvl1pPr>
              <a:defRPr/>
            </a:lvl1pPr>
          </a:lstStyle>
          <a:p>
            <a:pPr>
              <a:defRPr/>
            </a:pPr>
            <a:endParaRPr lang="en-US"/>
          </a:p>
        </p:txBody>
      </p:sp>
      <p:sp>
        <p:nvSpPr>
          <p:cNvPr id="18" name="Rectangle 23"/>
          <p:cNvSpPr>
            <a:spLocks noGrp="1" noChangeArrowheads="1"/>
          </p:cNvSpPr>
          <p:nvPr>
            <p:ph type="sldNum" sz="quarter" idx="12"/>
          </p:nvPr>
        </p:nvSpPr>
        <p:spPr>
          <a:xfrm>
            <a:off x="6800850" y="5978525"/>
            <a:ext cx="1905000" cy="457200"/>
          </a:xfrm>
        </p:spPr>
        <p:txBody>
          <a:bodyPr/>
          <a:lstStyle>
            <a:lvl1pPr>
              <a:defRPr/>
            </a:lvl1pPr>
          </a:lstStyle>
          <a:p>
            <a:pPr>
              <a:defRPr/>
            </a:pPr>
            <a:fld id="{387D9AD3-864C-4847-898B-B8514B901B2D}"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pPr>
              <a:defRPr/>
            </a:pPr>
            <a:fld id="{C641A455-B3EF-4A04-9EF6-01E5F0EC7F7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pPr>
              <a:defRPr/>
            </a:pPr>
            <a:fld id="{A1F1F47E-CB8F-4401-968D-21F49927438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pPr>
              <a:defRPr/>
            </a:pPr>
            <a:fld id="{A83002EB-66DC-431C-8DCF-30F22B6670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p>
        </p:txBody>
      </p:sp>
      <p:sp>
        <p:nvSpPr>
          <p:cNvPr id="5" name="Rectangle 28"/>
          <p:cNvSpPr>
            <a:spLocks noGrp="1" noChangeArrowheads="1"/>
          </p:cNvSpPr>
          <p:nvPr>
            <p:ph type="ftr" sz="quarter" idx="11"/>
          </p:nvPr>
        </p:nvSpPr>
        <p:spPr>
          <a:ln/>
        </p:spPr>
        <p:txBody>
          <a:bodyPr/>
          <a:lstStyle>
            <a:lvl1pPr>
              <a:defRPr/>
            </a:lvl1pPr>
          </a:lstStyle>
          <a:p>
            <a:pPr>
              <a:defRPr/>
            </a:pPr>
            <a:endParaRPr lang="en-US"/>
          </a:p>
        </p:txBody>
      </p:sp>
      <p:sp>
        <p:nvSpPr>
          <p:cNvPr id="6" name="Rectangle 29"/>
          <p:cNvSpPr>
            <a:spLocks noGrp="1" noChangeArrowheads="1"/>
          </p:cNvSpPr>
          <p:nvPr>
            <p:ph type="sldNum" sz="quarter" idx="12"/>
          </p:nvPr>
        </p:nvSpPr>
        <p:spPr>
          <a:ln/>
        </p:spPr>
        <p:txBody>
          <a:bodyPr/>
          <a:lstStyle>
            <a:lvl1pPr>
              <a:defRPr/>
            </a:lvl1pPr>
          </a:lstStyle>
          <a:p>
            <a:pPr>
              <a:defRPr/>
            </a:pPr>
            <a:fld id="{2F1F9F71-8965-4A5B-8BA3-D3D3D70FDFC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pPr>
              <a:defRPr/>
            </a:pPr>
            <a:fld id="{DCB87770-999B-4D56-B983-175430B92C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7"/>
          <p:cNvSpPr>
            <a:spLocks noGrp="1" noChangeArrowheads="1"/>
          </p:cNvSpPr>
          <p:nvPr>
            <p:ph type="dt" sz="half" idx="10"/>
          </p:nvPr>
        </p:nvSpPr>
        <p:spPr>
          <a:ln/>
        </p:spPr>
        <p:txBody>
          <a:bodyPr/>
          <a:lstStyle>
            <a:lvl1pPr>
              <a:defRPr/>
            </a:lvl1pPr>
          </a:lstStyle>
          <a:p>
            <a:pPr>
              <a:defRPr/>
            </a:pPr>
            <a:endParaRPr lang="en-US"/>
          </a:p>
        </p:txBody>
      </p:sp>
      <p:sp>
        <p:nvSpPr>
          <p:cNvPr id="8" name="Rectangle 28"/>
          <p:cNvSpPr>
            <a:spLocks noGrp="1" noChangeArrowheads="1"/>
          </p:cNvSpPr>
          <p:nvPr>
            <p:ph type="ftr" sz="quarter" idx="11"/>
          </p:nvPr>
        </p:nvSpPr>
        <p:spPr>
          <a:ln/>
        </p:spPr>
        <p:txBody>
          <a:bodyPr/>
          <a:lstStyle>
            <a:lvl1pPr>
              <a:defRPr/>
            </a:lvl1pPr>
          </a:lstStyle>
          <a:p>
            <a:pPr>
              <a:defRPr/>
            </a:pPr>
            <a:endParaRPr lang="en-US"/>
          </a:p>
        </p:txBody>
      </p:sp>
      <p:sp>
        <p:nvSpPr>
          <p:cNvPr id="9" name="Rectangle 29"/>
          <p:cNvSpPr>
            <a:spLocks noGrp="1" noChangeArrowheads="1"/>
          </p:cNvSpPr>
          <p:nvPr>
            <p:ph type="sldNum" sz="quarter" idx="12"/>
          </p:nvPr>
        </p:nvSpPr>
        <p:spPr>
          <a:ln/>
        </p:spPr>
        <p:txBody>
          <a:bodyPr/>
          <a:lstStyle>
            <a:lvl1pPr>
              <a:defRPr/>
            </a:lvl1pPr>
          </a:lstStyle>
          <a:p>
            <a:pPr>
              <a:defRPr/>
            </a:pPr>
            <a:fld id="{F34E5ECC-B2EE-4D2D-9F62-531747948B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7"/>
          <p:cNvSpPr>
            <a:spLocks noGrp="1" noChangeArrowheads="1"/>
          </p:cNvSpPr>
          <p:nvPr>
            <p:ph type="dt" sz="half" idx="10"/>
          </p:nvPr>
        </p:nvSpPr>
        <p:spPr>
          <a:ln/>
        </p:spPr>
        <p:txBody>
          <a:bodyPr/>
          <a:lstStyle>
            <a:lvl1pPr>
              <a:defRPr/>
            </a:lvl1pPr>
          </a:lstStyle>
          <a:p>
            <a:pPr>
              <a:defRPr/>
            </a:pPr>
            <a:endParaRPr lang="en-US"/>
          </a:p>
        </p:txBody>
      </p:sp>
      <p:sp>
        <p:nvSpPr>
          <p:cNvPr id="4" name="Rectangle 28"/>
          <p:cNvSpPr>
            <a:spLocks noGrp="1" noChangeArrowheads="1"/>
          </p:cNvSpPr>
          <p:nvPr>
            <p:ph type="ftr" sz="quarter" idx="11"/>
          </p:nvPr>
        </p:nvSpPr>
        <p:spPr>
          <a:ln/>
        </p:spPr>
        <p:txBody>
          <a:bodyPr/>
          <a:lstStyle>
            <a:lvl1pPr>
              <a:defRPr/>
            </a:lvl1pPr>
          </a:lstStyle>
          <a:p>
            <a:pPr>
              <a:defRPr/>
            </a:pPr>
            <a:endParaRPr lang="en-US"/>
          </a:p>
        </p:txBody>
      </p:sp>
      <p:sp>
        <p:nvSpPr>
          <p:cNvPr id="5" name="Rectangle 29"/>
          <p:cNvSpPr>
            <a:spLocks noGrp="1" noChangeArrowheads="1"/>
          </p:cNvSpPr>
          <p:nvPr>
            <p:ph type="sldNum" sz="quarter" idx="12"/>
          </p:nvPr>
        </p:nvSpPr>
        <p:spPr>
          <a:ln/>
        </p:spPr>
        <p:txBody>
          <a:bodyPr/>
          <a:lstStyle>
            <a:lvl1pPr>
              <a:defRPr/>
            </a:lvl1pPr>
          </a:lstStyle>
          <a:p>
            <a:pPr>
              <a:defRPr/>
            </a:pPr>
            <a:fld id="{D1F3E9C1-50BB-4A67-A183-1361020708A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n-US"/>
          </a:p>
        </p:txBody>
      </p:sp>
      <p:sp>
        <p:nvSpPr>
          <p:cNvPr id="3" name="Rectangle 28"/>
          <p:cNvSpPr>
            <a:spLocks noGrp="1" noChangeArrowheads="1"/>
          </p:cNvSpPr>
          <p:nvPr>
            <p:ph type="ftr" sz="quarter" idx="11"/>
          </p:nvPr>
        </p:nvSpPr>
        <p:spPr>
          <a:ln/>
        </p:spPr>
        <p:txBody>
          <a:bodyPr/>
          <a:lstStyle>
            <a:lvl1pPr>
              <a:defRPr/>
            </a:lvl1pPr>
          </a:lstStyle>
          <a:p>
            <a:pPr>
              <a:defRPr/>
            </a:pPr>
            <a:endParaRPr lang="en-US"/>
          </a:p>
        </p:txBody>
      </p:sp>
      <p:sp>
        <p:nvSpPr>
          <p:cNvPr id="4" name="Rectangle 29"/>
          <p:cNvSpPr>
            <a:spLocks noGrp="1" noChangeArrowheads="1"/>
          </p:cNvSpPr>
          <p:nvPr>
            <p:ph type="sldNum" sz="quarter" idx="12"/>
          </p:nvPr>
        </p:nvSpPr>
        <p:spPr>
          <a:ln/>
        </p:spPr>
        <p:txBody>
          <a:bodyPr/>
          <a:lstStyle>
            <a:lvl1pPr>
              <a:defRPr/>
            </a:lvl1pPr>
          </a:lstStyle>
          <a:p>
            <a:pPr>
              <a:defRPr/>
            </a:pPr>
            <a:fld id="{71A6B715-0C40-4F19-ACD7-C9299F9FB9F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pPr>
              <a:defRPr/>
            </a:pPr>
            <a:fld id="{2A411BF5-2CF9-45B6-8D43-969BB8C611B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pPr>
              <a:defRPr/>
            </a:pPr>
            <a:fld id="{1F7FE115-3B9C-420D-8723-913142B3B8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177800" y="230188"/>
            <a:ext cx="203200" cy="6503987"/>
            <a:chOff x="112" y="145"/>
            <a:chExt cx="128" cy="4097"/>
          </a:xfrm>
        </p:grpSpPr>
        <p:sp>
          <p:nvSpPr>
            <p:cNvPr id="33800" name="Rectangle 8"/>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33801" name="Rectangle 9"/>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a:p>
          </p:txBody>
        </p:sp>
      </p:grpSp>
      <p:grpSp>
        <p:nvGrpSpPr>
          <p:cNvPr id="1027" name="Group 10"/>
          <p:cNvGrpSpPr>
            <a:grpSpLocks/>
          </p:cNvGrpSpPr>
          <p:nvPr/>
        </p:nvGrpSpPr>
        <p:grpSpPr bwMode="auto">
          <a:xfrm>
            <a:off x="8793163" y="220663"/>
            <a:ext cx="198437" cy="6408737"/>
            <a:chOff x="5539" y="139"/>
            <a:chExt cx="125" cy="4037"/>
          </a:xfrm>
        </p:grpSpPr>
        <p:sp>
          <p:nvSpPr>
            <p:cNvPr id="33803" name="Rectangle 11"/>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33804" name="Rectangle 12"/>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28" name="Group 13"/>
          <p:cNvGrpSpPr>
            <a:grpSpLocks/>
          </p:cNvGrpSpPr>
          <p:nvPr/>
        </p:nvGrpSpPr>
        <p:grpSpPr bwMode="auto">
          <a:xfrm>
            <a:off x="412750" y="6477000"/>
            <a:ext cx="8686800" cy="228600"/>
            <a:chOff x="260" y="4080"/>
            <a:chExt cx="5472" cy="144"/>
          </a:xfrm>
        </p:grpSpPr>
        <p:sp>
          <p:nvSpPr>
            <p:cNvPr id="33806" name="Rectangle 14"/>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33807" name="Rectangle 15"/>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029" name="Group 16"/>
          <p:cNvGrpSpPr>
            <a:grpSpLocks/>
          </p:cNvGrpSpPr>
          <p:nvPr/>
        </p:nvGrpSpPr>
        <p:grpSpPr bwMode="auto">
          <a:xfrm>
            <a:off x="76200" y="176213"/>
            <a:ext cx="8745538" cy="161925"/>
            <a:chOff x="48" y="111"/>
            <a:chExt cx="5509" cy="102"/>
          </a:xfrm>
        </p:grpSpPr>
        <p:sp>
          <p:nvSpPr>
            <p:cNvPr id="33809" name="Rectangle 17"/>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33810" name="Rectangle 18"/>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1030" name="Group 22"/>
          <p:cNvGrpSpPr>
            <a:grpSpLocks/>
          </p:cNvGrpSpPr>
          <p:nvPr/>
        </p:nvGrpSpPr>
        <p:grpSpPr bwMode="auto">
          <a:xfrm>
            <a:off x="71438" y="176213"/>
            <a:ext cx="8745537" cy="161925"/>
            <a:chOff x="45" y="111"/>
            <a:chExt cx="5509" cy="102"/>
          </a:xfrm>
        </p:grpSpPr>
        <p:sp>
          <p:nvSpPr>
            <p:cNvPr id="33812" name="Rectangle 20"/>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33813" name="Rectangle 21"/>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031" name="Rectangle 25"/>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26"/>
          <p:cNvSpPr>
            <a:spLocks noGrp="1" noChangeArrowheads="1"/>
          </p:cNvSpPr>
          <p:nvPr>
            <p:ph type="body" idx="1"/>
          </p:nvPr>
        </p:nvSpPr>
        <p:spPr bwMode="auto">
          <a:xfrm>
            <a:off x="685800" y="1752600"/>
            <a:ext cx="7772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819" name="Rectangle 27"/>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33820" name="Rectangle 28"/>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33821" name="Rectangle 29"/>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4E2E2363-7F64-4F2C-A4F0-5CC78B9A98C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37"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914400"/>
            <a:ext cx="7772400" cy="2057400"/>
          </a:xfrm>
        </p:spPr>
        <p:txBody>
          <a:bodyPr/>
          <a:lstStyle/>
          <a:p>
            <a:pPr eaLnBrk="1" hangingPunct="1"/>
            <a:r>
              <a:rPr lang="en-US" sz="7200" dirty="0" smtClean="0">
                <a:solidFill>
                  <a:srgbClr val="00B050"/>
                </a:solidFill>
              </a:rPr>
              <a:t>Concept of Crop Production</a:t>
            </a:r>
          </a:p>
        </p:txBody>
      </p:sp>
      <p:sp>
        <p:nvSpPr>
          <p:cNvPr id="3076" name="AutoShape 6"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3077" name="AutoShape 8"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3078" name="AutoShape 10" descr="data:image/jpeg;base64,/9j/4AAQSkZJRgABAQAAAQABAAD/2wCEAAkGBwgHBgkIBwgKCgkLDRYPDQwMDRsUFRAWIB0iIiAdHx8kKDQsJCYxJx8fLT0tMTU3Ojo6Iys/RD84QzQ5OjcBCgoKDQwNGg8PGjclHyU3Nzc3Nzc3Nzc3Nzc3Nzc3Nzc3Nzc3Nzc3Nzc3Nzc3Nzc3Nzc3Nzc3Nzc3Nzc3Nzc3N//AABEIAHYAsgMBIgACEQEDEQH/xAAbAAACAgMBAAAAAAAAAAAAAAAFBgAEAQMHAv/EADkQAAIBAwMCBAMGBQIHAAAAAAECAwAEEQUSIQYxE0FRYRQicRUjMkKBkSRSobHwYsEHM0OC0eHx/8QAGwEAAgMBAQEAAAAAAAAAAAAAAgMBBAUABgf/xAAoEQACAgEEAgEEAgMAAAAAAAAAAQIRAwQSITEFQRMiMmFxUYEUM7H/2gAMAwEAAhEDEQA/AEkbpmwBxV+x0/dIDitmlWLMPm7+lNFjYBACRSkik1Ros9PCqDiikAMOGHerSxBEHFVbhtucUTAcgja3aygqe/vVLULdn5UDH0oS1y0Eu5aMWl4tygyfKq7hXJXaSYr3ySxlsjI+lCnYlgDTNriKgJBpc2l2yAO9Ni7QyKTHrpKDZZBvUZrTqnzXB+tbumL1UtBbzgRyAcA+f0rTfMDc/rUz4xcCZJqRshOxB60N1SfarUSUblFDdTtiytSItBIS9Sud8vBqlvIohfWTFycf0oe8LrR2mOvg8nLVnZXuFCfKrIh4oGwCsvCYr1DKUb2r3JHtFVjwa5ckLkO2l5xgmt0coWYEUAhkKnvRG2YtIvuaBqmRQ12MuQM0dt2ylL0A2sP0o1bNxTE6Bapm4qM1isbqzR7yQcmnCCbgcUVijVVFVLq9j8chSO/rW0XIKcUxyVFmUuD3K4GQDQy7k781tmm70OuJM0CZXbsp3MnJrRbX720nJ+T+1YuDkmqMvnRdo5BHUrxZk4bNDrZ2aQAHzrVFKqblcHB8/SmXRNISaDxuCSeOKVJ7RkUgtDbKdOVpMDA4YHtQOW6aO5CyPuH5Wpsls4xZ7QDnH5TikXU7eRLplVWK+lc+iUt3A02VwrgAmrc0KyIc0vaRb3KJuuD4KA8eIMHFH4rmwCgNdjd78UmSfon/ABsjdJAa+09eeKC3OngE4FPUjWEyExN4m0cgN3rQRaTJmGAR44D43c/Q1Efy6GR0WZ+hIh0/B5Xmtj2e3jGKbJL74R1g1WGJ7eQ4SaNNpB9/IVV1K6OmSINTt47rS5jtS6jTDxfXyNWYYVPhSJno5xVifdQ7QcigrnaxFdA1PRVlaSK0OZPD8WMZ+WZPVT/tSBdqUkYMMEd/aueKUHUivscezWGwaJ6bJuuYx70GLVd0uX+Li5/NQTXFktD5dsIljx+tXLScbe9CtYfZBEaq2l9hcZpceiHG2M3jj1qUA+0BUrrZ3xsCnU5fiS2ePrR201Deg+by9aUHODVqxuWVsZOKZLhkMbGnDDOaqTTD1qotz8veq8s+fOjiCkb5ZAaqSsMGvDTVpaWiJoyEMjhVOM8Zp/0Bmt9OUSRFwPOMZ49SO/7UhQPtcN6U8WMzJHG6nyqpqtV/j7W1aH4sLy2kMUlxbLYSXDSKIo1LM+eAB3rnF11JY3V4xtCxUPjcSAD+9HetZIk0hbyGJfiWcbj/ADqOSCOx7edcy1K5tNQuHvbCP4eY7TsHA3e1XsMcWZbl0HgxJcyHPUtTae2RxKNg+Uspxz/mf2obHp7zxmfLGPOf096DWSazfzqtpGrrPcJbGFmA3yMCV7/Q80wac9xa2beMrALI8Tg/ldThl/cU94FFW+i+p+kWdJ1IWzqE3B0zjPn7U3+II7X4tUwjDMqgcUlWtzDaXMdxeqFtG4dwOR7f571025t4ho9q9uoliljDKQe4I71namCj9S6HqT4TMN062sWG1UHhuMqzeVedO0eC+6dvdOumPjQM0UiP3BxkGsabc6nbWojYyRxx/LGuedvkP0rGlCWG5vJppFBlGTk+ddiyQitsUDku3bANju+x9PlXd4+n3whB9RnaR9MGlLrywEHUNysK4VznAroV3e6TpNmizzBnEpmMY/M/ekq8lfWdSe6mAXceB6CrmXIpR/JlZ5pdCXJbyIu4g/tWLB9t5EQfzCnnUNIQW2QO4pDx4WpKno9JfTEwe4fNcybKI/Sl/wAVo+aZdZAOkxt7ClaVwU5xS8KtDI9nk3v0rNCm/EfrUqx8aLFIJMmTWUUqeK2cZ5r0RxwKQlZSMiUgd69RK9wW2FRtGTuNDp5ipI7Vt02YutwBySn/AJpygEoli4ilgUO+CvqprM9pLGrMzx/KM4zya8KWt9NlWfALfhU1Zv18TOLcyMF/GD+GponabdP0m8vLJrm3UMgPbPNN1nG/wcTtgDA4868dGkRxPZN38MN9ff8ApRTUI5iXitUCrtHzk9q855DO55Xifro1dJiSjuQtdURT30MVvA/yRBjMcdhjjmkP7JupLiK1t7cY2/MxOMnvxXT9Z0qROmrwWwMszQPn3YikvSrW7m8G2gaM3oGSzglI1HY/7DnyrW8XqMccMrfEfZOXE7+kG6ja36HTE0tmEsZWRXiJ3tKcDjjuMAfvTa+mz2tvp2gmeJr9IzPdKz5ZndskD+Ygt/c1atriDpa0eO9ug0sTZjkkH4twB+Ueuc1X0Kwu7bVbjqzWYWJSL7pWHPPd/wBj/U1YevhJP+PX5f4BUGqY6RdO2sulxi4jjESr8wcck+dK+rR6jZ4tNHvDb2YbMUe7Kpz+X0+lNusTXssMC5Kq4G5F5HPvVLU4YLC2QyoF3L8u4+dYs9e451iqxifFsXLNtQs4pbm71gXRCk7ArL279zSrPqGrXZkY3skUEhyFZ6KajHcOJsDCnJ3D0oNq9pJdpC0C70AwVB/rWvDl8lbPtlW0kUNwJg07GQns2Sc0029s0CpuwSe2KEaZbGKC2gkOWLjHsP8A5TXbhZmKMR92wP6UUuDNyRN93CwsF3gZIrlerp4Wsf8AdmuuSHxtO3DyJ/z+1cu6mg26gr+/NHFqjsNJjdqrZ0FD/opIkm4704XzbungT/J/tSJGsk7YWgw8DUjyZ+TUq+NDlIztPNSn/JEOy8oJkA9aZ7PRTNbhtvJFBNPi8S5TAJAPNdO0S3X4YKRniqqlTKzZzfWNDIjZ0HKn5qTpzLaXDIjsv0JFdfuY1+0ru3YcYyK5n1BahNTbAp0M31bRsJFKN3l5kYufVjmilvJKUdmlcrjzY0OiTFX4eLZ6ZJgtnSOnVW+0uwvoj99FEIZAD3A/95/ejIiZlIBOaSP+HGsJBdtp8vCyElPqe/8AauuR2kIiBRQeM5r5/wCVc9PqHGX9G7pZJwFnUbG4udB1GGyYi6NuwiwfzYrb030taWWlWeU+/MCeO/mzYyc/qTVv4sJcyBQQyHkYq9bXwnJPAFUZ6nOsXxx4V2W3C+UAI+mdNveqbi4viLia1jj8CFjkRK2fmwfMkH9hTNeadbXdq9tMmYnQoR7GvSCJN0iIqtJ+JgOT9aW+s9X1BBDpGiEDULzgS+UK+bUKyZ9VljGMuq/Srti3H2aek5Ut9GkgkWWWWyc2wL8ltvC4/QCh97omta3dPLekQwZ+SLvhabOndJj0fTIrVWMrglpJWOWdjyWJolI6IpLeVOy+SlHUzyY+37EvCmqYgXHSM8ds0cM3l2yT+lc/vElsbl4QzKwbDY4Fdb1fqezsWKb03eYrm/Ud/Z392ZYVG498DAr1/h8mozYPkzv9GfncYy2xKliWDB9xL/zZ5o5au4Odxye/Peglk1HbNdxFaUyjkYYtNxgKZ4PlSb1RaESZx50/6dANvNLvVlphWIFdDoVjf1FQwmbQlX/RQvRNJyQSvnTNo0Im0pQfSttlAsANA3URjlRlbFNo4HapVvcKlVd0gdzB/Sls1zpoRHRFG5pBtH3nHHPtTbobKYhilrpLAsEUYZXBDYA86t6DqKLPJDnhXKjPtV2M9659MW2VuoX+D6ogLfhnUrmkfqqEpf5I7mnf/iGuEsr1O8bjNAuorVb2yiu1GSyg0Mo7ZpjIvgUFXirMa/wz/WrMVkSuMV6Nq0cUgAp1k2DLCV7e9jljJDK2eK7z0xrUesacjxFfERQCM88VwOElbhSPWmrpTWJ9IvA0P5nGVPYisbzWgWqwXH7l0XdLm2Sp9HXFYb3JUB3GDxQdhc2d2vykqx4FWE1i3uJU42K/ZmI49qvvIPHO4AlexxXiqnidSR6CE0/tNMNzOxI2NtFJmnW1zedby3zq3hxM3J/bFOc2+IfJjD80PhjeG6324Lh2+8XHY+tP0+X41Ol2qCdB6OXOK9SIHXkZrXGGAHymqmoS3QjIhIU+pFUIxuVIRPhFDVrCw2MbiKLBHJIrj+oxwjVpktWBi3fKR2p71q3u5lczymQeeDSitgVvBxXtvC4Pjju33Zh6rNcttUerSFkGfKj+nD8NeVswIRx5Vm0BV628nZnSdjLYtjFDeqMNCTir9gRxmtPUMKm2b6VOK6YMeGDOnG/gSBXqSXa7VW6akVIXVyBhqxql1DG74cc0qSsbI3fE1mgf2hD/AD1ml/GwRk6SVvhI+4BXdyfelaS9ew1q4BP/AFTn25pm6WYpa23zex/WlDqlo/t27MWMeJ5ds+dO07vcvyclyNWoXC6zobRqdzKaF6XL/Cy2kp/DyM1W6PmLXEkDHhh2q5f2/wAJqeBwH4pmXlIjp0ZgtAScCttzZgW03y+VWtMXePmHINFZ7ZTAwx3GKmPJzZyiVAJjgcg1b+bwkkBPpXq/tzFeyKRjmr9jCj2+1v0rnzwOUq5M6Jqfw0ngsD4PORnOK69otpEtlFNbTeNFKoZTnP7VzfRulDqT8MVBPJp50fTJunbYw2srTQk58JzkA+ZHpWF5TxGXUQc8Hf8A0vafXRg6mGTbxsBHIO3bdXsQogyoNC5dYSSNlmgZHHbPOaFzavLbNlbltp/K3OK8xj8bqsjcapr+TRlrMUUnYcvNVgsv+esgHqFzQTVOrrS2t/FMMrL6sMZqu3UIu1MLQiRj2wODS11TplxPbFsHA5wPKtfx/hVP/fFr++ynn11NbJJhj7bTUoiUhCg+pyaGvEBchgPOl/RrtoPupCQRxRuO43yjmvQYNNj0/wBONcGXnyTySuTCjuoiI47VTgYF816kDPx61at7VEiLZFXJRbE0boJ/DIqapdCSHbmqyqzE7FLBe5HlUurK6O0+E2CTilR3rpEIWNQL2+fDcrn0oS7u5yzE0X1qN1I3KRzjmhSrjvQqTYxM14NSt+ypUkjt0gC2nIQxYL23+VLvW8KRa7KyZw/JB9alSmafqX7BX3FTpaUx6vHjzps6rjAmgkHckGpUpkuyJ/cYsH8O8K44YZo4W3YHlWKlFBEehP6nsFivCwP4jmq+nRE7VJGM1ipSsnEyY9HTOnIBBaLjzHNFJm45qVKtY3SAfYn9Sai6t4cKhT/NS5FDJNITJKSalSqOVtzdhroYtGso1beecVf1KJHhZSOCKlSlp1JHHOdVtRBPlD51m0uCrp7VKlNn9wfoOS3R8EEDBxVRNW8Pesm9iD2GMVKlPq6IS4BV11Be3DxrG/g27MQETv8ArRSxv54oihldlJycnmpUqnqckl0yWuA6rW2o2ji6tw7JkBvTIPI9O1JctuhghuISRFMCVVu4wcH+tSpRYpOeNuXo5L6bIIeBzWKlSlbmCf/Z"/>
          <p:cNvSpPr>
            <a:spLocks noChangeAspect="1" noChangeArrowheads="1"/>
          </p:cNvSpPr>
          <p:nvPr/>
        </p:nvSpPr>
        <p:spPr bwMode="auto">
          <a:xfrm>
            <a:off x="193675" y="-242888"/>
            <a:ext cx="304800" cy="304801"/>
          </a:xfrm>
          <a:prstGeom prst="rect">
            <a:avLst/>
          </a:prstGeom>
          <a:noFill/>
          <a:ln w="9525">
            <a:noFill/>
            <a:miter lim="800000"/>
            <a:headEnd/>
            <a:tailEnd/>
          </a:ln>
        </p:spPr>
        <p:txBody>
          <a:bodyPr/>
          <a:lstStyle/>
          <a:p>
            <a:endParaRPr lang="en-US"/>
          </a:p>
        </p:txBody>
      </p:sp>
      <p:sp>
        <p:nvSpPr>
          <p:cNvPr id="6" name="Rectangle 2"/>
          <p:cNvSpPr txBox="1">
            <a:spLocks noChangeArrowheads="1"/>
          </p:cNvSpPr>
          <p:nvPr/>
        </p:nvSpPr>
        <p:spPr bwMode="auto">
          <a:xfrm>
            <a:off x="706821" y="3396155"/>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a:lstStyle>
          <a:p>
            <a:pPr eaLnBrk="1" hangingPunct="1"/>
            <a:r>
              <a:rPr lang="en-US" sz="4800" kern="0" dirty="0" smtClean="0">
                <a:solidFill>
                  <a:srgbClr val="00B050"/>
                </a:solidFill>
              </a:rPr>
              <a:t>Dr. Amjed Ali</a:t>
            </a:r>
            <a:endParaRPr lang="en-US" sz="4800" kern="0" dirty="0" smtClean="0">
              <a:solidFill>
                <a:srgbClr val="00B05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6096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990600"/>
            <a:ext cx="8077200" cy="5257800"/>
          </a:xfrm>
        </p:spPr>
        <p:txBody>
          <a:bodyPr/>
          <a:lstStyle/>
          <a:p>
            <a:pPr marL="0" lvl="0" indent="0" algn="just">
              <a:lnSpc>
                <a:spcPct val="115000"/>
              </a:lnSpc>
              <a:spcBef>
                <a:spcPts val="0"/>
              </a:spcBef>
              <a:spcAft>
                <a:spcPts val="0"/>
              </a:spcAft>
              <a:buNone/>
            </a:pPr>
            <a:r>
              <a:rPr lang="en-US" b="1" dirty="0" smtClean="0">
                <a:latin typeface="Times New Roman"/>
                <a:cs typeface="Arial"/>
              </a:rPr>
              <a:t>11. </a:t>
            </a:r>
            <a:r>
              <a:rPr lang="en-US" b="1" dirty="0">
                <a:latin typeface="Times New Roman"/>
                <a:ea typeface="Calibri"/>
                <a:cs typeface="Arial"/>
              </a:rPr>
              <a:t>Multi-harvest Crops</a:t>
            </a:r>
            <a:endParaRPr lang="en-US" sz="2800" dirty="0">
              <a:latin typeface="Calibri"/>
              <a:ea typeface="Calibri"/>
              <a:cs typeface="Arial"/>
            </a:endParaRPr>
          </a:p>
          <a:p>
            <a:pPr marL="0" marR="0" indent="0" algn="just">
              <a:lnSpc>
                <a:spcPct val="115000"/>
              </a:lnSpc>
              <a:spcBef>
                <a:spcPts val="0"/>
              </a:spcBef>
              <a:spcAft>
                <a:spcPts val="0"/>
              </a:spcAft>
              <a:buNone/>
            </a:pPr>
            <a:r>
              <a:rPr lang="en-US" dirty="0">
                <a:latin typeface="Times New Roman"/>
                <a:ea typeface="Calibri"/>
                <a:cs typeface="Arial"/>
              </a:rPr>
              <a:t>Some fodder crops are multi-cut/multi-harvest. Apply fertilizer and irrigation after each cutting of fodder crops such as alfalfa(</a:t>
            </a:r>
            <a:r>
              <a:rPr lang="en-US" dirty="0" err="1">
                <a:latin typeface="Times New Roman"/>
                <a:ea typeface="Calibri"/>
                <a:cs typeface="Arial"/>
              </a:rPr>
              <a:t>lucerne</a:t>
            </a:r>
            <a:r>
              <a:rPr lang="en-US" dirty="0">
                <a:latin typeface="Times New Roman"/>
                <a:ea typeface="Calibri"/>
                <a:cs typeface="Arial"/>
              </a:rPr>
              <a:t>), </a:t>
            </a:r>
            <a:r>
              <a:rPr lang="en-US" dirty="0" err="1">
                <a:latin typeface="Times New Roman"/>
                <a:ea typeface="Calibri"/>
                <a:cs typeface="Arial"/>
              </a:rPr>
              <a:t>berseem</a:t>
            </a:r>
            <a:r>
              <a:rPr lang="en-US" dirty="0">
                <a:latin typeface="Times New Roman"/>
                <a:ea typeface="Calibri"/>
                <a:cs typeface="Arial"/>
              </a:rPr>
              <a:t>(clover) and </a:t>
            </a:r>
            <a:r>
              <a:rPr lang="en-US" dirty="0" err="1">
                <a:latin typeface="Times New Roman"/>
                <a:ea typeface="Calibri"/>
                <a:cs typeface="Arial"/>
              </a:rPr>
              <a:t>shaftal</a:t>
            </a:r>
            <a:r>
              <a:rPr lang="en-US" dirty="0">
                <a:latin typeface="Times New Roman"/>
                <a:ea typeface="Calibri"/>
                <a:cs typeface="Arial"/>
              </a:rPr>
              <a:t> (Persian clover). This will increase the succulence and yield of fodder.</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216202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4572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762000"/>
            <a:ext cx="8077200" cy="5486400"/>
          </a:xfrm>
        </p:spPr>
        <p:txBody>
          <a:bodyPr/>
          <a:lstStyle/>
          <a:p>
            <a:pPr marL="0" lvl="0" indent="0" algn="just">
              <a:lnSpc>
                <a:spcPct val="115000"/>
              </a:lnSpc>
              <a:spcBef>
                <a:spcPts val="0"/>
              </a:spcBef>
              <a:spcAft>
                <a:spcPts val="0"/>
              </a:spcAft>
              <a:buNone/>
            </a:pPr>
            <a:r>
              <a:rPr lang="en-US" b="1" dirty="0" smtClean="0">
                <a:latin typeface="Times New Roman"/>
                <a:cs typeface="Arial"/>
              </a:rPr>
              <a:t>12. </a:t>
            </a:r>
            <a:r>
              <a:rPr lang="en-US" b="1" dirty="0">
                <a:latin typeface="Times New Roman"/>
                <a:ea typeface="Calibri"/>
                <a:cs typeface="Arial"/>
              </a:rPr>
              <a:t>Thinning </a:t>
            </a:r>
            <a:r>
              <a:rPr lang="en-US" sz="2800" dirty="0" smtClean="0">
                <a:latin typeface="Calibri"/>
                <a:ea typeface="Calibri"/>
                <a:cs typeface="Arial"/>
              </a:rPr>
              <a:t>.</a:t>
            </a:r>
            <a:r>
              <a:rPr lang="en-US" dirty="0" smtClean="0">
                <a:latin typeface="Times New Roman"/>
                <a:ea typeface="Calibri"/>
                <a:cs typeface="Arial"/>
              </a:rPr>
              <a:t>This </a:t>
            </a:r>
            <a:r>
              <a:rPr lang="en-US" dirty="0">
                <a:latin typeface="Times New Roman"/>
                <a:ea typeface="Calibri"/>
                <a:cs typeface="Arial"/>
              </a:rPr>
              <a:t>may be necessary in order to have optimum plant population. This should be done within a month of germination. The weak and damaged plants should be removed first. Thinning is often done to reduce competition between plants, facilitate hoeing, harvesting and improve yield and quality of the produce. The number of plants per unit area depends on various factors such as plant character, duration of crop, time and method of sowing, soil </a:t>
            </a:r>
            <a:r>
              <a:rPr lang="en-US" dirty="0" smtClean="0">
                <a:latin typeface="Times New Roman"/>
                <a:ea typeface="Calibri"/>
                <a:cs typeface="Arial"/>
              </a:rPr>
              <a:t>fertility. </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3159917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4572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762000"/>
            <a:ext cx="8077200" cy="5486400"/>
          </a:xfrm>
        </p:spPr>
        <p:txBody>
          <a:bodyPr/>
          <a:lstStyle/>
          <a:p>
            <a:pPr marL="0" lvl="0" indent="0">
              <a:lnSpc>
                <a:spcPct val="115000"/>
              </a:lnSpc>
              <a:spcBef>
                <a:spcPts val="0"/>
              </a:spcBef>
              <a:spcAft>
                <a:spcPts val="0"/>
              </a:spcAft>
              <a:buNone/>
            </a:pPr>
            <a:r>
              <a:rPr lang="en-US" b="1" dirty="0" smtClean="0">
                <a:latin typeface="Times New Roman"/>
                <a:cs typeface="Arial"/>
              </a:rPr>
              <a:t>13. </a:t>
            </a:r>
            <a:r>
              <a:rPr lang="en-US" b="1" dirty="0">
                <a:latin typeface="Times New Roman"/>
                <a:ea typeface="Calibri"/>
                <a:cs typeface="Arial"/>
              </a:rPr>
              <a:t>Weeding </a:t>
            </a:r>
            <a:endParaRPr lang="en-US" sz="2800" dirty="0">
              <a:latin typeface="Calibri"/>
              <a:ea typeface="Calibri"/>
              <a:cs typeface="Arial"/>
            </a:endParaRPr>
          </a:p>
          <a:p>
            <a:pPr marL="0" marR="0" indent="0" algn="just">
              <a:lnSpc>
                <a:spcPct val="115000"/>
              </a:lnSpc>
              <a:spcBef>
                <a:spcPts val="0"/>
              </a:spcBef>
              <a:spcAft>
                <a:spcPts val="0"/>
              </a:spcAft>
              <a:buNone/>
            </a:pPr>
            <a:r>
              <a:rPr lang="en-US" dirty="0">
                <a:latin typeface="Times New Roman"/>
                <a:ea typeface="Calibri"/>
                <a:cs typeface="Arial"/>
              </a:rPr>
              <a:t>Control weeds as early as possible. Weeding should be done when the field is in </a:t>
            </a:r>
            <a:r>
              <a:rPr lang="en-US" dirty="0" err="1">
                <a:latin typeface="Times New Roman"/>
                <a:ea typeface="Calibri"/>
                <a:cs typeface="Arial"/>
              </a:rPr>
              <a:t>watter</a:t>
            </a:r>
            <a:r>
              <a:rPr lang="en-US" dirty="0">
                <a:latin typeface="Times New Roman"/>
                <a:ea typeface="Calibri"/>
                <a:cs typeface="Arial"/>
              </a:rPr>
              <a:t> condition after irrigation. Hoeing and inter-culturing should be performed with light tools and implements. It should not be too frequent and deep. These operations should be completed before the reproductive stage of the crop. </a:t>
            </a:r>
            <a:r>
              <a:rPr lang="en-US" dirty="0" err="1">
                <a:latin typeface="Times New Roman"/>
                <a:ea typeface="Calibri"/>
                <a:cs typeface="Arial"/>
              </a:rPr>
              <a:t>Kharif</a:t>
            </a:r>
            <a:r>
              <a:rPr lang="en-US" dirty="0">
                <a:latin typeface="Times New Roman"/>
                <a:ea typeface="Calibri"/>
                <a:cs typeface="Arial"/>
              </a:rPr>
              <a:t> crops usually have higher weed infestation than </a:t>
            </a:r>
            <a:r>
              <a:rPr lang="en-US" dirty="0" err="1">
                <a:latin typeface="Times New Roman"/>
                <a:ea typeface="Calibri"/>
                <a:cs typeface="Arial"/>
              </a:rPr>
              <a:t>rabi</a:t>
            </a:r>
            <a:r>
              <a:rPr lang="en-US" dirty="0">
                <a:latin typeface="Times New Roman"/>
                <a:ea typeface="Calibri"/>
                <a:cs typeface="Arial"/>
              </a:rPr>
              <a:t> crops.</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3218785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4572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762000"/>
            <a:ext cx="8077200" cy="5486400"/>
          </a:xfrm>
        </p:spPr>
        <p:txBody>
          <a:bodyPr/>
          <a:lstStyle/>
          <a:p>
            <a:pPr marL="0" lvl="0" indent="0" algn="just">
              <a:lnSpc>
                <a:spcPct val="115000"/>
              </a:lnSpc>
              <a:spcBef>
                <a:spcPts val="0"/>
              </a:spcBef>
              <a:spcAft>
                <a:spcPts val="0"/>
              </a:spcAft>
              <a:buNone/>
              <a:tabLst>
                <a:tab pos="228600" algn="l"/>
              </a:tabLst>
            </a:pPr>
            <a:r>
              <a:rPr lang="en-US" b="1" dirty="0" smtClean="0">
                <a:latin typeface="Times New Roman"/>
                <a:cs typeface="Arial"/>
              </a:rPr>
              <a:t>14. </a:t>
            </a:r>
            <a:r>
              <a:rPr lang="en-US" b="1" dirty="0">
                <a:latin typeface="Times New Roman"/>
                <a:ea typeface="Calibri"/>
                <a:cs typeface="Arial"/>
              </a:rPr>
              <a:t>Insect-Pests and Diseases</a:t>
            </a:r>
            <a:endParaRPr lang="en-US" sz="2800" dirty="0">
              <a:latin typeface="Calibri"/>
              <a:ea typeface="Calibri"/>
              <a:cs typeface="Arial"/>
            </a:endParaRPr>
          </a:p>
          <a:p>
            <a:pPr marL="0" marR="0" indent="0" algn="just">
              <a:lnSpc>
                <a:spcPct val="115000"/>
              </a:lnSpc>
              <a:spcBef>
                <a:spcPts val="0"/>
              </a:spcBef>
              <a:spcAft>
                <a:spcPts val="0"/>
              </a:spcAft>
              <a:buNone/>
              <a:tabLst>
                <a:tab pos="228600" algn="l"/>
              </a:tabLst>
            </a:pPr>
            <a:r>
              <a:rPr lang="en-US" dirty="0">
                <a:latin typeface="Times New Roman"/>
                <a:ea typeface="Calibri"/>
                <a:cs typeface="Arial"/>
              </a:rPr>
              <a:t>	The field should be periodically checked for insect-pests and disease attack. The should be controlled by appropriate pesticide spray. As prevention is better than cure so it is wise to select disease resistant cultivars. Moreover, control by crop rotation is preferable. </a:t>
            </a:r>
            <a:endParaRPr lang="en-US" sz="2800" dirty="0">
              <a:latin typeface="Calibri"/>
              <a:ea typeface="Calibri"/>
              <a:cs typeface="Arial"/>
            </a:endParaRPr>
          </a:p>
          <a:p>
            <a:pPr marL="0" lvl="0" indent="0">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4273200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4572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762000"/>
            <a:ext cx="8077200" cy="5486400"/>
          </a:xfrm>
        </p:spPr>
        <p:txBody>
          <a:bodyPr/>
          <a:lstStyle/>
          <a:p>
            <a:pPr marL="0" lvl="0" indent="0" algn="just">
              <a:lnSpc>
                <a:spcPct val="115000"/>
              </a:lnSpc>
              <a:spcBef>
                <a:spcPts val="0"/>
              </a:spcBef>
              <a:spcAft>
                <a:spcPts val="0"/>
              </a:spcAft>
              <a:buNone/>
            </a:pPr>
            <a:r>
              <a:rPr lang="en-US" b="1" dirty="0" smtClean="0">
                <a:latin typeface="Times New Roman"/>
                <a:cs typeface="Arial"/>
              </a:rPr>
              <a:t>15. </a:t>
            </a:r>
            <a:r>
              <a:rPr lang="en-US" b="1" dirty="0">
                <a:latin typeface="Times New Roman"/>
                <a:ea typeface="Calibri"/>
                <a:cs typeface="Arial"/>
              </a:rPr>
              <a:t>Harvesting and Storage</a:t>
            </a:r>
            <a:endParaRPr lang="en-US" sz="2800" dirty="0">
              <a:latin typeface="Calibri"/>
              <a:ea typeface="Calibri"/>
              <a:cs typeface="Arial"/>
            </a:endParaRPr>
          </a:p>
          <a:p>
            <a:pPr marL="0" marR="0" indent="0" algn="just">
              <a:lnSpc>
                <a:spcPct val="115000"/>
              </a:lnSpc>
              <a:spcBef>
                <a:spcPts val="0"/>
              </a:spcBef>
              <a:spcAft>
                <a:spcPts val="0"/>
              </a:spcAft>
              <a:buNone/>
            </a:pPr>
            <a:r>
              <a:rPr lang="en-US" dirty="0">
                <a:latin typeface="Times New Roman"/>
                <a:ea typeface="Calibri"/>
                <a:cs typeface="Arial"/>
              </a:rPr>
              <a:t>Seed crops should be harvested at physiological maturity to avoid shattering of seed, particularly in grain legumes. Drying and yellowing of leaf or disappearance of the green color of the plant is generally an indicate of maturity in most field crops. </a:t>
            </a:r>
            <a:endParaRPr lang="en-US" sz="2800" dirty="0">
              <a:latin typeface="Calibri"/>
              <a:ea typeface="Calibri"/>
              <a:cs typeface="Arial"/>
            </a:endParaRPr>
          </a:p>
          <a:p>
            <a:pPr marL="0" lvl="0" indent="0" algn="just">
              <a:lnSpc>
                <a:spcPct val="115000"/>
              </a:lnSpc>
              <a:spcBef>
                <a:spcPts val="0"/>
              </a:spcBef>
              <a:spcAft>
                <a:spcPts val="0"/>
              </a:spcAft>
              <a:buNone/>
              <a:tabLst>
                <a:tab pos="228600" algn="l"/>
              </a:tabLst>
            </a:pPr>
            <a:endParaRPr lang="en-US" dirty="0" smtClean="0"/>
          </a:p>
        </p:txBody>
      </p:sp>
    </p:spTree>
    <p:extLst>
      <p:ext uri="{BB962C8B-B14F-4D97-AF65-F5344CB8AC3E}">
        <p14:creationId xmlns:p14="http://schemas.microsoft.com/office/powerpoint/2010/main" val="1113852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4572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762000"/>
            <a:ext cx="8077200" cy="5486400"/>
          </a:xfrm>
        </p:spPr>
        <p:txBody>
          <a:bodyPr/>
          <a:lstStyle/>
          <a:p>
            <a:pPr marL="0" marR="0" indent="0" algn="just">
              <a:lnSpc>
                <a:spcPct val="115000"/>
              </a:lnSpc>
              <a:spcBef>
                <a:spcPts val="0"/>
              </a:spcBef>
              <a:spcAft>
                <a:spcPts val="0"/>
              </a:spcAft>
              <a:buNone/>
            </a:pPr>
            <a:r>
              <a:rPr lang="en-US" b="1" dirty="0" smtClean="0">
                <a:latin typeface="Times New Roman"/>
                <a:cs typeface="Arial"/>
              </a:rPr>
              <a:t>16. </a:t>
            </a:r>
            <a:r>
              <a:rPr lang="en-US" dirty="0">
                <a:latin typeface="Times New Roman"/>
                <a:ea typeface="Calibri"/>
                <a:cs typeface="Arial"/>
              </a:rPr>
              <a:t>Storage at 10% moisture level is preferable. Storage bags and bins should be clean and dry. For log storage, the store or bin must be fumigated. Check insect/rodent attack periodically for proper and timely treatment.</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1816836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6000" dirty="0" smtClean="0">
                <a:solidFill>
                  <a:srgbClr val="00B050"/>
                </a:solidFill>
              </a:rPr>
              <a:t>Crop</a:t>
            </a:r>
          </a:p>
        </p:txBody>
      </p:sp>
      <p:sp>
        <p:nvSpPr>
          <p:cNvPr id="4099" name="Rectangle 3"/>
          <p:cNvSpPr>
            <a:spLocks noGrp="1" noChangeArrowheads="1"/>
          </p:cNvSpPr>
          <p:nvPr>
            <p:ph idx="1"/>
          </p:nvPr>
        </p:nvSpPr>
        <p:spPr/>
        <p:txBody>
          <a:bodyPr/>
          <a:lstStyle/>
          <a:p>
            <a:pPr marL="0" marR="0" indent="0" algn="just">
              <a:lnSpc>
                <a:spcPct val="115000"/>
              </a:lnSpc>
              <a:spcBef>
                <a:spcPts val="0"/>
              </a:spcBef>
              <a:spcAft>
                <a:spcPts val="0"/>
              </a:spcAft>
              <a:buNone/>
            </a:pPr>
            <a:r>
              <a:rPr lang="en-US" dirty="0">
                <a:latin typeface="Times New Roman"/>
                <a:ea typeface="Calibri"/>
                <a:cs typeface="Arial"/>
              </a:rPr>
              <a:t>A crop is a community of plants grown under field conditions for its economic value. Crops produce food, fodder, fuel, fiber, drugs, condiments (crops that add color, flavor or taste) and other economic products.</a:t>
            </a:r>
            <a:endParaRPr lang="en-US" dirty="0">
              <a:latin typeface="Calibri"/>
              <a:ea typeface="Calibri"/>
              <a:cs typeface="Arial"/>
            </a:endParaRP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685800"/>
          </a:xfrm>
        </p:spPr>
        <p:txBody>
          <a:bodyPr/>
          <a:lstStyle/>
          <a:p>
            <a:pPr eaLnBrk="1" hangingPunct="1"/>
            <a:r>
              <a:rPr lang="en-US" b="1" dirty="0" smtClean="0">
                <a:solidFill>
                  <a:srgbClr val="FF0000"/>
                </a:solidFill>
              </a:rPr>
              <a:t>Continued</a:t>
            </a:r>
          </a:p>
        </p:txBody>
      </p:sp>
      <p:sp>
        <p:nvSpPr>
          <p:cNvPr id="2" name="Content Placeholder 1"/>
          <p:cNvSpPr>
            <a:spLocks noGrp="1"/>
          </p:cNvSpPr>
          <p:nvPr>
            <p:ph idx="1"/>
          </p:nvPr>
        </p:nvSpPr>
        <p:spPr>
          <a:xfrm>
            <a:off x="685800" y="1295400"/>
            <a:ext cx="7772400" cy="5105400"/>
          </a:xfrm>
        </p:spPr>
        <p:txBody>
          <a:bodyPr/>
          <a:lstStyle/>
          <a:p>
            <a:pPr marL="0" marR="0" indent="0" algn="just">
              <a:lnSpc>
                <a:spcPct val="115000"/>
              </a:lnSpc>
              <a:spcBef>
                <a:spcPts val="0"/>
              </a:spcBef>
              <a:spcAft>
                <a:spcPts val="0"/>
              </a:spcAft>
              <a:buNone/>
            </a:pPr>
            <a:r>
              <a:rPr lang="en-US" dirty="0">
                <a:latin typeface="Times New Roman"/>
                <a:ea typeface="Calibri"/>
                <a:cs typeface="Arial"/>
              </a:rPr>
              <a:t>The crop plants are derived from wild progenitors through selection and breeding, have characteristics of agronomic value as against survival characteristics in the in the wild progenitors. </a:t>
            </a:r>
            <a:r>
              <a:rPr lang="en-US" dirty="0" smtClean="0">
                <a:latin typeface="Times New Roman"/>
                <a:ea typeface="Calibri"/>
                <a:cs typeface="Arial"/>
              </a:rPr>
              <a:t>Crop </a:t>
            </a:r>
            <a:r>
              <a:rPr lang="en-US" dirty="0">
                <a:latin typeface="Times New Roman"/>
                <a:ea typeface="Calibri"/>
                <a:cs typeface="Arial"/>
              </a:rPr>
              <a:t>plants or cultigen (specie or variety) needs those environmental conditions which allow a high possibility of a satisfactory and consistent yield of harvestable parts for which it is cultivated.</a:t>
            </a:r>
            <a:endParaRPr lang="en-US" sz="2800" dirty="0">
              <a:latin typeface="Calibri"/>
              <a:ea typeface="Calibri"/>
              <a:cs typeface="Arial"/>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609600"/>
            <a:ext cx="7772400" cy="762000"/>
          </a:xfrm>
        </p:spPr>
        <p:txBody>
          <a:bodyPr/>
          <a:lstStyle/>
          <a:p>
            <a:pPr eaLnBrk="1" hangingPunct="1"/>
            <a:r>
              <a:rPr lang="en-US" b="1" dirty="0">
                <a:solidFill>
                  <a:srgbClr val="00B050"/>
                </a:solidFill>
              </a:rPr>
              <a:t>Crop Production/Cultivation </a:t>
            </a:r>
            <a:endParaRPr lang="en-US" dirty="0" smtClean="0">
              <a:solidFill>
                <a:srgbClr val="00B050"/>
              </a:solidFill>
            </a:endParaRPr>
          </a:p>
        </p:txBody>
      </p:sp>
      <p:sp>
        <p:nvSpPr>
          <p:cNvPr id="6147" name="Rectangle 3"/>
          <p:cNvSpPr>
            <a:spLocks noGrp="1" noChangeArrowheads="1"/>
          </p:cNvSpPr>
          <p:nvPr>
            <p:ph type="body" idx="1"/>
          </p:nvPr>
        </p:nvSpPr>
        <p:spPr>
          <a:xfrm>
            <a:off x="685800" y="1752600"/>
            <a:ext cx="7772400" cy="4419600"/>
          </a:xfrm>
        </p:spPr>
        <p:txBody>
          <a:bodyPr/>
          <a:lstStyle/>
          <a:p>
            <a:pPr marL="0" marR="0" indent="0" algn="just">
              <a:lnSpc>
                <a:spcPct val="115000"/>
              </a:lnSpc>
              <a:spcBef>
                <a:spcPts val="0"/>
              </a:spcBef>
              <a:spcAft>
                <a:spcPts val="0"/>
              </a:spcAft>
              <a:buNone/>
            </a:pPr>
            <a:r>
              <a:rPr lang="en-US" sz="2800" dirty="0">
                <a:solidFill>
                  <a:srgbClr val="00B050"/>
                </a:solidFill>
                <a:latin typeface="Times New Roman"/>
                <a:ea typeface="Calibri"/>
                <a:cs typeface="Arial"/>
              </a:rPr>
              <a:t>Crop production or cultivation is the process of growing crop on a piece of land.</a:t>
            </a:r>
            <a:endParaRPr lang="en-US" sz="2400" dirty="0">
              <a:solidFill>
                <a:srgbClr val="00B050"/>
              </a:solidFill>
              <a:latin typeface="Calibri"/>
              <a:ea typeface="Calibri"/>
              <a:cs typeface="Arial"/>
            </a:endParaRPr>
          </a:p>
          <a:p>
            <a:pPr marL="0" marR="0" indent="0" algn="just">
              <a:lnSpc>
                <a:spcPct val="115000"/>
              </a:lnSpc>
              <a:spcBef>
                <a:spcPts val="0"/>
              </a:spcBef>
              <a:spcAft>
                <a:spcPts val="0"/>
              </a:spcAft>
              <a:buNone/>
            </a:pPr>
            <a:r>
              <a:rPr lang="en-US" sz="2800" dirty="0">
                <a:latin typeface="Times New Roman"/>
                <a:ea typeface="Calibri"/>
                <a:cs typeface="Arial"/>
              </a:rPr>
              <a:t>Crop production involves land preparation(tillage), sowing, fertilizer application, irrigation, weed control, insect and disease management, harvesting, threshing and storage of crops. Crop production is actually the management of the both crop and the environment in which the crop is grown.</a:t>
            </a:r>
            <a:endParaRPr lang="en-US" sz="2400" dirty="0">
              <a:latin typeface="Calibri"/>
              <a:ea typeface="Calibri"/>
              <a:cs typeface="Arial"/>
            </a:endParaRPr>
          </a:p>
          <a:p>
            <a:pPr eaLnBrk="1" hangingPunct="1">
              <a:buFontTx/>
              <a:buNone/>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400" b="1" dirty="0">
                <a:solidFill>
                  <a:srgbClr val="00B050"/>
                </a:solidFill>
                <a:latin typeface="Times New Roman"/>
                <a:ea typeface="Calibri"/>
              </a:rPr>
              <a:t>General guidelines for crop production</a:t>
            </a:r>
            <a:endParaRPr lang="en-US" sz="3400" dirty="0" smtClean="0">
              <a:solidFill>
                <a:srgbClr val="00B050"/>
              </a:solidFill>
            </a:endParaRPr>
          </a:p>
        </p:txBody>
      </p:sp>
      <p:sp>
        <p:nvSpPr>
          <p:cNvPr id="7171" name="Rectangle 3"/>
          <p:cNvSpPr>
            <a:spLocks noGrp="1" noChangeArrowheads="1"/>
          </p:cNvSpPr>
          <p:nvPr>
            <p:ph type="body" idx="1"/>
          </p:nvPr>
        </p:nvSpPr>
        <p:spPr/>
        <p:txBody>
          <a:bodyPr/>
          <a:lstStyle/>
          <a:p>
            <a:pPr marL="0" lvl="0" indent="0" algn="just">
              <a:lnSpc>
                <a:spcPct val="115000"/>
              </a:lnSpc>
              <a:spcBef>
                <a:spcPts val="0"/>
              </a:spcBef>
              <a:spcAft>
                <a:spcPts val="0"/>
              </a:spcAft>
              <a:buNone/>
            </a:pPr>
            <a:r>
              <a:rPr lang="en-US" sz="2800" b="1" dirty="0" smtClean="0">
                <a:latin typeface="Times New Roman"/>
                <a:ea typeface="Calibri"/>
                <a:cs typeface="Arial"/>
              </a:rPr>
              <a:t>1. Cultivar</a:t>
            </a:r>
            <a:endParaRPr lang="en-US" sz="2400" dirty="0">
              <a:latin typeface="Calibri"/>
              <a:ea typeface="Calibri"/>
              <a:cs typeface="Arial"/>
            </a:endParaRPr>
          </a:p>
          <a:p>
            <a:pPr marL="0" marR="0" indent="228600" algn="just">
              <a:lnSpc>
                <a:spcPct val="115000"/>
              </a:lnSpc>
              <a:spcBef>
                <a:spcPts val="0"/>
              </a:spcBef>
              <a:spcAft>
                <a:spcPts val="0"/>
              </a:spcAft>
            </a:pPr>
            <a:r>
              <a:rPr lang="en-US" sz="2800" dirty="0">
                <a:latin typeface="Times New Roman"/>
                <a:ea typeface="Calibri"/>
                <a:cs typeface="Arial"/>
              </a:rPr>
              <a:t>Select the best cultivar of the crop recommended for cultivation in your </a:t>
            </a:r>
            <a:r>
              <a:rPr lang="en-US" sz="2800" dirty="0" smtClean="0">
                <a:latin typeface="Times New Roman"/>
                <a:ea typeface="Calibri"/>
                <a:cs typeface="Arial"/>
              </a:rPr>
              <a:t>area.</a:t>
            </a:r>
            <a:endParaRPr lang="en-US" sz="2400" dirty="0" smtClean="0">
              <a:latin typeface="Calibri"/>
              <a:ea typeface="Calibri"/>
              <a:cs typeface="Arial"/>
            </a:endParaRPr>
          </a:p>
          <a:p>
            <a:pPr marL="0" marR="0" indent="0" algn="just">
              <a:lnSpc>
                <a:spcPct val="115000"/>
              </a:lnSpc>
              <a:spcBef>
                <a:spcPts val="0"/>
              </a:spcBef>
              <a:spcAft>
                <a:spcPts val="0"/>
              </a:spcAft>
              <a:buNone/>
            </a:pPr>
            <a:r>
              <a:rPr lang="en-US" sz="2400" b="1" dirty="0" smtClean="0">
                <a:latin typeface="Calibri"/>
                <a:ea typeface="Calibri"/>
                <a:cs typeface="Arial"/>
              </a:rPr>
              <a:t>2. </a:t>
            </a:r>
            <a:r>
              <a:rPr lang="en-US" sz="2800" b="1" dirty="0" smtClean="0">
                <a:latin typeface="Times New Roman"/>
                <a:ea typeface="Calibri"/>
                <a:cs typeface="Arial"/>
              </a:rPr>
              <a:t>Field </a:t>
            </a:r>
            <a:r>
              <a:rPr lang="en-US" sz="2800" b="1" dirty="0">
                <a:latin typeface="Times New Roman"/>
                <a:ea typeface="Calibri"/>
                <a:cs typeface="Arial"/>
              </a:rPr>
              <a:t>/ Soil</a:t>
            </a:r>
            <a:endParaRPr lang="en-US" sz="2400" dirty="0">
              <a:latin typeface="Calibri"/>
              <a:ea typeface="Calibri"/>
              <a:cs typeface="Arial"/>
            </a:endParaRPr>
          </a:p>
          <a:p>
            <a:pPr marL="0" marR="0" indent="228600" algn="just">
              <a:lnSpc>
                <a:spcPct val="115000"/>
              </a:lnSpc>
              <a:spcBef>
                <a:spcPts val="0"/>
              </a:spcBef>
              <a:spcAft>
                <a:spcPts val="0"/>
              </a:spcAft>
            </a:pPr>
            <a:r>
              <a:rPr lang="en-US" sz="2800" dirty="0">
                <a:latin typeface="Times New Roman"/>
                <a:ea typeface="Calibri"/>
                <a:cs typeface="Arial"/>
              </a:rPr>
              <a:t>The soil should be prepared in </a:t>
            </a:r>
            <a:r>
              <a:rPr lang="en-US" sz="2800" dirty="0" smtClean="0">
                <a:latin typeface="Times New Roman"/>
                <a:ea typeface="Calibri"/>
                <a:cs typeface="Arial"/>
              </a:rPr>
              <a:t>advance.</a:t>
            </a:r>
            <a:endParaRPr lang="en-US" sz="2400" dirty="0" smtClean="0">
              <a:latin typeface="Calibri"/>
              <a:ea typeface="Calibri"/>
              <a:cs typeface="Arial"/>
            </a:endParaRPr>
          </a:p>
          <a:p>
            <a:pPr marL="0" marR="0" indent="0" algn="just">
              <a:lnSpc>
                <a:spcPct val="115000"/>
              </a:lnSpc>
              <a:spcBef>
                <a:spcPts val="0"/>
              </a:spcBef>
              <a:spcAft>
                <a:spcPts val="0"/>
              </a:spcAft>
              <a:buNone/>
            </a:pPr>
            <a:r>
              <a:rPr lang="en-US" sz="2400" b="1" dirty="0" smtClean="0">
                <a:latin typeface="Calibri"/>
                <a:ea typeface="Calibri"/>
                <a:cs typeface="Arial"/>
              </a:rPr>
              <a:t>3. </a:t>
            </a:r>
            <a:r>
              <a:rPr lang="en-US" sz="2800" b="1" dirty="0" smtClean="0">
                <a:latin typeface="Times New Roman"/>
                <a:ea typeface="Calibri"/>
                <a:cs typeface="Arial"/>
              </a:rPr>
              <a:t>Manure</a:t>
            </a:r>
            <a:endParaRPr lang="en-US" sz="2400" dirty="0">
              <a:latin typeface="Calibri"/>
              <a:ea typeface="Calibri"/>
              <a:cs typeface="Arial"/>
            </a:endParaRPr>
          </a:p>
          <a:p>
            <a:pPr marL="0" marR="0" indent="228600" algn="just">
              <a:lnSpc>
                <a:spcPct val="115000"/>
              </a:lnSpc>
              <a:spcBef>
                <a:spcPts val="0"/>
              </a:spcBef>
              <a:spcAft>
                <a:spcPts val="0"/>
              </a:spcAft>
            </a:pPr>
            <a:r>
              <a:rPr lang="en-US" sz="2800" dirty="0">
                <a:latin typeface="Times New Roman"/>
                <a:ea typeface="Calibri"/>
                <a:cs typeface="Arial"/>
              </a:rPr>
              <a:t>Apply well rotten farm yard manure 1-2 months before sowing and mix it in soil.</a:t>
            </a:r>
            <a:endParaRPr lang="en-US" sz="2400" dirty="0">
              <a:latin typeface="Calibri"/>
              <a:ea typeface="Calibri"/>
              <a:cs typeface="Arial"/>
            </a:endParaRPr>
          </a:p>
          <a:p>
            <a:pPr eaLnBrk="1" hangingPunct="1">
              <a:lnSpc>
                <a:spcPct val="90000"/>
              </a:lnSpc>
              <a:buFontTx/>
              <a:buNone/>
            </a:pPr>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609600"/>
            <a:ext cx="2895600" cy="6096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p:txBody>
          <a:bodyPr/>
          <a:lstStyle/>
          <a:p>
            <a:pPr marL="0" lvl="0" indent="0">
              <a:lnSpc>
                <a:spcPct val="115000"/>
              </a:lnSpc>
              <a:spcBef>
                <a:spcPts val="0"/>
              </a:spcBef>
              <a:spcAft>
                <a:spcPts val="0"/>
              </a:spcAft>
              <a:buNone/>
            </a:pPr>
            <a:r>
              <a:rPr lang="en-US" b="1" dirty="0">
                <a:latin typeface="Times New Roman"/>
                <a:ea typeface="Calibri"/>
                <a:cs typeface="Arial"/>
              </a:rPr>
              <a:t>4</a:t>
            </a:r>
            <a:r>
              <a:rPr lang="en-US" b="1" dirty="0" smtClean="0">
                <a:latin typeface="Times New Roman"/>
                <a:ea typeface="Calibri"/>
                <a:cs typeface="Arial"/>
              </a:rPr>
              <a:t>. Seed </a:t>
            </a:r>
            <a:r>
              <a:rPr lang="en-US" b="1" dirty="0">
                <a:latin typeface="Times New Roman"/>
                <a:ea typeface="Calibri"/>
                <a:cs typeface="Arial"/>
              </a:rPr>
              <a:t>Bed</a:t>
            </a:r>
            <a:endParaRPr lang="en-US" sz="2800" dirty="0">
              <a:latin typeface="Calibri"/>
              <a:ea typeface="Calibri"/>
              <a:cs typeface="Arial"/>
            </a:endParaRPr>
          </a:p>
          <a:p>
            <a:pPr marL="0" marR="0" indent="228600">
              <a:lnSpc>
                <a:spcPct val="115000"/>
              </a:lnSpc>
              <a:spcBef>
                <a:spcPts val="0"/>
              </a:spcBef>
              <a:spcAft>
                <a:spcPts val="0"/>
              </a:spcAft>
            </a:pPr>
            <a:r>
              <a:rPr lang="en-US" dirty="0">
                <a:latin typeface="Times New Roman"/>
                <a:ea typeface="Calibri"/>
                <a:cs typeface="Arial"/>
              </a:rPr>
              <a:t>Prepare a deep and well pulverized seed bed for seed sowing.</a:t>
            </a:r>
            <a:endParaRPr lang="en-US" sz="2800" dirty="0">
              <a:latin typeface="Calibri"/>
              <a:ea typeface="Calibri"/>
              <a:cs typeface="Arial"/>
            </a:endParaRPr>
          </a:p>
          <a:p>
            <a:pPr marL="0" lvl="0" indent="0">
              <a:lnSpc>
                <a:spcPct val="115000"/>
              </a:lnSpc>
              <a:spcBef>
                <a:spcPts val="0"/>
              </a:spcBef>
              <a:spcAft>
                <a:spcPts val="0"/>
              </a:spcAft>
              <a:buNone/>
            </a:pPr>
            <a:r>
              <a:rPr lang="en-US" b="1" dirty="0">
                <a:latin typeface="Times New Roman"/>
                <a:ea typeface="Calibri"/>
                <a:cs typeface="Arial"/>
              </a:rPr>
              <a:t>5</a:t>
            </a:r>
            <a:r>
              <a:rPr lang="en-US" b="1" dirty="0" smtClean="0">
                <a:latin typeface="Times New Roman"/>
                <a:ea typeface="Calibri"/>
                <a:cs typeface="Arial"/>
              </a:rPr>
              <a:t>. Inoculation</a:t>
            </a:r>
            <a:endParaRPr lang="en-US" sz="2800" dirty="0">
              <a:latin typeface="Calibri"/>
              <a:ea typeface="Calibri"/>
              <a:cs typeface="Arial"/>
            </a:endParaRPr>
          </a:p>
          <a:p>
            <a:pPr marL="0" marR="0" indent="0">
              <a:lnSpc>
                <a:spcPct val="115000"/>
              </a:lnSpc>
              <a:spcBef>
                <a:spcPts val="0"/>
              </a:spcBef>
              <a:spcAft>
                <a:spcPts val="0"/>
              </a:spcAft>
              <a:buNone/>
            </a:pPr>
            <a:r>
              <a:rPr lang="en-US" dirty="0" smtClean="0">
                <a:latin typeface="Times New Roman"/>
                <a:ea typeface="Calibri"/>
                <a:cs typeface="Arial"/>
              </a:rPr>
              <a:t> If </a:t>
            </a:r>
            <a:r>
              <a:rPr lang="en-US" dirty="0">
                <a:latin typeface="Times New Roman"/>
                <a:ea typeface="Calibri"/>
                <a:cs typeface="Arial"/>
              </a:rPr>
              <a:t>a leguminous crop is grown for the first time, the soil or seed must be inoculated by rhizobia (N-fixing bacteria).</a:t>
            </a:r>
            <a:endParaRPr lang="en-US" sz="2800" dirty="0">
              <a:latin typeface="Calibri"/>
              <a:ea typeface="Calibri"/>
              <a:cs typeface="Arial"/>
            </a:endParaRPr>
          </a:p>
          <a:p>
            <a:pPr marL="0" indent="0" eaLnBrk="1" hangingPunct="1">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6096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990600"/>
            <a:ext cx="8077200" cy="5257800"/>
          </a:xfrm>
        </p:spPr>
        <p:txBody>
          <a:bodyPr/>
          <a:lstStyle/>
          <a:p>
            <a:pPr marL="0" lvl="0" indent="0" algn="just">
              <a:lnSpc>
                <a:spcPct val="115000"/>
              </a:lnSpc>
              <a:spcBef>
                <a:spcPts val="0"/>
              </a:spcBef>
              <a:spcAft>
                <a:spcPts val="0"/>
              </a:spcAft>
              <a:buNone/>
            </a:pPr>
            <a:r>
              <a:rPr lang="en-US" b="1" dirty="0" smtClean="0">
                <a:latin typeface="Times New Roman"/>
                <a:ea typeface="Calibri"/>
                <a:cs typeface="Arial"/>
              </a:rPr>
              <a:t>7. Rotation</a:t>
            </a:r>
            <a:r>
              <a:rPr lang="en-US" sz="2800" dirty="0" smtClean="0">
                <a:latin typeface="Calibri"/>
                <a:ea typeface="Calibri"/>
                <a:cs typeface="Arial"/>
              </a:rPr>
              <a:t>. </a:t>
            </a:r>
            <a:r>
              <a:rPr lang="en-US" dirty="0" smtClean="0">
                <a:latin typeface="Times New Roman"/>
                <a:ea typeface="Calibri"/>
                <a:cs typeface="Arial"/>
              </a:rPr>
              <a:t>In </a:t>
            </a:r>
            <a:r>
              <a:rPr lang="en-US" dirty="0">
                <a:latin typeface="Times New Roman"/>
                <a:ea typeface="Calibri"/>
                <a:cs typeface="Arial"/>
              </a:rPr>
              <a:t>multiple cropping system, the crops must be rotated to achieve maximum yield without affecting soil fertility. This should be practiced in such a way that leguminous crops are followed by other crops.</a:t>
            </a:r>
            <a:endParaRPr lang="en-US" sz="2800" dirty="0">
              <a:latin typeface="Calibri"/>
              <a:ea typeface="Calibri"/>
              <a:cs typeface="Arial"/>
            </a:endParaRPr>
          </a:p>
          <a:p>
            <a:pPr marL="0" lvl="0" indent="0" algn="just">
              <a:lnSpc>
                <a:spcPct val="115000"/>
              </a:lnSpc>
              <a:spcBef>
                <a:spcPts val="0"/>
              </a:spcBef>
              <a:spcAft>
                <a:spcPts val="0"/>
              </a:spcAft>
              <a:buNone/>
            </a:pPr>
            <a:r>
              <a:rPr lang="en-US" b="1" dirty="0" smtClean="0">
                <a:latin typeface="Times New Roman"/>
                <a:ea typeface="Calibri"/>
                <a:cs typeface="Arial"/>
              </a:rPr>
              <a:t>8. Seed </a:t>
            </a:r>
            <a:r>
              <a:rPr lang="en-US" sz="2800" dirty="0" smtClean="0">
                <a:latin typeface="Calibri"/>
                <a:ea typeface="Calibri"/>
                <a:cs typeface="Arial"/>
              </a:rPr>
              <a:t>.</a:t>
            </a:r>
            <a:r>
              <a:rPr lang="en-US" dirty="0" smtClean="0">
                <a:latin typeface="Times New Roman"/>
                <a:ea typeface="Calibri"/>
                <a:cs typeface="Arial"/>
              </a:rPr>
              <a:t>Selection </a:t>
            </a:r>
            <a:r>
              <a:rPr lang="en-US" dirty="0">
                <a:latin typeface="Times New Roman"/>
                <a:ea typeface="Calibri"/>
                <a:cs typeface="Arial"/>
              </a:rPr>
              <a:t>of good seed is of prime importance for raising crops and harvesting good yield. Select the best quality seed supplied by recognized agency or a reputed dealer.</a:t>
            </a:r>
            <a:endParaRPr lang="en-US" sz="2800" dirty="0">
              <a:latin typeface="Calibri"/>
              <a:ea typeface="Calibri"/>
              <a:cs typeface="Arial"/>
            </a:endParaRPr>
          </a:p>
          <a:p>
            <a:pPr marL="0" indent="0" eaLnBrk="1" hangingPunct="1">
              <a:buNone/>
            </a:pPr>
            <a:endParaRPr lang="en-US" dirty="0" smtClean="0"/>
          </a:p>
        </p:txBody>
      </p:sp>
    </p:spTree>
    <p:extLst>
      <p:ext uri="{BB962C8B-B14F-4D97-AF65-F5344CB8AC3E}">
        <p14:creationId xmlns:p14="http://schemas.microsoft.com/office/powerpoint/2010/main" val="2585740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6096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990600"/>
            <a:ext cx="8077200" cy="5257800"/>
          </a:xfrm>
        </p:spPr>
        <p:txBody>
          <a:bodyPr/>
          <a:lstStyle/>
          <a:p>
            <a:pPr marL="0" lvl="0" indent="0" algn="just">
              <a:lnSpc>
                <a:spcPct val="115000"/>
              </a:lnSpc>
              <a:spcBef>
                <a:spcPts val="0"/>
              </a:spcBef>
              <a:spcAft>
                <a:spcPts val="0"/>
              </a:spcAft>
              <a:buNone/>
            </a:pPr>
            <a:r>
              <a:rPr lang="en-US" b="1" dirty="0" smtClean="0">
                <a:latin typeface="Times New Roman"/>
                <a:ea typeface="Calibri"/>
                <a:cs typeface="Arial"/>
              </a:rPr>
              <a:t>9. Method </a:t>
            </a:r>
            <a:r>
              <a:rPr lang="en-US" b="1" dirty="0">
                <a:latin typeface="Times New Roman"/>
                <a:ea typeface="Calibri"/>
                <a:cs typeface="Arial"/>
              </a:rPr>
              <a:t>of Sowing</a:t>
            </a:r>
            <a:endParaRPr lang="en-US" sz="2800" dirty="0">
              <a:latin typeface="Calibri"/>
              <a:ea typeface="Calibri"/>
              <a:cs typeface="Arial"/>
            </a:endParaRPr>
          </a:p>
          <a:p>
            <a:pPr marL="0" marR="0" indent="228600" algn="just">
              <a:lnSpc>
                <a:spcPct val="115000"/>
              </a:lnSpc>
              <a:spcBef>
                <a:spcPts val="0"/>
              </a:spcBef>
              <a:spcAft>
                <a:spcPts val="0"/>
              </a:spcAft>
            </a:pPr>
            <a:r>
              <a:rPr lang="en-US" dirty="0">
                <a:latin typeface="Times New Roman"/>
                <a:ea typeface="Calibri"/>
                <a:cs typeface="Arial"/>
              </a:rPr>
              <a:t>Seeds of food grains and cash crops should be sown at definite depth and distance in rows by </a:t>
            </a:r>
            <a:r>
              <a:rPr lang="en-US" dirty="0" err="1">
                <a:latin typeface="Times New Roman"/>
                <a:ea typeface="Calibri"/>
                <a:cs typeface="Arial"/>
              </a:rPr>
              <a:t>rabi</a:t>
            </a:r>
            <a:r>
              <a:rPr lang="en-US" dirty="0">
                <a:latin typeface="Times New Roman"/>
                <a:ea typeface="Calibri"/>
                <a:cs typeface="Arial"/>
              </a:rPr>
              <a:t> or </a:t>
            </a:r>
            <a:r>
              <a:rPr lang="en-US" dirty="0" err="1">
                <a:latin typeface="Times New Roman"/>
                <a:ea typeface="Calibri"/>
                <a:cs typeface="Arial"/>
              </a:rPr>
              <a:t>kharif</a:t>
            </a:r>
            <a:r>
              <a:rPr lang="en-US" dirty="0">
                <a:latin typeface="Times New Roman"/>
                <a:ea typeface="Calibri"/>
                <a:cs typeface="Arial"/>
              </a:rPr>
              <a:t> drill. The seeds should be covered with soil after placing in rows. Fodder crops can be sown by broadcasting i.e. scattering of seed by hand and then covered with soil. This requires higher seed rate per unit area as compared to drill sowing. </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749397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2895600" cy="609600"/>
          </a:xfrm>
        </p:spPr>
        <p:txBody>
          <a:bodyPr/>
          <a:lstStyle/>
          <a:p>
            <a:pPr eaLnBrk="1" hangingPunct="1"/>
            <a:r>
              <a:rPr lang="en-US" dirty="0" smtClean="0">
                <a:solidFill>
                  <a:srgbClr val="FF0000"/>
                </a:solidFill>
              </a:rPr>
              <a:t>Continued</a:t>
            </a:r>
          </a:p>
        </p:txBody>
      </p:sp>
      <p:sp>
        <p:nvSpPr>
          <p:cNvPr id="9219" name="Rectangle 3"/>
          <p:cNvSpPr>
            <a:spLocks noGrp="1" noChangeArrowheads="1"/>
          </p:cNvSpPr>
          <p:nvPr>
            <p:ph type="body" idx="1"/>
          </p:nvPr>
        </p:nvSpPr>
        <p:spPr>
          <a:xfrm>
            <a:off x="533400" y="990600"/>
            <a:ext cx="8077200" cy="5257800"/>
          </a:xfrm>
        </p:spPr>
        <p:txBody>
          <a:bodyPr/>
          <a:lstStyle/>
          <a:p>
            <a:pPr marL="0" lvl="0" indent="0" algn="just">
              <a:lnSpc>
                <a:spcPct val="115000"/>
              </a:lnSpc>
              <a:spcBef>
                <a:spcPts val="0"/>
              </a:spcBef>
              <a:spcAft>
                <a:spcPts val="0"/>
              </a:spcAft>
              <a:buNone/>
            </a:pPr>
            <a:r>
              <a:rPr lang="en-US" b="1" dirty="0" smtClean="0">
                <a:latin typeface="Times New Roman"/>
                <a:cs typeface="Arial"/>
              </a:rPr>
              <a:t>10. </a:t>
            </a:r>
            <a:r>
              <a:rPr lang="en-US" b="1" dirty="0">
                <a:latin typeface="Times New Roman"/>
                <a:ea typeface="Calibri"/>
                <a:cs typeface="Arial"/>
              </a:rPr>
              <a:t>Irrigation</a:t>
            </a:r>
            <a:endParaRPr lang="en-US" sz="2800" dirty="0">
              <a:latin typeface="Calibri"/>
              <a:ea typeface="Calibri"/>
              <a:cs typeface="Arial"/>
            </a:endParaRPr>
          </a:p>
          <a:p>
            <a:pPr marL="0" marR="0" indent="228600" algn="just">
              <a:lnSpc>
                <a:spcPct val="115000"/>
              </a:lnSpc>
              <a:spcBef>
                <a:spcPts val="0"/>
              </a:spcBef>
              <a:spcAft>
                <a:spcPts val="0"/>
              </a:spcAft>
            </a:pPr>
            <a:r>
              <a:rPr lang="en-US" dirty="0" err="1">
                <a:latin typeface="Times New Roman"/>
                <a:ea typeface="Calibri"/>
                <a:cs typeface="Arial"/>
              </a:rPr>
              <a:t>Kharif</a:t>
            </a:r>
            <a:r>
              <a:rPr lang="en-US" dirty="0">
                <a:latin typeface="Times New Roman"/>
                <a:ea typeface="Calibri"/>
                <a:cs typeface="Arial"/>
              </a:rPr>
              <a:t> crops usually have higher requirements of irrigational water than </a:t>
            </a:r>
            <a:r>
              <a:rPr lang="en-US" dirty="0" err="1">
                <a:latin typeface="Times New Roman"/>
                <a:ea typeface="Calibri"/>
                <a:cs typeface="Arial"/>
              </a:rPr>
              <a:t>rabi</a:t>
            </a:r>
            <a:r>
              <a:rPr lang="en-US" dirty="0">
                <a:latin typeface="Times New Roman"/>
                <a:ea typeface="Calibri"/>
                <a:cs typeface="Arial"/>
              </a:rPr>
              <a:t> crops. Preferably irrigate the field in the evening, particularly in summer months to reduce evaporation losses. Most field crops do not tolerate standing water for longer time, therefore do not allow water to remain standing in the field for longer period except for rice.</a:t>
            </a:r>
            <a:endParaRPr lang="en-US" sz="2800" dirty="0">
              <a:latin typeface="Calibri"/>
              <a:ea typeface="Calibri"/>
              <a:cs typeface="Arial"/>
            </a:endParaRPr>
          </a:p>
          <a:p>
            <a:pPr marL="0" lvl="0" indent="0" algn="just">
              <a:lnSpc>
                <a:spcPct val="115000"/>
              </a:lnSpc>
              <a:spcBef>
                <a:spcPts val="0"/>
              </a:spcBef>
              <a:spcAft>
                <a:spcPts val="0"/>
              </a:spcAft>
              <a:buNone/>
            </a:pPr>
            <a:endParaRPr lang="en-US" dirty="0" smtClean="0"/>
          </a:p>
        </p:txBody>
      </p:sp>
    </p:spTree>
    <p:extLst>
      <p:ext uri="{BB962C8B-B14F-4D97-AF65-F5344CB8AC3E}">
        <p14:creationId xmlns:p14="http://schemas.microsoft.com/office/powerpoint/2010/main" val="30765758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2383</TotalTime>
  <Words>798</Words>
  <Application>Microsoft Office PowerPoint</Application>
  <PresentationFormat>On-screen Show (4:3)</PresentationFormat>
  <Paragraphs>46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Neon Frame</vt:lpstr>
      <vt:lpstr>Concept of Crop Production</vt:lpstr>
      <vt:lpstr>Crop</vt:lpstr>
      <vt:lpstr>Continued</vt:lpstr>
      <vt:lpstr>Crop Production/Cultivation </vt:lpstr>
      <vt:lpstr>General guidelines for crop production</vt:lpstr>
      <vt:lpstr>Continued</vt:lpstr>
      <vt:lpstr>Continued</vt:lpstr>
      <vt:lpstr>Continued</vt:lpstr>
      <vt:lpstr>Continued</vt:lpstr>
      <vt:lpstr>Continued</vt:lpstr>
      <vt:lpstr>Continued</vt:lpstr>
      <vt:lpstr>Continued</vt:lpstr>
      <vt:lpstr>Continued</vt:lpstr>
      <vt:lpstr>Continued</vt:lpstr>
      <vt:lpstr>Continued</vt:lpstr>
    </vt:vector>
  </TitlesOfParts>
  <Company>Gateway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AND PESTS</dc:title>
  <dc:creator>Valued Gateway Client</dc:creator>
  <cp:lastModifiedBy>Dr Amjad</cp:lastModifiedBy>
  <cp:revision>46</cp:revision>
  <cp:lastPrinted>1601-01-01T00:00:00Z</cp:lastPrinted>
  <dcterms:created xsi:type="dcterms:W3CDTF">2001-03-12T17:15:45Z</dcterms:created>
  <dcterms:modified xsi:type="dcterms:W3CDTF">2020-03-17T05:13:39Z</dcterms:modified>
</cp:coreProperties>
</file>