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9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9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20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10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059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41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43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9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8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0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7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8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CDA12-94F6-46D9-BBD4-45548501655C}" type="datetimeFigureOut">
              <a:rPr lang="en-US" smtClean="0"/>
              <a:t>25-Apr-20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1C854A-B2A4-4F6C-B3A9-14A3A298E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8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Hypothesis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BS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Regular &amp; Self Support</a:t>
            </a:r>
          </a:p>
          <a:p>
            <a:r>
              <a:rPr lang="en-US" dirty="0" smtClean="0"/>
              <a:t>Course Instructor: </a:t>
            </a:r>
            <a:r>
              <a:rPr lang="en-US" dirty="0" err="1" smtClean="0"/>
              <a:t>Azka</a:t>
            </a:r>
            <a:r>
              <a:rPr lang="en-US" dirty="0" smtClean="0"/>
              <a:t> </a:t>
            </a:r>
            <a:r>
              <a:rPr lang="en-US" dirty="0" err="1" smtClean="0"/>
              <a:t>Murtaza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0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Directional &amp; Directional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If the hypothesis simply predicts that there will be a difference between the two groups, then it is a </a:t>
            </a:r>
            <a:r>
              <a:rPr lang="en-US" b="1" dirty="0" smtClean="0">
                <a:effectLst/>
              </a:rPr>
              <a:t>non- directional hypothesis</a:t>
            </a:r>
            <a:r>
              <a:rPr lang="en-US" dirty="0" smtClean="0">
                <a:effectLst/>
              </a:rPr>
              <a:t>. It is non-directional because it predicts that there will be a difference but does not specify how the groups will differ. e.g. Lack of attention leads to failure. </a:t>
            </a:r>
            <a:endParaRPr lang="en-US" dirty="0"/>
          </a:p>
          <a:p>
            <a:r>
              <a:rPr lang="en-US" dirty="0" smtClean="0">
                <a:effectLst/>
              </a:rPr>
              <a:t>If, however, the hypothesis uses so-called comparison terms, such as “</a:t>
            </a:r>
            <a:r>
              <a:rPr lang="en-US" dirty="0" err="1" smtClean="0">
                <a:effectLst/>
              </a:rPr>
              <a:t>greater,”“less,”“better</a:t>
            </a:r>
            <a:r>
              <a:rPr lang="en-US" dirty="0" smtClean="0">
                <a:effectLst/>
              </a:rPr>
              <a:t>,” or “worse,” then its a directional hypothesis. It is directional because it predicts that there will be a difference between the two groups and it specifies how the two groups will differ. e.g. A person whose attitude is positive towards studies is more likely to succeed than one who do not.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2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the basis of Derivations,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 hypothesis is formulated after </a:t>
            </a:r>
          </a:p>
          <a:p>
            <a:pPr marL="514350" indent="-514350">
              <a:buAutoNum type="arabicPeriod"/>
            </a:pPr>
            <a:r>
              <a:rPr lang="en-US" dirty="0" smtClean="0">
                <a:effectLst/>
              </a:rPr>
              <a:t>the problem has been stated and </a:t>
            </a:r>
          </a:p>
          <a:p>
            <a:pPr marL="514350" indent="-514350">
              <a:buAutoNum type="arabicPeriod"/>
            </a:pPr>
            <a:r>
              <a:rPr lang="en-US" dirty="0" smtClean="0">
                <a:effectLst/>
              </a:rPr>
              <a:t>the literature study has been conducted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It is formulated when the researcher is totally aware of the theoretical and empirical background to the problem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Hypotheses is formulated using </a:t>
            </a:r>
            <a:r>
              <a:rPr lang="en-US" b="1" dirty="0" smtClean="0">
                <a:effectLst/>
              </a:rPr>
              <a:t>induction</a:t>
            </a:r>
            <a:r>
              <a:rPr lang="en-US" dirty="0" smtClean="0">
                <a:effectLst/>
              </a:rPr>
              <a:t> and </a:t>
            </a:r>
            <a:r>
              <a:rPr lang="en-US" b="1" dirty="0" smtClean="0">
                <a:effectLst/>
              </a:rPr>
              <a:t>deduction</a:t>
            </a:r>
            <a:r>
              <a:rPr lang="en-US" dirty="0" smtClean="0">
                <a:effectLst/>
              </a:rPr>
              <a:t> method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Hypothesis will be generated from the problem statement.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69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for Hypothesis Formulation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2197"/>
            <a:ext cx="10515600" cy="4634766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Read the problem statement thoroughly. </a:t>
            </a:r>
            <a:endParaRPr lang="en-US" dirty="0"/>
          </a:p>
          <a:p>
            <a:r>
              <a:rPr lang="en-US" dirty="0" smtClean="0">
                <a:effectLst/>
              </a:rPr>
              <a:t>Narrow or limit it and express it as a research question. </a:t>
            </a:r>
          </a:p>
          <a:p>
            <a:r>
              <a:rPr lang="en-US" dirty="0" smtClean="0">
                <a:effectLst/>
              </a:rPr>
              <a:t>A research hypothesis has two elements(variables) that are in relation to one another.  Avoid judgmental words in hypothesis. </a:t>
            </a:r>
          </a:p>
          <a:p>
            <a:r>
              <a:rPr lang="en-US" dirty="0" smtClean="0">
                <a:effectLst/>
              </a:rPr>
              <a:t>Hypothesis must involve an issue or question that cannot be answered exclusively. </a:t>
            </a:r>
            <a:endParaRPr lang="en-US" dirty="0"/>
          </a:p>
          <a:p>
            <a:r>
              <a:rPr lang="en-US" dirty="0" smtClean="0">
                <a:effectLst/>
              </a:rPr>
              <a:t>It is best to choose a hypothesis where there is some level of familiarity with the disciplines that are most relevant to the topic. </a:t>
            </a:r>
          </a:p>
          <a:p>
            <a:r>
              <a:rPr lang="en-US" dirty="0" smtClean="0">
                <a:effectLst/>
              </a:rPr>
              <a:t>All the terms must be clearly understood and defined. </a:t>
            </a:r>
          </a:p>
          <a:p>
            <a:r>
              <a:rPr lang="en-US" dirty="0" smtClean="0">
                <a:effectLst/>
              </a:rPr>
              <a:t>It is to be noted that hypothesis may change over time as the research progresses.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7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Hypothesis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Making a Formal Statement </a:t>
            </a:r>
          </a:p>
          <a:p>
            <a:r>
              <a:rPr lang="en-US" dirty="0" smtClean="0">
                <a:effectLst/>
              </a:rPr>
              <a:t>Selecting a significance level </a:t>
            </a:r>
          </a:p>
          <a:p>
            <a:r>
              <a:rPr lang="en-US" dirty="0" smtClean="0">
                <a:effectLst/>
              </a:rPr>
              <a:t>Deciding the distribution to use </a:t>
            </a:r>
          </a:p>
          <a:p>
            <a:r>
              <a:rPr lang="en-US" dirty="0" smtClean="0">
                <a:effectLst/>
              </a:rPr>
              <a:t>Selecting a random sample&amp; </a:t>
            </a:r>
            <a:r>
              <a:rPr lang="en-US" dirty="0" smtClean="0"/>
              <a:t>C</a:t>
            </a:r>
            <a:r>
              <a:rPr lang="en-US" dirty="0" smtClean="0">
                <a:effectLst/>
              </a:rPr>
              <a:t>ompute appropriate value </a:t>
            </a:r>
          </a:p>
          <a:p>
            <a:r>
              <a:rPr lang="en-US" dirty="0" smtClean="0">
                <a:effectLst/>
              </a:rPr>
              <a:t>Calculation of probability </a:t>
            </a:r>
          </a:p>
          <a:p>
            <a:r>
              <a:rPr lang="en-US" dirty="0" smtClean="0">
                <a:effectLst/>
              </a:rPr>
              <a:t>Comparing the probability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3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Meaning of Hypothesis </a:t>
            </a:r>
          </a:p>
          <a:p>
            <a:r>
              <a:rPr lang="en-US" dirty="0" smtClean="0">
                <a:effectLst/>
              </a:rPr>
              <a:t>Definition of Hypothesis </a:t>
            </a:r>
          </a:p>
          <a:p>
            <a:r>
              <a:rPr lang="en-US" dirty="0" smtClean="0">
                <a:effectLst/>
              </a:rPr>
              <a:t>Characteristics of Hypothesis</a:t>
            </a:r>
          </a:p>
          <a:p>
            <a:r>
              <a:rPr lang="en-US" dirty="0" smtClean="0">
                <a:effectLst/>
              </a:rPr>
              <a:t>Categories of Hypothesis </a:t>
            </a:r>
          </a:p>
          <a:p>
            <a:r>
              <a:rPr lang="en-US" dirty="0" smtClean="0">
                <a:effectLst/>
              </a:rPr>
              <a:t>Forming a Hypothesis </a:t>
            </a:r>
          </a:p>
          <a:p>
            <a:r>
              <a:rPr lang="en-US" dirty="0" smtClean="0">
                <a:effectLst/>
              </a:rPr>
              <a:t>Testing of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0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Meanings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Hypothesis means mere assumptions or suppositions which are to be proved or disproved. </a:t>
            </a:r>
            <a:endParaRPr lang="en-US" dirty="0"/>
          </a:p>
          <a:p>
            <a:r>
              <a:rPr lang="en-US" dirty="0" smtClean="0">
                <a:effectLst/>
              </a:rPr>
              <a:t>Hypothesis is a formal question that is intended to resolve. </a:t>
            </a:r>
          </a:p>
          <a:p>
            <a:r>
              <a:rPr lang="en-US" dirty="0" smtClean="0"/>
              <a:t>It is;</a:t>
            </a:r>
            <a:endParaRPr lang="en-US" dirty="0" smtClean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 wild or wise guess 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An educated guess 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 tentative point of view 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 proposition not yet tested 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</a:rPr>
              <a:t>A preliminary explanation</a:t>
            </a:r>
          </a:p>
        </p:txBody>
      </p:sp>
    </p:spTree>
    <p:extLst>
      <p:ext uri="{BB962C8B-B14F-4D97-AF65-F5344CB8AC3E}">
        <p14:creationId xmlns:p14="http://schemas.microsoft.com/office/powerpoint/2010/main" val="364280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A hypothesis is a conjectural statement of the relation between two or more variables”.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Or can be defined as</a:t>
            </a:r>
          </a:p>
          <a:p>
            <a:r>
              <a:rPr lang="en-US" dirty="0" smtClean="0">
                <a:effectLst/>
              </a:rPr>
              <a:t>“Hypotheses are single tentative guesses,– assumed for use in devising theory or planning experiments intended to be given a direct experimental test when possible”. </a:t>
            </a:r>
          </a:p>
          <a:p>
            <a:pPr marL="0" indent="0">
              <a:buNone/>
            </a:pPr>
            <a:r>
              <a:rPr lang="en-US" dirty="0" smtClean="0"/>
              <a:t>Or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“Hypothesis is a formal statement that presents the expected relationship between an independent and dependent variable.”(Creswell, 1994)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4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effectLst/>
              </a:rPr>
              <a:t>Guides/gives direction to the study/investigation </a:t>
            </a:r>
          </a:p>
          <a:p>
            <a:r>
              <a:rPr lang="en-US" dirty="0" smtClean="0">
                <a:effectLst/>
              </a:rPr>
              <a:t>Defines Facts that are relevant and not relevant </a:t>
            </a:r>
          </a:p>
          <a:p>
            <a:r>
              <a:rPr lang="en-US" dirty="0" smtClean="0">
                <a:effectLst/>
              </a:rPr>
              <a:t>Suggests which form of research design is likely to be the most appropriate </a:t>
            </a:r>
          </a:p>
          <a:p>
            <a:r>
              <a:rPr lang="en-US" dirty="0" smtClean="0">
                <a:effectLst/>
              </a:rPr>
              <a:t>Provides a framework for organizing the conclusions of the findings</a:t>
            </a:r>
          </a:p>
          <a:p>
            <a:r>
              <a:rPr lang="en-US" dirty="0" smtClean="0">
                <a:effectLst/>
              </a:rPr>
              <a:t>Limits the research to specific area </a:t>
            </a:r>
          </a:p>
          <a:p>
            <a:r>
              <a:rPr lang="en-US" dirty="0" smtClean="0">
                <a:effectLst/>
              </a:rPr>
              <a:t>Offers explanations for the relationships between those variables that can be empirically tested </a:t>
            </a:r>
          </a:p>
          <a:p>
            <a:r>
              <a:rPr lang="en-US" dirty="0" smtClean="0">
                <a:effectLst/>
              </a:rPr>
              <a:t>Furnishes proof that the researcher has sufficient background knowledge to enable her/him to make suggestions in order to extend existing knowledge </a:t>
            </a:r>
          </a:p>
          <a:p>
            <a:r>
              <a:rPr lang="en-US" dirty="0" smtClean="0">
                <a:effectLst/>
              </a:rPr>
              <a:t>Structures the next phase in the investigation and therefore furnishes continuity to the examination of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3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3015"/>
            <a:ext cx="8915400" cy="447820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effectLst/>
              </a:rPr>
              <a:t>Related to problem </a:t>
            </a:r>
          </a:p>
          <a:p>
            <a:r>
              <a:rPr lang="en-US" dirty="0" smtClean="0">
                <a:effectLst/>
              </a:rPr>
              <a:t>Clear &amp; Precise </a:t>
            </a:r>
          </a:p>
          <a:p>
            <a:r>
              <a:rPr lang="en-US" dirty="0" smtClean="0">
                <a:effectLst/>
              </a:rPr>
              <a:t>Amenable with time </a:t>
            </a:r>
          </a:p>
          <a:p>
            <a:r>
              <a:rPr lang="en-US" dirty="0" smtClean="0">
                <a:effectLst/>
              </a:rPr>
              <a:t>Testable</a:t>
            </a:r>
          </a:p>
          <a:p>
            <a:r>
              <a:rPr lang="en-US" dirty="0" smtClean="0">
                <a:effectLst/>
              </a:rPr>
              <a:t>States relation </a:t>
            </a:r>
          </a:p>
          <a:p>
            <a:r>
              <a:rPr lang="en-US" dirty="0" smtClean="0">
                <a:effectLst/>
              </a:rPr>
              <a:t>Specific &amp; Simple </a:t>
            </a:r>
            <a:endParaRPr lang="en-US" dirty="0"/>
          </a:p>
          <a:p>
            <a:r>
              <a:rPr lang="en-US" dirty="0" smtClean="0"/>
              <a:t>must </a:t>
            </a:r>
            <a:r>
              <a:rPr lang="en-US" dirty="0"/>
              <a:t>make a prediction </a:t>
            </a:r>
            <a:endParaRPr lang="en-US" dirty="0" smtClean="0"/>
          </a:p>
          <a:p>
            <a:r>
              <a:rPr lang="en-US" dirty="0" smtClean="0"/>
              <a:t>must </a:t>
            </a:r>
            <a:r>
              <a:rPr lang="en-US" dirty="0"/>
              <a:t>identify at least two variables </a:t>
            </a:r>
            <a:endParaRPr lang="en-US" dirty="0" smtClean="0"/>
          </a:p>
          <a:p>
            <a:r>
              <a:rPr lang="en-US" dirty="0" smtClean="0"/>
              <a:t>must </a:t>
            </a:r>
            <a:r>
              <a:rPr lang="en-US" dirty="0"/>
              <a:t>be falsifiable meaning </a:t>
            </a:r>
            <a:r>
              <a:rPr lang="en-US" dirty="0" smtClean="0"/>
              <a:t>hypotheses, </a:t>
            </a:r>
            <a:r>
              <a:rPr lang="en-US" dirty="0"/>
              <a:t>must be capable of being refuted based on the results of the study </a:t>
            </a:r>
            <a:endParaRPr lang="en-US" dirty="0" smtClean="0"/>
          </a:p>
          <a:p>
            <a:r>
              <a:rPr lang="en-US" dirty="0" smtClean="0"/>
              <a:t>must </a:t>
            </a:r>
            <a:r>
              <a:rPr lang="en-US" dirty="0"/>
              <a:t>be formulated in simple, understandable terms </a:t>
            </a:r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/>
              <a:t>correspond with existing knowledge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Can be categorized in different ways </a:t>
            </a:r>
          </a:p>
          <a:p>
            <a:pPr marL="514350" indent="-514350">
              <a:buAutoNum type="arabicPeriod"/>
            </a:pPr>
            <a:r>
              <a:rPr lang="en-US" b="1" i="1" dirty="0" smtClean="0">
                <a:effectLst/>
              </a:rPr>
              <a:t>Based on their formulation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Null Hypotheses and Alternate Hypotheses</a:t>
            </a:r>
          </a:p>
          <a:p>
            <a:pPr marL="0" indent="0">
              <a:buNone/>
            </a:pPr>
            <a:r>
              <a:rPr lang="en-US" b="1" i="1" dirty="0" smtClean="0">
                <a:effectLst/>
              </a:rPr>
              <a:t>2. Based on direction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Directional and Non-directional Hypothesis</a:t>
            </a:r>
          </a:p>
          <a:p>
            <a:pPr marL="0" indent="0">
              <a:buNone/>
            </a:pPr>
            <a:r>
              <a:rPr lang="en-US" b="1" i="1" dirty="0" smtClean="0">
                <a:effectLst/>
              </a:rPr>
              <a:t>3. Based on their derivation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Inductive and Deductive Hypotheses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0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Null hypothesis always predicts that there is no relationship between the variables being studied. </a:t>
            </a:r>
          </a:p>
          <a:p>
            <a:r>
              <a:rPr lang="en-US" dirty="0" smtClean="0">
                <a:effectLst/>
              </a:rPr>
              <a:t>The researcher wishes to disapprove this hypothesis. </a:t>
            </a:r>
          </a:p>
          <a:p>
            <a:r>
              <a:rPr lang="en-US" dirty="0" smtClean="0">
                <a:effectLst/>
              </a:rPr>
              <a:t>It is denoted by H0 </a:t>
            </a:r>
          </a:p>
          <a:p>
            <a:r>
              <a:rPr lang="en-US" dirty="0" smtClean="0">
                <a:effectLst/>
              </a:rPr>
              <a:t>For example: ◦ “There is no relationship between learning and intelligence.”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8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alternate hypothesis always predicts that there will be a relationship between the variables being studied. </a:t>
            </a:r>
          </a:p>
          <a:p>
            <a:r>
              <a:rPr lang="en-US" dirty="0" smtClean="0">
                <a:effectLst/>
              </a:rPr>
              <a:t>It is denoted by Ha </a:t>
            </a:r>
          </a:p>
          <a:p>
            <a:pPr marL="0" indent="0" algn="ctr">
              <a:buNone/>
            </a:pPr>
            <a:r>
              <a:rPr lang="en-US" b="1" dirty="0" smtClean="0">
                <a:effectLst/>
              </a:rPr>
              <a:t>Alternative Hypothesis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effectLst/>
              </a:rPr>
              <a:t>Non Directional Hypothesis                             Directional Hypothesis 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8297839" y="3714802"/>
            <a:ext cx="95534" cy="6005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650173" y="3714802"/>
            <a:ext cx="109182" cy="6005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70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</TotalTime>
  <Words>759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Hypothesis </vt:lpstr>
      <vt:lpstr>Contents </vt:lpstr>
      <vt:lpstr>Meanings of Hypothesis </vt:lpstr>
      <vt:lpstr>Definition of Hypothesis </vt:lpstr>
      <vt:lpstr>Purpose of Hypothesis </vt:lpstr>
      <vt:lpstr>Characteristics of Hypothesis </vt:lpstr>
      <vt:lpstr>Categories of Hypothesis </vt:lpstr>
      <vt:lpstr>Null Hypothesis </vt:lpstr>
      <vt:lpstr>Alternative Hypothesis </vt:lpstr>
      <vt:lpstr>Non Directional &amp; Directional Hypothesis </vt:lpstr>
      <vt:lpstr>On the basis of Derivations, </vt:lpstr>
      <vt:lpstr>Key points for Hypothesis Formulation </vt:lpstr>
      <vt:lpstr>Procedure of Hypothesis Testing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</dc:title>
  <dc:creator>Hyperlink</dc:creator>
  <cp:lastModifiedBy>Hyperlink</cp:lastModifiedBy>
  <cp:revision>39</cp:revision>
  <dcterms:created xsi:type="dcterms:W3CDTF">2020-03-24T17:48:19Z</dcterms:created>
  <dcterms:modified xsi:type="dcterms:W3CDTF">2020-04-25T23:55:36Z</dcterms:modified>
</cp:coreProperties>
</file>