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FBCE8E9-4E7F-4670-85EB-23C92B29D809}" type="datetimeFigureOut">
              <a:rPr lang="en-US" smtClean="0"/>
              <a:t>5/3/2020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0709055-357B-41B4-A8EE-963C11F299FA}"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407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BCE8E9-4E7F-4670-85EB-23C92B29D809}"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78367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BCE8E9-4E7F-4670-85EB-23C92B29D809}"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53156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BCE8E9-4E7F-4670-85EB-23C92B29D809}"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452689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FBCE8E9-4E7F-4670-85EB-23C92B29D809}" type="datetimeFigureOut">
              <a:rPr lang="en-US" smtClean="0"/>
              <a:t>5/3/2020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0709055-357B-41B4-A8EE-963C11F299FA}"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400916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BCE8E9-4E7F-4670-85EB-23C92B29D809}"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14177054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BCE8E9-4E7F-4670-85EB-23C92B29D809}" type="datetimeFigureOut">
              <a:rPr lang="en-US" smtClean="0"/>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252287953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BCE8E9-4E7F-4670-85EB-23C92B29D809}" type="datetimeFigureOut">
              <a:rPr lang="en-US" smtClean="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109410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CE8E9-4E7F-4670-85EB-23C92B29D809}" type="datetimeFigureOut">
              <a:rPr lang="en-US" smtClean="0"/>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2053545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1FBCE8E9-4E7F-4670-85EB-23C92B29D809}" type="datetimeFigureOut">
              <a:rPr lang="en-US" smtClean="0"/>
              <a:t>5/3/2020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B0709055-357B-41B4-A8EE-963C11F299FA}"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910885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1FBCE8E9-4E7F-4670-85EB-23C92B29D809}" type="datetimeFigureOut">
              <a:rPr lang="en-US" smtClean="0"/>
              <a:t>5/3/2020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B0709055-357B-41B4-A8EE-963C11F299FA}" type="slidenum">
              <a:rPr lang="en-US" smtClean="0"/>
              <a:t>‹#›</a:t>
            </a:fld>
            <a:endParaRPr lang="en-US" dirty="0"/>
          </a:p>
        </p:txBody>
      </p:sp>
    </p:spTree>
    <p:extLst>
      <p:ext uri="{BB962C8B-B14F-4D97-AF65-F5344CB8AC3E}">
        <p14:creationId xmlns:p14="http://schemas.microsoft.com/office/powerpoint/2010/main" val="317779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FBCE8E9-4E7F-4670-85EB-23C92B29D809}" type="datetimeFigureOut">
              <a:rPr lang="en-US" smtClean="0"/>
              <a:t>5/3/2020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0709055-357B-41B4-A8EE-963C11F299FA}"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5616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C9FC1-B2A1-4B2D-A15D-128E6FE8A056}"/>
              </a:ext>
            </a:extLst>
          </p:cNvPr>
          <p:cNvSpPr>
            <a:spLocks noGrp="1"/>
          </p:cNvSpPr>
          <p:nvPr>
            <p:ph type="ctrTitle"/>
          </p:nvPr>
        </p:nvSpPr>
        <p:spPr/>
        <p:txBody>
          <a:bodyPr/>
          <a:lstStyle/>
          <a:p>
            <a:r>
              <a:rPr lang="en-US" sz="6000" dirty="0"/>
              <a:t>A Passage to India</a:t>
            </a:r>
            <a:br>
              <a:rPr lang="en-US" dirty="0"/>
            </a:br>
            <a:r>
              <a:rPr lang="en-US" sz="8000" dirty="0"/>
              <a:t>Quotes and Analysis</a:t>
            </a:r>
            <a:endParaRPr lang="en-US" dirty="0"/>
          </a:p>
        </p:txBody>
      </p:sp>
      <p:sp>
        <p:nvSpPr>
          <p:cNvPr id="3" name="Subtitle 2">
            <a:extLst>
              <a:ext uri="{FF2B5EF4-FFF2-40B4-BE49-F238E27FC236}">
                <a16:creationId xmlns:a16="http://schemas.microsoft.com/office/drawing/2014/main" id="{30140B81-CF35-4EBC-84EE-8452653CCC3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8470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FC4B-9699-4E6E-ADB7-323F730645B5}"/>
              </a:ext>
            </a:extLst>
          </p:cNvPr>
          <p:cNvSpPr>
            <a:spLocks noGrp="1"/>
          </p:cNvSpPr>
          <p:nvPr>
            <p:ph type="title"/>
          </p:nvPr>
        </p:nvSpPr>
        <p:spPr/>
        <p:txBody>
          <a:bodyPr/>
          <a:lstStyle/>
          <a:p>
            <a:r>
              <a:rPr lang="fr-FR" dirty="0"/>
              <a:t>— Aziz, Part 3, Chapter 37</a:t>
            </a:r>
            <a:br>
              <a:rPr lang="fr-FR" dirty="0"/>
            </a:br>
            <a:endParaRPr lang="en-US" dirty="0"/>
          </a:p>
        </p:txBody>
      </p:sp>
      <p:sp>
        <p:nvSpPr>
          <p:cNvPr id="3" name="Content Placeholder 2">
            <a:extLst>
              <a:ext uri="{FF2B5EF4-FFF2-40B4-BE49-F238E27FC236}">
                <a16:creationId xmlns:a16="http://schemas.microsoft.com/office/drawing/2014/main" id="{964B44C2-B122-4C76-A221-0D36C7F9B8DF}"/>
              </a:ext>
            </a:extLst>
          </p:cNvPr>
          <p:cNvSpPr>
            <a:spLocks noGrp="1"/>
          </p:cNvSpPr>
          <p:nvPr>
            <p:ph idx="1"/>
          </p:nvPr>
        </p:nvSpPr>
        <p:spPr/>
        <p:txBody>
          <a:bodyPr/>
          <a:lstStyle/>
          <a:p>
            <a:r>
              <a:rPr lang="en-US" sz="2400" dirty="0"/>
              <a:t>Aziz makes this comment to Fielding while they ride through the Mau forest at the end of the novel. His remark summarizes colonialism's effect on human relationships. An Indian and an Englishman cannot truly be friends until both nations are independent and free.</a:t>
            </a:r>
          </a:p>
          <a:p>
            <a:endParaRPr lang="en-US" dirty="0"/>
          </a:p>
        </p:txBody>
      </p:sp>
      <p:sp>
        <p:nvSpPr>
          <p:cNvPr id="4" name="Text Placeholder 3">
            <a:extLst>
              <a:ext uri="{FF2B5EF4-FFF2-40B4-BE49-F238E27FC236}">
                <a16:creationId xmlns:a16="http://schemas.microsoft.com/office/drawing/2014/main" id="{ADBEFC3C-7979-4EAA-BD13-491534CA379C}"/>
              </a:ext>
            </a:extLst>
          </p:cNvPr>
          <p:cNvSpPr>
            <a:spLocks noGrp="1"/>
          </p:cNvSpPr>
          <p:nvPr>
            <p:ph type="body" sz="half" idx="2"/>
          </p:nvPr>
        </p:nvSpPr>
        <p:spPr/>
        <p:txBody>
          <a:bodyPr/>
          <a:lstStyle/>
          <a:p>
            <a:pPr algn="ctr"/>
            <a:r>
              <a:rPr lang="en-US" sz="2000" i="1" dirty="0"/>
              <a:t>"Drive every blasted Englishman into the sea, and then ... you and I shall be friends."</a:t>
            </a:r>
          </a:p>
          <a:p>
            <a:endParaRPr lang="en-US" dirty="0"/>
          </a:p>
        </p:txBody>
      </p:sp>
    </p:spTree>
    <p:extLst>
      <p:ext uri="{BB962C8B-B14F-4D97-AF65-F5344CB8AC3E}">
        <p14:creationId xmlns:p14="http://schemas.microsoft.com/office/powerpoint/2010/main" val="2737069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EF5D8C-DCD9-4608-B7C0-4C93A604D758}"/>
              </a:ext>
            </a:extLst>
          </p:cNvPr>
          <p:cNvSpPr txBox="1"/>
          <p:nvPr/>
        </p:nvSpPr>
        <p:spPr>
          <a:xfrm>
            <a:off x="2405575" y="1322363"/>
            <a:ext cx="7891976" cy="4346917"/>
          </a:xfrm>
          <a:prstGeom prst="rect">
            <a:avLst/>
          </a:prstGeom>
          <a:noFill/>
        </p:spPr>
        <p:txBody>
          <a:bodyPr wrap="square" rtlCol="0">
            <a:spAutoFit/>
          </a:bodyPr>
          <a:lstStyle/>
          <a:p>
            <a:endParaRPr lang="en-US" dirty="0"/>
          </a:p>
        </p:txBody>
      </p:sp>
      <p:sp>
        <p:nvSpPr>
          <p:cNvPr id="6" name="Title 5">
            <a:extLst>
              <a:ext uri="{FF2B5EF4-FFF2-40B4-BE49-F238E27FC236}">
                <a16:creationId xmlns:a16="http://schemas.microsoft.com/office/drawing/2014/main" id="{7E8CBD04-6F62-449D-8E02-54F745D9F849}"/>
              </a:ext>
            </a:extLst>
          </p:cNvPr>
          <p:cNvSpPr>
            <a:spLocks noGrp="1"/>
          </p:cNvSpPr>
          <p:nvPr>
            <p:ph type="title"/>
          </p:nvPr>
        </p:nvSpPr>
        <p:spPr/>
        <p:txBody>
          <a:bodyPr/>
          <a:lstStyle/>
          <a:p>
            <a:r>
              <a:rPr lang="en-US" dirty="0"/>
              <a:t>— Hamidullah, Part 1, Chapter 2</a:t>
            </a:r>
          </a:p>
        </p:txBody>
      </p:sp>
      <p:sp>
        <p:nvSpPr>
          <p:cNvPr id="7" name="Content Placeholder 6">
            <a:extLst>
              <a:ext uri="{FF2B5EF4-FFF2-40B4-BE49-F238E27FC236}">
                <a16:creationId xmlns:a16="http://schemas.microsoft.com/office/drawing/2014/main" id="{26E29089-949D-4FC7-9525-E2023334808A}"/>
              </a:ext>
            </a:extLst>
          </p:cNvPr>
          <p:cNvSpPr>
            <a:spLocks noGrp="1"/>
          </p:cNvSpPr>
          <p:nvPr>
            <p:ph idx="1"/>
          </p:nvPr>
        </p:nvSpPr>
        <p:spPr/>
        <p:txBody>
          <a:bodyPr>
            <a:normAutofit/>
          </a:bodyPr>
          <a:lstStyle/>
          <a:p>
            <a:r>
              <a:rPr lang="en-US" sz="2400" dirty="0"/>
              <a:t>Hamidullah, Mahmoud Ali, and Aziz are discussing a phenomenon they have observed in the English colonial administrators who come to India: the administrators behave decently when they arrive and then become rude and callous to Indians after they have settled into their official roles. Colonialism frames their relationship with Indians as one of superiors and inferiors.</a:t>
            </a:r>
          </a:p>
          <a:p>
            <a:endParaRPr lang="en-US" dirty="0"/>
          </a:p>
        </p:txBody>
      </p:sp>
      <p:sp>
        <p:nvSpPr>
          <p:cNvPr id="8" name="Text Placeholder 7">
            <a:extLst>
              <a:ext uri="{FF2B5EF4-FFF2-40B4-BE49-F238E27FC236}">
                <a16:creationId xmlns:a16="http://schemas.microsoft.com/office/drawing/2014/main" id="{3A0BE690-AFBB-48A0-97B7-C4834080933D}"/>
              </a:ext>
            </a:extLst>
          </p:cNvPr>
          <p:cNvSpPr>
            <a:spLocks noGrp="1"/>
          </p:cNvSpPr>
          <p:nvPr>
            <p:ph type="body" sz="half" idx="2"/>
          </p:nvPr>
        </p:nvSpPr>
        <p:spPr/>
        <p:txBody>
          <a:bodyPr/>
          <a:lstStyle/>
          <a:p>
            <a:pPr algn="ctr"/>
            <a:r>
              <a:rPr lang="en-US" sz="2000" i="1" dirty="0"/>
              <a:t>"They all become exactly the same ... I give any Englishman two years."</a:t>
            </a:r>
          </a:p>
          <a:p>
            <a:endParaRPr lang="en-US" dirty="0"/>
          </a:p>
        </p:txBody>
      </p:sp>
    </p:spTree>
    <p:extLst>
      <p:ext uri="{BB962C8B-B14F-4D97-AF65-F5344CB8AC3E}">
        <p14:creationId xmlns:p14="http://schemas.microsoft.com/office/powerpoint/2010/main" val="77019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3EB97-DEAE-4A8C-8530-D976E5A4C690}"/>
              </a:ext>
            </a:extLst>
          </p:cNvPr>
          <p:cNvSpPr>
            <a:spLocks noGrp="1"/>
          </p:cNvSpPr>
          <p:nvPr>
            <p:ph type="title"/>
          </p:nvPr>
        </p:nvSpPr>
        <p:spPr/>
        <p:txBody>
          <a:bodyPr/>
          <a:lstStyle/>
          <a:p>
            <a:r>
              <a:rPr lang="fr-FR" dirty="0"/>
              <a:t>— Aziz, Part 1, Chapter 2</a:t>
            </a:r>
            <a:br>
              <a:rPr lang="fr-FR" dirty="0"/>
            </a:br>
            <a:endParaRPr lang="en-US" dirty="0"/>
          </a:p>
        </p:txBody>
      </p:sp>
      <p:sp>
        <p:nvSpPr>
          <p:cNvPr id="3" name="Content Placeholder 2">
            <a:extLst>
              <a:ext uri="{FF2B5EF4-FFF2-40B4-BE49-F238E27FC236}">
                <a16:creationId xmlns:a16="http://schemas.microsoft.com/office/drawing/2014/main" id="{B9BDE49F-4F08-4215-8E4E-4E6CE3197D50}"/>
              </a:ext>
            </a:extLst>
          </p:cNvPr>
          <p:cNvSpPr>
            <a:spLocks noGrp="1"/>
          </p:cNvSpPr>
          <p:nvPr>
            <p:ph idx="1"/>
          </p:nvPr>
        </p:nvSpPr>
        <p:spPr/>
        <p:txBody>
          <a:bodyPr>
            <a:normAutofit/>
          </a:bodyPr>
          <a:lstStyle/>
          <a:p>
            <a:r>
              <a:rPr lang="en-US" sz="2400" dirty="0"/>
              <a:t>After Aziz tells Mrs. Moore she understands him and knows what others feel, Mrs. Moore says she doesn't understand people; she only knows whether she likes or dislikes people. In other words she relies on instinct and intuition rather than analysis. To Aziz's mind this makes Mrs. Moore an "Oriental," unlike, say, Adela, who is—to Aziz's mind—a typical English person, relying heavily on rational thought.</a:t>
            </a:r>
          </a:p>
          <a:p>
            <a:endParaRPr lang="en-US" dirty="0"/>
          </a:p>
        </p:txBody>
      </p:sp>
      <p:sp>
        <p:nvSpPr>
          <p:cNvPr id="4" name="Text Placeholder 3">
            <a:extLst>
              <a:ext uri="{FF2B5EF4-FFF2-40B4-BE49-F238E27FC236}">
                <a16:creationId xmlns:a16="http://schemas.microsoft.com/office/drawing/2014/main" id="{5B006A4F-B630-48B6-BD78-E4E3BA5FE509}"/>
              </a:ext>
            </a:extLst>
          </p:cNvPr>
          <p:cNvSpPr>
            <a:spLocks noGrp="1"/>
          </p:cNvSpPr>
          <p:nvPr>
            <p:ph type="body" sz="half" idx="2"/>
          </p:nvPr>
        </p:nvSpPr>
        <p:spPr/>
        <p:txBody>
          <a:bodyPr/>
          <a:lstStyle/>
          <a:p>
            <a:pPr algn="ctr"/>
            <a:r>
              <a:rPr lang="en-US" sz="2000" i="1" dirty="0"/>
              <a:t>"You are an Oriental."</a:t>
            </a:r>
          </a:p>
          <a:p>
            <a:endParaRPr lang="en-US" dirty="0"/>
          </a:p>
        </p:txBody>
      </p:sp>
    </p:spTree>
    <p:extLst>
      <p:ext uri="{BB962C8B-B14F-4D97-AF65-F5344CB8AC3E}">
        <p14:creationId xmlns:p14="http://schemas.microsoft.com/office/powerpoint/2010/main" val="3462543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1B1A2-B0CD-4BDF-9DF3-203313A834C1}"/>
              </a:ext>
            </a:extLst>
          </p:cNvPr>
          <p:cNvSpPr>
            <a:spLocks noGrp="1"/>
          </p:cNvSpPr>
          <p:nvPr>
            <p:ph type="title"/>
          </p:nvPr>
        </p:nvSpPr>
        <p:spPr/>
        <p:txBody>
          <a:bodyPr/>
          <a:lstStyle/>
          <a:p>
            <a:r>
              <a:rPr lang="fr-FR" dirty="0"/>
              <a:t>— Adela, Part 1, Chapter 3</a:t>
            </a:r>
            <a:br>
              <a:rPr lang="fr-FR" dirty="0"/>
            </a:br>
            <a:endParaRPr lang="en-US" dirty="0"/>
          </a:p>
        </p:txBody>
      </p:sp>
      <p:sp>
        <p:nvSpPr>
          <p:cNvPr id="3" name="Content Placeholder 2">
            <a:extLst>
              <a:ext uri="{FF2B5EF4-FFF2-40B4-BE49-F238E27FC236}">
                <a16:creationId xmlns:a16="http://schemas.microsoft.com/office/drawing/2014/main" id="{E766A19F-FFF0-48CA-B791-198B15F5966C}"/>
              </a:ext>
            </a:extLst>
          </p:cNvPr>
          <p:cNvSpPr>
            <a:spLocks noGrp="1"/>
          </p:cNvSpPr>
          <p:nvPr>
            <p:ph idx="1"/>
          </p:nvPr>
        </p:nvSpPr>
        <p:spPr/>
        <p:txBody>
          <a:bodyPr/>
          <a:lstStyle/>
          <a:p>
            <a:r>
              <a:rPr lang="en-US" sz="2400" dirty="0"/>
              <a:t>Adela tells Mrs. Moore she is uninterested in the typical superficial sightseeing tour, which will probably involve an elephant ride. True to her last name, Quested, Adela instead sets off on a quest to interact with Indians, which sets the novel's plot in motion.</a:t>
            </a:r>
          </a:p>
          <a:p>
            <a:endParaRPr lang="en-US" dirty="0"/>
          </a:p>
        </p:txBody>
      </p:sp>
      <p:sp>
        <p:nvSpPr>
          <p:cNvPr id="4" name="Text Placeholder 3">
            <a:extLst>
              <a:ext uri="{FF2B5EF4-FFF2-40B4-BE49-F238E27FC236}">
                <a16:creationId xmlns:a16="http://schemas.microsoft.com/office/drawing/2014/main" id="{5464C6C0-E0B6-4C7C-998F-C412C74120DC}"/>
              </a:ext>
            </a:extLst>
          </p:cNvPr>
          <p:cNvSpPr>
            <a:spLocks noGrp="1"/>
          </p:cNvSpPr>
          <p:nvPr>
            <p:ph type="body" sz="half" idx="2"/>
          </p:nvPr>
        </p:nvSpPr>
        <p:spPr/>
        <p:txBody>
          <a:bodyPr/>
          <a:lstStyle/>
          <a:p>
            <a:pPr algn="ctr"/>
            <a:r>
              <a:rPr lang="en-US" sz="2000" i="1" dirty="0"/>
              <a:t>"I want to see the real India."</a:t>
            </a:r>
          </a:p>
          <a:p>
            <a:endParaRPr lang="en-US" dirty="0"/>
          </a:p>
        </p:txBody>
      </p:sp>
    </p:spTree>
    <p:extLst>
      <p:ext uri="{BB962C8B-B14F-4D97-AF65-F5344CB8AC3E}">
        <p14:creationId xmlns:p14="http://schemas.microsoft.com/office/powerpoint/2010/main" val="720056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BA1B9-270A-4DCC-8AD2-575B558CAC93}"/>
              </a:ext>
            </a:extLst>
          </p:cNvPr>
          <p:cNvSpPr>
            <a:spLocks noGrp="1"/>
          </p:cNvSpPr>
          <p:nvPr>
            <p:ph type="title"/>
          </p:nvPr>
        </p:nvSpPr>
        <p:spPr/>
        <p:txBody>
          <a:bodyPr/>
          <a:lstStyle/>
          <a:p>
            <a:r>
              <a:rPr lang="en-US" dirty="0"/>
              <a:t>— Ronny, Part 1, Chapter </a:t>
            </a:r>
          </a:p>
        </p:txBody>
      </p:sp>
      <p:sp>
        <p:nvSpPr>
          <p:cNvPr id="3" name="Content Placeholder 2">
            <a:extLst>
              <a:ext uri="{FF2B5EF4-FFF2-40B4-BE49-F238E27FC236}">
                <a16:creationId xmlns:a16="http://schemas.microsoft.com/office/drawing/2014/main" id="{65020361-980C-4CDA-B7AE-DEDF7C8647AA}"/>
              </a:ext>
            </a:extLst>
          </p:cNvPr>
          <p:cNvSpPr>
            <a:spLocks noGrp="1"/>
          </p:cNvSpPr>
          <p:nvPr>
            <p:ph idx="1"/>
          </p:nvPr>
        </p:nvSpPr>
        <p:spPr/>
        <p:txBody>
          <a:bodyPr/>
          <a:lstStyle/>
          <a:p>
            <a:r>
              <a:rPr lang="en-US" sz="2400" dirty="0"/>
              <a:t>When Mrs. Moore criticizes the way the English treat the Indians, her son replies as a colonist would. Ronny has the mindset of an official with a job to do, and he doesn't see any need to interact with the Indians socially.</a:t>
            </a:r>
          </a:p>
          <a:p>
            <a:endParaRPr lang="en-US" dirty="0"/>
          </a:p>
        </p:txBody>
      </p:sp>
      <p:sp>
        <p:nvSpPr>
          <p:cNvPr id="4" name="Text Placeholder 3">
            <a:extLst>
              <a:ext uri="{FF2B5EF4-FFF2-40B4-BE49-F238E27FC236}">
                <a16:creationId xmlns:a16="http://schemas.microsoft.com/office/drawing/2014/main" id="{8FB456E1-C3BD-47A1-9938-BCC139CF85AC}"/>
              </a:ext>
            </a:extLst>
          </p:cNvPr>
          <p:cNvSpPr>
            <a:spLocks noGrp="1"/>
          </p:cNvSpPr>
          <p:nvPr>
            <p:ph type="body" sz="half" idx="2"/>
          </p:nvPr>
        </p:nvSpPr>
        <p:spPr/>
        <p:txBody>
          <a:bodyPr/>
          <a:lstStyle/>
          <a:p>
            <a:pPr algn="ctr"/>
            <a:r>
              <a:rPr lang="en-US" sz="2000" dirty="0"/>
              <a:t>"We're not out here for the purpose of behaving pleasantly!"</a:t>
            </a:r>
          </a:p>
          <a:p>
            <a:endParaRPr lang="en-US" dirty="0"/>
          </a:p>
        </p:txBody>
      </p:sp>
    </p:spTree>
    <p:extLst>
      <p:ext uri="{BB962C8B-B14F-4D97-AF65-F5344CB8AC3E}">
        <p14:creationId xmlns:p14="http://schemas.microsoft.com/office/powerpoint/2010/main" val="120526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79CEC-2B14-4FBD-9274-3083FA801263}"/>
              </a:ext>
            </a:extLst>
          </p:cNvPr>
          <p:cNvSpPr>
            <a:spLocks noGrp="1"/>
          </p:cNvSpPr>
          <p:nvPr>
            <p:ph type="title"/>
          </p:nvPr>
        </p:nvSpPr>
        <p:spPr/>
        <p:txBody>
          <a:bodyPr/>
          <a:lstStyle/>
          <a:p>
            <a:r>
              <a:rPr lang="fr-FR" dirty="0"/>
              <a:t>— Aziz, Part 1, Chapter 1</a:t>
            </a:r>
            <a:endParaRPr lang="en-US" dirty="0"/>
          </a:p>
        </p:txBody>
      </p:sp>
      <p:sp>
        <p:nvSpPr>
          <p:cNvPr id="3" name="Content Placeholder 2">
            <a:extLst>
              <a:ext uri="{FF2B5EF4-FFF2-40B4-BE49-F238E27FC236}">
                <a16:creationId xmlns:a16="http://schemas.microsoft.com/office/drawing/2014/main" id="{F1665E09-F525-4774-88CF-FF5DEB49F8B3}"/>
              </a:ext>
            </a:extLst>
          </p:cNvPr>
          <p:cNvSpPr>
            <a:spLocks noGrp="1"/>
          </p:cNvSpPr>
          <p:nvPr>
            <p:ph idx="1"/>
          </p:nvPr>
        </p:nvSpPr>
        <p:spPr/>
        <p:txBody>
          <a:bodyPr>
            <a:normAutofit/>
          </a:bodyPr>
          <a:lstStyle/>
          <a:p>
            <a:r>
              <a:rPr lang="en-US" sz="2400" dirty="0"/>
              <a:t>Aziz makes this comment after Fielding demonstrates an understanding of and respect for Aziz's attitude toward purdah. Aziz is speaking not only of his appreciation for Fielding's empathy and friendship but also of relations between England and India; England's empty gestures cannot take the place of genuine feelings or mask its attitude of superiority and racism toward India.</a:t>
            </a:r>
          </a:p>
          <a:p>
            <a:endParaRPr lang="en-US" dirty="0"/>
          </a:p>
        </p:txBody>
      </p:sp>
      <p:sp>
        <p:nvSpPr>
          <p:cNvPr id="4" name="Text Placeholder 3">
            <a:extLst>
              <a:ext uri="{FF2B5EF4-FFF2-40B4-BE49-F238E27FC236}">
                <a16:creationId xmlns:a16="http://schemas.microsoft.com/office/drawing/2014/main" id="{DC66C31A-8432-4206-9A38-6CF02769F13B}"/>
              </a:ext>
            </a:extLst>
          </p:cNvPr>
          <p:cNvSpPr>
            <a:spLocks noGrp="1"/>
          </p:cNvSpPr>
          <p:nvPr>
            <p:ph type="body" sz="half" idx="2"/>
          </p:nvPr>
        </p:nvSpPr>
        <p:spPr/>
        <p:txBody>
          <a:bodyPr/>
          <a:lstStyle/>
          <a:p>
            <a:pPr algn="ctr"/>
            <a:r>
              <a:rPr lang="en-US" sz="2000" dirty="0"/>
              <a:t>"No one can ever realize how much kindness we Indians need."</a:t>
            </a:r>
          </a:p>
          <a:p>
            <a:endParaRPr lang="en-US" dirty="0"/>
          </a:p>
        </p:txBody>
      </p:sp>
    </p:spTree>
    <p:extLst>
      <p:ext uri="{BB962C8B-B14F-4D97-AF65-F5344CB8AC3E}">
        <p14:creationId xmlns:p14="http://schemas.microsoft.com/office/powerpoint/2010/main" val="323222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F1BDB-C222-4C3E-BFA2-8F3C9F436A11}"/>
              </a:ext>
            </a:extLst>
          </p:cNvPr>
          <p:cNvSpPr>
            <a:spLocks noGrp="1"/>
          </p:cNvSpPr>
          <p:nvPr>
            <p:ph type="title"/>
          </p:nvPr>
        </p:nvSpPr>
        <p:spPr/>
        <p:txBody>
          <a:bodyPr>
            <a:normAutofit fontScale="90000"/>
          </a:bodyPr>
          <a:lstStyle/>
          <a:p>
            <a:r>
              <a:rPr lang="en-US" dirty="0"/>
              <a:t>— Mrs. Moore, Part 2, Chapter 22</a:t>
            </a:r>
            <a:br>
              <a:rPr lang="en-US" dirty="0"/>
            </a:br>
            <a:endParaRPr lang="en-US" dirty="0"/>
          </a:p>
        </p:txBody>
      </p:sp>
      <p:sp>
        <p:nvSpPr>
          <p:cNvPr id="3" name="Content Placeholder 2">
            <a:extLst>
              <a:ext uri="{FF2B5EF4-FFF2-40B4-BE49-F238E27FC236}">
                <a16:creationId xmlns:a16="http://schemas.microsoft.com/office/drawing/2014/main" id="{D7AFDB9A-80CA-48F3-AC55-3B0988D5F050}"/>
              </a:ext>
            </a:extLst>
          </p:cNvPr>
          <p:cNvSpPr>
            <a:spLocks noGrp="1"/>
          </p:cNvSpPr>
          <p:nvPr>
            <p:ph idx="1"/>
          </p:nvPr>
        </p:nvSpPr>
        <p:spPr/>
        <p:txBody>
          <a:bodyPr>
            <a:normAutofit/>
          </a:bodyPr>
          <a:lstStyle/>
          <a:p>
            <a:r>
              <a:rPr lang="en-US" sz="2400" dirty="0"/>
              <a:t>Mrs. Moore has been deeply affected by her trip to the Marabar Caves, where every sound is reduced to a single echo; it revealed to her the meaninglessness behind all human action. Now she sees no difference between marriage and the alleged sexual assault in the cave. So many aspects of life that used to seem significant now seem indistinguishable to her.</a:t>
            </a:r>
          </a:p>
          <a:p>
            <a:endParaRPr lang="en-US" dirty="0"/>
          </a:p>
        </p:txBody>
      </p:sp>
      <p:sp>
        <p:nvSpPr>
          <p:cNvPr id="4" name="Text Placeholder 3">
            <a:extLst>
              <a:ext uri="{FF2B5EF4-FFF2-40B4-BE49-F238E27FC236}">
                <a16:creationId xmlns:a16="http://schemas.microsoft.com/office/drawing/2014/main" id="{EFEE8510-849E-451B-915F-8803719E98A0}"/>
              </a:ext>
            </a:extLst>
          </p:cNvPr>
          <p:cNvSpPr>
            <a:spLocks noGrp="1"/>
          </p:cNvSpPr>
          <p:nvPr>
            <p:ph type="body" sz="half" idx="2"/>
          </p:nvPr>
        </p:nvSpPr>
        <p:spPr/>
        <p:txBody>
          <a:bodyPr/>
          <a:lstStyle/>
          <a:p>
            <a:pPr algn="ctr"/>
            <a:r>
              <a:rPr lang="en-US" sz="2000" i="1" dirty="0"/>
              <a:t>"Love in a church, love in a cave, as if there is the least difference."</a:t>
            </a:r>
          </a:p>
          <a:p>
            <a:endParaRPr lang="en-US" dirty="0"/>
          </a:p>
        </p:txBody>
      </p:sp>
    </p:spTree>
    <p:extLst>
      <p:ext uri="{BB962C8B-B14F-4D97-AF65-F5344CB8AC3E}">
        <p14:creationId xmlns:p14="http://schemas.microsoft.com/office/powerpoint/2010/main" val="701708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FEB7D-33FA-4925-8E92-C96EE8881EE9}"/>
              </a:ext>
            </a:extLst>
          </p:cNvPr>
          <p:cNvSpPr>
            <a:spLocks noGrp="1"/>
          </p:cNvSpPr>
          <p:nvPr>
            <p:ph type="title"/>
          </p:nvPr>
        </p:nvSpPr>
        <p:spPr/>
        <p:txBody>
          <a:bodyPr>
            <a:normAutofit fontScale="90000"/>
          </a:bodyPr>
          <a:lstStyle/>
          <a:p>
            <a:r>
              <a:rPr lang="en-US" dirty="0"/>
              <a:t>— Narrator, Part 2, Chapter 24</a:t>
            </a:r>
            <a:br>
              <a:rPr lang="en-US" dirty="0"/>
            </a:br>
            <a:endParaRPr lang="en-US" dirty="0"/>
          </a:p>
        </p:txBody>
      </p:sp>
      <p:sp>
        <p:nvSpPr>
          <p:cNvPr id="3" name="Content Placeholder 2">
            <a:extLst>
              <a:ext uri="{FF2B5EF4-FFF2-40B4-BE49-F238E27FC236}">
                <a16:creationId xmlns:a16="http://schemas.microsoft.com/office/drawing/2014/main" id="{0B8331E9-C1D3-4797-B8DE-F63A27D410D4}"/>
              </a:ext>
            </a:extLst>
          </p:cNvPr>
          <p:cNvSpPr>
            <a:spLocks noGrp="1"/>
          </p:cNvSpPr>
          <p:nvPr>
            <p:ph idx="1"/>
          </p:nvPr>
        </p:nvSpPr>
        <p:spPr/>
        <p:txBody>
          <a:bodyPr>
            <a:normAutofit/>
          </a:bodyPr>
          <a:lstStyle/>
          <a:p>
            <a:r>
              <a:rPr lang="en-US" sz="2400" dirty="0"/>
              <a:t>Just before Adela's trial, the narrator notes the English support her—after all, she is one of them, and Aziz is an Indian—but they have no idea what is going on in her mind. Because he is a British official, even Ronny has only the vaguest notion of how she feels. The English all speak of her, and of the trial, as if from a distance; Adela is "the accused," not an individual with individual feelings.</a:t>
            </a:r>
          </a:p>
          <a:p>
            <a:endParaRPr lang="en-US" dirty="0"/>
          </a:p>
        </p:txBody>
      </p:sp>
      <p:sp>
        <p:nvSpPr>
          <p:cNvPr id="4" name="Text Placeholder 3">
            <a:extLst>
              <a:ext uri="{FF2B5EF4-FFF2-40B4-BE49-F238E27FC236}">
                <a16:creationId xmlns:a16="http://schemas.microsoft.com/office/drawing/2014/main" id="{9D00B485-70EC-446B-9161-5532C2DAB3DD}"/>
              </a:ext>
            </a:extLst>
          </p:cNvPr>
          <p:cNvSpPr>
            <a:spLocks noGrp="1"/>
          </p:cNvSpPr>
          <p:nvPr>
            <p:ph type="body" sz="half" idx="2"/>
          </p:nvPr>
        </p:nvSpPr>
        <p:spPr/>
        <p:txBody>
          <a:bodyPr/>
          <a:lstStyle/>
          <a:p>
            <a:pPr algn="ctr"/>
            <a:r>
              <a:rPr lang="en-US" sz="2000" dirty="0"/>
              <a:t>"Where there is officialism, every human relationship suffers."</a:t>
            </a:r>
          </a:p>
          <a:p>
            <a:endParaRPr lang="en-US" dirty="0"/>
          </a:p>
        </p:txBody>
      </p:sp>
    </p:spTree>
    <p:extLst>
      <p:ext uri="{BB962C8B-B14F-4D97-AF65-F5344CB8AC3E}">
        <p14:creationId xmlns:p14="http://schemas.microsoft.com/office/powerpoint/2010/main" val="237124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D5CC-253A-4679-ACAA-35AABFF4CB10}"/>
              </a:ext>
            </a:extLst>
          </p:cNvPr>
          <p:cNvSpPr>
            <a:spLocks noGrp="1"/>
          </p:cNvSpPr>
          <p:nvPr>
            <p:ph type="title"/>
          </p:nvPr>
        </p:nvSpPr>
        <p:spPr/>
        <p:txBody>
          <a:bodyPr/>
          <a:lstStyle/>
          <a:p>
            <a:r>
              <a:rPr lang="en-US" dirty="0"/>
              <a:t>— Fielding, Part 2, Chapter 27</a:t>
            </a:r>
          </a:p>
        </p:txBody>
      </p:sp>
      <p:sp>
        <p:nvSpPr>
          <p:cNvPr id="3" name="Content Placeholder 2">
            <a:extLst>
              <a:ext uri="{FF2B5EF4-FFF2-40B4-BE49-F238E27FC236}">
                <a16:creationId xmlns:a16="http://schemas.microsoft.com/office/drawing/2014/main" id="{309B8F70-5AD4-4341-92C3-A66C2CAC0117}"/>
              </a:ext>
            </a:extLst>
          </p:cNvPr>
          <p:cNvSpPr>
            <a:spLocks noGrp="1"/>
          </p:cNvSpPr>
          <p:nvPr>
            <p:ph idx="1"/>
          </p:nvPr>
        </p:nvSpPr>
        <p:spPr/>
        <p:txBody>
          <a:bodyPr>
            <a:normAutofit/>
          </a:bodyPr>
          <a:lstStyle/>
          <a:p>
            <a:r>
              <a:rPr lang="en-US" sz="2400" dirty="0"/>
              <a:t>Fielding says this to Aziz when he expresses great affection for Mrs. Moore, but has no generosity or pity for Adela, who bravely alienated herself from her people for the sake of telling the truth and setting him free. Fielding doesn't quite understand what is behind Aziz's emotions at times.</a:t>
            </a:r>
          </a:p>
        </p:txBody>
      </p:sp>
      <p:sp>
        <p:nvSpPr>
          <p:cNvPr id="4" name="Text Placeholder 3">
            <a:extLst>
              <a:ext uri="{FF2B5EF4-FFF2-40B4-BE49-F238E27FC236}">
                <a16:creationId xmlns:a16="http://schemas.microsoft.com/office/drawing/2014/main" id="{7974609E-E675-4D2D-95BC-6D263AEDA3C6}"/>
              </a:ext>
            </a:extLst>
          </p:cNvPr>
          <p:cNvSpPr>
            <a:spLocks noGrp="1"/>
          </p:cNvSpPr>
          <p:nvPr>
            <p:ph type="body" sz="half" idx="2"/>
          </p:nvPr>
        </p:nvSpPr>
        <p:spPr/>
        <p:txBody>
          <a:bodyPr/>
          <a:lstStyle/>
          <a:p>
            <a:pPr algn="ctr"/>
            <a:r>
              <a:rPr lang="en-US" sz="2000" dirty="0"/>
              <a:t>"Your emotions never seem in proportion to their objects, Aziz."</a:t>
            </a:r>
          </a:p>
          <a:p>
            <a:endParaRPr lang="en-US" dirty="0"/>
          </a:p>
        </p:txBody>
      </p:sp>
    </p:spTree>
    <p:extLst>
      <p:ext uri="{BB962C8B-B14F-4D97-AF65-F5344CB8AC3E}">
        <p14:creationId xmlns:p14="http://schemas.microsoft.com/office/powerpoint/2010/main" val="3629594456"/>
      </p:ext>
    </p:extLst>
  </p:cSld>
  <p:clrMapOvr>
    <a:masterClrMapping/>
  </p:clrMapOvr>
</p:sld>
</file>

<file path=ppt/theme/theme1.xml><?xml version="1.0" encoding="utf-8"?>
<a:theme xmlns:a="http://schemas.openxmlformats.org/drawingml/2006/main" name="Badg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11</TotalTime>
  <Words>766</Words>
  <Application>Microsoft Office PowerPoint</Application>
  <PresentationFormat>Widescreen</PresentationFormat>
  <Paragraphs>28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Impact</vt:lpstr>
      <vt:lpstr>Badge</vt:lpstr>
      <vt:lpstr>A Passage to India Quotes and Analysis</vt:lpstr>
      <vt:lpstr>— Hamidullah, Part 1, Chapter 2</vt:lpstr>
      <vt:lpstr>— Aziz, Part 1, Chapter 2 </vt:lpstr>
      <vt:lpstr>— Adela, Part 1, Chapter 3 </vt:lpstr>
      <vt:lpstr>— Ronny, Part 1, Chapter </vt:lpstr>
      <vt:lpstr>— Aziz, Part 1, Chapter 1</vt:lpstr>
      <vt:lpstr>— Mrs. Moore, Part 2, Chapter 22 </vt:lpstr>
      <vt:lpstr>— Narrator, Part 2, Chapter 24 </vt:lpstr>
      <vt:lpstr>— Fielding, Part 2, Chapter 27</vt:lpstr>
      <vt:lpstr>— Aziz, Part 3, Chapter 37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Passage to India Quotes and Analysis</dc:title>
  <dc:creator>Hassaan</dc:creator>
  <cp:lastModifiedBy>Hassaan</cp:lastModifiedBy>
  <cp:revision>13</cp:revision>
  <dcterms:created xsi:type="dcterms:W3CDTF">2020-05-03T16:43:18Z</dcterms:created>
  <dcterms:modified xsi:type="dcterms:W3CDTF">2020-05-03T17:31:17Z</dcterms:modified>
</cp:coreProperties>
</file>