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79" r:id="rId9"/>
    <p:sldId id="280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B56-4343-45EA-B4A4-A6D4F7B257C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3EFC10B-7584-4853-BE68-9A3A167E30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36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B56-4343-45EA-B4A4-A6D4F7B257C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10B-7584-4853-BE68-9A3A167E30C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4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B56-4343-45EA-B4A4-A6D4F7B257C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10B-7584-4853-BE68-9A3A167E30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88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B56-4343-45EA-B4A4-A6D4F7B257C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10B-7584-4853-BE68-9A3A167E30C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6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B56-4343-45EA-B4A4-A6D4F7B257C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10B-7584-4853-BE68-9A3A167E30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5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B56-4343-45EA-B4A4-A6D4F7B257C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10B-7584-4853-BE68-9A3A167E30C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1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B56-4343-45EA-B4A4-A6D4F7B257C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10B-7584-4853-BE68-9A3A167E30C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05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B56-4343-45EA-B4A4-A6D4F7B257C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10B-7584-4853-BE68-9A3A167E30C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0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B56-4343-45EA-B4A4-A6D4F7B257C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10B-7584-4853-BE68-9A3A167E3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B56-4343-45EA-B4A4-A6D4F7B257C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10B-7584-4853-BE68-9A3A167E30C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0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5C9AB56-4343-45EA-B4A4-A6D4F7B257C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10B-7584-4853-BE68-9A3A167E30C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3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AB56-4343-45EA-B4A4-A6D4F7B257C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3EFC10B-7584-4853-BE68-9A3A167E30C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46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BF11-63DF-42AC-97C3-24F403635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Developing Argument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F5416-4DB4-44CF-9E9A-E8516CF14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D81E-BDD5-48F5-BDA7-B6E0DB82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20297-EF42-428F-AE7A-39E49DAE0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Consider the following quotation by Kenneth Burke (1941),</a:t>
            </a:r>
          </a:p>
          <a:p>
            <a:pPr marL="0" indent="0" algn="l">
              <a:buNone/>
            </a:pPr>
            <a:r>
              <a:rPr lang="en-US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/>
              </a:rPr>
              <a:t>Imagine that you enter a parlor. You come late. When you arrive, others have long preceded you, and they are engaged in a heated discussion, a discussion too heated for them to pause and tell you exactly what it is about. In fact, the discussion had already begun long before any of them got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there,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/>
              </a:rPr>
              <a:t> so that no one present is qualified to retrace for you all the steps that had gone before. You listen for a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while,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/>
              </a:rPr>
              <a:t> until you decide that you have caught the tenor of the argument; then you put in your oar.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4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A9074-B591-42C5-8653-5203C462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Presenting an argument involves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D4A0-B3D2-47B5-9A14-7D8E1D210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Open Sans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n understanding of the reasoning being presented (the context).</a:t>
            </a: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ntervention (i.e., presenting the argument) takes place when there is something significant to contribute.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3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2B133-1E9F-4243-BAF8-AA19418E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Open Sans"/>
              </a:rPr>
              <a:t>To evaluate or present arguments in a structured manner, the following questions can be considered: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AA7F6-A090-452C-9A4F-00B7ADF45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Identifying the claim or point of view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Reasons for supporting that claim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Whether this belief of the claim is built on reliable evidence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Ensuring a coherent connection between the reasons for supporting the claim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Preparing a convincing and persuasive defense for counter-arguments</a:t>
            </a:r>
          </a:p>
        </p:txBody>
      </p:sp>
    </p:spTree>
    <p:extLst>
      <p:ext uri="{BB962C8B-B14F-4D97-AF65-F5344CB8AC3E}">
        <p14:creationId xmlns:p14="http://schemas.microsoft.com/office/powerpoint/2010/main" val="145967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FBF7-8768-4536-9620-F4B36B7A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Two Approaches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7ECF3-1DCA-4800-A505-8B1B754A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Open Sans"/>
              </a:rPr>
              <a:t>Two Broad Approaches are Generally Employed when Presenting an Argument, which include: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Open Sans"/>
              </a:rPr>
              <a:t>	The Balanced View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Open Sans"/>
              </a:rPr>
              <a:t>	The Persuasive View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0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5611-97F4-405C-9519-77ED815F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			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The Balanced View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EDDD-5654-46F4-ABCF-413604D6A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he argument is introduced to the reader with commentary on its relevance and contribution to the field.</a:t>
            </a: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easons for and against the argument are presented with conclusive and convincing evidence. 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ummarizing and considering a holistic and rational view of the argument.</a:t>
            </a: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he author can present his own views with reasons and evidences supporting his claims.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3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17EA-A756-4F10-A66C-F8B9FC54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		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The Persuasive View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D5845-1058-47A8-B038-542C92790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It involves a brief presentation of the argument and an immediate revelation of the author’s perspective.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Along with this, the author also reveals what they aim to prove in the manuscript.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Reasons against the introduced argument are provided to the readers based on the evidence gathered. 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Counter-arguments are then presented in favor of the author’s claim or perspective, leading up to a conclusive 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51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1EB9-89AA-4A47-8831-B10983AF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7005D-85F4-4CDC-B5A7-0CACEFA61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This conclusive stance convinces the reader to consider the author’s point of view.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In such argument structures, it is important to ensure that a degree of certainty dominates the manuscript.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1E94-B53B-48D8-B8A3-E7E06199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effectLst/>
                <a:latin typeface="freight-sans-pro"/>
              </a:rPr>
              <a:t>Make an Argument</a:t>
            </a:r>
            <a:br>
              <a:rPr lang="en-US" b="0" i="0" dirty="0">
                <a:solidFill>
                  <a:srgbClr val="4A4A4A"/>
                </a:solidFill>
                <a:effectLst/>
                <a:latin typeface="freight-sans-pro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E654F-248F-495F-9E3D-EB243075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effectLst/>
                <a:latin typeface="freight-sans-pro"/>
              </a:rPr>
              <a:t>Your argument is how you express your viewpoint and answer the question you have been set, using evidence.</a:t>
            </a:r>
          </a:p>
          <a:p>
            <a:pPr algn="l"/>
            <a:r>
              <a:rPr lang="en-US" b="0" i="0" dirty="0">
                <a:effectLst/>
                <a:latin typeface="freight-sans-pro"/>
              </a:rPr>
              <a:t>Your argument can help you plan the structure of your work and guide you to find the evidence you need to support it.</a:t>
            </a:r>
          </a:p>
          <a:p>
            <a:pPr algn="l"/>
            <a:r>
              <a:rPr lang="en-US" b="0" i="0" dirty="0">
                <a:effectLst/>
                <a:latin typeface="freight-sans-pro"/>
              </a:rPr>
              <a:t>Make sure that your argument runs throughout your writing and that everything you include is relevant to it. Try to sum up your argument in a few words before you start writing and keep checking that it remains the focus as you research and write your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19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BE32-8DEF-426A-BFD3-01A44FA1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effectLst/>
                <a:latin typeface="freight-sans-pro"/>
              </a:rPr>
              <a:t>Structure your Argument</a:t>
            </a:r>
            <a:br>
              <a:rPr lang="en-US" b="0" i="0" dirty="0">
                <a:solidFill>
                  <a:srgbClr val="4A4A4A"/>
                </a:solidFill>
                <a:effectLst/>
                <a:latin typeface="freight-sans-pro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8739-E4A8-4F5C-8177-00643535A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effectLst/>
                <a:latin typeface="freight-sans-pro"/>
              </a:rPr>
              <a:t>Guide your reader through your argument in a logical way. Think about what questions your reader might have. If you can answer these questions through your argument, it will seem more convincing.</a:t>
            </a:r>
          </a:p>
          <a:p>
            <a:pPr algn="l"/>
            <a:r>
              <a:rPr lang="en-US" b="0" i="0" dirty="0">
                <a:effectLst/>
                <a:latin typeface="freight-sans-pro"/>
              </a:rPr>
              <a:t>Present both sides of the debate, along with your thoughts, linking together the different elements.</a:t>
            </a:r>
          </a:p>
          <a:p>
            <a:pPr algn="l"/>
            <a:r>
              <a:rPr lang="en-US" b="0" i="0" dirty="0">
                <a:effectLst/>
                <a:latin typeface="freight-sans-pro"/>
              </a:rPr>
              <a:t>You can then work towards a conclusion by weighing the evidence and showing how certain ideas are accepted and others are rejected. Your conclusion should make clear where you stand.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42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E868-32F9-45F3-8BD2-29246179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effectLst/>
                <a:latin typeface="freight-sans-pro"/>
              </a:rPr>
              <a:t>Develop your Argument</a:t>
            </a:r>
            <a:br>
              <a:rPr lang="en-US" b="1" i="0" dirty="0">
                <a:solidFill>
                  <a:srgbClr val="4A4A4A"/>
                </a:solidFill>
                <a:effectLst/>
                <a:latin typeface="freight-sans-pro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1E93-7307-405B-82C9-B68EDDC54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effectLst/>
                <a:latin typeface="freight-sans-pro"/>
              </a:rPr>
              <a:t>Develop your argument by considering the evidence and drawing your own conclusion.</a:t>
            </a:r>
          </a:p>
          <a:p>
            <a:pPr algn="l"/>
            <a:r>
              <a:rPr lang="en-US" b="0" i="0" dirty="0">
                <a:effectLst/>
                <a:latin typeface="freight-sans-pro"/>
              </a:rPr>
              <a:t>If you are considering a range of opinions, try to group them together under different headings.</a:t>
            </a:r>
          </a:p>
          <a:p>
            <a:pPr algn="l"/>
            <a:r>
              <a:rPr lang="en-US" b="0" i="0" dirty="0">
                <a:effectLst/>
                <a:latin typeface="freight-sans-pro"/>
              </a:rPr>
              <a:t>Look at the strengths and weaknesses of the different sets of evidence and present these clearly and in a critical way. This will help to show you understand what you have read.</a:t>
            </a:r>
          </a:p>
          <a:p>
            <a:pPr algn="l"/>
            <a:r>
              <a:rPr lang="en-US" b="0" i="0" dirty="0">
                <a:effectLst/>
                <a:latin typeface="freight-sans-pro"/>
              </a:rPr>
              <a:t>Take the evidence into account in developing your own argument and make clear what your viewpoint is. Perhaps your argument has strengths and weaknesses as well – it is fine to acknowledge these.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93AB-B902-42BA-9B4A-AB5C2CA4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164E-16BE-43E9-B14C-38F3FC57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The word argument is derived from the Latin word “arguer,” which means “to make clear.”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An essential aspect of </a:t>
            </a:r>
            <a:r>
              <a:rPr lang="en-US" b="0" i="0" dirty="0">
                <a:effectLst/>
                <a:latin typeface="Open Sans"/>
              </a:rPr>
              <a:t>academic writing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is arguing and discussing.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This involves proposing a claim and offering a rational reason with help of evidence that strengthens an author’s point of view.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26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1D72-636B-434D-8D05-C52E4428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effectLst/>
                <a:latin typeface="freight-sans-pro"/>
              </a:rPr>
              <a:t>Include your own voice in your writing</a:t>
            </a:r>
            <a:br>
              <a:rPr lang="en-US" b="0" i="0" dirty="0">
                <a:solidFill>
                  <a:srgbClr val="4A4A4A"/>
                </a:solidFill>
                <a:effectLst/>
                <a:latin typeface="freight-sans-pro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DA01D-F26C-4D25-AFEF-3F3F164B7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i="0" dirty="0">
                <a:effectLst/>
                <a:latin typeface="freight-sans-pro"/>
              </a:rPr>
              <a:t>Your voice will emerge through your discussion, interpretation, and evaluation of the sources.</a:t>
            </a:r>
          </a:p>
          <a:p>
            <a:pPr algn="l"/>
            <a:r>
              <a:rPr lang="en-US" b="0" i="0" dirty="0">
                <a:effectLst/>
                <a:latin typeface="freight-sans-pro"/>
              </a:rPr>
              <a:t>Here are some ways you can establish your voice in your writing: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  <a:latin typeface="freight-sans-pro"/>
              </a:rPr>
              <a:t>Make your unattributed (not referenced) assertion at the start of paragraphs followed by evidence, findings, arguments from your sources.</a:t>
            </a:r>
          </a:p>
          <a:p>
            <a:pPr algn="l"/>
            <a:r>
              <a:rPr lang="en-US" b="1" i="0" dirty="0">
                <a:effectLst/>
                <a:latin typeface="freight-sans-pro"/>
              </a:rPr>
              <a:t>Example:</a:t>
            </a:r>
            <a:endParaRPr lang="en-US" b="0" i="0" dirty="0">
              <a:effectLst/>
              <a:latin typeface="freight-sans-pro"/>
            </a:endParaRPr>
          </a:p>
          <a:p>
            <a:pPr algn="l"/>
            <a:r>
              <a:rPr lang="en-US" b="0" i="0" dirty="0">
                <a:effectLst/>
                <a:latin typeface="freight-sans-pro"/>
              </a:rPr>
              <a:t>“To date there is no well-established tool to measure divided attention in children. Current methods used to assess divided attention usually involve a variation of the CPT with an additional task included e.g. counting or listening to auditory stimuli (Salthouse, 2003).”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54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0633-6382-486C-9EF7-CF97CB95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153F6-795C-4051-938A-C49D3E98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+mj-lt"/>
              <a:buAutoNum type="arabicPeriod" startAt="2"/>
            </a:pPr>
            <a:r>
              <a:rPr lang="en-US" b="0" i="0" dirty="0">
                <a:effectLst/>
                <a:latin typeface="freight-sans-pro"/>
              </a:rPr>
              <a:t>Explicitly tell your reader what the connections are between sources.</a:t>
            </a:r>
          </a:p>
          <a:p>
            <a:pPr algn="l"/>
            <a:r>
              <a:rPr lang="en-US" b="1" i="0" dirty="0">
                <a:effectLst/>
                <a:latin typeface="freight-sans-pro"/>
              </a:rPr>
              <a:t>Example:</a:t>
            </a:r>
            <a:endParaRPr lang="en-US" b="0" i="0" dirty="0">
              <a:effectLst/>
              <a:latin typeface="freight-sans-pro"/>
            </a:endParaRPr>
          </a:p>
          <a:p>
            <a:pPr algn="l"/>
            <a:r>
              <a:rPr lang="en-US" b="0" i="0" dirty="0">
                <a:effectLst/>
                <a:latin typeface="freight-sans-pro"/>
              </a:rPr>
              <a:t>“Smith (2009), however takes a different approach...”</a:t>
            </a:r>
          </a:p>
          <a:p>
            <a:pPr algn="l">
              <a:buFont typeface="+mj-lt"/>
              <a:buAutoNum type="arabicPeriod" startAt="3"/>
            </a:pPr>
            <a:r>
              <a:rPr lang="en-US" b="0" i="0" dirty="0">
                <a:effectLst/>
                <a:latin typeface="freight-sans-pro"/>
              </a:rPr>
              <a:t>Explicitly tell your reader what the connections are between those sources and your main assertion.</a:t>
            </a:r>
          </a:p>
          <a:p>
            <a:pPr algn="l"/>
            <a:r>
              <a:rPr lang="en-US" b="1" i="0" dirty="0">
                <a:effectLst/>
                <a:latin typeface="freight-sans-pro"/>
              </a:rPr>
              <a:t>Example:</a:t>
            </a:r>
            <a:endParaRPr lang="en-US" b="0" i="0" dirty="0">
              <a:effectLst/>
              <a:latin typeface="freight-sans-pro"/>
            </a:endParaRPr>
          </a:p>
          <a:p>
            <a:pPr algn="l"/>
            <a:r>
              <a:rPr lang="en-US" b="0" i="0" dirty="0">
                <a:effectLst/>
                <a:latin typeface="freight-sans-pro"/>
              </a:rPr>
              <a:t>“</a:t>
            </a:r>
            <a:r>
              <a:rPr lang="en-US" b="0" i="0" dirty="0" err="1">
                <a:effectLst/>
                <a:latin typeface="freight-sans-pro"/>
              </a:rPr>
              <a:t>Netzer's</a:t>
            </a:r>
            <a:r>
              <a:rPr lang="en-US" b="0" i="0" dirty="0">
                <a:effectLst/>
                <a:latin typeface="freight-sans-pro"/>
              </a:rPr>
              <a:t> argument challenges the term 'renaissance', as it displays repeatedly the use of classical imagery during the medieval period, therefore illustrating that </a:t>
            </a:r>
            <a:r>
              <a:rPr lang="en-US" b="0" i="0" dirty="0" err="1">
                <a:effectLst/>
                <a:latin typeface="freight-sans-pro"/>
              </a:rPr>
              <a:t>canonising</a:t>
            </a:r>
            <a:r>
              <a:rPr lang="en-US" b="0" i="0" dirty="0">
                <a:effectLst/>
                <a:latin typeface="freight-sans-pro"/>
              </a:rPr>
              <a:t> a chronological period can be disadvantageous as characteristics </a:t>
            </a:r>
            <a:r>
              <a:rPr lang="en-US" b="0" i="0" dirty="0">
                <a:solidFill>
                  <a:srgbClr val="4A4A4A"/>
                </a:solidFill>
                <a:effectLst/>
                <a:latin typeface="freight-sans-pro"/>
              </a:rPr>
              <a:t>of the term.”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DB34-7089-4CA5-804D-56874201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E03CB-FE6C-4D74-91FC-D253629B9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+mj-lt"/>
              <a:buAutoNum type="arabicPeriod" startAt="4"/>
            </a:pPr>
            <a:r>
              <a:rPr lang="en-US" b="0" i="0" dirty="0">
                <a:effectLst/>
                <a:latin typeface="freight-sans-pro"/>
              </a:rPr>
              <a:t>Use language to show your strong agreement/disagreement/cautious agreement with sources.</a:t>
            </a:r>
          </a:p>
          <a:p>
            <a:pPr algn="l"/>
            <a:r>
              <a:rPr lang="en-US" b="1" i="0" dirty="0">
                <a:effectLst/>
                <a:latin typeface="freight-sans-pro"/>
              </a:rPr>
              <a:t>Example:</a:t>
            </a:r>
            <a:endParaRPr lang="en-US" b="0" i="0" dirty="0">
              <a:effectLst/>
              <a:latin typeface="freight-sans-pro"/>
            </a:endParaRPr>
          </a:p>
          <a:p>
            <a:pPr algn="l"/>
            <a:r>
              <a:rPr lang="en-US" b="0" i="0" dirty="0">
                <a:effectLst/>
                <a:latin typeface="freight-sans-pro"/>
              </a:rPr>
              <a:t>“Smith's (2009) findings show a clear...A serious weakness with this argument is...The research suggests...”</a:t>
            </a:r>
          </a:p>
          <a:p>
            <a:pPr algn="l">
              <a:buFont typeface="+mj-lt"/>
              <a:buAutoNum type="arabicPeriod" startAt="5"/>
            </a:pPr>
            <a:r>
              <a:rPr lang="en-US" b="0" i="0" dirty="0">
                <a:effectLst/>
                <a:latin typeface="freight-sans-pro"/>
              </a:rPr>
              <a:t>Include “so what” summary sentences (evaluative sentences) at the end of paragraphs.</a:t>
            </a:r>
          </a:p>
          <a:p>
            <a:pPr algn="l"/>
            <a:r>
              <a:rPr lang="en-US" b="1" i="0" dirty="0">
                <a:effectLst/>
                <a:latin typeface="freight-sans-pro"/>
              </a:rPr>
              <a:t>Example:</a:t>
            </a:r>
            <a:endParaRPr lang="en-US" b="0" i="0" dirty="0">
              <a:effectLst/>
              <a:latin typeface="freight-sans-pro"/>
            </a:endParaRPr>
          </a:p>
          <a:p>
            <a:pPr algn="l"/>
            <a:r>
              <a:rPr lang="en-US" b="0" i="0" dirty="0">
                <a:effectLst/>
                <a:latin typeface="freight-sans-pro"/>
              </a:rPr>
              <a:t>“This shows that it is detrimental to strictly </a:t>
            </a:r>
            <a:r>
              <a:rPr lang="en-US" b="0" i="0" dirty="0" err="1">
                <a:effectLst/>
                <a:latin typeface="freight-sans-pro"/>
              </a:rPr>
              <a:t>categorise</a:t>
            </a:r>
            <a:r>
              <a:rPr lang="en-US" b="0" i="0" dirty="0">
                <a:effectLst/>
                <a:latin typeface="freight-sans-pro"/>
              </a:rPr>
              <a:t> chronological periods with artistic genres, as many art historians suggest different movements were taking place in separate geographical locations at the same time.”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4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9A34-3F7B-49F4-9E36-AA118598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FFFCD-AC4A-406D-9389-51777F7CC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b="0" i="0" dirty="0">
                <a:effectLst/>
                <a:latin typeface="freight-sans-pro"/>
              </a:rPr>
              <a:t>Using different verbs in your writing will show your understanding of the sources, for example: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reight-sans-pro"/>
              </a:rPr>
              <a:t>“Stevenson (2015) explains that...”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reight-sans-pro"/>
              </a:rPr>
              <a:t>“Stevenson (2015) argues...”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reight-sans-pro"/>
              </a:rPr>
              <a:t>“Stevenson (2015) describes how...”</a:t>
            </a:r>
          </a:p>
          <a:p>
            <a:pPr algn="l"/>
            <a:r>
              <a:rPr lang="en-US" b="0" i="0" dirty="0">
                <a:effectLst/>
                <a:latin typeface="freight-sans-pro"/>
              </a:rPr>
              <a:t>You can also use verbs to show your agreement or disagreement with other author's arguments. For example: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reight-sans-pro"/>
              </a:rPr>
              <a:t>“Stevenson (2015) correctly identifies...”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reight-sans-pro"/>
              </a:rPr>
              <a:t>“Stevenson (2015) fails to consider...”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reight-sans-pro"/>
              </a:rPr>
              <a:t>“Stevenson (2015) reveals... 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97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3D69-3E6F-4D5D-95B3-BD624D3C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A4AEF2-1C34-4875-8FCA-343D92781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t="33370" r="22971" b="30903"/>
          <a:stretch/>
        </p:blipFill>
        <p:spPr>
          <a:xfrm>
            <a:off x="861392" y="251791"/>
            <a:ext cx="10416208" cy="5446644"/>
          </a:xfrm>
        </p:spPr>
      </p:pic>
    </p:spTree>
    <p:extLst>
      <p:ext uri="{BB962C8B-B14F-4D97-AF65-F5344CB8AC3E}">
        <p14:creationId xmlns:p14="http://schemas.microsoft.com/office/powerpoint/2010/main" val="1704571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7E4D-3F2A-4D66-ABB0-4B6FDB2A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F697D3-23C0-4120-A037-BBBACE8AA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16851" r="17355" b="9390"/>
          <a:stretch/>
        </p:blipFill>
        <p:spPr>
          <a:xfrm>
            <a:off x="1137146" y="397565"/>
            <a:ext cx="9917708" cy="5327374"/>
          </a:xfrm>
        </p:spPr>
      </p:pic>
    </p:spTree>
    <p:extLst>
      <p:ext uri="{BB962C8B-B14F-4D97-AF65-F5344CB8AC3E}">
        <p14:creationId xmlns:p14="http://schemas.microsoft.com/office/powerpoint/2010/main" val="459626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98D6-E96A-44AD-BED2-D68C9D1A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D15647-CC31-4D11-8C61-FA9C5ABFA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14930" r="12820" b="5932"/>
          <a:stretch/>
        </p:blipFill>
        <p:spPr>
          <a:xfrm>
            <a:off x="1137146" y="543339"/>
            <a:ext cx="9917708" cy="4982818"/>
          </a:xfrm>
        </p:spPr>
      </p:pic>
    </p:spTree>
    <p:extLst>
      <p:ext uri="{BB962C8B-B14F-4D97-AF65-F5344CB8AC3E}">
        <p14:creationId xmlns:p14="http://schemas.microsoft.com/office/powerpoint/2010/main" val="1129232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9F71-C0F1-4C77-A491-3D41114B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2ABD35-0EBC-401C-BF71-02C774DB2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15314" r="12819" b="13379"/>
          <a:stretch/>
        </p:blipFill>
        <p:spPr>
          <a:xfrm>
            <a:off x="887895" y="503583"/>
            <a:ext cx="10469217" cy="5035826"/>
          </a:xfrm>
        </p:spPr>
      </p:pic>
    </p:spTree>
    <p:extLst>
      <p:ext uri="{BB962C8B-B14F-4D97-AF65-F5344CB8AC3E}">
        <p14:creationId xmlns:p14="http://schemas.microsoft.com/office/powerpoint/2010/main" val="3835096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BE51-675A-44F0-A2EB-5DAA810F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E220C-8D4E-4B05-A1DE-53575A673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16467" r="12388" b="10542"/>
          <a:stretch/>
        </p:blipFill>
        <p:spPr>
          <a:xfrm>
            <a:off x="940904" y="530087"/>
            <a:ext cx="10310192" cy="4996070"/>
          </a:xfrm>
        </p:spPr>
      </p:pic>
    </p:spTree>
    <p:extLst>
      <p:ext uri="{BB962C8B-B14F-4D97-AF65-F5344CB8AC3E}">
        <p14:creationId xmlns:p14="http://schemas.microsoft.com/office/powerpoint/2010/main" val="2137493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4C09-B980-4DBD-BEE8-97160E2B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EB238-4721-4D91-84CD-50F768DB9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4" b="13378"/>
          <a:stretch/>
        </p:blipFill>
        <p:spPr>
          <a:xfrm>
            <a:off x="914399" y="371062"/>
            <a:ext cx="10283687" cy="5300868"/>
          </a:xfrm>
        </p:spPr>
      </p:pic>
    </p:spTree>
    <p:extLst>
      <p:ext uri="{BB962C8B-B14F-4D97-AF65-F5344CB8AC3E}">
        <p14:creationId xmlns:p14="http://schemas.microsoft.com/office/powerpoint/2010/main" val="275619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FF03-2826-48BE-B138-87BD8717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F6A3-4803-4536-A3DA-3860F83E8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2139"/>
            <a:ext cx="10515600" cy="3804824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When presenting an argument, the possible counter-arguments should be taken into account.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Thus, an academic argument can be called as an evidence-based defense of a complex issue.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77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58E3-22E6-420E-B567-862AD7ED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8B6E9-536B-4240-A126-57CC71842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t="18388" r="2669" b="10542"/>
          <a:stretch/>
        </p:blipFill>
        <p:spPr>
          <a:xfrm>
            <a:off x="1137146" y="556591"/>
            <a:ext cx="9917708" cy="4890052"/>
          </a:xfrm>
        </p:spPr>
      </p:pic>
    </p:spTree>
    <p:extLst>
      <p:ext uri="{BB962C8B-B14F-4D97-AF65-F5344CB8AC3E}">
        <p14:creationId xmlns:p14="http://schemas.microsoft.com/office/powerpoint/2010/main" val="3355717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BCFD-7645-473B-B4E1-BF783F3E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5CC047-1D43-4565-98CC-DE09CB1F9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t="15315" r="15412" b="6317"/>
          <a:stretch/>
        </p:blipFill>
        <p:spPr>
          <a:xfrm>
            <a:off x="834887" y="0"/>
            <a:ext cx="10548730" cy="6281529"/>
          </a:xfrm>
        </p:spPr>
      </p:pic>
    </p:spTree>
    <p:extLst>
      <p:ext uri="{BB962C8B-B14F-4D97-AF65-F5344CB8AC3E}">
        <p14:creationId xmlns:p14="http://schemas.microsoft.com/office/powerpoint/2010/main" val="3764693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630A-20A5-4880-B4D6-79231CB7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B8826C-983A-49A4-8FA3-4AE87B374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17620" r="12172" b="16689"/>
          <a:stretch/>
        </p:blipFill>
        <p:spPr>
          <a:xfrm>
            <a:off x="1137146" y="804519"/>
            <a:ext cx="9917708" cy="4946924"/>
          </a:xfrm>
        </p:spPr>
      </p:pic>
    </p:spTree>
    <p:extLst>
      <p:ext uri="{BB962C8B-B14F-4D97-AF65-F5344CB8AC3E}">
        <p14:creationId xmlns:p14="http://schemas.microsoft.com/office/powerpoint/2010/main" val="4060010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D7DF-655E-4544-A7F4-DB11D7D0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266122"/>
            <a:ext cx="9603275" cy="1162878"/>
          </a:xfrm>
        </p:spPr>
        <p:txBody>
          <a:bodyPr>
            <a:normAutofit/>
          </a:bodyPr>
          <a:lstStyle/>
          <a:p>
            <a:r>
              <a:rPr lang="en-US" sz="6600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4F46A-E628-41BA-9212-462DA39D7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9E63-479B-4469-91A4-D646BBCC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Features of an Effective Argument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A892-A78A-4454-A18E-632E14CF5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It is well grounded.</a:t>
            </a:r>
          </a:p>
          <a:p>
            <a:r>
              <a:rPr lang="en-US" sz="3600" dirty="0"/>
              <a:t>Supported by relevant data.</a:t>
            </a:r>
          </a:p>
          <a:p>
            <a:r>
              <a:rPr lang="en-US" sz="3600" dirty="0"/>
              <a:t>It does not involve mere participation but also contribution to an existing argument.</a:t>
            </a:r>
          </a:p>
          <a:p>
            <a:r>
              <a:rPr lang="en-US" sz="3600" dirty="0"/>
              <a:t>It defends against rational counter-arguments promoted by experts in defense of their perspective.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8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B2E3-9AA9-4CBC-88E9-3BF0D82D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effectLst/>
                <a:latin typeface="TUOS Stephenson"/>
              </a:rPr>
              <a:t>		The structure of an Argument</a:t>
            </a:r>
            <a:br>
              <a:rPr lang="en-US" b="0" i="0" dirty="0">
                <a:solidFill>
                  <a:srgbClr val="414042"/>
                </a:solidFill>
                <a:effectLst/>
                <a:latin typeface="TUOS Stephenson"/>
              </a:rPr>
            </a:br>
            <a:endParaRPr lang="en-US" dirty="0"/>
          </a:p>
        </p:txBody>
      </p:sp>
      <p:pic>
        <p:nvPicPr>
          <p:cNvPr id="1030" name="Picture 6" descr="Argument Model">
            <a:extLst>
              <a:ext uri="{FF2B5EF4-FFF2-40B4-BE49-F238E27FC236}">
                <a16:creationId xmlns:a16="http://schemas.microsoft.com/office/drawing/2014/main" id="{97A43393-A881-47D6-A2A7-C7B012691A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3" y="1417984"/>
            <a:ext cx="9011479" cy="406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5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FD05-A585-4771-A488-C9C00916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BAE2-E52F-4D2C-9813-768F3F0D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0" i="0" dirty="0">
                <a:effectLst/>
                <a:latin typeface="Open Sans"/>
              </a:rPr>
              <a:t>At the heart of all arguments is a </a:t>
            </a:r>
            <a:r>
              <a:rPr lang="en-US" sz="3200" b="1" i="0" dirty="0">
                <a:effectLst/>
                <a:latin typeface="Open Sans"/>
              </a:rPr>
              <a:t>claim</a:t>
            </a:r>
            <a:r>
              <a:rPr lang="en-US" sz="3200" b="0" i="0" dirty="0">
                <a:effectLst/>
                <a:latin typeface="Open Sans"/>
              </a:rPr>
              <a:t> - the main premise that you are interested in proving. </a:t>
            </a:r>
          </a:p>
          <a:p>
            <a:r>
              <a:rPr lang="en-US" sz="3200" b="0" i="0" dirty="0">
                <a:effectLst/>
                <a:latin typeface="Open Sans"/>
              </a:rPr>
              <a:t>A good claim should be bold, exciting and most importantly, worth arguing over. </a:t>
            </a:r>
          </a:p>
          <a:p>
            <a:r>
              <a:rPr lang="en-US" sz="3200" b="0" i="0" dirty="0">
                <a:effectLst/>
                <a:latin typeface="Open Sans"/>
              </a:rPr>
              <a:t>A version of your claim will probably be included somewhere in your introduction.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342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134E-EE8E-4F3A-A590-79C931D8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9C1F-52AD-4649-BBDA-6CBB2BB6B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Open Sans"/>
              </a:rPr>
              <a:t>To convince your reader of your claim, you will need to provide some </a:t>
            </a:r>
            <a:r>
              <a:rPr lang="en-US" b="1" i="0" dirty="0">
                <a:effectLst/>
                <a:latin typeface="Open Sans"/>
              </a:rPr>
              <a:t>proof</a:t>
            </a:r>
            <a:r>
              <a:rPr lang="en-US" b="0" i="0" dirty="0">
                <a:effectLst/>
                <a:latin typeface="Open Sans"/>
              </a:rPr>
              <a:t>. </a:t>
            </a:r>
          </a:p>
          <a:p>
            <a:r>
              <a:rPr lang="en-US" b="0" i="0" dirty="0">
                <a:effectLst/>
                <a:latin typeface="Open Sans"/>
              </a:rPr>
              <a:t>Your proof will be in the form of evidence, data, sources and examples.</a:t>
            </a:r>
          </a:p>
          <a:p>
            <a:r>
              <a:rPr lang="en-US" b="0" i="0" dirty="0">
                <a:effectLst/>
                <a:latin typeface="Open Sans"/>
              </a:rPr>
              <a:t>There is usually some work to be done to convince your reader that there is a connection - i.e. how and why does this evidence inform your thinking. </a:t>
            </a:r>
            <a:endParaRPr lang="en-US" dirty="0">
              <a:latin typeface="Open Sans"/>
            </a:endParaRPr>
          </a:p>
          <a:p>
            <a:r>
              <a:rPr lang="en-US" b="0" i="0" dirty="0">
                <a:effectLst/>
                <a:latin typeface="Open Sans"/>
              </a:rPr>
              <a:t>This part of the argument is sometimes called a </a:t>
            </a:r>
            <a:r>
              <a:rPr lang="en-US" b="1" i="0" dirty="0">
                <a:effectLst/>
                <a:latin typeface="Open Sans"/>
              </a:rPr>
              <a:t>warrant</a:t>
            </a:r>
            <a:r>
              <a:rPr lang="en-US" b="0" i="0" dirty="0">
                <a:effectLst/>
                <a:latin typeface="Open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566F-0C3E-42CA-BE4F-299EC6E4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6C79D-2FB6-4844-9577-BE06CBE5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0" i="0" dirty="0">
                <a:effectLst/>
                <a:latin typeface="Open Sans"/>
              </a:rPr>
              <a:t>It is also important to consider and actively seek out alternative points of view and potential </a:t>
            </a:r>
            <a:r>
              <a:rPr lang="en-US" sz="3600" b="1" i="0" dirty="0">
                <a:effectLst/>
                <a:latin typeface="Open Sans"/>
              </a:rPr>
              <a:t>objections</a:t>
            </a:r>
            <a:r>
              <a:rPr lang="en-US" sz="3600" b="0" i="0" dirty="0">
                <a:effectLst/>
                <a:latin typeface="Open Sans"/>
              </a:rPr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1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3E65-0DE9-47AE-A727-B3FAB722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EC463-104A-4085-AAEA-ABD8CB749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Open Sans"/>
              </a:rPr>
              <a:t>Your </a:t>
            </a:r>
            <a:r>
              <a:rPr lang="en-US" b="1" i="0" dirty="0">
                <a:effectLst/>
                <a:latin typeface="Open Sans"/>
              </a:rPr>
              <a:t>conclusion </a:t>
            </a:r>
            <a:r>
              <a:rPr lang="en-US" b="0" i="0" dirty="0">
                <a:effectLst/>
                <a:latin typeface="Open Sans"/>
              </a:rPr>
              <a:t>will draw on this process of research and thinking to present a balanced summary of the argument</a:t>
            </a:r>
          </a:p>
          <a:p>
            <a:r>
              <a:rPr lang="en-US" dirty="0">
                <a:latin typeface="Open Sans"/>
              </a:rPr>
              <a:t>U</a:t>
            </a:r>
            <a:r>
              <a:rPr lang="en-US" b="0" i="0" dirty="0">
                <a:effectLst/>
                <a:latin typeface="Open Sans"/>
              </a:rPr>
              <a:t>sing cautious language as appropriate to the strength of your findings. </a:t>
            </a:r>
          </a:p>
          <a:p>
            <a:r>
              <a:rPr lang="en-US" b="0" i="0" dirty="0">
                <a:effectLst/>
                <a:latin typeface="Open Sans"/>
              </a:rPr>
              <a:t>You may be able to use this as an opportunity to make some predictions or recommendations, suggest some practical applications, or identify openings for further research.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253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115</TotalTime>
  <Words>1415</Words>
  <Application>Microsoft Office PowerPoint</Application>
  <PresentationFormat>Widescreen</PresentationFormat>
  <Paragraphs>90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freight-sans-pro</vt:lpstr>
      <vt:lpstr>Gill Sans MT</vt:lpstr>
      <vt:lpstr>Open Sans</vt:lpstr>
      <vt:lpstr>TUOS Stephenson</vt:lpstr>
      <vt:lpstr>Gallery</vt:lpstr>
      <vt:lpstr>Developing Argument</vt:lpstr>
      <vt:lpstr>PowerPoint Presentation</vt:lpstr>
      <vt:lpstr>PowerPoint Presentation</vt:lpstr>
      <vt:lpstr>Features of an Effective Argument  </vt:lpstr>
      <vt:lpstr>  The structure of an Argument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Presenting an argument involves </vt:lpstr>
      <vt:lpstr>To evaluate or present arguments in a structured manner, the following questions can be considered:</vt:lpstr>
      <vt:lpstr>Two Approaches </vt:lpstr>
      <vt:lpstr>   The Balanced View </vt:lpstr>
      <vt:lpstr>  The Persuasive View </vt:lpstr>
      <vt:lpstr>PowerPoint Presentation</vt:lpstr>
      <vt:lpstr>Make an Argument </vt:lpstr>
      <vt:lpstr>Structure your Argument </vt:lpstr>
      <vt:lpstr>Develop your Argument </vt:lpstr>
      <vt:lpstr>Include your own voice in your writing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Argument</dc:title>
  <dc:creator>Al Mujtaba Cheema</dc:creator>
  <cp:lastModifiedBy>Al Mujtaba Cheema</cp:lastModifiedBy>
  <cp:revision>9</cp:revision>
  <dcterms:created xsi:type="dcterms:W3CDTF">2020-11-25T19:53:43Z</dcterms:created>
  <dcterms:modified xsi:type="dcterms:W3CDTF">2020-11-26T20:20:13Z</dcterms:modified>
</cp:coreProperties>
</file>