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88" r:id="rId2"/>
    <p:sldId id="289" r:id="rId3"/>
    <p:sldId id="259" r:id="rId4"/>
    <p:sldId id="260" r:id="rId5"/>
    <p:sldId id="261" r:id="rId6"/>
    <p:sldId id="262" r:id="rId7"/>
    <p:sldId id="263" r:id="rId8"/>
    <p:sldId id="277" r:id="rId9"/>
    <p:sldId id="265" r:id="rId10"/>
    <p:sldId id="267" r:id="rId11"/>
    <p:sldId id="278" r:id="rId12"/>
    <p:sldId id="279" r:id="rId13"/>
    <p:sldId id="280" r:id="rId14"/>
    <p:sldId id="281" r:id="rId15"/>
    <p:sldId id="282" r:id="rId16"/>
    <p:sldId id="283" r:id="rId17"/>
    <p:sldId id="284" r:id="rId18"/>
    <p:sldId id="285" r:id="rId19"/>
    <p:sldId id="286" r:id="rId20"/>
    <p:sldId id="276"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921D489-6088-4B96-8926-41F5036DD6E8}">
          <p14:sldIdLst>
            <p14:sldId id="288"/>
            <p14:sldId id="289"/>
            <p14:sldId id="259"/>
            <p14:sldId id="260"/>
            <p14:sldId id="261"/>
            <p14:sldId id="262"/>
            <p14:sldId id="263"/>
            <p14:sldId id="277"/>
            <p14:sldId id="265"/>
            <p14:sldId id="267"/>
            <p14:sldId id="278"/>
            <p14:sldId id="279"/>
            <p14:sldId id="280"/>
            <p14:sldId id="281"/>
            <p14:sldId id="282"/>
            <p14:sldId id="283"/>
            <p14:sldId id="284"/>
            <p14:sldId id="285"/>
            <p14:sldId id="286"/>
            <p14:sldId id="276"/>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1C9D6B6-C33E-4489-B9EE-5D883EA66056}" type="datetimeFigureOut">
              <a:rPr lang="en-US" smtClean="0"/>
              <a:t>5/1/2020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957115F-ABF5-454F-96B4-6551EBB361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9D6B6-C33E-4489-B9EE-5D883EA66056}"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115F-ABF5-454F-96B4-6551EBB361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9D6B6-C33E-4489-B9EE-5D883EA66056}"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115F-ABF5-454F-96B4-6551EBB361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9D6B6-C33E-4489-B9EE-5D883EA66056}"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115F-ABF5-454F-96B4-6551EBB361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9D6B6-C33E-4489-B9EE-5D883EA66056}"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115F-ABF5-454F-96B4-6551EBB361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1C9D6B6-C33E-4489-B9EE-5D883EA66056}"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7115F-ABF5-454F-96B4-6551EBB361E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1C9D6B6-C33E-4489-B9EE-5D883EA66056}"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7115F-ABF5-454F-96B4-6551EBB361E6}"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C9D6B6-C33E-4489-B9EE-5D883EA66056}"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7115F-ABF5-454F-96B4-6551EBB361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9D6B6-C33E-4489-B9EE-5D883EA66056}"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7115F-ABF5-454F-96B4-6551EBB361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1C9D6B6-C33E-4489-B9EE-5D883EA66056}" type="datetimeFigureOut">
              <a:rPr lang="en-US" smtClean="0"/>
              <a:t>5/1/2020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7957115F-ABF5-454F-96B4-6551EBB361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1C9D6B6-C33E-4489-B9EE-5D883EA66056}" type="datetimeFigureOut">
              <a:rPr lang="en-US" smtClean="0"/>
              <a:t>5/1/2020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957115F-ABF5-454F-96B4-6551EBB361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1C9D6B6-C33E-4489-B9EE-5D883EA66056}" type="datetimeFigureOut">
              <a:rPr lang="en-US" smtClean="0"/>
              <a:t>5/1/2020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957115F-ABF5-454F-96B4-6551EBB361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DEBF6-48D3-4303-9C75-9E4645604C9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C51CD559-93C0-44D2-8F53-18092EA849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817582"/>
            <a:ext cx="7620000" cy="5430818"/>
          </a:xfrm>
        </p:spPr>
      </p:pic>
    </p:spTree>
    <p:extLst>
      <p:ext uri="{BB962C8B-B14F-4D97-AF65-F5344CB8AC3E}">
        <p14:creationId xmlns:p14="http://schemas.microsoft.com/office/powerpoint/2010/main" val="6313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Critical region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  </a:t>
                </a:r>
                <a14:m>
                  <m:oMath xmlns:m="http://schemas.openxmlformats.org/officeDocument/2006/math">
                    <m:r>
                      <m:rPr>
                        <m:sty m:val="p"/>
                      </m:rPr>
                      <a:rPr lang="en-US" b="0" i="0" smtClean="0">
                        <a:latin typeface="Cambria Math"/>
                        <a:ea typeface="Cambria Math"/>
                      </a:rPr>
                      <m:t>F</m:t>
                    </m:r>
                    <m:r>
                      <a:rPr lang="en-US" b="0" i="1" smtClean="0">
                        <a:latin typeface="Cambria Math"/>
                        <a:ea typeface="Cambria Math"/>
                      </a:rPr>
                      <m:t>𝑜𝑟</m:t>
                    </m:r>
                    <m:r>
                      <a:rPr lang="en-US" b="0" i="1" smtClean="0">
                        <a:latin typeface="Cambria Math"/>
                        <a:ea typeface="Cambria Math"/>
                      </a:rPr>
                      <m:t>𝛼</m:t>
                    </m:r>
                    <m:r>
                      <a:rPr lang="en-US" b="0" i="1" smtClean="0">
                        <a:latin typeface="Cambria Math"/>
                        <a:ea typeface="Cambria Math"/>
                      </a:rPr>
                      <m:t>−</m:t>
                    </m:r>
                    <m:r>
                      <a:rPr lang="en-US" b="0" i="1" smtClean="0">
                        <a:latin typeface="Cambria Math"/>
                        <a:ea typeface="Cambria Math"/>
                      </a:rPr>
                      <m:t>𝑙𝑒𝑣𝑒𝑙</m:t>
                    </m:r>
                    <m:r>
                      <a:rPr lang="en-US" b="0" i="1" smtClean="0">
                        <a:latin typeface="Cambria Math" panose="02040503050406030204" pitchFamily="18" charset="0"/>
                        <a:ea typeface="Cambria Math"/>
                      </a:rPr>
                      <m:t> </m:t>
                    </m:r>
                    <m:r>
                      <a:rPr lang="en-US" b="0" i="1" smtClean="0">
                        <a:latin typeface="Cambria Math" panose="02040503050406030204" pitchFamily="18" charset="0"/>
                        <a:ea typeface="Cambria Math"/>
                      </a:rPr>
                      <m:t>𝑜𝑓</m:t>
                    </m:r>
                    <m:r>
                      <a:rPr lang="en-US" b="0" i="1" smtClean="0">
                        <a:latin typeface="Cambria Math" panose="02040503050406030204" pitchFamily="18" charset="0"/>
                        <a:ea typeface="Cambria Math"/>
                      </a:rPr>
                      <m:t> </m:t>
                    </m:r>
                    <m:r>
                      <a:rPr lang="en-US" b="0" i="1" smtClean="0">
                        <a:latin typeface="Cambria Math" panose="02040503050406030204" pitchFamily="18" charset="0"/>
                        <a:ea typeface="Cambria Math"/>
                      </a:rPr>
                      <m:t>𝑠𝑖𝑔𝑛𝑖𝑓𝑖𝑐𝑎𝑛𝑐𝑒</m:t>
                    </m:r>
                    <m:r>
                      <a:rPr lang="en-US" b="0" i="1" smtClean="0">
                        <a:latin typeface="Cambria Math"/>
                        <a:ea typeface="Cambria Math"/>
                      </a:rPr>
                      <m:t> </m:t>
                    </m:r>
                    <m:r>
                      <a:rPr lang="en-US" b="0" i="1" smtClean="0">
                        <a:latin typeface="Cambria Math"/>
                        <a:ea typeface="Cambria Math"/>
                      </a:rPr>
                      <m:t>𝑐𝑟𝑖𝑡𝑖𝑐𝑎𝑙</m:t>
                    </m:r>
                    <m:r>
                      <a:rPr lang="en-US" b="0" i="1" smtClean="0">
                        <a:latin typeface="Cambria Math"/>
                        <a:ea typeface="Cambria Math"/>
                      </a:rPr>
                      <m:t> </m:t>
                    </m:r>
                    <m:r>
                      <a:rPr lang="en-US" b="0" i="1" smtClean="0">
                        <a:latin typeface="Cambria Math"/>
                        <a:ea typeface="Cambria Math"/>
                      </a:rPr>
                      <m:t>𝑟𝑒𝑔𝑖𝑜𝑛</m:t>
                    </m:r>
                    <m:r>
                      <a:rPr lang="en-US" b="0" i="1" smtClean="0">
                        <a:latin typeface="Cambria Math"/>
                        <a:ea typeface="Cambria Math"/>
                      </a:rPr>
                      <m:t> </m:t>
                    </m:r>
                    <m:r>
                      <a:rPr lang="en-US" b="0" i="1" smtClean="0">
                        <a:latin typeface="Cambria Math"/>
                        <a:ea typeface="Cambria Math"/>
                      </a:rPr>
                      <m:t>𝑖𝑠</m:t>
                    </m:r>
                  </m:oMath>
                </a14:m>
                <a:r>
                  <a:rPr lang="en-US" b="0" dirty="0">
                    <a:ea typeface="Cambria Math"/>
                  </a:rPr>
                  <a:t>:</a:t>
                </a:r>
              </a:p>
              <a:p>
                <a:pPr marL="0" indent="0">
                  <a:buNone/>
                </a:pPr>
                <a:r>
                  <a:rPr lang="en-US" dirty="0">
                    <a:ea typeface="Cambria Math"/>
                  </a:rPr>
                  <a:t>              Q </a:t>
                </a:r>
                <a:r>
                  <a:rPr lang="en-US" dirty="0">
                    <a:latin typeface="Brush Script MT" pitchFamily="66" charset="0"/>
                    <a:ea typeface="Cambria Math"/>
                  </a:rPr>
                  <a:t>&gt;</a:t>
                </a:r>
                <a14:m>
                  <m:oMath xmlns:m="http://schemas.openxmlformats.org/officeDocument/2006/math">
                    <m:sSub>
                      <m:sSubPr>
                        <m:ctrlPr>
                          <a:rPr lang="en-US" i="1" smtClean="0">
                            <a:latin typeface="Cambria Math" panose="02040503050406030204" pitchFamily="18" charset="0"/>
                            <a:ea typeface="Cambria Math"/>
                          </a:rPr>
                        </m:ctrlPr>
                      </m:sSubPr>
                      <m:e>
                        <m:sSup>
                          <m:sSupPr>
                            <m:ctrlPr>
                              <a:rPr lang="en-US" i="1" smtClean="0">
                                <a:latin typeface="Cambria Math" panose="02040503050406030204" pitchFamily="18" charset="0"/>
                                <a:ea typeface="Cambria Math"/>
                              </a:rPr>
                            </m:ctrlPr>
                          </m:sSupPr>
                          <m:e>
                            <m:r>
                              <a:rPr lang="en-US" b="0" i="1" smtClean="0">
                                <a:latin typeface="Cambria Math"/>
                                <a:ea typeface="Cambria Math"/>
                              </a:rPr>
                              <m:t>𝑋</m:t>
                            </m:r>
                          </m:e>
                          <m:sup>
                            <m:r>
                              <a:rPr lang="en-US" b="0" i="1" smtClean="0">
                                <a:latin typeface="Cambria Math"/>
                                <a:ea typeface="Cambria Math"/>
                              </a:rPr>
                              <m:t>2</m:t>
                            </m:r>
                          </m:sup>
                        </m:sSup>
                      </m:e>
                      <m:sub>
                        <m:r>
                          <a:rPr lang="en-US" b="0" i="1" smtClean="0">
                            <a:latin typeface="Cambria Math"/>
                            <a:ea typeface="Cambria Math"/>
                          </a:rPr>
                          <m:t>1−</m:t>
                        </m:r>
                        <m:r>
                          <a:rPr lang="en-US" b="0" i="1" smtClean="0">
                            <a:latin typeface="Cambria Math"/>
                            <a:ea typeface="Cambria Math"/>
                          </a:rPr>
                          <m:t>𝛼</m:t>
                        </m:r>
                        <m:r>
                          <a:rPr lang="en-US" b="0" i="1" smtClean="0">
                            <a:latin typeface="Cambria Math"/>
                            <a:ea typeface="Cambria Math"/>
                          </a:rPr>
                          <m:t>,</m:t>
                        </m:r>
                        <m:r>
                          <a:rPr lang="en-US" b="0" i="1" smtClean="0">
                            <a:latin typeface="Cambria Math"/>
                            <a:ea typeface="Cambria Math"/>
                          </a:rPr>
                          <m:t>𝑘</m:t>
                        </m:r>
                        <m:r>
                          <a:rPr lang="en-US" b="0" i="1" smtClean="0">
                            <a:latin typeface="Cambria Math"/>
                            <a:ea typeface="Cambria Math"/>
                          </a:rPr>
                          <m:t>−1</m:t>
                        </m:r>
                      </m:sub>
                    </m:sSub>
                  </m:oMath>
                </a14:m>
                <a:endParaRPr lang="en-US" b="0" dirty="0">
                  <a:latin typeface="Brush Script MT" pitchFamily="66" charset="0"/>
                  <a:ea typeface="Cambria Math"/>
                </a:endParaRPr>
              </a:p>
              <a:p>
                <a:pPr marL="0" indent="0">
                  <a:buNone/>
                </a:pPr>
                <a:r>
                  <a:rPr lang="en-US" sz="2000" dirty="0"/>
                  <a:t> where</a:t>
                </a:r>
                <a14:m>
                  <m:oMath xmlns:m="http://schemas.openxmlformats.org/officeDocument/2006/math">
                    <m:sSub>
                      <m:sSubPr>
                        <m:ctrlPr>
                          <a:rPr lang="en-US" sz="2000" i="1">
                            <a:latin typeface="Cambria Math" panose="02040503050406030204" pitchFamily="18" charset="0"/>
                            <a:ea typeface="Cambria Math"/>
                          </a:rPr>
                        </m:ctrlPr>
                      </m:sSubPr>
                      <m:e>
                        <m:sSup>
                          <m:sSupPr>
                            <m:ctrlPr>
                              <a:rPr lang="en-US" sz="2000" i="1">
                                <a:latin typeface="Cambria Math" panose="02040503050406030204" pitchFamily="18" charset="0"/>
                                <a:ea typeface="Cambria Math"/>
                              </a:rPr>
                            </m:ctrlPr>
                          </m:sSupPr>
                          <m:e>
                            <m:r>
                              <a:rPr lang="en-US" sz="2000" i="1">
                                <a:latin typeface="Cambria Math"/>
                                <a:ea typeface="Cambria Math"/>
                              </a:rPr>
                              <m:t>𝑋</m:t>
                            </m:r>
                          </m:e>
                          <m:sup>
                            <m:r>
                              <a:rPr lang="en-US" sz="2000" i="1">
                                <a:latin typeface="Cambria Math"/>
                                <a:ea typeface="Cambria Math"/>
                              </a:rPr>
                              <m:t>2</m:t>
                            </m:r>
                          </m:sup>
                        </m:sSup>
                      </m:e>
                      <m:sub>
                        <m:r>
                          <a:rPr lang="en-US" sz="2000" i="1">
                            <a:latin typeface="Cambria Math"/>
                            <a:ea typeface="Cambria Math"/>
                          </a:rPr>
                          <m:t>1−</m:t>
                        </m:r>
                        <m:r>
                          <a:rPr lang="en-US" sz="2000" i="1">
                            <a:latin typeface="Cambria Math"/>
                            <a:ea typeface="Cambria Math"/>
                          </a:rPr>
                          <m:t>𝛼</m:t>
                        </m:r>
                        <m:r>
                          <a:rPr lang="en-US" sz="2000" i="1">
                            <a:latin typeface="Cambria Math"/>
                            <a:ea typeface="Cambria Math"/>
                          </a:rPr>
                          <m:t>,</m:t>
                        </m:r>
                        <m:r>
                          <a:rPr lang="en-US" sz="2000" i="1">
                            <a:latin typeface="Cambria Math"/>
                            <a:ea typeface="Cambria Math"/>
                          </a:rPr>
                          <m:t>𝑘</m:t>
                        </m:r>
                        <m:r>
                          <a:rPr lang="en-US" sz="2000" i="1">
                            <a:latin typeface="Cambria Math"/>
                            <a:ea typeface="Cambria Math"/>
                          </a:rPr>
                          <m:t>−1</m:t>
                        </m:r>
                      </m:sub>
                    </m:sSub>
                  </m:oMath>
                </a14:m>
                <a:r>
                  <a:rPr lang="en-US" sz="2000" dirty="0"/>
                  <a:t> is the (</a:t>
                </a:r>
                <a14:m>
                  <m:oMath xmlns:m="http://schemas.openxmlformats.org/officeDocument/2006/math">
                    <m:r>
                      <a:rPr lang="en-US" sz="2000" b="0" i="1" smtClean="0">
                        <a:latin typeface="Cambria Math"/>
                      </a:rPr>
                      <m:t>1−</m:t>
                    </m:r>
                    <m:r>
                      <a:rPr lang="en-US" sz="2000" b="0" i="1" smtClean="0">
                        <a:latin typeface="Cambria Math"/>
                        <a:ea typeface="Cambria Math"/>
                      </a:rPr>
                      <m:t>𝛼</m:t>
                    </m:r>
                    <m:r>
                      <a:rPr lang="en-US" sz="2000" b="0" i="1" smtClean="0">
                        <a:latin typeface="Cambria Math"/>
                        <a:ea typeface="Cambria Math"/>
                      </a:rPr>
                      <m:t>)</m:t>
                    </m:r>
                  </m:oMath>
                </a14:m>
                <a:r>
                  <a:rPr lang="en-US" sz="2000" dirty="0"/>
                  <a:t> – quantile of the chi-squared distribution with k-1 degree of freedom.</a:t>
                </a:r>
              </a:p>
              <a:p>
                <a:pPr marL="0" indent="0">
                  <a:buNone/>
                </a:pPr>
                <a:r>
                  <a:rPr lang="en-US" sz="2000" dirty="0"/>
                  <a:t> The null hypothesis is rejected if the value of  test statistic in the critical region.</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1083"/>
                </a:stretch>
              </a:blipFill>
            </p:spPr>
            <p:txBody>
              <a:bodyPr/>
              <a:lstStyle/>
              <a:p>
                <a:r>
                  <a:rPr lang="en-US">
                    <a:noFill/>
                  </a:rPr>
                  <a:t> </a:t>
                </a:r>
              </a:p>
            </p:txBody>
          </p:sp>
        </mc:Fallback>
      </mc:AlternateContent>
    </p:spTree>
    <p:extLst>
      <p:ext uri="{BB962C8B-B14F-4D97-AF65-F5344CB8AC3E}">
        <p14:creationId xmlns:p14="http://schemas.microsoft.com/office/powerpoint/2010/main" val="195510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AB0DC-D7A3-4927-B93F-25014D890BD0}"/>
              </a:ext>
            </a:extLst>
          </p:cNvPr>
          <p:cNvSpPr>
            <a:spLocks noGrp="1"/>
          </p:cNvSpPr>
          <p:nvPr>
            <p:ph type="title"/>
          </p:nvPr>
        </p:nvSpPr>
        <p:spPr>
          <a:xfrm>
            <a:off x="1078619" y="990600"/>
            <a:ext cx="6965245" cy="1066800"/>
          </a:xfrm>
        </p:spPr>
        <p:txBody>
          <a:bodyPr>
            <a:normAutofit/>
          </a:bodyPr>
          <a:lstStyle/>
          <a:p>
            <a:r>
              <a:rPr lang="en-US" sz="3200" dirty="0"/>
              <a:t>Decision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CF3D33A8-5DFA-400C-9028-C103046E4B29}"/>
                  </a:ext>
                </a:extLst>
              </p:cNvPr>
              <p:cNvSpPr>
                <a:spLocks noGrp="1"/>
              </p:cNvSpPr>
              <p:nvPr>
                <p:ph idx="1"/>
              </p:nvPr>
            </p:nvSpPr>
            <p:spPr>
              <a:xfrm>
                <a:off x="1463040" y="2362200"/>
                <a:ext cx="6196405" cy="3360868"/>
              </a:xfrm>
            </p:spPr>
            <p:txBody>
              <a:bodyPr/>
              <a:lstStyle/>
              <a:p>
                <a:pPr>
                  <a:buFont typeface="Courier New" panose="02070309020205020404" pitchFamily="49" charset="0"/>
                  <a:buChar char="o"/>
                </a:pPr>
                <a:r>
                  <a:rPr lang="en-US" dirty="0"/>
                  <a:t>If the obtained Q is less than the critical</a:t>
                </a:r>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ᵪ</m:t>
                        </m:r>
                      </m:e>
                      <m:sup>
                        <m:r>
                          <a:rPr lang="en-US" sz="2800" i="1">
                            <a:latin typeface="Cambria Math" panose="02040503050406030204" pitchFamily="18" charset="0"/>
                          </a:rPr>
                          <m:t>2</m:t>
                        </m:r>
                      </m:sup>
                    </m:sSup>
                  </m:oMath>
                </a14:m>
                <a:r>
                  <a:rPr lang="en-US" dirty="0"/>
                  <a:t>, then retain the null hypothesis.</a:t>
                </a:r>
              </a:p>
              <a:p>
                <a:pPr>
                  <a:buFont typeface="Courier New" panose="02070309020205020404" pitchFamily="49" charset="0"/>
                  <a:buChar char="o"/>
                </a:pPr>
                <a:r>
                  <a:rPr lang="en-US" dirty="0"/>
                  <a:t> If the obtained Q is greater than critical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ᵪ</m:t>
                        </m:r>
                      </m:e>
                      <m:sup>
                        <m:r>
                          <a:rPr lang="en-US" sz="2800" i="1">
                            <a:latin typeface="Cambria Math" panose="02040503050406030204" pitchFamily="18" charset="0"/>
                          </a:rPr>
                          <m:t>2</m:t>
                        </m:r>
                      </m:sup>
                    </m:sSup>
                  </m:oMath>
                </a14:m>
                <a:r>
                  <a:rPr lang="en-US" dirty="0"/>
                  <a:t>, then reject the null hypothesis.</a:t>
                </a:r>
              </a:p>
            </p:txBody>
          </p:sp>
        </mc:Choice>
        <mc:Fallback xmlns="">
          <p:sp>
            <p:nvSpPr>
              <p:cNvPr id="3" name="Content Placeholder 2">
                <a:extLst>
                  <a:ext uri="{FF2B5EF4-FFF2-40B4-BE49-F238E27FC236}">
                    <a16:creationId xmlns:a16="http://schemas.microsoft.com/office/drawing/2014/main" id="{CF3D33A8-5DFA-400C-9028-C103046E4B29}"/>
                  </a:ext>
                </a:extLst>
              </p:cNvPr>
              <p:cNvSpPr>
                <a:spLocks noGrp="1" noRot="1" noChangeAspect="1" noMove="1" noResize="1" noEditPoints="1" noAdjustHandles="1" noChangeArrowheads="1" noChangeShapeType="1" noTextEdit="1"/>
              </p:cNvSpPr>
              <p:nvPr>
                <p:ph idx="1"/>
              </p:nvPr>
            </p:nvSpPr>
            <p:spPr>
              <a:xfrm>
                <a:off x="1463040" y="2362200"/>
                <a:ext cx="6196405" cy="3360868"/>
              </a:xfrm>
              <a:blipFill>
                <a:blip r:embed="rId2"/>
                <a:stretch>
                  <a:fillRect l="-886"/>
                </a:stretch>
              </a:blipFill>
            </p:spPr>
            <p:txBody>
              <a:bodyPr/>
              <a:lstStyle/>
              <a:p>
                <a:r>
                  <a:rPr lang="en-US">
                    <a:noFill/>
                  </a:rPr>
                  <a:t> </a:t>
                </a:r>
              </a:p>
            </p:txBody>
          </p:sp>
        </mc:Fallback>
      </mc:AlternateContent>
    </p:spTree>
    <p:extLst>
      <p:ext uri="{BB962C8B-B14F-4D97-AF65-F5344CB8AC3E}">
        <p14:creationId xmlns:p14="http://schemas.microsoft.com/office/powerpoint/2010/main" val="422347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76128-1CFB-4E67-BDA1-1B129AEC5805}"/>
              </a:ext>
            </a:extLst>
          </p:cNvPr>
          <p:cNvSpPr>
            <a:spLocks noGrp="1"/>
          </p:cNvSpPr>
          <p:nvPr>
            <p:ph type="title"/>
          </p:nvPr>
        </p:nvSpPr>
        <p:spPr/>
        <p:txBody>
          <a:bodyPr>
            <a:normAutofit/>
          </a:bodyPr>
          <a:lstStyle/>
          <a:p>
            <a:r>
              <a:rPr lang="en-US" sz="3200" dirty="0"/>
              <a:t>Example:</a:t>
            </a:r>
          </a:p>
        </p:txBody>
      </p:sp>
      <p:sp>
        <p:nvSpPr>
          <p:cNvPr id="3" name="Content Placeholder 2">
            <a:extLst>
              <a:ext uri="{FF2B5EF4-FFF2-40B4-BE49-F238E27FC236}">
                <a16:creationId xmlns:a16="http://schemas.microsoft.com/office/drawing/2014/main" xmlns="" id="{A353FEAA-0524-4D2A-B7B8-A50209731F88}"/>
              </a:ext>
            </a:extLst>
          </p:cNvPr>
          <p:cNvSpPr>
            <a:spLocks noGrp="1"/>
          </p:cNvSpPr>
          <p:nvPr>
            <p:ph idx="1"/>
          </p:nvPr>
        </p:nvSpPr>
        <p:spPr/>
        <p:txBody>
          <a:bodyPr>
            <a:normAutofit fontScale="92500" lnSpcReduction="10000"/>
          </a:bodyPr>
          <a:lstStyle/>
          <a:p>
            <a:r>
              <a:rPr lang="en-US" dirty="0"/>
              <a:t>The researcher who had collected the Pet Shop data wanted to examine whether pet stores displayed different types of reptiles during different times of the year. So, there searcher visited each of the 12 stores four times during the next year that were chosen because of their proximity to holidays, Valentine’s Day, July 4, Halloween and Christmas . During each visit, the researcher recorded if the shop displayed only snakes or lizards (coded = 0) or both types o </a:t>
            </a:r>
            <a:r>
              <a:rPr lang="en-US" dirty="0" err="1"/>
              <a:t>freptiles</a:t>
            </a:r>
            <a:r>
              <a:rPr lang="en-US" dirty="0"/>
              <a:t> (coded = 1).</a:t>
            </a:r>
          </a:p>
          <a:p>
            <a:endParaRPr lang="en-US" dirty="0"/>
          </a:p>
        </p:txBody>
      </p:sp>
    </p:spTree>
    <p:extLst>
      <p:ext uri="{BB962C8B-B14F-4D97-AF65-F5344CB8AC3E}">
        <p14:creationId xmlns:p14="http://schemas.microsoft.com/office/powerpoint/2010/main" val="338742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F7FE9-AD99-4927-8A84-C4A9B0107713}"/>
              </a:ext>
            </a:extLst>
          </p:cNvPr>
          <p:cNvSpPr>
            <a:spLocks noGrp="1"/>
          </p:cNvSpPr>
          <p:nvPr>
            <p:ph type="title"/>
          </p:nvPr>
        </p:nvSpPr>
        <p:spPr/>
        <p:txBody>
          <a:bodyPr>
            <a:normAutofit/>
          </a:bodyPr>
          <a:lstStyle/>
          <a:p>
            <a:r>
              <a:rPr lang="en-US" sz="3200" b="1" dirty="0"/>
              <a:t>Data from the 12 stores</a:t>
            </a:r>
          </a:p>
        </p:txBody>
      </p:sp>
      <p:sp>
        <p:nvSpPr>
          <p:cNvPr id="3" name="Content Placeholder 2">
            <a:extLst>
              <a:ext uri="{FF2B5EF4-FFF2-40B4-BE49-F238E27FC236}">
                <a16:creationId xmlns:a16="http://schemas.microsoft.com/office/drawing/2014/main" xmlns="" id="{9959DA5E-CD1D-4E19-9D43-796BC0F92E85}"/>
              </a:ext>
            </a:extLst>
          </p:cNvPr>
          <p:cNvSpPr>
            <a:spLocks noGrp="1"/>
          </p:cNvSpPr>
          <p:nvPr>
            <p:ph idx="1"/>
          </p:nvPr>
        </p:nvSpPr>
        <p:spPr>
          <a:xfrm>
            <a:off x="685800" y="2020067"/>
            <a:ext cx="7772400" cy="3603812"/>
          </a:xfrm>
        </p:spPr>
        <p:txBody>
          <a:bodyPr>
            <a:normAutofit/>
          </a:bodyPr>
          <a:lstStyle/>
          <a:p>
            <a:pPr marL="0" indent="0">
              <a:buNone/>
            </a:pPr>
            <a:r>
              <a:rPr lang="en-US" sz="2000" dirty="0"/>
              <a:t>0, 0, 0, 1     0, 0, 0, 1     0, 0, 0, 1     1, 1, 1, 1     1, 0, 0, 1     0, 1, 0, 1     1, 0, 0, 1     0, 0, 0, 1     0, 1, 0, 0     0, 0, 0, 0     1, 0, 0, 1     0, 0,1,1</a:t>
            </a:r>
          </a:p>
          <a:p>
            <a:pPr marL="0" indent="0">
              <a:buNone/>
            </a:pPr>
            <a:endParaRPr lang="en-US" sz="2000" dirty="0"/>
          </a:p>
          <a:p>
            <a:pPr marL="0" indent="0">
              <a:buNone/>
            </a:pPr>
            <a:r>
              <a:rPr lang="en-US" dirty="0"/>
              <a:t>Research Hypothesis:</a:t>
            </a:r>
          </a:p>
          <a:p>
            <a:pPr marL="0" indent="0">
              <a:buNone/>
            </a:pPr>
            <a:r>
              <a:rPr lang="en-US" dirty="0"/>
              <a:t> The researcher hypothesized that pet shops would be more likely to display both reptiles to Christmas than during the other times of the year.</a:t>
            </a:r>
          </a:p>
          <a:p>
            <a:pPr marL="0" indent="0">
              <a:buNone/>
            </a:pPr>
            <a:endParaRPr lang="en-US" dirty="0"/>
          </a:p>
        </p:txBody>
      </p:sp>
    </p:spTree>
    <p:extLst>
      <p:ext uri="{BB962C8B-B14F-4D97-AF65-F5344CB8AC3E}">
        <p14:creationId xmlns:p14="http://schemas.microsoft.com/office/powerpoint/2010/main" val="404244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2229F-B1E2-459F-ACE7-F57D4172F69E}"/>
              </a:ext>
            </a:extLst>
          </p:cNvPr>
          <p:cNvSpPr>
            <a:spLocks noGrp="1"/>
          </p:cNvSpPr>
          <p:nvPr>
            <p:ph type="title"/>
          </p:nvPr>
        </p:nvSpPr>
        <p:spPr>
          <a:xfrm>
            <a:off x="1095023" y="817582"/>
            <a:ext cx="6965245" cy="4440218"/>
          </a:xfrm>
        </p:spPr>
        <p:txBody>
          <a:bodyPr>
            <a:normAutofit/>
          </a:bodyPr>
          <a:lstStyle/>
          <a:p>
            <a:r>
              <a:rPr lang="en-US" sz="2800" b="1" dirty="0"/>
              <a:t> </a:t>
            </a:r>
            <a:r>
              <a:rPr lang="en-US" sz="2800" b="1" dirty="0" err="1"/>
              <a:t>Hypotesis</a:t>
            </a:r>
            <a:r>
              <a:rPr lang="en-US" sz="2800" b="1" dirty="0"/>
              <a:t>:</a:t>
            </a:r>
            <a:r>
              <a:rPr lang="en-US" sz="2800" dirty="0"/>
              <a:t/>
            </a:r>
            <a:br>
              <a:rPr lang="en-US" sz="2800" dirty="0"/>
            </a:br>
            <a:r>
              <a:rPr lang="en-US" sz="2800" dirty="0"/>
              <a:t>H</a:t>
            </a:r>
            <a:r>
              <a:rPr lang="en-US" sz="2000" dirty="0"/>
              <a:t>0</a:t>
            </a:r>
            <a:r>
              <a:rPr lang="en-US" sz="2400" dirty="0"/>
              <a:t> :</a:t>
            </a:r>
            <a:r>
              <a:rPr lang="en-US" sz="2800" dirty="0"/>
              <a:t> Stores are equally likely to display both types of reptiles during all</a:t>
            </a:r>
            <a:br>
              <a:rPr lang="en-US" sz="2800" dirty="0"/>
            </a:br>
            <a:r>
              <a:rPr lang="en-US" sz="2800" dirty="0"/>
              <a:t>       parts of the year .</a:t>
            </a:r>
            <a:br>
              <a:rPr lang="en-US" sz="2800" dirty="0"/>
            </a:br>
            <a:r>
              <a:rPr lang="en-US" sz="2800" dirty="0"/>
              <a:t>H</a:t>
            </a:r>
            <a:r>
              <a:rPr lang="en-US" sz="2400" dirty="0"/>
              <a:t>1</a:t>
            </a:r>
            <a:r>
              <a:rPr lang="en-US" sz="2800" dirty="0"/>
              <a:t> : Stores are not equally likely to display both types of reptiles during</a:t>
            </a:r>
            <a:br>
              <a:rPr lang="en-US" sz="2800" dirty="0"/>
            </a:br>
            <a:r>
              <a:rPr lang="en-US" sz="2800" dirty="0"/>
              <a:t>        all parts of year.</a:t>
            </a:r>
          </a:p>
        </p:txBody>
      </p:sp>
      <p:sp>
        <p:nvSpPr>
          <p:cNvPr id="3" name="Content Placeholder 2">
            <a:extLst>
              <a:ext uri="{FF2B5EF4-FFF2-40B4-BE49-F238E27FC236}">
                <a16:creationId xmlns:a16="http://schemas.microsoft.com/office/drawing/2014/main" xmlns="" id="{098F423D-C6C9-4316-AEFF-2D52F2EC7BEA}"/>
              </a:ext>
            </a:extLst>
          </p:cNvPr>
          <p:cNvSpPr>
            <a:spLocks noGrp="1"/>
          </p:cNvSpPr>
          <p:nvPr>
            <p:ph idx="1"/>
          </p:nvPr>
        </p:nvSpPr>
        <p:spPr>
          <a:xfrm>
            <a:off x="1463040" y="5257800"/>
            <a:ext cx="6196405" cy="533400"/>
          </a:xfrm>
        </p:spPr>
        <p:txBody>
          <a:bodyPr/>
          <a:lstStyle/>
          <a:p>
            <a:endParaRPr lang="en-US" dirty="0"/>
          </a:p>
        </p:txBody>
      </p:sp>
    </p:spTree>
    <p:extLst>
      <p:ext uri="{BB962C8B-B14F-4D97-AF65-F5344CB8AC3E}">
        <p14:creationId xmlns:p14="http://schemas.microsoft.com/office/powerpoint/2010/main" val="405002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41C94-847B-417D-86E7-45F1A4D43D56}"/>
              </a:ext>
            </a:extLst>
          </p:cNvPr>
          <p:cNvSpPr>
            <a:spLocks noGrp="1"/>
          </p:cNvSpPr>
          <p:nvPr>
            <p:ph type="title"/>
          </p:nvPr>
        </p:nvSpPr>
        <p:spPr>
          <a:xfrm>
            <a:off x="1095023" y="817582"/>
            <a:ext cx="6965245" cy="1620818"/>
          </a:xfrm>
        </p:spPr>
        <p:txBody>
          <a:bodyPr>
            <a:normAutofit/>
          </a:bodyPr>
          <a:lstStyle/>
          <a:p>
            <a:pPr marL="0" indent="0"/>
            <a:r>
              <a:rPr lang="en-US" sz="2800" b="1" dirty="0"/>
              <a:t>Level of significance:</a:t>
            </a:r>
            <a:br>
              <a:rPr lang="en-US" sz="2800" b="1" dirty="0"/>
            </a:br>
            <a:r>
              <a:rPr lang="en-US" sz="2800" b="1" dirty="0"/>
              <a:t>    </a:t>
            </a:r>
            <a:r>
              <a:rPr lang="en-US" sz="2800" dirty="0"/>
              <a:t>α = 0.05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E1D9118-B3D1-48B1-ABDF-0F6D7DDF373F}"/>
                  </a:ext>
                </a:extLst>
              </p:cNvPr>
              <p:cNvSpPr>
                <a:spLocks noGrp="1"/>
              </p:cNvSpPr>
              <p:nvPr>
                <p:ph idx="1"/>
              </p:nvPr>
            </p:nvSpPr>
            <p:spPr>
              <a:xfrm>
                <a:off x="1463040" y="2667001"/>
                <a:ext cx="6196405" cy="3056068"/>
              </a:xfrm>
            </p:spPr>
            <p:txBody>
              <a:bodyPr/>
              <a:lstStyle/>
              <a:p>
                <a:pPr marL="0" indent="0">
                  <a:buNone/>
                </a:pPr>
                <a:r>
                  <a:rPr lang="en-US" b="1" dirty="0">
                    <a:latin typeface="+mj-lt"/>
                  </a:rPr>
                  <a:t>                      </a:t>
                </a:r>
                <a:r>
                  <a:rPr lang="en-US" sz="2800" b="1" dirty="0">
                    <a:latin typeface="+mj-lt"/>
                  </a:rPr>
                  <a:t> Test Statistic:</a:t>
                </a:r>
              </a:p>
              <a:p>
                <a:pPr marL="0" indent="0">
                  <a:buNone/>
                </a:pPr>
                <a:r>
                  <a:rPr lang="en-US" sz="2800" b="1" dirty="0"/>
                  <a:t>            </a:t>
                </a:r>
                <a:r>
                  <a:rPr lang="en-US" sz="2800" dirty="0"/>
                  <a:t>Q=</a:t>
                </a:r>
                <a14:m>
                  <m:oMath xmlns:m="http://schemas.openxmlformats.org/officeDocument/2006/math">
                    <m:f>
                      <m:fPr>
                        <m:ctrlPr>
                          <a:rPr lang="en-US" sz="2800" i="1">
                            <a:latin typeface="Cambria Math" panose="02040503050406030204" pitchFamily="18" charset="0"/>
                          </a:rPr>
                        </m:ctrlPr>
                      </m:fPr>
                      <m:num>
                        <m:d>
                          <m:dPr>
                            <m:ctrlPr>
                              <a:rPr lang="en-US" sz="2800" i="1">
                                <a:latin typeface="Cambria Math" panose="02040503050406030204" pitchFamily="18" charset="0"/>
                              </a:rPr>
                            </m:ctrlPr>
                          </m:dPr>
                          <m:e>
                            <m:r>
                              <a:rPr lang="en-US" sz="2800" i="1">
                                <a:latin typeface="Cambria Math" panose="02040503050406030204" pitchFamily="18" charset="0"/>
                              </a:rPr>
                              <m:t>𝐾</m:t>
                            </m:r>
                            <m:r>
                              <a:rPr lang="en-US" sz="2800" i="1">
                                <a:latin typeface="Cambria Math" panose="02040503050406030204" pitchFamily="18" charset="0"/>
                              </a:rPr>
                              <m:t>−1</m:t>
                            </m:r>
                          </m:e>
                        </m:d>
                        <m:r>
                          <a:rPr lang="en-US" sz="2800" i="1">
                            <a:latin typeface="Cambria Math" panose="02040503050406030204" pitchFamily="18" charset="0"/>
                          </a:rPr>
                          <m:t>∗[ </m:t>
                        </m:r>
                        <m:d>
                          <m:dPr>
                            <m:ctrlPr>
                              <a:rPr lang="en-US" sz="2800" i="1">
                                <a:latin typeface="Cambria Math" panose="02040503050406030204" pitchFamily="18" charset="0"/>
                              </a:rPr>
                            </m:ctrlPr>
                          </m:dPr>
                          <m:e>
                            <m:r>
                              <a:rPr lang="en-US" sz="2800" i="1">
                                <a:latin typeface="Cambria Math" panose="02040503050406030204" pitchFamily="18" charset="0"/>
                              </a:rPr>
                              <m:t>𝐾</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𝐺</m:t>
                                </m:r>
                              </m:e>
                              <m:sup>
                                <m:r>
                                  <a:rPr lang="en-US" sz="2800" i="1">
                                    <a:latin typeface="Cambria Math" panose="02040503050406030204" pitchFamily="18" charset="0"/>
                                  </a:rPr>
                                  <m:t>2</m:t>
                                </m:r>
                              </m:sup>
                            </m:sSup>
                          </m:e>
                        </m:d>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 </m:t>
                                </m:r>
                                <m:nary>
                                  <m:naryPr>
                                    <m:chr m:val="∑"/>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𝐺</m:t>
                                    </m:r>
                                  </m:e>
                                </m:nary>
                              </m:e>
                            </m:d>
                          </m:e>
                          <m:sup>
                            <m:r>
                              <a:rPr lang="en-US" sz="2800" i="1">
                                <a:latin typeface="Cambria Math" panose="02040503050406030204" pitchFamily="18" charset="0"/>
                              </a:rPr>
                              <m:t>2</m:t>
                            </m:r>
                          </m:sup>
                        </m:sSup>
                        <m:r>
                          <a:rPr lang="en-US" sz="2800" i="1">
                            <a:latin typeface="Cambria Math" panose="02040503050406030204" pitchFamily="18" charset="0"/>
                          </a:rPr>
                          <m:t> ]</m:t>
                        </m:r>
                      </m:num>
                      <m:den>
                        <m:d>
                          <m:dPr>
                            <m:ctrlPr>
                              <a:rPr lang="en-US" sz="2800" i="1">
                                <a:latin typeface="Cambria Math" panose="02040503050406030204" pitchFamily="18" charset="0"/>
                              </a:rPr>
                            </m:ctrlPr>
                          </m:dPr>
                          <m:e>
                            <m:r>
                              <a:rPr lang="en-US" sz="2800" i="1">
                                <a:latin typeface="Cambria Math" panose="02040503050406030204" pitchFamily="18" charset="0"/>
                              </a:rPr>
                              <m:t>𝐾</m:t>
                            </m:r>
                            <m:r>
                              <a:rPr lang="en-US" sz="2800" i="1">
                                <a:latin typeface="Cambria Math" panose="02040503050406030204" pitchFamily="18" charset="0"/>
                              </a:rPr>
                              <m:t>∗</m:t>
                            </m:r>
                            <m:nary>
                              <m:naryPr>
                                <m:chr m:val="∑"/>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𝐿</m:t>
                                </m:r>
                              </m:e>
                            </m:nary>
                          </m:e>
                        </m:d>
                        <m:r>
                          <a:rPr lang="en-US" sz="2800" i="1">
                            <a:latin typeface="Cambria Math" panose="02040503050406030204" pitchFamily="18" charset="0"/>
                          </a:rPr>
                          <m:t>− </m:t>
                        </m:r>
                        <m:nary>
                          <m:naryPr>
                            <m:chr m:val="∑"/>
                            <m:limLoc m:val="undOvr"/>
                            <m:subHide m:val="on"/>
                            <m:supHide m:val="on"/>
                            <m:ctrlPr>
                              <a:rPr lang="en-US" sz="2800" i="1">
                                <a:latin typeface="Cambria Math" panose="02040503050406030204" pitchFamily="18" charset="0"/>
                              </a:rPr>
                            </m:ctrlPr>
                          </m:naryPr>
                          <m:sub/>
                          <m:sup/>
                          <m:e>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i="1">
                                    <a:latin typeface="Cambria Math" panose="02040503050406030204" pitchFamily="18" charset="0"/>
                                  </a:rPr>
                                  <m:t>2</m:t>
                                </m:r>
                              </m:sup>
                            </m:sSup>
                          </m:e>
                        </m:nary>
                      </m:den>
                    </m:f>
                  </m:oMath>
                </a14:m>
                <a:endParaRPr lang="en-US" sz="2800" dirty="0"/>
              </a:p>
            </p:txBody>
          </p:sp>
        </mc:Choice>
        <mc:Fallback xmlns="">
          <p:sp>
            <p:nvSpPr>
              <p:cNvPr id="3" name="Content Placeholder 2">
                <a:extLst>
                  <a:ext uri="{FF2B5EF4-FFF2-40B4-BE49-F238E27FC236}">
                    <a16:creationId xmlns:a16="http://schemas.microsoft.com/office/drawing/2014/main" id="{DE1D9118-B3D1-48B1-ABDF-0F6D7DDF373F}"/>
                  </a:ext>
                </a:extLst>
              </p:cNvPr>
              <p:cNvSpPr>
                <a:spLocks noGrp="1" noRot="1" noChangeAspect="1" noMove="1" noResize="1" noEditPoints="1" noAdjustHandles="1" noChangeArrowheads="1" noChangeShapeType="1" noTextEdit="1"/>
              </p:cNvSpPr>
              <p:nvPr>
                <p:ph idx="1"/>
              </p:nvPr>
            </p:nvSpPr>
            <p:spPr>
              <a:xfrm>
                <a:off x="1463040" y="2667001"/>
                <a:ext cx="6196405" cy="3056068"/>
              </a:xfrm>
              <a:blipFill>
                <a:blip r:embed="rId2"/>
                <a:stretch>
                  <a:fillRect t="-1996"/>
                </a:stretch>
              </a:blipFill>
            </p:spPr>
            <p:txBody>
              <a:bodyPr/>
              <a:lstStyle/>
              <a:p>
                <a:r>
                  <a:rPr lang="en-US">
                    <a:noFill/>
                  </a:rPr>
                  <a:t> </a:t>
                </a:r>
              </a:p>
            </p:txBody>
          </p:sp>
        </mc:Fallback>
      </mc:AlternateContent>
    </p:spTree>
    <p:extLst>
      <p:ext uri="{BB962C8B-B14F-4D97-AF65-F5344CB8AC3E}">
        <p14:creationId xmlns:p14="http://schemas.microsoft.com/office/powerpoint/2010/main" val="142036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E099E-8A46-4F4D-9145-EF56E26BA6B4}"/>
              </a:ext>
            </a:extLst>
          </p:cNvPr>
          <p:cNvSpPr>
            <a:spLocks noGrp="1"/>
          </p:cNvSpPr>
          <p:nvPr>
            <p:ph type="title"/>
          </p:nvPr>
        </p:nvSpPr>
        <p:spPr>
          <a:xfrm>
            <a:off x="1095023" y="817583"/>
            <a:ext cx="6965245" cy="401617"/>
          </a:xfrm>
        </p:spPr>
        <p:txBody>
          <a:bodyPr>
            <a:normAutofit fontScale="90000"/>
          </a:bodyPr>
          <a:lstStyle/>
          <a:p>
            <a:r>
              <a:rPr lang="en-US" sz="2800" b="1" dirty="0"/>
              <a:t>Calculations:</a:t>
            </a:r>
            <a:endParaRPr lang="en-US" sz="2800" dirty="0"/>
          </a:p>
        </p:txBody>
      </p:sp>
      <p:graphicFrame>
        <p:nvGraphicFramePr>
          <p:cNvPr id="5" name="Content Placeholder 4">
            <a:extLst>
              <a:ext uri="{FF2B5EF4-FFF2-40B4-BE49-F238E27FC236}">
                <a16:creationId xmlns:a16="http://schemas.microsoft.com/office/drawing/2014/main" xmlns="" id="{EBADE303-C2AF-49BC-8F6B-E9A7FC3B8D09}"/>
              </a:ext>
            </a:extLst>
          </p:cNvPr>
          <p:cNvGraphicFramePr>
            <a:graphicFrameLocks noGrp="1"/>
          </p:cNvGraphicFramePr>
          <p:nvPr>
            <p:ph idx="1"/>
            <p:extLst>
              <p:ext uri="{D42A27DB-BD31-4B8C-83A1-F6EECF244321}">
                <p14:modId xmlns:p14="http://schemas.microsoft.com/office/powerpoint/2010/main" val="1545005462"/>
              </p:ext>
            </p:extLst>
          </p:nvPr>
        </p:nvGraphicFramePr>
        <p:xfrm>
          <a:off x="838200" y="1219200"/>
          <a:ext cx="7467600" cy="54610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91862493"/>
                    </a:ext>
                  </a:extLst>
                </a:gridCol>
                <a:gridCol w="1066800">
                  <a:extLst>
                    <a:ext uri="{9D8B030D-6E8A-4147-A177-3AD203B41FA5}">
                      <a16:colId xmlns:a16="http://schemas.microsoft.com/office/drawing/2014/main" xmlns="" val="400884565"/>
                    </a:ext>
                  </a:extLst>
                </a:gridCol>
                <a:gridCol w="1066800">
                  <a:extLst>
                    <a:ext uri="{9D8B030D-6E8A-4147-A177-3AD203B41FA5}">
                      <a16:colId xmlns:a16="http://schemas.microsoft.com/office/drawing/2014/main" xmlns="" val="2141092783"/>
                    </a:ext>
                  </a:extLst>
                </a:gridCol>
                <a:gridCol w="1066800">
                  <a:extLst>
                    <a:ext uri="{9D8B030D-6E8A-4147-A177-3AD203B41FA5}">
                      <a16:colId xmlns:a16="http://schemas.microsoft.com/office/drawing/2014/main" xmlns="" val="2912173010"/>
                    </a:ext>
                  </a:extLst>
                </a:gridCol>
                <a:gridCol w="1066800">
                  <a:extLst>
                    <a:ext uri="{9D8B030D-6E8A-4147-A177-3AD203B41FA5}">
                      <a16:colId xmlns:a16="http://schemas.microsoft.com/office/drawing/2014/main" xmlns="" val="3422120771"/>
                    </a:ext>
                  </a:extLst>
                </a:gridCol>
                <a:gridCol w="1066800">
                  <a:extLst>
                    <a:ext uri="{9D8B030D-6E8A-4147-A177-3AD203B41FA5}">
                      <a16:colId xmlns:a16="http://schemas.microsoft.com/office/drawing/2014/main" xmlns="" val="4213114684"/>
                    </a:ext>
                  </a:extLst>
                </a:gridCol>
                <a:gridCol w="1066800">
                  <a:extLst>
                    <a:ext uri="{9D8B030D-6E8A-4147-A177-3AD203B41FA5}">
                      <a16:colId xmlns:a16="http://schemas.microsoft.com/office/drawing/2014/main" xmlns="" val="443315619"/>
                    </a:ext>
                  </a:extLst>
                </a:gridCol>
              </a:tblGrid>
              <a:tr h="370840">
                <a:tc>
                  <a:txBody>
                    <a:bodyPr/>
                    <a:lstStyle/>
                    <a:p>
                      <a:r>
                        <a:rPr lang="en-US" dirty="0"/>
                        <a:t>Pet Shop</a:t>
                      </a:r>
                    </a:p>
                  </a:txBody>
                  <a:tcPr/>
                </a:tc>
                <a:tc>
                  <a:txBody>
                    <a:bodyPr/>
                    <a:lstStyle/>
                    <a:p>
                      <a:r>
                        <a:rPr lang="en-US" dirty="0"/>
                        <a:t>Valentine’s Day</a:t>
                      </a:r>
                    </a:p>
                  </a:txBody>
                  <a:tcPr/>
                </a:tc>
                <a:tc>
                  <a:txBody>
                    <a:bodyPr/>
                    <a:lstStyle/>
                    <a:p>
                      <a:r>
                        <a:rPr lang="en-US" dirty="0"/>
                        <a:t>July 4</a:t>
                      </a:r>
                    </a:p>
                  </a:txBody>
                  <a:tcPr/>
                </a:tc>
                <a:tc>
                  <a:txBody>
                    <a:bodyPr/>
                    <a:lstStyle/>
                    <a:p>
                      <a:r>
                        <a:rPr lang="en-US" dirty="0" err="1"/>
                        <a:t>Holloween</a:t>
                      </a:r>
                      <a:endParaRPr lang="en-US" dirty="0"/>
                    </a:p>
                  </a:txBody>
                  <a:tcPr/>
                </a:tc>
                <a:tc>
                  <a:txBody>
                    <a:bodyPr/>
                    <a:lstStyle/>
                    <a:p>
                      <a:r>
                        <a:rPr lang="en-US" dirty="0" err="1"/>
                        <a:t>Chrismas</a:t>
                      </a:r>
                      <a:endParaRPr lang="en-US" dirty="0"/>
                    </a:p>
                  </a:txBody>
                  <a:tcPr/>
                </a:tc>
                <a:tc>
                  <a:txBody>
                    <a:bodyPr/>
                    <a:lstStyle/>
                    <a:p>
                      <a:r>
                        <a:rPr lang="en-US" dirty="0"/>
                        <a:t>L</a:t>
                      </a:r>
                    </a:p>
                  </a:txBody>
                  <a:tcPr/>
                </a:tc>
                <a:tc>
                  <a:txBody>
                    <a:bodyPr/>
                    <a:lstStyle/>
                    <a:p>
                      <a:r>
                        <a:rPr lang="en-US" dirty="0"/>
                        <a:t>L</a:t>
                      </a:r>
                      <a:r>
                        <a:rPr lang="en-US" sz="1800" dirty="0"/>
                        <a:t>^2</a:t>
                      </a:r>
                      <a:endParaRPr lang="en-US" dirty="0"/>
                    </a:p>
                  </a:txBody>
                  <a:tcPr/>
                </a:tc>
                <a:extLst>
                  <a:ext uri="{0D108BD9-81ED-4DB2-BD59-A6C34878D82A}">
                    <a16:rowId xmlns:a16="http://schemas.microsoft.com/office/drawing/2014/main" xmlns="" val="205472159"/>
                  </a:ext>
                </a:extLst>
              </a:tr>
              <a:tr h="370840">
                <a:tc>
                  <a:txBody>
                    <a:bodyPr/>
                    <a:lstStyle/>
                    <a:p>
                      <a:r>
                        <a:rPr lang="en-US" dirty="0"/>
                        <a:t>1</a:t>
                      </a:r>
                    </a:p>
                  </a:txBody>
                  <a:tcPr/>
                </a:tc>
                <a:tc>
                  <a:txBody>
                    <a:bodyPr/>
                    <a:lstStyle/>
                    <a:p>
                      <a:r>
                        <a:rPr lang="en-US" dirty="0"/>
                        <a:t>0</a:t>
                      </a:r>
                    </a:p>
                  </a:txBody>
                  <a:tcPr/>
                </a:tc>
                <a:tc>
                  <a:txBody>
                    <a:bodyPr/>
                    <a:lstStyle/>
                    <a:p>
                      <a:r>
                        <a:rPr lang="en-US" strike="noStrike"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xmlns="" val="4191793446"/>
                  </a:ext>
                </a:extLst>
              </a:tr>
              <a:tr h="370840">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xmlns="" val="3665611568"/>
                  </a:ext>
                </a:extLst>
              </a:tr>
              <a:tr h="370840">
                <a:tc>
                  <a:txBody>
                    <a:bodyPr/>
                    <a:lstStyle/>
                    <a:p>
                      <a:r>
                        <a:rPr lang="en-US" dirty="0"/>
                        <a:t>3</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xmlns="" val="3277263145"/>
                  </a:ext>
                </a:extLst>
              </a:tr>
              <a:tr h="370840">
                <a:tc>
                  <a:txBody>
                    <a:bodyPr/>
                    <a:lstStyle/>
                    <a:p>
                      <a:r>
                        <a:rPr lang="en-US" dirty="0"/>
                        <a:t>4</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tc>
                  <a:txBody>
                    <a:bodyPr/>
                    <a:lstStyle/>
                    <a:p>
                      <a:r>
                        <a:rPr lang="en-US" dirty="0"/>
                        <a:t>16</a:t>
                      </a:r>
                    </a:p>
                  </a:txBody>
                  <a:tcPr/>
                </a:tc>
                <a:extLst>
                  <a:ext uri="{0D108BD9-81ED-4DB2-BD59-A6C34878D82A}">
                    <a16:rowId xmlns:a16="http://schemas.microsoft.com/office/drawing/2014/main" xmlns="" val="3518457054"/>
                  </a:ext>
                </a:extLst>
              </a:tr>
              <a:tr h="370840">
                <a:tc>
                  <a:txBody>
                    <a:bodyPr/>
                    <a:lstStyle/>
                    <a:p>
                      <a:r>
                        <a:rPr lang="en-US" dirty="0"/>
                        <a:t>5</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4</a:t>
                      </a:r>
                    </a:p>
                  </a:txBody>
                  <a:tcPr/>
                </a:tc>
                <a:extLst>
                  <a:ext uri="{0D108BD9-81ED-4DB2-BD59-A6C34878D82A}">
                    <a16:rowId xmlns:a16="http://schemas.microsoft.com/office/drawing/2014/main" xmlns="" val="2362574786"/>
                  </a:ext>
                </a:extLst>
              </a:tr>
              <a:tr h="370840">
                <a:tc>
                  <a:txBody>
                    <a:bodyPr/>
                    <a:lstStyle/>
                    <a:p>
                      <a:r>
                        <a:rPr lang="en-US" dirty="0"/>
                        <a:t>6</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4</a:t>
                      </a:r>
                    </a:p>
                  </a:txBody>
                  <a:tcPr/>
                </a:tc>
                <a:extLst>
                  <a:ext uri="{0D108BD9-81ED-4DB2-BD59-A6C34878D82A}">
                    <a16:rowId xmlns:a16="http://schemas.microsoft.com/office/drawing/2014/main" xmlns="" val="181588644"/>
                  </a:ext>
                </a:extLst>
              </a:tr>
              <a:tr h="370840">
                <a:tc>
                  <a:txBody>
                    <a:bodyPr/>
                    <a:lstStyle/>
                    <a:p>
                      <a:r>
                        <a:rPr lang="en-US" dirty="0"/>
                        <a:t>7</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4</a:t>
                      </a:r>
                    </a:p>
                  </a:txBody>
                  <a:tcPr/>
                </a:tc>
                <a:extLst>
                  <a:ext uri="{0D108BD9-81ED-4DB2-BD59-A6C34878D82A}">
                    <a16:rowId xmlns:a16="http://schemas.microsoft.com/office/drawing/2014/main" xmlns="" val="1612708877"/>
                  </a:ext>
                </a:extLst>
              </a:tr>
              <a:tr h="370840">
                <a:tc>
                  <a:txBody>
                    <a:bodyPr/>
                    <a:lstStyle/>
                    <a:p>
                      <a:r>
                        <a:rPr lang="en-US" dirty="0"/>
                        <a:t>8</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xmlns="" val="711961949"/>
                  </a:ext>
                </a:extLst>
              </a:tr>
              <a:tr h="370840">
                <a:tc>
                  <a:txBody>
                    <a:bodyPr/>
                    <a:lstStyle/>
                    <a:p>
                      <a:r>
                        <a:rPr lang="en-US" dirty="0"/>
                        <a:t>9</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xmlns="" val="3861004808"/>
                  </a:ext>
                </a:extLst>
              </a:tr>
              <a:tr h="370840">
                <a:tc>
                  <a:txBody>
                    <a:bodyPr/>
                    <a:lstStyle/>
                    <a:p>
                      <a:r>
                        <a:rPr lang="en-US" dirty="0"/>
                        <a:t>10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xmlns="" val="737219012"/>
                  </a:ext>
                </a:extLst>
              </a:tr>
              <a:tr h="370840">
                <a:tc>
                  <a:txBody>
                    <a:bodyPr/>
                    <a:lstStyle/>
                    <a:p>
                      <a:r>
                        <a:rPr lang="en-US" dirty="0"/>
                        <a:t>11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4</a:t>
                      </a:r>
                    </a:p>
                  </a:txBody>
                  <a:tcPr/>
                </a:tc>
                <a:extLst>
                  <a:ext uri="{0D108BD9-81ED-4DB2-BD59-A6C34878D82A}">
                    <a16:rowId xmlns:a16="http://schemas.microsoft.com/office/drawing/2014/main" xmlns="" val="526277204"/>
                  </a:ext>
                </a:extLst>
              </a:tr>
              <a:tr h="370840">
                <a:tc>
                  <a:txBody>
                    <a:bodyPr/>
                    <a:lstStyle/>
                    <a:p>
                      <a:r>
                        <a:rPr lang="en-US" dirty="0"/>
                        <a:t>12</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tc>
                  <a:txBody>
                    <a:bodyPr/>
                    <a:lstStyle/>
                    <a:p>
                      <a:r>
                        <a:rPr lang="en-US" dirty="0"/>
                        <a:t>4</a:t>
                      </a:r>
                    </a:p>
                  </a:txBody>
                  <a:tcPr/>
                </a:tc>
                <a:extLst>
                  <a:ext uri="{0D108BD9-81ED-4DB2-BD59-A6C34878D82A}">
                    <a16:rowId xmlns:a16="http://schemas.microsoft.com/office/drawing/2014/main" xmlns="" val="3690127844"/>
                  </a:ext>
                </a:extLst>
              </a:tr>
              <a:tr h="370840">
                <a:tc>
                  <a:txBody>
                    <a:bodyPr/>
                    <a:lstStyle/>
                    <a:p>
                      <a:r>
                        <a:rPr lang="en-US" dirty="0"/>
                        <a:t>N=12</a:t>
                      </a:r>
                    </a:p>
                  </a:txBody>
                  <a:tcPr/>
                </a:tc>
                <a:tc>
                  <a:txBody>
                    <a:bodyPr/>
                    <a:lstStyle/>
                    <a:p>
                      <a:r>
                        <a:rPr lang="en-US" dirty="0"/>
                        <a:t>G</a:t>
                      </a:r>
                      <a:r>
                        <a:rPr lang="en-US" sz="1600" dirty="0"/>
                        <a:t>1</a:t>
                      </a:r>
                      <a:r>
                        <a:rPr lang="en-US" dirty="0"/>
                        <a:t>=4</a:t>
                      </a:r>
                    </a:p>
                  </a:txBody>
                  <a:tcPr/>
                </a:tc>
                <a:tc>
                  <a:txBody>
                    <a:bodyPr/>
                    <a:lstStyle/>
                    <a:p>
                      <a:r>
                        <a:rPr lang="en-US" dirty="0"/>
                        <a:t>G</a:t>
                      </a:r>
                      <a:r>
                        <a:rPr lang="en-US" sz="1600" dirty="0"/>
                        <a:t>2</a:t>
                      </a:r>
                      <a:r>
                        <a:rPr lang="en-US" dirty="0"/>
                        <a:t>=3</a:t>
                      </a:r>
                    </a:p>
                  </a:txBody>
                  <a:tcPr/>
                </a:tc>
                <a:tc>
                  <a:txBody>
                    <a:bodyPr/>
                    <a:lstStyle/>
                    <a:p>
                      <a:r>
                        <a:rPr lang="en-US" dirty="0"/>
                        <a:t>G</a:t>
                      </a:r>
                      <a:r>
                        <a:rPr lang="en-US" sz="1600" dirty="0"/>
                        <a:t>3</a:t>
                      </a:r>
                      <a:r>
                        <a:rPr lang="en-US" dirty="0"/>
                        <a:t>=2</a:t>
                      </a:r>
                    </a:p>
                  </a:txBody>
                  <a:tcPr/>
                </a:tc>
                <a:tc>
                  <a:txBody>
                    <a:bodyPr/>
                    <a:lstStyle/>
                    <a:p>
                      <a:r>
                        <a:rPr lang="en-US" dirty="0"/>
                        <a:t>G</a:t>
                      </a:r>
                      <a:r>
                        <a:rPr lang="en-US" sz="1600" dirty="0"/>
                        <a:t>4</a:t>
                      </a:r>
                      <a:r>
                        <a:rPr lang="en-US"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a:t>
                      </a:r>
                      <a:r>
                        <a:rPr lang="en-US" sz="1800" kern="1200" baseline="30000" dirty="0">
                          <a:solidFill>
                            <a:schemeClr val="dk1"/>
                          </a:solidFill>
                          <a:effectLst/>
                          <a:latin typeface="+mn-lt"/>
                          <a:ea typeface="+mn-ea"/>
                          <a:cs typeface="+mn-cs"/>
                        </a:rPr>
                        <a:t>2</a:t>
                      </a:r>
                      <a:r>
                        <a:rPr lang="en-US" sz="1800" kern="1200" dirty="0">
                          <a:solidFill>
                            <a:schemeClr val="dk1"/>
                          </a:solidFill>
                          <a:effectLst/>
                          <a:latin typeface="+mn-lt"/>
                          <a:ea typeface="+mn-ea"/>
                          <a:cs typeface="+mn-cs"/>
                        </a:rPr>
                        <a:t>=41</a:t>
                      </a:r>
                    </a:p>
                  </a:txBody>
                  <a:tcPr/>
                </a:tc>
                <a:extLst>
                  <a:ext uri="{0D108BD9-81ED-4DB2-BD59-A6C34878D82A}">
                    <a16:rowId xmlns:a16="http://schemas.microsoft.com/office/drawing/2014/main" xmlns="" val="450637719"/>
                  </a:ext>
                </a:extLst>
              </a:tr>
            </a:tbl>
          </a:graphicData>
        </a:graphic>
      </p:graphicFrame>
    </p:spTree>
    <p:extLst>
      <p:ext uri="{BB962C8B-B14F-4D97-AF65-F5344CB8AC3E}">
        <p14:creationId xmlns:p14="http://schemas.microsoft.com/office/powerpoint/2010/main" val="291073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xmlns="" id="{9C924AA1-30EE-4AD6-9DEA-70970BF97237}"/>
                  </a:ext>
                </a:extLst>
              </p:cNvPr>
              <p:cNvSpPr>
                <a:spLocks noGrp="1"/>
              </p:cNvSpPr>
              <p:nvPr>
                <p:ph type="title"/>
              </p:nvPr>
            </p:nvSpPr>
            <p:spPr/>
            <p:txBody>
              <a:bodyPr>
                <a:normAutofit/>
              </a:bodyPr>
              <a:lstStyle/>
              <a:p>
                <a:r>
                  <a:rPr lang="en-US" dirty="0"/>
                  <a:t> </a:t>
                </a:r>
                <a:r>
                  <a:rPr lang="en-US" sz="2400" dirty="0"/>
                  <a:t>Q=</a:t>
                </a:r>
                <a14:m>
                  <m:oMath xmlns:m="http://schemas.openxmlformats.org/officeDocument/2006/math">
                    <m:f>
                      <m:fPr>
                        <m:ctrlPr>
                          <a:rPr lang="en-US" sz="2400" i="1">
                            <a:latin typeface="Cambria Math" panose="02040503050406030204" pitchFamily="18" charset="0"/>
                          </a:rPr>
                        </m:ctrlPr>
                      </m:fPr>
                      <m:num>
                        <m:d>
                          <m:dPr>
                            <m:ctrlPr>
                              <a:rPr lang="en-US" sz="2400" i="1">
                                <a:latin typeface="Cambria Math" panose="02040503050406030204" pitchFamily="18" charset="0"/>
                              </a:rPr>
                            </m:ctrlPr>
                          </m:dPr>
                          <m:e>
                            <m:r>
                              <a:rPr lang="en-US" sz="2400" i="1">
                                <a:latin typeface="Cambria Math" panose="02040503050406030204" pitchFamily="18" charset="0"/>
                              </a:rPr>
                              <m:t>𝐾</m:t>
                            </m:r>
                            <m:r>
                              <a:rPr lang="en-US" sz="2400" i="1">
                                <a:latin typeface="Cambria Math" panose="02040503050406030204" pitchFamily="18" charset="0"/>
                              </a:rPr>
                              <m:t>−1</m:t>
                            </m:r>
                          </m:e>
                        </m:d>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𝐾</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𝐺</m:t>
                                </m:r>
                              </m:e>
                              <m:sup>
                                <m:r>
                                  <a:rPr lang="en-US" sz="2400" i="1">
                                    <a:latin typeface="Cambria Math" panose="02040503050406030204" pitchFamily="18" charset="0"/>
                                  </a:rPr>
                                  <m:t>2</m:t>
                                </m:r>
                              </m:sup>
                            </m:sSup>
                          </m:e>
                        </m:d>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 </m:t>
                                </m:r>
                                <m:nary>
                                  <m:naryPr>
                                    <m:chr m:val="∑"/>
                                    <m:limLoc m:val="undOvr"/>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𝐺</m:t>
                                    </m:r>
                                  </m:e>
                                </m:nary>
                              </m:e>
                            </m:d>
                          </m:e>
                          <m:sup>
                            <m:r>
                              <a:rPr lang="en-US" sz="2400" i="1">
                                <a:latin typeface="Cambria Math" panose="02040503050406030204" pitchFamily="18" charset="0"/>
                              </a:rPr>
                              <m:t>2</m:t>
                            </m:r>
                          </m:sup>
                        </m:sSup>
                        <m:r>
                          <a:rPr lang="en-US" sz="2400" i="1">
                            <a:latin typeface="Cambria Math" panose="02040503050406030204" pitchFamily="18" charset="0"/>
                          </a:rPr>
                          <m:t> ]</m:t>
                        </m:r>
                      </m:num>
                      <m:den>
                        <m:d>
                          <m:dPr>
                            <m:ctrlPr>
                              <a:rPr lang="en-US" sz="2400" i="1">
                                <a:latin typeface="Cambria Math" panose="02040503050406030204" pitchFamily="18" charset="0"/>
                              </a:rPr>
                            </m:ctrlPr>
                          </m:dPr>
                          <m:e>
                            <m:r>
                              <a:rPr lang="en-US" sz="2400" i="1">
                                <a:latin typeface="Cambria Math" panose="02040503050406030204" pitchFamily="18" charset="0"/>
                              </a:rPr>
                              <m:t>𝐾</m:t>
                            </m:r>
                            <m:r>
                              <a:rPr lang="en-US" sz="2400" i="1">
                                <a:latin typeface="Cambria Math" panose="02040503050406030204" pitchFamily="18" charset="0"/>
                              </a:rPr>
                              <m:t>∗</m:t>
                            </m:r>
                            <m:nary>
                              <m:naryPr>
                                <m:chr m:val="∑"/>
                                <m:limLoc m:val="undOvr"/>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𝐿</m:t>
                                </m:r>
                              </m:e>
                            </m:nary>
                          </m:e>
                        </m:d>
                        <m:r>
                          <a:rPr lang="en-US" sz="2400" i="1">
                            <a:latin typeface="Cambria Math" panose="02040503050406030204" pitchFamily="18" charset="0"/>
                          </a:rPr>
                          <m:t>− </m:t>
                        </m:r>
                        <m:nary>
                          <m:naryPr>
                            <m:chr m:val="∑"/>
                            <m:limLoc m:val="undOvr"/>
                            <m:subHide m:val="on"/>
                            <m:supHide m:val="on"/>
                            <m:ctrlPr>
                              <a:rPr lang="en-US" sz="2400" i="1">
                                <a:latin typeface="Cambria Math" panose="02040503050406030204" pitchFamily="18" charset="0"/>
                              </a:rPr>
                            </m:ctrlPr>
                          </m:naryPr>
                          <m:sub/>
                          <m:sup/>
                          <m:e>
                            <m:sSup>
                              <m:sSupPr>
                                <m:ctrlPr>
                                  <a:rPr lang="en-US" sz="2400" i="1">
                                    <a:latin typeface="Cambria Math" panose="02040503050406030204" pitchFamily="18" charset="0"/>
                                  </a:rPr>
                                </m:ctrlPr>
                              </m:sSupPr>
                              <m:e>
                                <m:r>
                                  <a:rPr lang="en-US" sz="2400" i="1">
                                    <a:latin typeface="Cambria Math" panose="02040503050406030204" pitchFamily="18" charset="0"/>
                                  </a:rPr>
                                  <m:t>𝐿</m:t>
                                </m:r>
                              </m:e>
                              <m:sup>
                                <m:r>
                                  <a:rPr lang="en-US" sz="2400" i="1">
                                    <a:latin typeface="Cambria Math" panose="02040503050406030204" pitchFamily="18" charset="0"/>
                                  </a:rPr>
                                  <m:t>2</m:t>
                                </m:r>
                              </m:sup>
                            </m:sSup>
                          </m:e>
                        </m:nary>
                      </m:den>
                    </m:f>
                  </m:oMath>
                </a14:m>
                <a:endParaRPr lang="en-US" sz="2400" dirty="0"/>
              </a:p>
            </p:txBody>
          </p:sp>
        </mc:Choice>
        <mc:Fallback xmlns="">
          <p:sp>
            <p:nvSpPr>
              <p:cNvPr id="2" name="Title 1">
                <a:extLst>
                  <a:ext uri="{FF2B5EF4-FFF2-40B4-BE49-F238E27FC236}">
                    <a16:creationId xmlns:a16="http://schemas.microsoft.com/office/drawing/2014/main" id="{9C924AA1-30EE-4AD6-9DEA-70970BF97237}"/>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AD1B696-AB5E-4109-A7D5-D2C1844827A2}"/>
                  </a:ext>
                </a:extLst>
              </p:cNvPr>
              <p:cNvSpPr>
                <a:spLocks noGrp="1"/>
              </p:cNvSpPr>
              <p:nvPr>
                <p:ph idx="1"/>
              </p:nvPr>
            </p:nvSpPr>
            <p:spPr/>
            <p:txBody>
              <a:bodyPr>
                <a:normAutofit/>
              </a:bodyPr>
              <a:lstStyle/>
              <a:p>
                <a:pPr marL="0" indent="0">
                  <a:buNone/>
                </a:pPr>
                <a:r>
                  <a:rPr lang="en-US" dirty="0"/>
                  <a:t>       Q = </a:t>
                </a:r>
                <a14:m>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4−1</m:t>
                            </m:r>
                          </m:e>
                        </m:d>
                        <m:r>
                          <a:rPr lang="en-US" i="1">
                            <a:latin typeface="Cambria Math" panose="02040503050406030204" pitchFamily="18" charset="0"/>
                          </a:rPr>
                          <m:t>∗</m:t>
                        </m:r>
                        <m:d>
                          <m:dPr>
                            <m:begChr m:val="["/>
                            <m:ctrlPr>
                              <a:rPr lang="en-US" i="1">
                                <a:latin typeface="Cambria Math" panose="02040503050406030204" pitchFamily="18" charset="0"/>
                              </a:rPr>
                            </m:ctrlPr>
                          </m:dPr>
                          <m:e>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(4</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m:t>
                                </m:r>
                              </m:sup>
                            </m:sSup>
                          </m:e>
                        </m:d>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4+3+2+10</m:t>
                                </m:r>
                              </m:e>
                            </m:d>
                          </m:e>
                          <m:sup>
                            <m:r>
                              <a:rPr lang="en-US" i="1">
                                <a:latin typeface="Cambria Math" panose="02040503050406030204" pitchFamily="18" charset="0"/>
                              </a:rPr>
                              <m:t>2</m:t>
                            </m:r>
                          </m:sup>
                        </m:sSup>
                      </m:num>
                      <m:den>
                        <m:r>
                          <a:rPr lang="en-US" i="1">
                            <a:latin typeface="Cambria Math" panose="02040503050406030204" pitchFamily="18" charset="0"/>
                          </a:rPr>
                          <m:t>(4∗19)−41</m:t>
                        </m:r>
                      </m:den>
                    </m:f>
                  </m:oMath>
                </a14:m>
                <a:endParaRPr lang="en-US" dirty="0"/>
              </a:p>
              <a:p>
                <a:endParaRPr lang="en-US" dirty="0"/>
              </a:p>
              <a:p>
                <a:pPr marL="0" indent="0">
                  <a:buNone/>
                </a:pPr>
                <a:r>
                  <a:rPr lang="en-US" dirty="0"/>
                  <a:t>                    Q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3∗[4∗129−361]</m:t>
                        </m:r>
                      </m:num>
                      <m:den>
                        <m:r>
                          <a:rPr lang="en-US" i="1">
                            <a:latin typeface="Cambria Math" panose="02040503050406030204" pitchFamily="18" charset="0"/>
                          </a:rPr>
                          <m:t>76−41</m:t>
                        </m:r>
                      </m:den>
                    </m:f>
                  </m:oMath>
                </a14:m>
                <a:endParaRPr lang="en-US" dirty="0"/>
              </a:p>
              <a:p>
                <a:pPr marL="0" indent="0">
                  <a:buNone/>
                </a:pPr>
                <a:endParaRPr lang="en-US" dirty="0"/>
              </a:p>
              <a:p>
                <a:pPr marL="0" indent="0">
                  <a:buNone/>
                </a:pPr>
                <a:r>
                  <a:rPr lang="en-US" dirty="0"/>
                  <a:t>                   Q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465</m:t>
                        </m:r>
                      </m:num>
                      <m:den>
                        <m:r>
                          <a:rPr lang="en-US" i="1">
                            <a:latin typeface="Cambria Math" panose="02040503050406030204" pitchFamily="18" charset="0"/>
                          </a:rPr>
                          <m:t>35</m:t>
                        </m:r>
                      </m:den>
                    </m:f>
                  </m:oMath>
                </a14:m>
                <a:r>
                  <a:rPr lang="en-US" dirty="0"/>
                  <a:t> = 13.286</a:t>
                </a:r>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EAD1B696-AB5E-4109-A7D5-D2C1844827A2}"/>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948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A23EA-FAD8-43E4-93BC-D96700078D0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6E571D10-214D-4117-B74D-128B8EB82D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1" y="817582"/>
            <a:ext cx="7620000" cy="5507017"/>
          </a:xfrm>
        </p:spPr>
      </p:pic>
    </p:spTree>
    <p:extLst>
      <p:ext uri="{BB962C8B-B14F-4D97-AF65-F5344CB8AC3E}">
        <p14:creationId xmlns:p14="http://schemas.microsoft.com/office/powerpoint/2010/main" val="345143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CC548-1FE1-4A41-9A44-6B79C7F6FA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75C26C7-F9B5-4557-80B3-A2E88A0149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817582"/>
            <a:ext cx="7620000" cy="5430818"/>
          </a:xfrm>
        </p:spPr>
      </p:pic>
    </p:spTree>
    <p:extLst>
      <p:ext uri="{BB962C8B-B14F-4D97-AF65-F5344CB8AC3E}">
        <p14:creationId xmlns:p14="http://schemas.microsoft.com/office/powerpoint/2010/main" val="427510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Non-Parametric</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7986" r="17986"/>
          <a:stretch>
            <a:fillRect/>
          </a:stretch>
        </p:blipFill>
        <p:spPr/>
      </p:pic>
      <p:sp>
        <p:nvSpPr>
          <p:cNvPr id="4" name="Text Placeholder 3"/>
          <p:cNvSpPr>
            <a:spLocks noGrp="1"/>
          </p:cNvSpPr>
          <p:nvPr>
            <p:ph type="body" sz="half" idx="2"/>
          </p:nvPr>
        </p:nvSpPr>
        <p:spPr/>
        <p:txBody>
          <a:bodyPr>
            <a:normAutofit/>
          </a:bodyPr>
          <a:lstStyle/>
          <a:p>
            <a:r>
              <a:rPr lang="en-US" sz="2400" dirty="0"/>
              <a:t>Cochran’s Q test </a:t>
            </a:r>
          </a:p>
          <a:p>
            <a:r>
              <a:rPr lang="en-US" sz="2400" dirty="0"/>
              <a:t>for(binary response)</a:t>
            </a:r>
          </a:p>
        </p:txBody>
      </p:sp>
      <p:sp>
        <p:nvSpPr>
          <p:cNvPr id="5" name="Picture Placeholder 2"/>
          <p:cNvSpPr txBox="1">
            <a:spLocks/>
          </p:cNvSpPr>
          <p:nvPr/>
        </p:nvSpPr>
        <p:spPr>
          <a:xfrm rot="60000">
            <a:off x="4916191" y="1244281"/>
            <a:ext cx="2913863" cy="4539412"/>
          </a:xfrm>
          <a:prstGeom prst="rect">
            <a:avLst/>
          </a:prstGeom>
          <a:ln w="101600" cap="rnd">
            <a:solidFill>
              <a:srgbClr val="FFFFFF"/>
            </a:solidFill>
          </a:ln>
          <a:effectLst>
            <a:outerShdw blurRad="88900" dir="2700000" algn="tl" rotWithShape="0">
              <a:prstClr val="black">
                <a:alpha val="40000"/>
              </a:prstClr>
            </a:outerShdw>
          </a:effectLst>
        </p:spPr>
      </p:sp>
    </p:spTree>
    <p:extLst>
      <p:ext uri="{BB962C8B-B14F-4D97-AF65-F5344CB8AC3E}">
        <p14:creationId xmlns:p14="http://schemas.microsoft.com/office/powerpoint/2010/main" val="20981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Critical </a:t>
            </a:r>
            <a:r>
              <a:rPr lang="en-US" sz="3200" dirty="0" err="1"/>
              <a:t>Rigion</a:t>
            </a:r>
            <a:r>
              <a:rPr lang="en-US" sz="3200" dirty="0"/>
              <a:t>:</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pPr marL="0" indent="0">
                  <a:buNone/>
                </a:pPr>
                <a:r>
                  <a:rPr lang="en-US" dirty="0"/>
                  <a:t>Q=13.286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𝑋</m:t>
                        </m:r>
                      </m:e>
                      <m:sup>
                        <m:r>
                          <a:rPr lang="en-US" b="0" i="1" smtClean="0">
                            <a:latin typeface="Cambria Math"/>
                          </a:rPr>
                          <m:t>2</m:t>
                        </m:r>
                      </m:sup>
                    </m:sSup>
                  </m:oMath>
                </a14:m>
                <a:r>
                  <a:rPr lang="en-US" dirty="0"/>
                  <a:t> = 7.82</a:t>
                </a:r>
              </a:p>
              <a:p>
                <a:pPr marL="0" indent="0">
                  <a:buNone/>
                </a:pPr>
                <a:r>
                  <a:rPr lang="en-US" dirty="0"/>
                  <a:t>Q&gt; </a:t>
                </a:r>
                <a14:m>
                  <m:oMath xmlns:m="http://schemas.openxmlformats.org/officeDocument/2006/math">
                    <m:sSup>
                      <m:sSupPr>
                        <m:ctrlPr>
                          <a:rPr lang="en-US" i="1">
                            <a:latin typeface="Cambria Math" panose="02040503050406030204" pitchFamily="18" charset="0"/>
                          </a:rPr>
                        </m:ctrlPr>
                      </m:sSupPr>
                      <m:e>
                        <m:r>
                          <a:rPr lang="en-US" i="1">
                            <a:latin typeface="Cambria Math"/>
                          </a:rPr>
                          <m:t>𝑋</m:t>
                        </m:r>
                      </m:e>
                      <m:sup>
                        <m:r>
                          <a:rPr lang="en-US" i="1">
                            <a:latin typeface="Cambria Math"/>
                          </a:rPr>
                          <m:t>2</m:t>
                        </m:r>
                      </m:sup>
                    </m:sSup>
                    <m:r>
                      <a:rPr lang="en-US" b="0" i="0" smtClean="0">
                        <a:latin typeface="Cambria Math"/>
                      </a:rPr>
                      <m:t> </m:t>
                    </m:r>
                  </m:oMath>
                </a14:m>
                <a:r>
                  <a:rPr lang="en-US" dirty="0"/>
                  <a:t>---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𝐻</m:t>
                        </m:r>
                      </m:e>
                      <m:sub>
                        <m:r>
                          <a:rPr lang="en-US" b="0" i="1" smtClean="0">
                            <a:latin typeface="Cambria Math"/>
                          </a:rPr>
                          <m:t>𝑜</m:t>
                        </m:r>
                      </m:sub>
                    </m:sSub>
                  </m:oMath>
                </a14:m>
                <a:endParaRPr lang="en-US" dirty="0"/>
              </a:p>
              <a:p>
                <a:pPr marL="0" indent="0">
                  <a:buNone/>
                </a:pPr>
                <a:r>
                  <a:rPr lang="en-US" dirty="0"/>
                  <a:t>13.286&gt;7.82</a:t>
                </a:r>
              </a:p>
              <a:p>
                <a:pPr marL="0" indent="0">
                  <a:buNone/>
                </a:pPr>
                <a:r>
                  <a:rPr lang="en-US" sz="2800" dirty="0"/>
                  <a:t>                 </a:t>
                </a:r>
                <a:r>
                  <a:rPr lang="en-US" sz="3200" dirty="0">
                    <a:latin typeface="+mj-lt"/>
                  </a:rPr>
                  <a:t>Conclusion:</a:t>
                </a:r>
                <a:endParaRPr lang="en-US" sz="3200" dirty="0"/>
              </a:p>
              <a:p>
                <a:pPr marL="0" indent="0">
                  <a:buNone/>
                </a:pPr>
                <a:r>
                  <a:rPr lang="en-US" dirty="0"/>
                  <a:t>We reject our null hypothesis and we conclude that there is difference in the effectiveness among  treatments</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1476" t="-1184" r="-1575"/>
                </a:stretch>
              </a:blipFill>
            </p:spPr>
            <p:txBody>
              <a:bodyPr/>
              <a:lstStyle/>
              <a:p>
                <a:r>
                  <a:rPr lang="en-US">
                    <a:noFill/>
                  </a:rPr>
                  <a:t> </a:t>
                </a:r>
              </a:p>
            </p:txBody>
          </p:sp>
        </mc:Fallback>
      </mc:AlternateContent>
    </p:spTree>
    <p:extLst>
      <p:ext uri="{BB962C8B-B14F-4D97-AF65-F5344CB8AC3E}">
        <p14:creationId xmlns:p14="http://schemas.microsoft.com/office/powerpoint/2010/main" val="49401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75657-E01F-4FA6-BF28-E47B59CC44A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96782F3F-3611-4DF7-95DB-0C298F584A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17582"/>
            <a:ext cx="7543800" cy="5354618"/>
          </a:xfrm>
        </p:spPr>
      </p:pic>
    </p:spTree>
    <p:extLst>
      <p:ext uri="{BB962C8B-B14F-4D97-AF65-F5344CB8AC3E}">
        <p14:creationId xmlns:p14="http://schemas.microsoft.com/office/powerpoint/2010/main" val="223366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Cochran test outlines</a:t>
            </a:r>
          </a:p>
        </p:txBody>
      </p:sp>
      <p:sp>
        <p:nvSpPr>
          <p:cNvPr id="3" name="Content Placeholder 2"/>
          <p:cNvSpPr>
            <a:spLocks noGrp="1"/>
          </p:cNvSpPr>
          <p:nvPr>
            <p:ph idx="1"/>
          </p:nvPr>
        </p:nvSpPr>
        <p:spPr/>
        <p:txBody>
          <a:bodyPr/>
          <a:lstStyle/>
          <a:p>
            <a:r>
              <a:rPr lang="en-US" dirty="0"/>
              <a:t> Introduction and Definition</a:t>
            </a:r>
          </a:p>
          <a:p>
            <a:r>
              <a:rPr lang="en-US" dirty="0"/>
              <a:t>Assumptions</a:t>
            </a:r>
          </a:p>
          <a:p>
            <a:r>
              <a:rPr lang="en-US" dirty="0"/>
              <a:t>Procedures</a:t>
            </a:r>
          </a:p>
          <a:p>
            <a:r>
              <a:rPr lang="en-US" dirty="0"/>
              <a:t>Numerical</a:t>
            </a:r>
          </a:p>
        </p:txBody>
      </p:sp>
    </p:spTree>
    <p:extLst>
      <p:ext uri="{BB962C8B-B14F-4D97-AF65-F5344CB8AC3E}">
        <p14:creationId xmlns:p14="http://schemas.microsoft.com/office/powerpoint/2010/main" val="12493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Cochran test</a:t>
            </a:r>
          </a:p>
        </p:txBody>
      </p:sp>
      <p:sp>
        <p:nvSpPr>
          <p:cNvPr id="3" name="Content Placeholder 2"/>
          <p:cNvSpPr>
            <a:spLocks noGrp="1"/>
          </p:cNvSpPr>
          <p:nvPr>
            <p:ph idx="1"/>
          </p:nvPr>
        </p:nvSpPr>
        <p:spPr/>
        <p:txBody>
          <a:bodyPr>
            <a:normAutofit/>
          </a:bodyPr>
          <a:lstStyle/>
          <a:p>
            <a:r>
              <a:rPr lang="en-US" sz="2000" dirty="0"/>
              <a:t>A non parametric test  proposed by william Gemmeli Cochran .</a:t>
            </a:r>
          </a:p>
          <a:p>
            <a:r>
              <a:rPr lang="en-US" sz="2000" dirty="0"/>
              <a:t>A non parametric procedure for categorical data employed  in a hypothesis testing situation involving a design with k=2 or more dependent samples.</a:t>
            </a:r>
          </a:p>
          <a:p>
            <a:endParaRPr lang="en-US" sz="2000" dirty="0"/>
          </a:p>
        </p:txBody>
      </p:sp>
    </p:spTree>
    <p:extLst>
      <p:ext uri="{BB962C8B-B14F-4D97-AF65-F5344CB8AC3E}">
        <p14:creationId xmlns:p14="http://schemas.microsoft.com/office/powerpoint/2010/main" val="144436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There are two types of Cochran test</a:t>
            </a:r>
          </a:p>
        </p:txBody>
      </p:sp>
      <p:sp>
        <p:nvSpPr>
          <p:cNvPr id="3" name="Content Placeholder 2"/>
          <p:cNvSpPr>
            <a:spLocks noGrp="1"/>
          </p:cNvSpPr>
          <p:nvPr>
            <p:ph idx="1"/>
          </p:nvPr>
        </p:nvSpPr>
        <p:spPr/>
        <p:txBody>
          <a:bodyPr/>
          <a:lstStyle/>
          <a:p>
            <a:r>
              <a:rPr lang="en-US" dirty="0"/>
              <a:t>Cochran’s Q test</a:t>
            </a:r>
          </a:p>
          <a:p>
            <a:r>
              <a:rPr lang="en-US" dirty="0"/>
              <a:t>Cochran’s C test</a:t>
            </a:r>
          </a:p>
        </p:txBody>
      </p:sp>
    </p:spTree>
    <p:extLst>
      <p:ext uri="{BB962C8B-B14F-4D97-AF65-F5344CB8AC3E}">
        <p14:creationId xmlns:p14="http://schemas.microsoft.com/office/powerpoint/2010/main" val="21702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Cochran’s Q test </a:t>
            </a:r>
          </a:p>
        </p:txBody>
      </p:sp>
      <p:sp>
        <p:nvSpPr>
          <p:cNvPr id="3" name="Content Placeholder 2"/>
          <p:cNvSpPr>
            <a:spLocks noGrp="1"/>
          </p:cNvSpPr>
          <p:nvPr>
            <p:ph idx="1"/>
          </p:nvPr>
        </p:nvSpPr>
        <p:spPr/>
        <p:txBody>
          <a:bodyPr/>
          <a:lstStyle/>
          <a:p>
            <a:r>
              <a:rPr lang="en-US" dirty="0"/>
              <a:t>A non parametric test that is applied to the analysis two way randomized block design with a binary response variables can take only two possible outcomes.</a:t>
            </a:r>
          </a:p>
          <a:p>
            <a:r>
              <a:rPr lang="en-US" dirty="0"/>
              <a:t>e.g.  Fail=0 Pass=1</a:t>
            </a:r>
          </a:p>
          <a:p>
            <a:r>
              <a:rPr lang="en-US" dirty="0"/>
              <a:t>It is used to compare the distributions of the two qualitative variables.</a:t>
            </a:r>
          </a:p>
        </p:txBody>
      </p:sp>
    </p:spTree>
    <p:extLst>
      <p:ext uri="{BB962C8B-B14F-4D97-AF65-F5344CB8AC3E}">
        <p14:creationId xmlns:p14="http://schemas.microsoft.com/office/powerpoint/2010/main" val="16176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Cochran’s C test</a:t>
            </a:r>
          </a:p>
        </p:txBody>
      </p:sp>
      <p:sp>
        <p:nvSpPr>
          <p:cNvPr id="3" name="Content Placeholder 2"/>
          <p:cNvSpPr>
            <a:spLocks noGrp="1"/>
          </p:cNvSpPr>
          <p:nvPr>
            <p:ph idx="1"/>
          </p:nvPr>
        </p:nvSpPr>
        <p:spPr/>
        <p:txBody>
          <a:bodyPr/>
          <a:lstStyle/>
          <a:p>
            <a:r>
              <a:rPr lang="en-US" dirty="0"/>
              <a:t>A non parametric test  for a varince outlier test.</a:t>
            </a:r>
          </a:p>
        </p:txBody>
      </p:sp>
    </p:spTree>
    <p:extLst>
      <p:ext uri="{BB962C8B-B14F-4D97-AF65-F5344CB8AC3E}">
        <p14:creationId xmlns:p14="http://schemas.microsoft.com/office/powerpoint/2010/main" val="33410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474C8-394D-4372-AAC2-04093C76E7A9}"/>
              </a:ext>
            </a:extLst>
          </p:cNvPr>
          <p:cNvSpPr>
            <a:spLocks noGrp="1"/>
          </p:cNvSpPr>
          <p:nvPr>
            <p:ph type="title"/>
          </p:nvPr>
        </p:nvSpPr>
        <p:spPr/>
        <p:txBody>
          <a:bodyPr/>
          <a:lstStyle/>
          <a:p>
            <a:r>
              <a:rPr lang="en-US" b="1" dirty="0"/>
              <a:t>Assumptions:</a:t>
            </a:r>
            <a:endParaRPr lang="en-US" dirty="0"/>
          </a:p>
        </p:txBody>
      </p:sp>
      <p:sp>
        <p:nvSpPr>
          <p:cNvPr id="3" name="Content Placeholder 2">
            <a:extLst>
              <a:ext uri="{FF2B5EF4-FFF2-40B4-BE49-F238E27FC236}">
                <a16:creationId xmlns:a16="http://schemas.microsoft.com/office/drawing/2014/main" xmlns="" id="{54CC40E1-2155-4D6C-A4C2-62AC97C7C429}"/>
              </a:ext>
            </a:extLst>
          </p:cNvPr>
          <p:cNvSpPr>
            <a:spLocks noGrp="1"/>
          </p:cNvSpPr>
          <p:nvPr>
            <p:ph idx="1"/>
          </p:nvPr>
        </p:nvSpPr>
        <p:spPr/>
        <p:txBody>
          <a:bodyPr/>
          <a:lstStyle/>
          <a:p>
            <a:r>
              <a:rPr lang="en-US" dirty="0"/>
              <a:t>A large sample approximation; in particular, </a:t>
            </a:r>
            <a:r>
              <a:rPr lang="en-US" dirty="0" err="1"/>
              <a:t>itassumes</a:t>
            </a:r>
            <a:r>
              <a:rPr lang="en-US" dirty="0"/>
              <a:t> that b is "large".</a:t>
            </a:r>
          </a:p>
          <a:p>
            <a:r>
              <a:rPr lang="en-US" dirty="0"/>
              <a:t> The blocks (rows) were randomly selected </a:t>
            </a:r>
            <a:r>
              <a:rPr lang="en-US" dirty="0" err="1"/>
              <a:t>fromthe</a:t>
            </a:r>
            <a:r>
              <a:rPr lang="en-US" dirty="0"/>
              <a:t> population of all possible blocks.</a:t>
            </a:r>
          </a:p>
          <a:p>
            <a:r>
              <a:rPr lang="en-US" dirty="0"/>
              <a:t>The outcomes of the treatments can be coded </a:t>
            </a:r>
            <a:r>
              <a:rPr lang="en-US" dirty="0" err="1"/>
              <a:t>asbinary</a:t>
            </a:r>
            <a:r>
              <a:rPr lang="en-US" dirty="0"/>
              <a:t> responses (i.e., a "0" or "1") in a way that </a:t>
            </a:r>
            <a:r>
              <a:rPr lang="en-US" dirty="0" err="1"/>
              <a:t>iscommon</a:t>
            </a:r>
            <a:r>
              <a:rPr lang="en-US" dirty="0"/>
              <a:t> to all treatments within each block.</a:t>
            </a:r>
          </a:p>
          <a:p>
            <a:endParaRPr lang="en-US" dirty="0"/>
          </a:p>
        </p:txBody>
      </p:sp>
    </p:spTree>
    <p:extLst>
      <p:ext uri="{BB962C8B-B14F-4D97-AF65-F5344CB8AC3E}">
        <p14:creationId xmlns:p14="http://schemas.microsoft.com/office/powerpoint/2010/main" val="135640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Procedure for testing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2119257"/>
                <a:ext cx="6858000" cy="3603812"/>
              </a:xfrm>
            </p:spPr>
            <p:txBody>
              <a:bodyPr>
                <a:normAutofit/>
              </a:bodyPr>
              <a:lstStyle/>
              <a:p>
                <a:r>
                  <a:rPr lang="en-US" dirty="0"/>
                  <a:t>We formulate our null and alternative hypothesis:</a:t>
                </a:r>
              </a:p>
              <a:p>
                <a:pPr marL="0" indent="0">
                  <a:buNone/>
                </a:pPr>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𝑜</m:t>
                        </m:r>
                      </m:sub>
                    </m:sSub>
                    <m:r>
                      <a:rPr lang="en-US" sz="2000" b="0" i="0" smtClean="0">
                        <a:latin typeface="Cambria Math"/>
                      </a:rPr>
                      <m:t>:</m:t>
                    </m:r>
                    <m:r>
                      <m:rPr>
                        <m:sty m:val="p"/>
                      </m:rPr>
                      <a:rPr lang="en-US" sz="2000" b="0" i="0" smtClean="0">
                        <a:latin typeface="Cambria Math"/>
                      </a:rPr>
                      <m:t>The</m:t>
                    </m:r>
                    <m:r>
                      <a:rPr lang="en-US" sz="2000" b="0" i="0" smtClean="0">
                        <a:latin typeface="Cambria Math"/>
                      </a:rPr>
                      <m:t> </m:t>
                    </m:r>
                    <m:r>
                      <m:rPr>
                        <m:sty m:val="p"/>
                      </m:rPr>
                      <a:rPr lang="en-US" sz="2000" b="0" i="0" smtClean="0">
                        <a:latin typeface="Cambria Math"/>
                      </a:rPr>
                      <m:t>treatments</m:t>
                    </m:r>
                    <m:r>
                      <a:rPr lang="en-US" sz="2000" b="0" i="0" smtClean="0">
                        <a:latin typeface="Cambria Math"/>
                      </a:rPr>
                      <m:t> </m:t>
                    </m:r>
                    <m:r>
                      <m:rPr>
                        <m:sty m:val="p"/>
                      </m:rPr>
                      <a:rPr lang="en-US" sz="2000" b="0" i="0" smtClean="0">
                        <a:latin typeface="Cambria Math"/>
                      </a:rPr>
                      <m:t>are</m:t>
                    </m:r>
                    <m:r>
                      <a:rPr lang="en-US" sz="2000" b="0" i="0" smtClean="0">
                        <a:latin typeface="Cambria Math"/>
                      </a:rPr>
                      <m:t> </m:t>
                    </m:r>
                    <m:r>
                      <m:rPr>
                        <m:sty m:val="p"/>
                      </m:rPr>
                      <a:rPr lang="en-US" sz="2000" b="0" i="0" smtClean="0">
                        <a:latin typeface="Cambria Math"/>
                      </a:rPr>
                      <m:t>equal</m:t>
                    </m:r>
                    <m:r>
                      <a:rPr lang="en-US" sz="2000" b="0" i="0" smtClean="0">
                        <a:latin typeface="Cambria Math"/>
                      </a:rPr>
                      <m:t> </m:t>
                    </m:r>
                    <m:r>
                      <m:rPr>
                        <m:sty m:val="p"/>
                      </m:rPr>
                      <a:rPr lang="en-US" sz="2000" b="0" i="0" smtClean="0">
                        <a:latin typeface="Cambria Math"/>
                      </a:rPr>
                      <m:t>effective</m:t>
                    </m:r>
                    <m:r>
                      <a:rPr lang="en-US" sz="2000" b="0" i="0" smtClean="0">
                        <a:latin typeface="Cambria Math"/>
                      </a:rPr>
                      <m:t>.</m:t>
                    </m:r>
                  </m:oMath>
                </a14:m>
                <a:r>
                  <a:rPr lang="en-US" sz="2000" dirty="0"/>
                  <a:t> </a:t>
                </a:r>
              </a:p>
              <a:p>
                <a:pPr marL="0" indent="0">
                  <a:buNone/>
                </a:pPr>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1</m:t>
                        </m:r>
                      </m:sub>
                    </m:sSub>
                    <m:r>
                      <a:rPr lang="en-US" sz="2000" b="0" i="0" smtClean="0">
                        <a:latin typeface="Cambria Math"/>
                      </a:rPr>
                      <m:t>:</m:t>
                    </m:r>
                    <m:r>
                      <m:rPr>
                        <m:sty m:val="p"/>
                      </m:rPr>
                      <a:rPr lang="en-US" sz="2000" b="0" i="0" smtClean="0">
                        <a:latin typeface="Cambria Math"/>
                      </a:rPr>
                      <m:t>The</m:t>
                    </m:r>
                    <m:r>
                      <a:rPr lang="en-US" sz="2000" b="0" i="0" smtClean="0">
                        <a:latin typeface="Cambria Math"/>
                      </a:rPr>
                      <m:t> </m:t>
                    </m:r>
                    <m:r>
                      <m:rPr>
                        <m:sty m:val="p"/>
                      </m:rPr>
                      <a:rPr lang="en-US" sz="2000" b="0" i="0" smtClean="0">
                        <a:latin typeface="Cambria Math"/>
                      </a:rPr>
                      <m:t>is</m:t>
                    </m:r>
                    <m:r>
                      <a:rPr lang="en-US" sz="2000" b="0" i="0" smtClean="0">
                        <a:latin typeface="Cambria Math"/>
                      </a:rPr>
                      <m:t> </m:t>
                    </m:r>
                    <m:r>
                      <m:rPr>
                        <m:sty m:val="p"/>
                      </m:rPr>
                      <a:rPr lang="en-US" sz="2000" b="0" i="0" smtClean="0">
                        <a:latin typeface="Cambria Math"/>
                      </a:rPr>
                      <m:t>a</m:t>
                    </m:r>
                    <m:r>
                      <a:rPr lang="en-US" sz="2000" b="0" i="0" smtClean="0">
                        <a:latin typeface="Cambria Math"/>
                      </a:rPr>
                      <m:t> </m:t>
                    </m:r>
                    <m:r>
                      <m:rPr>
                        <m:sty m:val="p"/>
                      </m:rPr>
                      <a:rPr lang="en-US" sz="2000" b="0" i="0" smtClean="0">
                        <a:latin typeface="Cambria Math"/>
                      </a:rPr>
                      <m:t>difference</m:t>
                    </m:r>
                    <m:r>
                      <a:rPr lang="en-US" sz="2000" b="0" i="0" smtClean="0">
                        <a:latin typeface="Cambria Math"/>
                      </a:rPr>
                      <m:t> </m:t>
                    </m:r>
                    <m:r>
                      <m:rPr>
                        <m:sty m:val="p"/>
                      </m:rPr>
                      <a:rPr lang="en-US" sz="2000" b="0" i="0" smtClean="0">
                        <a:latin typeface="Cambria Math"/>
                      </a:rPr>
                      <m:t>in</m:t>
                    </m:r>
                    <m:r>
                      <a:rPr lang="en-US" sz="2000" b="0" i="0" smtClean="0">
                        <a:latin typeface="Cambria Math"/>
                      </a:rPr>
                      <m:t> </m:t>
                    </m:r>
                    <m:r>
                      <m:rPr>
                        <m:sty m:val="p"/>
                      </m:rPr>
                      <a:rPr lang="en-US" sz="2000" b="0" i="0" smtClean="0">
                        <a:latin typeface="Cambria Math"/>
                      </a:rPr>
                      <m:t>effectiveness</m:t>
                    </m:r>
                    <m:r>
                      <a:rPr lang="en-US" sz="2000" b="0" i="0" smtClean="0">
                        <a:latin typeface="Cambria Math"/>
                      </a:rPr>
                      <m:t> </m:t>
                    </m:r>
                    <m:r>
                      <m:rPr>
                        <m:sty m:val="p"/>
                      </m:rPr>
                      <a:rPr lang="en-US" sz="2000" b="0" i="0" smtClean="0">
                        <a:latin typeface="Cambria Math"/>
                      </a:rPr>
                      <m:t>between</m:t>
                    </m:r>
                    <m:r>
                      <a:rPr lang="en-US" sz="2000" b="0" i="0" smtClean="0">
                        <a:latin typeface="Cambria Math"/>
                      </a:rPr>
                      <m:t> </m:t>
                    </m:r>
                    <m:r>
                      <m:rPr>
                        <m:sty m:val="p"/>
                      </m:rPr>
                      <a:rPr lang="en-US" sz="2000" b="0" i="0" smtClean="0">
                        <a:latin typeface="Cambria Math"/>
                      </a:rPr>
                      <m:t>treatments</m:t>
                    </m:r>
                  </m:oMath>
                </a14:m>
                <a:endParaRPr lang="en-US" sz="2000" b="0" dirty="0"/>
              </a:p>
              <a:p>
                <a:endParaRPr lang="en-US" sz="2000" dirty="0"/>
              </a:p>
              <a:p>
                <a:r>
                  <a:rPr lang="en-US" dirty="0"/>
                  <a:t>We choose level of significance:</a:t>
                </a:r>
              </a:p>
              <a:p>
                <a:pPr marL="0" indent="0">
                  <a:buNone/>
                </a:pPr>
                <a:r>
                  <a:rPr lang="en-US" sz="2000" dirty="0">
                    <a:ea typeface="Cambria Math"/>
                  </a:rPr>
                  <a:t>     </a:t>
                </a:r>
                <a14:m>
                  <m:oMath xmlns:m="http://schemas.openxmlformats.org/officeDocument/2006/math">
                    <m:r>
                      <a:rPr lang="en-US" sz="2000" i="1" smtClean="0">
                        <a:latin typeface="Cambria Math"/>
                        <a:ea typeface="Cambria Math"/>
                      </a:rPr>
                      <m:t>𝛼</m:t>
                    </m:r>
                    <m:r>
                      <a:rPr lang="en-US" sz="2000" b="0" i="1" smtClean="0">
                        <a:latin typeface="Cambria Math"/>
                        <a:ea typeface="Cambria Math"/>
                      </a:rPr>
                      <m:t>=0.05, 0.01 ,0.1</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2119257"/>
                <a:ext cx="6858000" cy="3603812"/>
              </a:xfrm>
              <a:blipFill>
                <a:blip r:embed="rId2"/>
                <a:stretch>
                  <a:fillRect l="-978" t="-1184"/>
                </a:stretch>
              </a:blipFill>
            </p:spPr>
            <p:txBody>
              <a:bodyPr/>
              <a:lstStyle/>
              <a:p>
                <a:r>
                  <a:rPr lang="en-US">
                    <a:noFill/>
                  </a:rPr>
                  <a:t> </a:t>
                </a:r>
              </a:p>
            </p:txBody>
          </p:sp>
        </mc:Fallback>
      </mc:AlternateContent>
    </p:spTree>
    <p:extLst>
      <p:ext uri="{BB962C8B-B14F-4D97-AF65-F5344CB8AC3E}">
        <p14:creationId xmlns:p14="http://schemas.microsoft.com/office/powerpoint/2010/main" val="42605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279</TotalTime>
  <Words>573</Words>
  <Application>Microsoft Office PowerPoint</Application>
  <PresentationFormat>On-screen Show (4:3)</PresentationFormat>
  <Paragraphs>161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Brush Script MT</vt:lpstr>
      <vt:lpstr>Cambria Math</vt:lpstr>
      <vt:lpstr>Constantia</vt:lpstr>
      <vt:lpstr>Courier New</vt:lpstr>
      <vt:lpstr>Franklin Gothic Book</vt:lpstr>
      <vt:lpstr>Rage Italic</vt:lpstr>
      <vt:lpstr>Pushpin</vt:lpstr>
      <vt:lpstr>PowerPoint Presentation</vt:lpstr>
      <vt:lpstr>Non-Parametric</vt:lpstr>
      <vt:lpstr>Cochran test outlines</vt:lpstr>
      <vt:lpstr>Cochran test</vt:lpstr>
      <vt:lpstr>There are two types of Cochran test</vt:lpstr>
      <vt:lpstr>Cochran’s Q test </vt:lpstr>
      <vt:lpstr>Cochran’s C test</vt:lpstr>
      <vt:lpstr>Assumptions:</vt:lpstr>
      <vt:lpstr>Procedure for testing</vt:lpstr>
      <vt:lpstr>Critical region</vt:lpstr>
      <vt:lpstr>Decision Rule:</vt:lpstr>
      <vt:lpstr>Example:</vt:lpstr>
      <vt:lpstr>Data from the 12 stores</vt:lpstr>
      <vt:lpstr> Hypotesis: H0 : Stores are equally likely to display both types of reptiles during all        parts of the year . H1 : Stores are not equally likely to display both types of reptiles during         all parts of year.</vt:lpstr>
      <vt:lpstr>Level of significance:     α = 0.05</vt:lpstr>
      <vt:lpstr>Calculations:</vt:lpstr>
      <vt:lpstr> Q=((K-1)∗[ (K∑G^2 )-( ∑1▒G)^2  ])/((K∗∑1▒L)- ∑1▒L^2 )</vt:lpstr>
      <vt:lpstr>PowerPoint Presentation</vt:lpstr>
      <vt:lpstr>PowerPoint Presentation</vt:lpstr>
      <vt:lpstr>Critical Rigion: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Asif</dc:creator>
  <cp:lastModifiedBy>Ali</cp:lastModifiedBy>
  <cp:revision>32</cp:revision>
  <dcterms:created xsi:type="dcterms:W3CDTF">2018-03-31T07:14:23Z</dcterms:created>
  <dcterms:modified xsi:type="dcterms:W3CDTF">2020-05-01T08:39:46Z</dcterms:modified>
</cp:coreProperties>
</file>