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FF"/>
    <a:srgbClr val="3552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8707C-48BF-4CB5-8E65-FD07B18AEA3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40ABF-6E69-4EF3-AE17-B7C60B0A3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1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C9777B-E65F-422D-A490-FD10CB39E09D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Preview Question 8: What are dissociative disorders, and why are they controversial? </a:t>
            </a:r>
            <a:endParaRPr lang="en-US" altLang="en-US" b="1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Fast</a:t>
            </a:r>
            <a:r>
              <a:rPr lang="en-US" b="1" baseline="0" dirty="0" smtClean="0"/>
              <a:t> Forward YouTube Video to 6:15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40ABF-6E69-4EF3-AE17-B7C60B0A30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51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3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6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9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5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0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4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0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8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1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F5BA5-4949-47FC-A85D-4E8D14FAEB01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67599-AC9B-49CB-9BA3-1439E8175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3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jOuqAcgMr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e-nC0xnVq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hM0xp5vXq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6224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Somatic Symptom Disorders </a:t>
            </a:r>
            <a:r>
              <a:rPr lang="en-US" sz="27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(previously Somatoform Disorders)</a:t>
            </a:r>
            <a:r>
              <a:rPr lang="en-US" sz="2700" dirty="0" smtClean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latin typeface="Century Gothic" panose="020B0502020202020204" pitchFamily="34" charset="0"/>
              </a:rPr>
              <a:t>and </a:t>
            </a:r>
            <a:r>
              <a:rPr lang="en-US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Dissociative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Disorders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rrodriguez\AppData\Local\Microsoft\Windows\Temporary Internet Files\Content.IE5\IU7EXA1S\lememori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200400"/>
            <a:ext cx="365125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802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0654" y="0"/>
            <a:ext cx="8229600" cy="707571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Somatic Symptom</a:t>
            </a:r>
            <a:r>
              <a:rPr lang="en-US" altLang="en-US" dirty="0" smtClean="0">
                <a:latin typeface="Century Gothic" panose="020B0502020202020204" pitchFamily="34" charset="0"/>
              </a:rPr>
              <a:t> </a:t>
            </a:r>
            <a:r>
              <a:rPr lang="en-US" altLang="en-US" dirty="0">
                <a:latin typeface="Century Gothic" panose="020B0502020202020204" pitchFamily="34" charset="0"/>
              </a:rPr>
              <a:t>disorders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07571"/>
            <a:ext cx="8229600" cy="615042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2800" dirty="0">
                <a:latin typeface="Century Gothic" panose="020B0502020202020204" pitchFamily="34" charset="0"/>
              </a:rPr>
              <a:t>occur when a person manifests a </a:t>
            </a:r>
            <a:r>
              <a:rPr lang="en-US" altLang="en-US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psychological </a:t>
            </a:r>
            <a:r>
              <a:rPr lang="en-US" altLang="en-US" sz="2800" dirty="0">
                <a:latin typeface="Century Gothic" panose="020B0502020202020204" pitchFamily="34" charset="0"/>
              </a:rPr>
              <a:t>problem through a </a:t>
            </a:r>
            <a:r>
              <a:rPr lang="en-US" altLang="en-US" sz="2800" b="1" dirty="0">
                <a:solidFill>
                  <a:srgbClr val="0000FF"/>
                </a:solidFill>
                <a:latin typeface="Century Gothic" panose="020B0502020202020204" pitchFamily="34" charset="0"/>
              </a:rPr>
              <a:t>physiological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symptom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altLang="en-US" sz="2800" b="1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b="1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Illness Anxiety Disorder </a:t>
            </a:r>
            <a:r>
              <a:rPr lang="en-US" altLang="en-US" sz="2000" b="1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(formerly called hypochondriasis)</a:t>
            </a:r>
            <a:r>
              <a:rPr lang="en-US" altLang="en-US" sz="2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dirty="0">
                <a:latin typeface="Century Gothic" panose="020B0502020202020204" pitchFamily="34" charset="0"/>
              </a:rPr>
              <a:t>- frequent physical complaints for which medical doctors are unable to locate the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cause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Century Gothic" panose="020B0502020202020204" pitchFamily="34" charset="0"/>
              </a:rPr>
              <a:t>Actually believe they are ill, not seeking attention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 smtClean="0">
              <a:latin typeface="Century Gothic" panose="020B050202020202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b="1" u="sng" dirty="0">
                <a:solidFill>
                  <a:srgbClr val="A50021"/>
                </a:solidFill>
                <a:latin typeface="Century Gothic" panose="020B0502020202020204" pitchFamily="34" charset="0"/>
              </a:rPr>
              <a:t>C</a:t>
            </a:r>
            <a:r>
              <a:rPr lang="en-US" altLang="en-US" sz="2800" b="1" u="sng" dirty="0" smtClean="0">
                <a:solidFill>
                  <a:srgbClr val="A50021"/>
                </a:solidFill>
                <a:latin typeface="Century Gothic" panose="020B0502020202020204" pitchFamily="34" charset="0"/>
              </a:rPr>
              <a:t>onversion </a:t>
            </a:r>
            <a:r>
              <a:rPr lang="en-US" altLang="en-US" sz="2800" b="1" u="sng" dirty="0">
                <a:solidFill>
                  <a:srgbClr val="A50021"/>
                </a:solidFill>
                <a:latin typeface="Century Gothic" panose="020B0502020202020204" pitchFamily="34" charset="0"/>
              </a:rPr>
              <a:t>disorder</a:t>
            </a:r>
            <a:r>
              <a:rPr lang="en-US" altLang="en-US" sz="2800" u="sng" dirty="0">
                <a:solidFill>
                  <a:srgbClr val="A50021"/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000" u="sng" dirty="0" smtClean="0">
                <a:solidFill>
                  <a:srgbClr val="A50021"/>
                </a:solidFill>
                <a:latin typeface="Century Gothic" panose="020B0502020202020204" pitchFamily="34" charset="0"/>
              </a:rPr>
              <a:t>(also referred to as </a:t>
            </a:r>
            <a:r>
              <a:rPr lang="en-US" altLang="en-US" sz="2000" b="1" u="sng" dirty="0" smtClean="0">
                <a:solidFill>
                  <a:srgbClr val="A50021"/>
                </a:solidFill>
                <a:latin typeface="Century Gothic" panose="020B0502020202020204" pitchFamily="34" charset="0"/>
              </a:rPr>
              <a:t>functional neurological symptom disorder</a:t>
            </a:r>
            <a:r>
              <a:rPr lang="en-US" altLang="en-US" sz="2000" u="sng" dirty="0" smtClean="0">
                <a:solidFill>
                  <a:srgbClr val="A50021"/>
                </a:solidFill>
                <a:latin typeface="Century Gothic" panose="020B0502020202020204" pitchFamily="34" charset="0"/>
              </a:rPr>
              <a:t>)</a:t>
            </a:r>
            <a:r>
              <a:rPr lang="en-US" altLang="en-US" sz="2800" dirty="0" smtClean="0">
                <a:solidFill>
                  <a:srgbClr val="A50021"/>
                </a:solidFill>
                <a:latin typeface="Century Gothic" panose="020B0502020202020204" pitchFamily="34" charset="0"/>
              </a:rPr>
              <a:t>-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existence </a:t>
            </a:r>
            <a:r>
              <a:rPr lang="en-US" altLang="en-US" sz="2800" dirty="0">
                <a:latin typeface="Century Gothic" panose="020B0502020202020204" pitchFamily="34" charset="0"/>
              </a:rPr>
              <a:t>of a severe physical problem such as paralysis or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blindness or uncontrollable physical movements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Century Gothic" panose="020B0502020202020204" pitchFamily="34" charset="0"/>
              </a:rPr>
              <a:t>be </a:t>
            </a:r>
            <a:r>
              <a:rPr lang="en-US" altLang="en-US" sz="2400" dirty="0">
                <a:latin typeface="Century Gothic" panose="020B0502020202020204" pitchFamily="34" charset="0"/>
              </a:rPr>
              <a:t>unable to move their arms or </a:t>
            </a:r>
            <a:r>
              <a:rPr lang="en-US" altLang="en-US" sz="2400" dirty="0" smtClean="0">
                <a:latin typeface="Century Gothic" panose="020B0502020202020204" pitchFamily="34" charset="0"/>
              </a:rPr>
              <a:t>see or cannot control actions. </a:t>
            </a:r>
          </a:p>
          <a:p>
            <a:pPr lvl="1">
              <a:lnSpc>
                <a:spcPct val="90000"/>
              </a:lnSpc>
            </a:pPr>
            <a:r>
              <a:rPr lang="en-US" altLang="en-US" sz="2400" u="sng" dirty="0" smtClean="0">
                <a:latin typeface="Century Gothic" panose="020B0502020202020204" pitchFamily="34" charset="0"/>
              </a:rPr>
              <a:t>no </a:t>
            </a:r>
            <a:r>
              <a:rPr lang="en-US" altLang="en-US" sz="2400" u="sng" dirty="0">
                <a:latin typeface="Century Gothic" panose="020B0502020202020204" pitchFamily="34" charset="0"/>
              </a:rPr>
              <a:t>biological reason </a:t>
            </a:r>
            <a:r>
              <a:rPr lang="en-US" altLang="en-US" sz="2400" dirty="0">
                <a:latin typeface="Century Gothic" panose="020B0502020202020204" pitchFamily="34" charset="0"/>
              </a:rPr>
              <a:t>for this </a:t>
            </a:r>
            <a:r>
              <a:rPr lang="en-US" altLang="en-US" sz="2400" dirty="0" smtClean="0">
                <a:latin typeface="Century Gothic" panose="020B0502020202020204" pitchFamily="34" charset="0"/>
              </a:rPr>
              <a:t>problem </a:t>
            </a:r>
            <a:r>
              <a:rPr lang="en-US" altLang="en-US" sz="2400" dirty="0">
                <a:latin typeface="Century Gothic" panose="020B0502020202020204" pitchFamily="34" charset="0"/>
              </a:rPr>
              <a:t>can be identified. </a:t>
            </a:r>
            <a:endParaRPr lang="en-US" altLang="en-US" sz="2400" dirty="0" smtClean="0">
              <a:latin typeface="Century Gothic" panose="020B050202020202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 smtClean="0">
              <a:latin typeface="Century Gothic" panose="020B050202020202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sz="2400" dirty="0">
                <a:latin typeface="Century Gothic" panose="020B0502020202020204" pitchFamily="34" charset="0"/>
                <a:hlinkClick r:id="rId2"/>
              </a:rPr>
              <a:t>https://www.youtube.com/watch?v=_jOuqAcgMrA</a:t>
            </a:r>
            <a:endParaRPr lang="en-US" altLang="en-US" sz="24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47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7FCA6C7-C68F-42DD-A31B-431F49514E27}" type="slidenum">
              <a:rPr lang="en-US" altLang="en-US" sz="1400" smtClean="0">
                <a:latin typeface="Century Gothic" panose="020B0502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latin typeface="Century Gothic" panose="020B0502020202020204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27622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Dissociative</a:t>
            </a:r>
            <a:r>
              <a:rPr lang="en-US" altLang="en-US" sz="4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4000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Disorders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1600200"/>
            <a:ext cx="7772400" cy="5257800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altLang="en-US" sz="2800" dirty="0" smtClean="0">
                <a:latin typeface="Century Gothic" panose="020B0502020202020204" pitchFamily="34" charset="0"/>
              </a:rPr>
              <a:t>Disorders in which a person appears to experience sudden loss of memory or change in identity, often in response to an overwhelmingly stressful situation.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altLang="en-US" sz="2800" dirty="0" smtClean="0">
                <a:latin typeface="Century Gothic" panose="020B0502020202020204" pitchFamily="34" charset="0"/>
              </a:rPr>
              <a:t>Conscious awareness becomes </a:t>
            </a:r>
            <a:r>
              <a:rPr lang="en-US" altLang="en-US" sz="2800" i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separated</a:t>
            </a:r>
            <a:r>
              <a:rPr lang="en-US" altLang="en-US" sz="2800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(</a:t>
            </a:r>
            <a:r>
              <a:rPr lang="en-US" altLang="en-US" sz="2800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dissociated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) from previous memories, thoughts, and feelings.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altLang="en-US" sz="2800" dirty="0">
              <a:latin typeface="Century Gothic" panose="020B0502020202020204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altLang="en-US" sz="2800" dirty="0" smtClean="0">
                <a:latin typeface="Century Gothic" panose="020B0502020202020204" pitchFamily="34" charset="0"/>
              </a:rPr>
              <a:t>Many people may have the sense of being unreal, of being separated from their body, of watching themselves as if in a movie.</a:t>
            </a:r>
          </a:p>
        </p:txBody>
      </p:sp>
    </p:spTree>
    <p:extLst>
      <p:ext uri="{BB962C8B-B14F-4D97-AF65-F5344CB8AC3E}">
        <p14:creationId xmlns:p14="http://schemas.microsoft.com/office/powerpoint/2010/main" val="15102443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7030A0"/>
                </a:solidFill>
                <a:latin typeface="Century Gothic" panose="020B0502020202020204" pitchFamily="34" charset="0"/>
              </a:rPr>
              <a:t>Dissociative</a:t>
            </a:r>
            <a:r>
              <a:rPr lang="en-US" altLang="en-US" dirty="0">
                <a:latin typeface="Century Gothic" panose="020B0502020202020204" pitchFamily="34" charset="0"/>
              </a:rPr>
              <a:t> </a:t>
            </a:r>
            <a:r>
              <a:rPr lang="en-US" altLang="en-US" dirty="0">
                <a:solidFill>
                  <a:srgbClr val="7030A0"/>
                </a:solidFill>
                <a:latin typeface="Century Gothic" panose="020B0502020202020204" pitchFamily="34" charset="0"/>
              </a:rPr>
              <a:t>Disorders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lvl="1"/>
            <a:r>
              <a:rPr lang="en-US" altLang="en-US" b="1" dirty="0" smtClean="0">
                <a:latin typeface="Century Gothic" panose="020B0502020202020204" pitchFamily="34" charset="0"/>
              </a:rPr>
              <a:t>Psychogenic </a:t>
            </a:r>
            <a:r>
              <a:rPr lang="en-US" altLang="en-US" b="1" u="sng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amnesia</a:t>
            </a:r>
            <a:r>
              <a:rPr lang="en-US" altLang="en-US" dirty="0" smtClean="0">
                <a:latin typeface="Century Gothic" panose="020B0502020202020204" pitchFamily="34" charset="0"/>
              </a:rPr>
              <a:t> </a:t>
            </a:r>
            <a:r>
              <a:rPr lang="en-US" altLang="en-US" dirty="0">
                <a:latin typeface="Century Gothic" panose="020B0502020202020204" pitchFamily="34" charset="0"/>
              </a:rPr>
              <a:t>- when a person cannot remember specific </a:t>
            </a:r>
            <a:r>
              <a:rPr lang="en-US" altLang="en-US" dirty="0" smtClean="0">
                <a:latin typeface="Century Gothic" panose="020B0502020202020204" pitchFamily="34" charset="0"/>
              </a:rPr>
              <a:t>events caused by extensive psychological distress</a:t>
            </a:r>
          </a:p>
          <a:p>
            <a:pPr lvl="2"/>
            <a:r>
              <a:rPr lang="en-US" altLang="en-US" dirty="0" smtClean="0">
                <a:latin typeface="Century Gothic" panose="020B0502020202020204" pitchFamily="34" charset="0"/>
              </a:rPr>
              <a:t>no </a:t>
            </a:r>
            <a:r>
              <a:rPr lang="en-US" altLang="en-US" dirty="0">
                <a:latin typeface="Century Gothic" panose="020B0502020202020204" pitchFamily="34" charset="0"/>
              </a:rPr>
              <a:t>physiological basis for the disruption in memory can be identified. </a:t>
            </a:r>
            <a:endParaRPr lang="en-US" altLang="en-US" dirty="0" smtClean="0">
              <a:latin typeface="Century Gothic" panose="020B0502020202020204" pitchFamily="34" charset="0"/>
            </a:endParaRPr>
          </a:p>
          <a:p>
            <a:pPr marL="914400" lvl="2" indent="0">
              <a:buNone/>
            </a:pPr>
            <a:endParaRPr lang="en-US" altLang="en-US" dirty="0">
              <a:latin typeface="Century Gothic" panose="020B0502020202020204" pitchFamily="34" charset="0"/>
            </a:endParaRPr>
          </a:p>
          <a:p>
            <a:pPr lvl="1"/>
            <a:r>
              <a:rPr lang="en-US" altLang="en-US" b="1" dirty="0">
                <a:latin typeface="Century Gothic" panose="020B0502020202020204" pitchFamily="34" charset="0"/>
              </a:rPr>
              <a:t>Psychogenic </a:t>
            </a:r>
            <a:r>
              <a:rPr lang="en-US" altLang="en-US" b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fugue</a:t>
            </a:r>
            <a:r>
              <a:rPr lang="en-US" altLang="en-US" u="sng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dirty="0">
                <a:latin typeface="Century Gothic" panose="020B0502020202020204" pitchFamily="34" charset="0"/>
              </a:rPr>
              <a:t>- experience </a:t>
            </a:r>
            <a:r>
              <a:rPr lang="en-US" altLang="en-US" dirty="0" smtClean="0">
                <a:latin typeface="Century Gothic" panose="020B0502020202020204" pitchFamily="34" charset="0"/>
              </a:rPr>
              <a:t>long period of amnesia </a:t>
            </a:r>
          </a:p>
          <a:p>
            <a:pPr lvl="2"/>
            <a:r>
              <a:rPr lang="en-US" altLang="en-US" dirty="0" smtClean="0">
                <a:latin typeface="Century Gothic" panose="020B0502020202020204" pitchFamily="34" charset="0"/>
              </a:rPr>
              <a:t>find </a:t>
            </a:r>
            <a:r>
              <a:rPr lang="en-US" altLang="en-US" dirty="0">
                <a:latin typeface="Century Gothic" panose="020B0502020202020204" pitchFamily="34" charset="0"/>
              </a:rPr>
              <a:t>themselves in an unfamiliar </a:t>
            </a:r>
            <a:r>
              <a:rPr lang="en-US" altLang="en-US" dirty="0" smtClean="0">
                <a:latin typeface="Century Gothic" panose="020B0502020202020204" pitchFamily="34" charset="0"/>
              </a:rPr>
              <a:t>environment, sometimes with a new life. </a:t>
            </a:r>
          </a:p>
          <a:p>
            <a:pPr marL="914400" lvl="2" indent="0">
              <a:buNone/>
            </a:pPr>
            <a:r>
              <a:rPr lang="en-US" altLang="en-US" dirty="0">
                <a:latin typeface="Century Gothic" panose="020B0502020202020204" pitchFamily="34" charset="0"/>
                <a:hlinkClick r:id="rId3"/>
              </a:rPr>
              <a:t>https://</a:t>
            </a:r>
            <a:r>
              <a:rPr lang="en-US" altLang="en-US" dirty="0" smtClean="0">
                <a:latin typeface="Century Gothic" panose="020B0502020202020204" pitchFamily="34" charset="0"/>
                <a:hlinkClick r:id="rId3"/>
              </a:rPr>
              <a:t>www.youtube.com/watch?v=2e-nC0xnVqA</a:t>
            </a:r>
            <a:r>
              <a:rPr lang="en-US" altLang="en-US" dirty="0" smtClean="0">
                <a:latin typeface="Century Gothic" panose="020B0502020202020204" pitchFamily="34" charset="0"/>
              </a:rPr>
              <a:t>    </a:t>
            </a:r>
          </a:p>
          <a:p>
            <a:pPr marL="914400" lvl="2" indent="0">
              <a:buNone/>
            </a:pPr>
            <a:endParaRPr lang="en-US" alt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92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2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7030A0"/>
                </a:solidFill>
                <a:latin typeface="Century Gothic" panose="020B0502020202020204" pitchFamily="34" charset="0"/>
              </a:rPr>
              <a:t>Dissociative</a:t>
            </a:r>
            <a:r>
              <a:rPr lang="en-US" altLang="en-US" dirty="0">
                <a:latin typeface="Century Gothic" panose="020B0502020202020204" pitchFamily="34" charset="0"/>
              </a:rPr>
              <a:t> </a:t>
            </a:r>
            <a:r>
              <a:rPr lang="en-US" altLang="en-US" dirty="0">
                <a:solidFill>
                  <a:srgbClr val="7030A0"/>
                </a:solidFill>
                <a:latin typeface="Century Gothic" panose="020B0502020202020204" pitchFamily="34" charset="0"/>
              </a:rPr>
              <a:t>Disorders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248400"/>
          </a:xfrm>
        </p:spPr>
        <p:txBody>
          <a:bodyPr>
            <a:normAutofit fontScale="77500" lnSpcReduction="20000"/>
          </a:bodyPr>
          <a:lstStyle/>
          <a:p>
            <a:pPr marL="457200" lvl="1" indent="0" algn="ctr">
              <a:buNone/>
            </a:pPr>
            <a:r>
              <a:rPr lang="en-US" altLang="en-US" sz="3100" dirty="0">
                <a:latin typeface="Century Gothic" panose="020B0502020202020204" pitchFamily="34" charset="0"/>
              </a:rPr>
              <a:t>Most dramatic, least common, and most controversial dissociative </a:t>
            </a:r>
            <a:r>
              <a:rPr lang="en-US" altLang="en-US" sz="3100" dirty="0" smtClean="0">
                <a:latin typeface="Century Gothic" panose="020B0502020202020204" pitchFamily="34" charset="0"/>
              </a:rPr>
              <a:t>disorder is </a:t>
            </a:r>
            <a:r>
              <a:rPr lang="en-US" altLang="en-US" sz="3100" b="1" dirty="0" smtClean="0">
                <a:solidFill>
                  <a:srgbClr val="0000FF"/>
                </a:solidFill>
                <a:latin typeface="Century Gothic" panose="020B0502020202020204" pitchFamily="34" charset="0"/>
              </a:rPr>
              <a:t>Dissociative Identity Disorder (DID)</a:t>
            </a:r>
            <a:r>
              <a:rPr lang="en-US" altLang="en-US" sz="3100" dirty="0" smtClean="0">
                <a:latin typeface="Century Gothic" panose="020B0502020202020204" pitchFamily="34" charset="0"/>
              </a:rPr>
              <a:t>, which is previously known as Multiple Personality Disorder (MPD).</a:t>
            </a:r>
            <a:endParaRPr lang="en-US" altLang="en-US" sz="3100" dirty="0">
              <a:latin typeface="Century Gothic" panose="020B0502020202020204" pitchFamily="34" charset="0"/>
            </a:endParaRPr>
          </a:p>
          <a:p>
            <a:pPr lvl="1"/>
            <a:r>
              <a:rPr lang="en-US" altLang="en-US" sz="3100" dirty="0">
                <a:latin typeface="Century Gothic" panose="020B0502020202020204" pitchFamily="34" charset="0"/>
              </a:rPr>
              <a:t>W</a:t>
            </a:r>
            <a:r>
              <a:rPr lang="en-US" altLang="en-US" sz="3100" dirty="0" smtClean="0">
                <a:latin typeface="Century Gothic" panose="020B0502020202020204" pitchFamily="34" charset="0"/>
              </a:rPr>
              <a:t>hen </a:t>
            </a:r>
            <a:r>
              <a:rPr lang="en-US" altLang="en-US" sz="3100" dirty="0">
                <a:latin typeface="Century Gothic" panose="020B0502020202020204" pitchFamily="34" charset="0"/>
              </a:rPr>
              <a:t>a person </a:t>
            </a:r>
            <a:r>
              <a:rPr lang="en-US" altLang="en-US" sz="3100" dirty="0" smtClean="0">
                <a:latin typeface="Century Gothic" panose="020B0502020202020204" pitchFamily="34" charset="0"/>
              </a:rPr>
              <a:t>exhibits </a:t>
            </a:r>
            <a:r>
              <a:rPr lang="en-US" altLang="en-US" sz="3100" dirty="0">
                <a:latin typeface="Century Gothic" panose="020B0502020202020204" pitchFamily="34" charset="0"/>
              </a:rPr>
              <a:t>two or more distinct and alternating </a:t>
            </a:r>
            <a:r>
              <a:rPr lang="en-US" altLang="en-US" sz="3100" dirty="0" smtClean="0">
                <a:latin typeface="Century Gothic" panose="020B0502020202020204" pitchFamily="34" charset="0"/>
              </a:rPr>
              <a:t>personalities-- each with its own memories, behaviors, and relationship-- rather </a:t>
            </a:r>
            <a:r>
              <a:rPr lang="en-US" altLang="en-US" sz="3100" dirty="0">
                <a:latin typeface="Century Gothic" panose="020B0502020202020204" pitchFamily="34" charset="0"/>
              </a:rPr>
              <a:t>than one integrated personality. </a:t>
            </a:r>
            <a:endParaRPr lang="en-US" altLang="en-US" sz="3100" dirty="0" smtClean="0">
              <a:latin typeface="Century Gothic" panose="020B0502020202020204" pitchFamily="34" charset="0"/>
            </a:endParaRPr>
          </a:p>
          <a:p>
            <a:pPr lvl="1"/>
            <a:r>
              <a:rPr lang="en-US" altLang="en-US" sz="3100" dirty="0" smtClean="0">
                <a:latin typeface="Century Gothic" panose="020B0502020202020204" pitchFamily="34" charset="0"/>
              </a:rPr>
              <a:t>Research suggests severe sexual or physical abuse during childhood seems to be related to the condition.</a:t>
            </a:r>
          </a:p>
          <a:p>
            <a:pPr lvl="1"/>
            <a:r>
              <a:rPr lang="en-US" altLang="en-US" sz="3100" dirty="0" smtClean="0">
                <a:latin typeface="Century Gothic" panose="020B0502020202020204" pitchFamily="34" charset="0"/>
              </a:rPr>
              <a:t>Some suggest </a:t>
            </a:r>
            <a:r>
              <a:rPr lang="en-US" altLang="en-US" sz="3100" b="1" dirty="0" smtClean="0">
                <a:solidFill>
                  <a:srgbClr val="0000FF"/>
                </a:solidFill>
                <a:latin typeface="Century Gothic" panose="020B0502020202020204" pitchFamily="34" charset="0"/>
              </a:rPr>
              <a:t>DID</a:t>
            </a:r>
            <a:r>
              <a:rPr lang="en-US" altLang="en-US" sz="3100" dirty="0" smtClean="0">
                <a:latin typeface="Century Gothic" panose="020B0502020202020204" pitchFamily="34" charset="0"/>
              </a:rPr>
              <a:t> is a </a:t>
            </a:r>
            <a:r>
              <a:rPr lang="en-US" altLang="en-US" sz="3100" i="1" dirty="0" smtClean="0">
                <a:latin typeface="Century Gothic" panose="020B0502020202020204" pitchFamily="34" charset="0"/>
              </a:rPr>
              <a:t>social</a:t>
            </a:r>
            <a:r>
              <a:rPr lang="en-US" altLang="en-US" sz="31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3100" i="1" smtClean="0">
                <a:latin typeface="Century Gothic" panose="020B0502020202020204" pitchFamily="34" charset="0"/>
              </a:rPr>
              <a:t>construction</a:t>
            </a:r>
            <a:r>
              <a:rPr lang="en-US" altLang="en-US" sz="3100" smtClean="0">
                <a:latin typeface="Century Gothic" panose="020B0502020202020204" pitchFamily="34" charset="0"/>
              </a:rPr>
              <a:t>—that it </a:t>
            </a:r>
            <a:r>
              <a:rPr lang="en-US" altLang="en-US" sz="3100" dirty="0" smtClean="0">
                <a:latin typeface="Century Gothic" panose="020B0502020202020204" pitchFamily="34" charset="0"/>
              </a:rPr>
              <a:t>represents a category people adopt to make sense out of their experiences, while others believe the therapists may help “create” these personalities inadvertently (as we have many roles in our lives)</a:t>
            </a:r>
          </a:p>
          <a:p>
            <a:pPr lvl="2"/>
            <a:r>
              <a:rPr lang="en-US" altLang="en-US" sz="3100" dirty="0" smtClean="0">
                <a:latin typeface="Century Gothic" panose="020B0502020202020204" pitchFamily="34" charset="0"/>
              </a:rPr>
              <a:t>Majority of</a:t>
            </a:r>
            <a:r>
              <a:rPr lang="en-US" altLang="en-US" sz="3100" b="1" dirty="0" smtClean="0">
                <a:solidFill>
                  <a:srgbClr val="0000FF"/>
                </a:solidFill>
                <a:latin typeface="Century Gothic" panose="020B0502020202020204" pitchFamily="34" charset="0"/>
              </a:rPr>
              <a:t> DID </a:t>
            </a:r>
            <a:r>
              <a:rPr lang="en-US" altLang="en-US" sz="3100" dirty="0" smtClean="0">
                <a:latin typeface="Century Gothic" panose="020B0502020202020204" pitchFamily="34" charset="0"/>
              </a:rPr>
              <a:t>diagnoses are women</a:t>
            </a:r>
          </a:p>
          <a:p>
            <a:pPr lvl="1"/>
            <a:endParaRPr lang="en-US" alt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altLang="en-US" sz="2000" dirty="0">
                <a:latin typeface="Century Gothic" panose="020B0502020202020204" pitchFamily="34" charset="0"/>
              </a:rPr>
              <a:t>	</a:t>
            </a:r>
            <a:r>
              <a:rPr lang="en-US" altLang="en-US" sz="2000" dirty="0">
                <a:latin typeface="Century Gothic" panose="020B0502020202020204" pitchFamily="34" charset="0"/>
                <a:hlinkClick r:id="rId2"/>
              </a:rPr>
              <a:t>https://www.youtube.com/watch?v=zhM0xp5vXqY</a:t>
            </a:r>
            <a:endParaRPr lang="en-US" altLang="en-US" sz="2800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6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386</Words>
  <Application>Microsoft Office PowerPoint</Application>
  <PresentationFormat>On-screen Show (4:3)</PresentationFormat>
  <Paragraphs>39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</vt:lpstr>
      <vt:lpstr>Office Theme</vt:lpstr>
      <vt:lpstr>Somatic Symptom Disorders (previously Somatoform Disorders) and Dissociative Disorders</vt:lpstr>
      <vt:lpstr>Somatic Symptom disorders</vt:lpstr>
      <vt:lpstr>Dissociative Disorders</vt:lpstr>
      <vt:lpstr>Dissociative Disorders</vt:lpstr>
      <vt:lpstr>Dissociative Disorders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Rebecca Rodriguez</cp:lastModifiedBy>
  <cp:revision>30</cp:revision>
  <dcterms:created xsi:type="dcterms:W3CDTF">2016-01-07T19:16:20Z</dcterms:created>
  <dcterms:modified xsi:type="dcterms:W3CDTF">2017-03-03T21:35:02Z</dcterms:modified>
</cp:coreProperties>
</file>