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17675"/>
            <a:ext cx="9144000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234171" y="6640066"/>
            <a:ext cx="909827" cy="217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534400" y="6248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609600"/>
                </a:moveTo>
                <a:lnTo>
                  <a:pt x="609600" y="609600"/>
                </a:lnTo>
                <a:lnTo>
                  <a:pt x="609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05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52390" y="3276600"/>
            <a:ext cx="3991609" cy="3581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9144000" cy="3669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762" y="4825"/>
            <a:ext cx="9139174" cy="3271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17675"/>
            <a:ext cx="9144000" cy="460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234171" y="6640066"/>
            <a:ext cx="909827" cy="217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534400" y="6248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609600"/>
                </a:moveTo>
                <a:lnTo>
                  <a:pt x="609600" y="609600"/>
                </a:lnTo>
                <a:lnTo>
                  <a:pt x="609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05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6538" y="1671573"/>
            <a:ext cx="2550922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370" y="1610613"/>
            <a:ext cx="7795259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image" Target="../media/image133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988" y="5496255"/>
            <a:ext cx="314896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317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5" dirty="0">
                <a:latin typeface="Arial Black"/>
                <a:cs typeface="Arial Black"/>
              </a:rPr>
              <a:t> </a:t>
            </a:r>
            <a:r>
              <a:rPr lang="en-US" sz="3200" spc="-5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919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The</a:t>
            </a:r>
            <a:r>
              <a:rPr sz="4000" spc="-95" dirty="0">
                <a:solidFill>
                  <a:srgbClr val="5F497A"/>
                </a:solidFill>
              </a:rPr>
              <a:t> </a:t>
            </a:r>
            <a:r>
              <a:rPr sz="4000" spc="-25" dirty="0">
                <a:solidFill>
                  <a:srgbClr val="5F497A"/>
                </a:solidFill>
              </a:rPr>
              <a:t>Keyboard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552575" y="2400300"/>
            <a:ext cx="2905125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6257" y="3003550"/>
            <a:ext cx="181165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latin typeface="Calibri"/>
                <a:cs typeface="Calibri"/>
              </a:rPr>
              <a:t>USB</a:t>
            </a:r>
            <a:r>
              <a:rPr sz="3900" spc="-100" dirty="0">
                <a:latin typeface="Calibri"/>
                <a:cs typeface="Calibri"/>
              </a:rPr>
              <a:t> </a:t>
            </a:r>
            <a:r>
              <a:rPr sz="3900" spc="-5" dirty="0">
                <a:latin typeface="Calibri"/>
                <a:cs typeface="Calibri"/>
              </a:rPr>
              <a:t>port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25" y="1666875"/>
            <a:ext cx="1971675" cy="1971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7068" y="2235784"/>
            <a:ext cx="131572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Wired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Keyboards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3150" y="2400300"/>
            <a:ext cx="2905125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58736" y="3003550"/>
            <a:ext cx="202311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latin typeface="Calibri"/>
                <a:cs typeface="Calibri"/>
              </a:rPr>
              <a:t>Blu</a:t>
            </a:r>
            <a:r>
              <a:rPr sz="3900" spc="-15" dirty="0">
                <a:latin typeface="Calibri"/>
                <a:cs typeface="Calibri"/>
              </a:rPr>
              <a:t>e</a:t>
            </a:r>
            <a:r>
              <a:rPr sz="3900" spc="-35" dirty="0">
                <a:latin typeface="Calibri"/>
                <a:cs typeface="Calibri"/>
              </a:rPr>
              <a:t>t</a:t>
            </a:r>
            <a:r>
              <a:rPr sz="3900" spc="-5" dirty="0">
                <a:latin typeface="Calibri"/>
                <a:cs typeface="Calibri"/>
              </a:rPr>
              <a:t>ooth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53150" y="4238625"/>
            <a:ext cx="2905125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58736" y="4845811"/>
            <a:ext cx="90678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latin typeface="Calibri"/>
                <a:cs typeface="Calibri"/>
              </a:rPr>
              <a:t>Ir</a:t>
            </a:r>
            <a:r>
              <a:rPr sz="3900" spc="-65" dirty="0">
                <a:latin typeface="Calibri"/>
                <a:cs typeface="Calibri"/>
              </a:rPr>
              <a:t>D</a:t>
            </a:r>
            <a:r>
              <a:rPr sz="3900" dirty="0">
                <a:latin typeface="Calibri"/>
                <a:cs typeface="Calibri"/>
              </a:rPr>
              <a:t>A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86300" y="1666875"/>
            <a:ext cx="1971675" cy="1971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19802" y="2235784"/>
            <a:ext cx="131572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>
              <a:lnSpc>
                <a:spcPts val="276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Wireless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60"/>
              </a:lnSpc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Keyboards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262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919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The</a:t>
            </a:r>
            <a:r>
              <a:rPr sz="4000" spc="-95" dirty="0">
                <a:solidFill>
                  <a:srgbClr val="5F497A"/>
                </a:solidFill>
              </a:rPr>
              <a:t> </a:t>
            </a:r>
            <a:r>
              <a:rPr sz="4000" spc="-25" dirty="0">
                <a:solidFill>
                  <a:srgbClr val="5F497A"/>
                </a:solidFill>
              </a:rPr>
              <a:t>Keyboard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6678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An </a:t>
            </a:r>
            <a:r>
              <a:rPr sz="3200" spc="-10" dirty="0">
                <a:latin typeface="Calibri"/>
                <a:cs typeface="Calibri"/>
              </a:rPr>
              <a:t>ergonomic </a:t>
            </a:r>
            <a:r>
              <a:rPr sz="3200" spc="-25" dirty="0">
                <a:latin typeface="Calibri"/>
                <a:cs typeface="Calibri"/>
              </a:rPr>
              <a:t>keyboard </a:t>
            </a:r>
            <a:r>
              <a:rPr sz="3200" spc="-5" dirty="0">
                <a:latin typeface="Calibri"/>
                <a:cs typeface="Calibri"/>
              </a:rPr>
              <a:t>has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design that reduces  </a:t>
            </a:r>
            <a:r>
              <a:rPr sz="3200" dirty="0">
                <a:latin typeface="Calibri"/>
                <a:cs typeface="Calibri"/>
              </a:rPr>
              <a:t>the chance of </a:t>
            </a:r>
            <a:r>
              <a:rPr sz="3200" spc="-10" dirty="0">
                <a:latin typeface="Calibri"/>
                <a:cs typeface="Calibri"/>
              </a:rPr>
              <a:t>wrist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hand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injuries</a:t>
            </a:r>
            <a:endParaRPr sz="3200">
              <a:latin typeface="Calibri"/>
              <a:cs typeface="Calibri"/>
            </a:endParaRPr>
          </a:p>
          <a:p>
            <a:pPr marL="355600" marR="13335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Ergonomics </a:t>
            </a:r>
            <a:r>
              <a:rPr sz="3200" spc="-15" dirty="0">
                <a:latin typeface="Calibri"/>
                <a:cs typeface="Calibri"/>
              </a:rPr>
              <a:t>incorporates </a:t>
            </a:r>
            <a:r>
              <a:rPr sz="3200" spc="-20" dirty="0">
                <a:latin typeface="Calibri"/>
                <a:cs typeface="Calibri"/>
              </a:rPr>
              <a:t>comfort, </a:t>
            </a:r>
            <a:r>
              <a:rPr sz="3200" spc="-30" dirty="0">
                <a:latin typeface="Calibri"/>
                <a:cs typeface="Calibri"/>
              </a:rPr>
              <a:t>efficiency,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25" dirty="0">
                <a:latin typeface="Calibri"/>
                <a:cs typeface="Calibri"/>
              </a:rPr>
              <a:t>safety into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design </a:t>
            </a:r>
            <a:r>
              <a:rPr sz="3200" dirty="0">
                <a:latin typeface="Calibri"/>
                <a:cs typeface="Calibri"/>
              </a:rPr>
              <a:t>of the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workplace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643890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262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9400" y="3810000"/>
            <a:ext cx="3657600" cy="2363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919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The</a:t>
            </a:r>
            <a:r>
              <a:rPr sz="4000" spc="-95" dirty="0">
                <a:solidFill>
                  <a:srgbClr val="5F497A"/>
                </a:solidFill>
              </a:rPr>
              <a:t> </a:t>
            </a:r>
            <a:r>
              <a:rPr sz="4000" spc="-25" dirty="0">
                <a:solidFill>
                  <a:srgbClr val="5F497A"/>
                </a:solidFill>
              </a:rPr>
              <a:t>Keyboard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40115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Keyboards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mobile </a:t>
            </a:r>
            <a:r>
              <a:rPr sz="3200" spc="-5" dirty="0">
                <a:latin typeface="Calibri"/>
                <a:cs typeface="Calibri"/>
              </a:rPr>
              <a:t>devices typically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smaller  </a:t>
            </a:r>
            <a:r>
              <a:rPr sz="3200" spc="-10" dirty="0">
                <a:latin typeface="Calibri"/>
                <a:cs typeface="Calibri"/>
              </a:rPr>
              <a:t>and/or </a:t>
            </a:r>
            <a:r>
              <a:rPr sz="3200" spc="-20" dirty="0">
                <a:latin typeface="Calibri"/>
                <a:cs typeface="Calibri"/>
              </a:rPr>
              <a:t>have </a:t>
            </a:r>
            <a:r>
              <a:rPr sz="3200" spc="-30" dirty="0">
                <a:latin typeface="Calibri"/>
                <a:cs typeface="Calibri"/>
              </a:rPr>
              <a:t>fewer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keys</a:t>
            </a:r>
            <a:endParaRPr sz="3200">
              <a:latin typeface="Calibri"/>
              <a:cs typeface="Calibri"/>
            </a:endParaRPr>
          </a:p>
          <a:p>
            <a:pPr marL="355600" marR="219075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Some phones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spc="-10" dirty="0">
                <a:latin typeface="Calibri"/>
                <a:cs typeface="Calibri"/>
              </a:rPr>
              <a:t>predictive </a:t>
            </a:r>
            <a:r>
              <a:rPr sz="3200" spc="-20" dirty="0">
                <a:latin typeface="Calibri"/>
                <a:cs typeface="Calibri"/>
              </a:rPr>
              <a:t>text </a:t>
            </a:r>
            <a:r>
              <a:rPr sz="3200" spc="-10" dirty="0">
                <a:latin typeface="Calibri"/>
                <a:cs typeface="Calibri"/>
              </a:rPr>
              <a:t>input, </a:t>
            </a:r>
            <a:r>
              <a:rPr sz="3200" dirty="0">
                <a:latin typeface="Calibri"/>
                <a:cs typeface="Calibri"/>
              </a:rPr>
              <a:t>which  </a:t>
            </a:r>
            <a:r>
              <a:rPr sz="3200" spc="-20" dirty="0">
                <a:latin typeface="Calibri"/>
                <a:cs typeface="Calibri"/>
              </a:rPr>
              <a:t>saves </a:t>
            </a:r>
            <a:r>
              <a:rPr sz="3200" spc="-5" dirty="0">
                <a:latin typeface="Calibri"/>
                <a:cs typeface="Calibri"/>
              </a:rPr>
              <a:t>time </a:t>
            </a: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10" dirty="0">
                <a:latin typeface="Calibri"/>
                <a:cs typeface="Calibri"/>
              </a:rPr>
              <a:t>entering </a:t>
            </a:r>
            <a:r>
              <a:rPr sz="3200" spc="-20" dirty="0">
                <a:latin typeface="Calibri"/>
                <a:cs typeface="Calibri"/>
              </a:rPr>
              <a:t>text </a:t>
            </a:r>
            <a:r>
              <a:rPr sz="3200" spc="-10" dirty="0">
                <a:latin typeface="Calibri"/>
                <a:cs typeface="Calibri"/>
              </a:rPr>
              <a:t>using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30" dirty="0">
                <a:latin typeface="Calibri"/>
                <a:cs typeface="Calibri"/>
              </a:rPr>
              <a:t>phone’s  </a:t>
            </a:r>
            <a:r>
              <a:rPr sz="3200" spc="-25" dirty="0">
                <a:latin typeface="Calibri"/>
                <a:cs typeface="Calibri"/>
              </a:rPr>
              <a:t>keypad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026794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262 –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263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0800" y="3886162"/>
            <a:ext cx="5257800" cy="2397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92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Pointing</a:t>
            </a:r>
            <a:r>
              <a:rPr sz="4000" spc="-65" dirty="0">
                <a:solidFill>
                  <a:srgbClr val="5F497A"/>
                </a:solidFill>
              </a:rPr>
              <a:t> </a:t>
            </a:r>
            <a:r>
              <a:rPr sz="4000" spc="-10" dirty="0">
                <a:solidFill>
                  <a:srgbClr val="5F497A"/>
                </a:solidFill>
              </a:rPr>
              <a:t>Devices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42950" y="2057400"/>
            <a:ext cx="7810500" cy="3609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263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473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5F497A"/>
                </a:solidFill>
              </a:rPr>
              <a:t>Mouse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173720" cy="2526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mouse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10" dirty="0">
                <a:latin typeface="Calibri"/>
                <a:cs typeface="Calibri"/>
              </a:rPr>
              <a:t>pointing </a:t>
            </a:r>
            <a:r>
              <a:rPr sz="3200" spc="-5" dirty="0">
                <a:latin typeface="Calibri"/>
                <a:cs typeface="Calibri"/>
              </a:rPr>
              <a:t>device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5" dirty="0">
                <a:latin typeface="Calibri"/>
                <a:cs typeface="Calibri"/>
              </a:rPr>
              <a:t>fits under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palm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your </a:t>
            </a:r>
            <a:r>
              <a:rPr sz="3200" spc="-5" dirty="0">
                <a:latin typeface="Calibri"/>
                <a:cs typeface="Calibri"/>
              </a:rPr>
              <a:t>hand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comfortably</a:t>
            </a:r>
            <a:endParaRPr sz="3200">
              <a:latin typeface="Calibri"/>
              <a:cs typeface="Calibri"/>
            </a:endParaRPr>
          </a:p>
          <a:p>
            <a:pPr marL="756285" marR="902969" indent="-28702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5" dirty="0">
                <a:latin typeface="Calibri"/>
                <a:cs typeface="Calibri"/>
              </a:rPr>
              <a:t>widely </a:t>
            </a:r>
            <a:r>
              <a:rPr sz="2800" spc="-10" dirty="0">
                <a:latin typeface="Calibri"/>
                <a:cs typeface="Calibri"/>
              </a:rPr>
              <a:t>used pointing device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5" dirty="0">
                <a:latin typeface="Calibri"/>
                <a:cs typeface="Calibri"/>
              </a:rPr>
              <a:t>desktop  </a:t>
            </a:r>
            <a:r>
              <a:rPr sz="2800" spc="-20" dirty="0">
                <a:latin typeface="Calibri"/>
                <a:cs typeface="Calibri"/>
              </a:rPr>
              <a:t>computers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mouse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wired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wireless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24142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263 –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264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Figures </a:t>
            </a:r>
            <a:r>
              <a:rPr sz="1200" dirty="0">
                <a:latin typeface="Calibri"/>
                <a:cs typeface="Calibri"/>
              </a:rPr>
              <a:t>5-6 and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95400" y="4114825"/>
            <a:ext cx="2052701" cy="2141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0" y="4114800"/>
            <a:ext cx="2393950" cy="224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473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5F497A"/>
                </a:solidFill>
              </a:rPr>
              <a:t>Mouse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643890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264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5750" y="2162175"/>
            <a:ext cx="207645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8875" y="2162175"/>
            <a:ext cx="2066925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1607565"/>
            <a:ext cx="3556635" cy="1358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Mouse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operations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imes New Roman"/>
              <a:cs typeface="Times New Roman"/>
            </a:endParaRPr>
          </a:p>
          <a:p>
            <a:pPr marL="749300">
              <a:lnSpc>
                <a:spcPct val="100000"/>
              </a:lnSpc>
              <a:spcBef>
                <a:spcPts val="5"/>
              </a:spcBef>
              <a:tabLst>
                <a:tab pos="2924810" algn="l"/>
              </a:tabLst>
            </a:pP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oi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	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62475" y="2162175"/>
            <a:ext cx="2066925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00929" y="2542997"/>
            <a:ext cx="140335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Right-click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8450" y="2162175"/>
            <a:ext cx="2181225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02577" y="2542997"/>
            <a:ext cx="1675764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Double-click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5750" y="3524250"/>
            <a:ext cx="2076450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0862" y="3903345"/>
            <a:ext cx="14566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Triple-click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28875" y="3524250"/>
            <a:ext cx="2066925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38932" y="3903345"/>
            <a:ext cx="6534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62475" y="3524250"/>
            <a:ext cx="20669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94834" y="3903345"/>
            <a:ext cx="14173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Right-drag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96075" y="3524250"/>
            <a:ext cx="2076450" cy="1295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86625" y="3721684"/>
            <a:ext cx="90805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5720" marR="5080" indent="-33655">
              <a:lnSpc>
                <a:spcPts val="2860"/>
              </a:lnSpc>
              <a:spcBef>
                <a:spcPts val="415"/>
              </a:spcBef>
            </a:pP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  wheel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5750" y="4886325"/>
            <a:ext cx="2076450" cy="1295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2302" y="5082032"/>
            <a:ext cx="127254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28600" marR="5080" indent="-216535">
              <a:lnSpc>
                <a:spcPts val="2860"/>
              </a:lnSpc>
              <a:spcBef>
                <a:spcPts val="415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spin  wheel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00300" y="4886325"/>
            <a:ext cx="2124075" cy="1295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57348" y="5263388"/>
            <a:ext cx="16192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Press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wheel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62475" y="4886325"/>
            <a:ext cx="2066925" cy="1295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34458" y="5263388"/>
            <a:ext cx="13373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Tilt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wheel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29400" y="4886325"/>
            <a:ext cx="2276475" cy="1295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90384" y="5082032"/>
            <a:ext cx="170053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94970" marR="5080" indent="-382905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Press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thumb 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button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833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Other </a:t>
            </a:r>
            <a:r>
              <a:rPr sz="4000" spc="-20" dirty="0">
                <a:solidFill>
                  <a:srgbClr val="5F497A"/>
                </a:solidFill>
              </a:rPr>
              <a:t>Pointing</a:t>
            </a:r>
            <a:r>
              <a:rPr sz="4000" spc="-40" dirty="0">
                <a:solidFill>
                  <a:srgbClr val="5F497A"/>
                </a:solidFill>
              </a:rPr>
              <a:t> </a:t>
            </a:r>
            <a:r>
              <a:rPr sz="4000" spc="-10" dirty="0">
                <a:solidFill>
                  <a:srgbClr val="5F497A"/>
                </a:solidFill>
              </a:rPr>
              <a:t>Devices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28244" y="2751431"/>
            <a:ext cx="406400" cy="13919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-175" dirty="0">
                <a:latin typeface="Calibri"/>
                <a:cs typeface="Calibri"/>
              </a:rPr>
              <a:t>T</a:t>
            </a:r>
            <a:r>
              <a:rPr sz="3000" spc="-6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kb</a:t>
            </a:r>
            <a:r>
              <a:rPr sz="3000" spc="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ll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975" y="2343150"/>
            <a:ext cx="2247900" cy="375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7224" y="2722626"/>
            <a:ext cx="1723389" cy="8826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6364" marR="5080" indent="-114300">
              <a:lnSpc>
                <a:spcPct val="91600"/>
              </a:lnSpc>
              <a:spcBef>
                <a:spcPts val="250"/>
              </a:spcBef>
              <a:buChar char="•"/>
              <a:tabLst>
                <a:tab pos="1270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trackball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is a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stationary pointing  device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with a ball</a:t>
            </a:r>
            <a:r>
              <a:rPr sz="15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top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side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875" y="1781175"/>
            <a:ext cx="971550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20160" y="2753676"/>
            <a:ext cx="406400" cy="1523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-40" dirty="0">
                <a:latin typeface="Calibri"/>
                <a:cs typeface="Calibri"/>
              </a:rPr>
              <a:t>Touchpad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57600" y="2343150"/>
            <a:ext cx="2257425" cy="3752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49115" y="2722626"/>
            <a:ext cx="1863725" cy="1090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72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touchpad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500">
              <a:latin typeface="Calibri"/>
              <a:cs typeface="Calibri"/>
            </a:endParaRPr>
          </a:p>
          <a:p>
            <a:pPr marL="127000" marR="5080">
              <a:lnSpc>
                <a:spcPct val="91600"/>
              </a:lnSpc>
              <a:spcBef>
                <a:spcPts val="70"/>
              </a:spcBef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small, flat,</a:t>
            </a:r>
            <a:r>
              <a:rPr sz="15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rectangular  pointing device that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sensitive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pressure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motion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28975" y="1781175"/>
            <a:ext cx="981075" cy="981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12357" y="2753232"/>
            <a:ext cx="406400" cy="21062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-15" dirty="0">
                <a:latin typeface="Calibri"/>
                <a:cs typeface="Calibri"/>
              </a:rPr>
              <a:t>Pointing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Stick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53225" y="2343150"/>
            <a:ext cx="2238375" cy="3752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41057" y="2722626"/>
            <a:ext cx="1682114" cy="1510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0" marR="5080" indent="-114300">
              <a:lnSpc>
                <a:spcPct val="91600"/>
              </a:lnSpc>
              <a:spcBef>
                <a:spcPts val="250"/>
              </a:spcBef>
              <a:buChar char="•"/>
              <a:tabLst>
                <a:tab pos="1270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pointing stick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is a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pressure-sensitive  pointing device  shaped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like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pencil 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eraser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positioned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between 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keys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keyboard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24600" y="1781175"/>
            <a:ext cx="981075" cy="981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6392976"/>
            <a:ext cx="1039494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Pages 265 –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266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Figures </a:t>
            </a:r>
            <a:r>
              <a:rPr sz="1100" dirty="0">
                <a:latin typeface="Calibri"/>
                <a:cs typeface="Calibri"/>
              </a:rPr>
              <a:t>5-9 –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5-11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8402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5" dirty="0">
                <a:solidFill>
                  <a:srgbClr val="5F497A"/>
                </a:solidFill>
              </a:rPr>
              <a:t>Touch </a:t>
            </a:r>
            <a:r>
              <a:rPr sz="4000" spc="-15" dirty="0">
                <a:solidFill>
                  <a:srgbClr val="5F497A"/>
                </a:solidFill>
              </a:rPr>
              <a:t>Screens </a:t>
            </a:r>
            <a:r>
              <a:rPr sz="4000" spc="-5" dirty="0">
                <a:solidFill>
                  <a:srgbClr val="5F497A"/>
                </a:solidFill>
              </a:rPr>
              <a:t>and </a:t>
            </a:r>
            <a:r>
              <a:rPr sz="4000" spc="-30" dirty="0">
                <a:solidFill>
                  <a:srgbClr val="5F497A"/>
                </a:solidFill>
              </a:rPr>
              <a:t>Touch-Sensitive</a:t>
            </a:r>
            <a:r>
              <a:rPr sz="4000" spc="114" dirty="0">
                <a:solidFill>
                  <a:srgbClr val="5F497A"/>
                </a:solidFill>
              </a:rPr>
              <a:t> </a:t>
            </a:r>
            <a:r>
              <a:rPr sz="4000" spc="-25" dirty="0">
                <a:solidFill>
                  <a:srgbClr val="5F497A"/>
                </a:solidFill>
              </a:rPr>
              <a:t>Pads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759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10" dirty="0">
                <a:solidFill>
                  <a:srgbClr val="005F85"/>
                </a:solidFill>
                <a:latin typeface="Calibri"/>
                <a:cs typeface="Calibri"/>
              </a:rPr>
              <a:t>touch 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screen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10" dirty="0">
                <a:latin typeface="Calibri"/>
                <a:cs typeface="Calibri"/>
              </a:rPr>
              <a:t>touch-sensitive </a:t>
            </a:r>
            <a:r>
              <a:rPr sz="3200" spc="-15" dirty="0">
                <a:latin typeface="Calibri"/>
                <a:cs typeface="Calibri"/>
              </a:rPr>
              <a:t>display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device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92976"/>
            <a:ext cx="111125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266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Figures </a:t>
            </a:r>
            <a:r>
              <a:rPr sz="1100" dirty="0">
                <a:latin typeface="Calibri"/>
                <a:cs typeface="Calibri"/>
              </a:rPr>
              <a:t>5-12 –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5-13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38800" y="2286000"/>
            <a:ext cx="2598420" cy="316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2286000"/>
            <a:ext cx="4718685" cy="3165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8402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5" dirty="0">
                <a:solidFill>
                  <a:srgbClr val="5F497A"/>
                </a:solidFill>
              </a:rPr>
              <a:t>Touch </a:t>
            </a:r>
            <a:r>
              <a:rPr sz="4000" spc="-15" dirty="0">
                <a:solidFill>
                  <a:srgbClr val="5F497A"/>
                </a:solidFill>
              </a:rPr>
              <a:t>Screens </a:t>
            </a:r>
            <a:r>
              <a:rPr sz="4000" spc="-5" dirty="0">
                <a:solidFill>
                  <a:srgbClr val="5F497A"/>
                </a:solidFill>
              </a:rPr>
              <a:t>and </a:t>
            </a:r>
            <a:r>
              <a:rPr sz="4000" spc="-30" dirty="0">
                <a:solidFill>
                  <a:srgbClr val="5F497A"/>
                </a:solidFill>
              </a:rPr>
              <a:t>Touch-Sensitive</a:t>
            </a:r>
            <a:r>
              <a:rPr sz="4000" spc="114" dirty="0">
                <a:solidFill>
                  <a:srgbClr val="5F497A"/>
                </a:solidFill>
              </a:rPr>
              <a:t> </a:t>
            </a:r>
            <a:r>
              <a:rPr sz="4000" spc="-25" dirty="0">
                <a:solidFill>
                  <a:srgbClr val="5F497A"/>
                </a:solidFill>
              </a:rPr>
              <a:t>Pads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731390"/>
            <a:ext cx="2258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Microsoft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Surface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713735"/>
            <a:ext cx="4040251" cy="2873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4527" y="1731390"/>
            <a:ext cx="2640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Touch-sensitive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6150" y="2174811"/>
            <a:ext cx="3819525" cy="3951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6389319"/>
            <a:ext cx="120713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 </a:t>
            </a:r>
            <a:r>
              <a:rPr sz="1200" dirty="0">
                <a:latin typeface="Calibri"/>
                <a:cs typeface="Calibri"/>
              </a:rPr>
              <a:t>267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Figures </a:t>
            </a:r>
            <a:r>
              <a:rPr sz="1200" dirty="0">
                <a:latin typeface="Calibri"/>
                <a:cs typeface="Calibri"/>
              </a:rPr>
              <a:t>5-14 –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5-15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5993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solidFill>
                  <a:srgbClr val="5F497A"/>
                </a:solidFill>
              </a:rPr>
              <a:t>Pen</a:t>
            </a:r>
            <a:r>
              <a:rPr sz="4000" spc="-75" dirty="0">
                <a:solidFill>
                  <a:srgbClr val="5F497A"/>
                </a:solidFill>
              </a:rPr>
              <a:t> </a:t>
            </a:r>
            <a:r>
              <a:rPr sz="4000" spc="-5" dirty="0">
                <a:solidFill>
                  <a:srgbClr val="5F497A"/>
                </a:solidFill>
              </a:rPr>
              <a:t>Input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6607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With </a:t>
            </a:r>
            <a:r>
              <a:rPr sz="2800" b="1" spc="-5" dirty="0">
                <a:solidFill>
                  <a:srgbClr val="005F85"/>
                </a:solidFill>
                <a:latin typeface="Calibri"/>
                <a:cs typeface="Calibri"/>
              </a:rPr>
              <a:t>pen input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15" dirty="0">
                <a:latin typeface="Calibri"/>
                <a:cs typeface="Calibri"/>
              </a:rPr>
              <a:t>touch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005F85"/>
                </a:solidFill>
                <a:latin typeface="Calibri"/>
                <a:cs typeface="Calibri"/>
              </a:rPr>
              <a:t>stylus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b="1" spc="-10" dirty="0">
                <a:solidFill>
                  <a:srgbClr val="005F85"/>
                </a:solidFill>
                <a:latin typeface="Calibri"/>
                <a:cs typeface="Calibri"/>
              </a:rPr>
              <a:t>digital </a:t>
            </a:r>
            <a:r>
              <a:rPr sz="2800" b="1" spc="-5" dirty="0">
                <a:solidFill>
                  <a:srgbClr val="005F85"/>
                </a:solidFill>
                <a:latin typeface="Calibri"/>
                <a:cs typeface="Calibri"/>
              </a:rPr>
              <a:t>pen </a:t>
            </a:r>
            <a:r>
              <a:rPr sz="2800" spc="-5" dirty="0">
                <a:latin typeface="Calibri"/>
                <a:cs typeface="Calibri"/>
              </a:rPr>
              <a:t>on a </a:t>
            </a:r>
            <a:r>
              <a:rPr sz="2800" spc="-15" dirty="0">
                <a:latin typeface="Calibri"/>
                <a:cs typeface="Calibri"/>
              </a:rPr>
              <a:t>flat  surface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write, </a:t>
            </a:r>
            <a:r>
              <a:rPr sz="2800" spc="-70" dirty="0">
                <a:latin typeface="Calibri"/>
                <a:cs typeface="Calibri"/>
              </a:rPr>
              <a:t>draw,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5" dirty="0">
                <a:latin typeface="Calibri"/>
                <a:cs typeface="Calibri"/>
              </a:rPr>
              <a:t>make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selections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268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67000" y="2521902"/>
            <a:ext cx="3733800" cy="377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5F497A"/>
                </a:solidFill>
              </a:rPr>
              <a:t>Objectives</a:t>
            </a:r>
            <a:r>
              <a:rPr sz="4000" spc="-60" dirty="0">
                <a:solidFill>
                  <a:srgbClr val="5F497A"/>
                </a:solidFill>
              </a:rPr>
              <a:t> </a:t>
            </a:r>
            <a:r>
              <a:rPr sz="4000" spc="-10" dirty="0">
                <a:solidFill>
                  <a:srgbClr val="5F497A"/>
                </a:solidFill>
              </a:rPr>
              <a:t>Overview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8100" y="2085975"/>
            <a:ext cx="3019425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2242" y="2599435"/>
            <a:ext cx="2642235" cy="6718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indent="635" algn="ctr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Define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input and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differentiate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among a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program,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command,</a:t>
            </a:r>
            <a:r>
              <a:rPr sz="15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user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4200" y="2085975"/>
            <a:ext cx="2886075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83660" y="2180590"/>
            <a:ext cx="2378075" cy="15106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2540" algn="ctr">
              <a:lnSpc>
                <a:spcPct val="91600"/>
              </a:lnSpc>
              <a:spcBef>
                <a:spcPts val="250"/>
              </a:spcBef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Identify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keys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buttons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commonly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found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desktop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computer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keyboards,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 describe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keyboards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mobile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computers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devices 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differ from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desktop computer 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keyboards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62675" y="2085975"/>
            <a:ext cx="2886075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56984" y="2703957"/>
            <a:ext cx="250698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36195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Describe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mouse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types  and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explain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mouse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675" y="4019550"/>
            <a:ext cx="2924175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5102" y="4533392"/>
            <a:ext cx="2597150" cy="6718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1270" algn="ctr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Describe various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types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touch 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screens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explain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touch-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sensitive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pad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works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14675" y="4019550"/>
            <a:ext cx="2952750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83077" y="4533392"/>
            <a:ext cx="2578735" cy="6718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Describe various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types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pen  input, and identify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15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input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smart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phones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05525" y="4019550"/>
            <a:ext cx="3038475" cy="1781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76213" y="4637913"/>
            <a:ext cx="2667635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687705" marR="5080" indent="-675640">
              <a:lnSpc>
                <a:spcPts val="1639"/>
              </a:lnSpc>
              <a:spcBef>
                <a:spcPts val="285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Summarize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purpose of various 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game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controllers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6392976"/>
            <a:ext cx="132334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spc="-5" dirty="0">
                <a:latin typeface="Calibri"/>
                <a:cs typeface="Calibri"/>
              </a:rPr>
              <a:t>See </a:t>
            </a:r>
            <a:r>
              <a:rPr sz="1100" dirty="0">
                <a:latin typeface="Calibri"/>
                <a:cs typeface="Calibri"/>
              </a:rPr>
              <a:t>Page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257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Detailed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52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Other Input </a:t>
            </a:r>
            <a:r>
              <a:rPr sz="4000" spc="-25" dirty="0">
                <a:solidFill>
                  <a:srgbClr val="5F497A"/>
                </a:solidFill>
              </a:rPr>
              <a:t>for </a:t>
            </a:r>
            <a:r>
              <a:rPr sz="4000" spc="-5" dirty="0">
                <a:solidFill>
                  <a:srgbClr val="5F497A"/>
                </a:solidFill>
              </a:rPr>
              <a:t>Smart</a:t>
            </a:r>
            <a:r>
              <a:rPr sz="4000" spc="-20" dirty="0">
                <a:solidFill>
                  <a:srgbClr val="5F497A"/>
                </a:solidFill>
              </a:rPr>
              <a:t> </a:t>
            </a:r>
            <a:r>
              <a:rPr sz="4000" spc="-10" dirty="0">
                <a:solidFill>
                  <a:srgbClr val="5F497A"/>
                </a:solidFill>
              </a:rPr>
              <a:t>Phones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52400" y="1676400"/>
            <a:ext cx="5399659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20713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 </a:t>
            </a:r>
            <a:r>
              <a:rPr sz="1200" dirty="0">
                <a:latin typeface="Calibri"/>
                <a:cs typeface="Calibri"/>
              </a:rPr>
              <a:t>269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Figures </a:t>
            </a:r>
            <a:r>
              <a:rPr sz="1200" dirty="0">
                <a:latin typeface="Calibri"/>
                <a:cs typeface="Calibri"/>
              </a:rPr>
              <a:t>5-17 –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38800" y="2286000"/>
            <a:ext cx="3326257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695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Game</a:t>
            </a:r>
            <a:r>
              <a:rPr sz="4000" spc="-55" dirty="0">
                <a:solidFill>
                  <a:srgbClr val="5F497A"/>
                </a:solidFill>
              </a:rPr>
              <a:t> </a:t>
            </a:r>
            <a:r>
              <a:rPr sz="4000" spc="-20" dirty="0">
                <a:solidFill>
                  <a:srgbClr val="5F497A"/>
                </a:solidFill>
              </a:rPr>
              <a:t>Controllers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5832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Video </a:t>
            </a:r>
            <a:r>
              <a:rPr sz="2800" spc="-15" dirty="0">
                <a:latin typeface="Calibri"/>
                <a:cs typeface="Calibri"/>
              </a:rPr>
              <a:t>games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computer games </a:t>
            </a:r>
            <a:r>
              <a:rPr sz="2800" spc="-10" dirty="0">
                <a:latin typeface="Calibri"/>
                <a:cs typeface="Calibri"/>
              </a:rPr>
              <a:t>use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20" dirty="0">
                <a:solidFill>
                  <a:srgbClr val="005F85"/>
                </a:solidFill>
                <a:latin typeface="Calibri"/>
                <a:cs typeface="Calibri"/>
              </a:rPr>
              <a:t>game </a:t>
            </a:r>
            <a:r>
              <a:rPr sz="2800" b="1" spc="-15" dirty="0">
                <a:solidFill>
                  <a:srgbClr val="005F85"/>
                </a:solidFill>
                <a:latin typeface="Calibri"/>
                <a:cs typeface="Calibri"/>
              </a:rPr>
              <a:t>controller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the input device that directs </a:t>
            </a:r>
            <a:r>
              <a:rPr sz="2800" spc="-15" dirty="0">
                <a:latin typeface="Calibri"/>
                <a:cs typeface="Calibri"/>
              </a:rPr>
              <a:t>movements </a:t>
            </a:r>
            <a:r>
              <a:rPr sz="2800" spc="-5" dirty="0">
                <a:latin typeface="Calibri"/>
                <a:cs typeface="Calibri"/>
              </a:rPr>
              <a:t>and actions  of </a:t>
            </a:r>
            <a:r>
              <a:rPr sz="2800" spc="-10" dirty="0">
                <a:latin typeface="Calibri"/>
                <a:cs typeface="Calibri"/>
              </a:rPr>
              <a:t>on-screen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objects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270 -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7725" y="3048000"/>
            <a:ext cx="245745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84477" y="3526663"/>
            <a:ext cx="1592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Gamepads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09950" y="3048000"/>
            <a:ext cx="2543175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85794" y="3331209"/>
            <a:ext cx="1926589" cy="842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15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Joysticks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215"/>
              </a:lnSpc>
            </a:pPr>
            <a:r>
              <a:rPr sz="2800" b="1" spc="-10" dirty="0">
                <a:latin typeface="Calibri"/>
                <a:cs typeface="Calibri"/>
              </a:rPr>
              <a:t>Wheels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81700" y="3048000"/>
            <a:ext cx="2457450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60363" y="3526663"/>
            <a:ext cx="1512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Light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guns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33600" y="4676775"/>
            <a:ext cx="2457450" cy="1533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04058" y="5160390"/>
            <a:ext cx="17202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Dance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pads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95825" y="4638675"/>
            <a:ext cx="2457450" cy="1571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50611" y="4769561"/>
            <a:ext cx="1561465" cy="12325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2540" algn="ctr">
              <a:lnSpc>
                <a:spcPts val="3070"/>
              </a:lnSpc>
              <a:spcBef>
                <a:spcPts val="440"/>
              </a:spcBef>
            </a:pPr>
            <a:r>
              <a:rPr sz="2800" spc="-5" dirty="0">
                <a:latin typeface="Calibri"/>
                <a:cs typeface="Calibri"/>
              </a:rPr>
              <a:t>Motion-  </a:t>
            </a:r>
            <a:r>
              <a:rPr sz="2800" spc="-10" dirty="0">
                <a:latin typeface="Calibri"/>
                <a:cs typeface="Calibri"/>
              </a:rPr>
              <a:t>sensing 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ol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695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Game</a:t>
            </a:r>
            <a:r>
              <a:rPr sz="4000" spc="-55" dirty="0">
                <a:solidFill>
                  <a:srgbClr val="5F497A"/>
                </a:solidFill>
              </a:rPr>
              <a:t> </a:t>
            </a:r>
            <a:r>
              <a:rPr sz="4000" spc="-20" dirty="0">
                <a:solidFill>
                  <a:srgbClr val="5F497A"/>
                </a:solidFill>
              </a:rPr>
              <a:t>Controllers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53004" y="1600200"/>
            <a:ext cx="3237992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307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5F497A"/>
                </a:solidFill>
              </a:rPr>
              <a:t>Digital</a:t>
            </a:r>
            <a:r>
              <a:rPr sz="4000" spc="-60" dirty="0">
                <a:solidFill>
                  <a:srgbClr val="5F497A"/>
                </a:solidFill>
              </a:rPr>
              <a:t> </a:t>
            </a:r>
            <a:r>
              <a:rPr sz="4000" spc="-20" dirty="0">
                <a:solidFill>
                  <a:srgbClr val="5F497A"/>
                </a:solidFill>
              </a:rPr>
              <a:t>Cameras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3500" y="2686050"/>
            <a:ext cx="634365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3500" y="3895725"/>
            <a:ext cx="634365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3500" y="5105400"/>
            <a:ext cx="6410325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1140" y="1607565"/>
            <a:ext cx="8001000" cy="438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digital </a:t>
            </a:r>
            <a:r>
              <a:rPr sz="3200" b="1" spc="-15" dirty="0">
                <a:solidFill>
                  <a:srgbClr val="005F85"/>
                </a:solidFill>
                <a:latin typeface="Calibri"/>
                <a:cs typeface="Calibri"/>
              </a:rPr>
              <a:t>camera </a:t>
            </a:r>
            <a:r>
              <a:rPr sz="3200" dirty="0">
                <a:latin typeface="Calibri"/>
                <a:cs typeface="Calibri"/>
              </a:rPr>
              <a:t>is a mobile </a:t>
            </a:r>
            <a:r>
              <a:rPr sz="3200" spc="-5" dirty="0">
                <a:latin typeface="Calibri"/>
                <a:cs typeface="Calibri"/>
              </a:rPr>
              <a:t>device </a:t>
            </a:r>
            <a:r>
              <a:rPr sz="3200" spc="-10" dirty="0">
                <a:latin typeface="Calibri"/>
                <a:cs typeface="Calibri"/>
              </a:rPr>
              <a:t>that allows  </a:t>
            </a:r>
            <a:r>
              <a:rPr sz="3200" spc="-20" dirty="0">
                <a:latin typeface="Calibri"/>
                <a:cs typeface="Calibri"/>
              </a:rPr>
              <a:t>users to </a:t>
            </a:r>
            <a:r>
              <a:rPr sz="3200" spc="-40" dirty="0">
                <a:latin typeface="Calibri"/>
                <a:cs typeface="Calibri"/>
              </a:rPr>
              <a:t>take </a:t>
            </a:r>
            <a:r>
              <a:rPr sz="3200" spc="-10" dirty="0">
                <a:latin typeface="Calibri"/>
                <a:cs typeface="Calibri"/>
              </a:rPr>
              <a:t>pictures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5" dirty="0">
                <a:latin typeface="Calibri"/>
                <a:cs typeface="Calibri"/>
              </a:rPr>
              <a:t>store </a:t>
            </a:r>
            <a:r>
              <a:rPr sz="3200" spc="-5" dirty="0">
                <a:latin typeface="Calibri"/>
                <a:cs typeface="Calibri"/>
              </a:rPr>
              <a:t>them</a:t>
            </a:r>
            <a:r>
              <a:rPr sz="3200" spc="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digitally</a:t>
            </a:r>
            <a:endParaRPr sz="3200">
              <a:latin typeface="Calibri"/>
              <a:cs typeface="Calibri"/>
            </a:endParaRPr>
          </a:p>
          <a:p>
            <a:pPr marL="1517015">
              <a:lnSpc>
                <a:spcPct val="100000"/>
              </a:lnSpc>
              <a:spcBef>
                <a:spcPts val="2200"/>
              </a:spcBef>
            </a:pPr>
            <a:r>
              <a:rPr sz="4500" spc="-5" dirty="0">
                <a:solidFill>
                  <a:srgbClr val="FFFFFF"/>
                </a:solidFill>
                <a:latin typeface="Calibri"/>
                <a:cs typeface="Calibri"/>
              </a:rPr>
              <a:t>Studio</a:t>
            </a:r>
            <a:r>
              <a:rPr sz="4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-20" dirty="0">
                <a:solidFill>
                  <a:srgbClr val="FFFFFF"/>
                </a:solidFill>
                <a:latin typeface="Calibri"/>
                <a:cs typeface="Calibri"/>
              </a:rPr>
              <a:t>cameras</a:t>
            </a:r>
            <a:endParaRPr sz="4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50">
              <a:latin typeface="Times New Roman"/>
              <a:cs typeface="Times New Roman"/>
            </a:endParaRPr>
          </a:p>
          <a:p>
            <a:pPr marL="1517015">
              <a:lnSpc>
                <a:spcPct val="100000"/>
              </a:lnSpc>
            </a:pPr>
            <a:r>
              <a:rPr sz="4500" spc="-5" dirty="0">
                <a:solidFill>
                  <a:srgbClr val="FFFFFF"/>
                </a:solidFill>
                <a:latin typeface="Calibri"/>
                <a:cs typeface="Calibri"/>
              </a:rPr>
              <a:t>Field</a:t>
            </a:r>
            <a:r>
              <a:rPr sz="4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-20" dirty="0">
                <a:solidFill>
                  <a:srgbClr val="FFFFFF"/>
                </a:solidFill>
                <a:latin typeface="Calibri"/>
                <a:cs typeface="Calibri"/>
              </a:rPr>
              <a:t>cameras</a:t>
            </a:r>
            <a:endParaRPr sz="4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50">
              <a:latin typeface="Times New Roman"/>
              <a:cs typeface="Times New Roman"/>
            </a:endParaRPr>
          </a:p>
          <a:p>
            <a:pPr marL="1517015">
              <a:lnSpc>
                <a:spcPct val="100000"/>
              </a:lnSpc>
            </a:pPr>
            <a:r>
              <a:rPr sz="4500" spc="-10" dirty="0">
                <a:solidFill>
                  <a:srgbClr val="FFFFFF"/>
                </a:solidFill>
                <a:latin typeface="Calibri"/>
                <a:cs typeface="Calibri"/>
              </a:rPr>
              <a:t>Point-and-shoot</a:t>
            </a:r>
            <a:r>
              <a:rPr sz="4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-20" dirty="0">
                <a:solidFill>
                  <a:srgbClr val="FFFFFF"/>
                </a:solidFill>
                <a:latin typeface="Calibri"/>
                <a:cs typeface="Calibri"/>
              </a:rPr>
              <a:t>camera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307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5F497A"/>
                </a:solidFill>
              </a:rPr>
              <a:t>Digital</a:t>
            </a:r>
            <a:r>
              <a:rPr sz="4000" spc="-60" dirty="0">
                <a:solidFill>
                  <a:srgbClr val="5F497A"/>
                </a:solidFill>
              </a:rPr>
              <a:t> </a:t>
            </a:r>
            <a:r>
              <a:rPr sz="4000" spc="-20" dirty="0">
                <a:solidFill>
                  <a:srgbClr val="5F497A"/>
                </a:solidFill>
              </a:rPr>
              <a:t>Cameras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6688" y="1600200"/>
            <a:ext cx="6770623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307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5F497A"/>
                </a:solidFill>
              </a:rPr>
              <a:t>Digital</a:t>
            </a:r>
            <a:r>
              <a:rPr sz="4000" spc="-60" dirty="0">
                <a:solidFill>
                  <a:srgbClr val="5F497A"/>
                </a:solidFill>
              </a:rPr>
              <a:t> </a:t>
            </a:r>
            <a:r>
              <a:rPr sz="4000" spc="-20" dirty="0">
                <a:solidFill>
                  <a:srgbClr val="5F497A"/>
                </a:solidFill>
              </a:rPr>
              <a:t>Cameras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211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0" dirty="0">
                <a:latin typeface="Calibri"/>
                <a:cs typeface="Calibri"/>
              </a:rPr>
              <a:t>Two </a:t>
            </a:r>
            <a:r>
              <a:rPr sz="2800" spc="-25" dirty="0">
                <a:latin typeface="Calibri"/>
                <a:cs typeface="Calibri"/>
              </a:rPr>
              <a:t>factors </a:t>
            </a:r>
            <a:r>
              <a:rPr sz="2800" spc="-20" dirty="0">
                <a:latin typeface="Calibri"/>
                <a:cs typeface="Calibri"/>
              </a:rPr>
              <a:t>affect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quality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digital </a:t>
            </a:r>
            <a:r>
              <a:rPr sz="2800" spc="-20" dirty="0">
                <a:latin typeface="Calibri"/>
                <a:cs typeface="Calibri"/>
              </a:rPr>
              <a:t>camera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photos: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86150" y="2076450"/>
            <a:ext cx="5343525" cy="2066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87826" y="2331466"/>
            <a:ext cx="3976370" cy="115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85420">
              <a:lnSpc>
                <a:spcPts val="2185"/>
              </a:lnSpc>
              <a:spcBef>
                <a:spcPts val="95"/>
              </a:spcBef>
              <a:buFont typeface="Calibri"/>
              <a:buChar char="•"/>
              <a:tabLst>
                <a:tab pos="185420" algn="l"/>
              </a:tabLst>
            </a:pPr>
            <a:r>
              <a:rPr sz="1900" b="1" spc="-5" dirty="0">
                <a:solidFill>
                  <a:srgbClr val="005F85"/>
                </a:solidFill>
                <a:latin typeface="Calibri"/>
                <a:cs typeface="Calibri"/>
              </a:rPr>
              <a:t>Resolution </a:t>
            </a:r>
            <a:r>
              <a:rPr sz="1900" spc="-5" dirty="0">
                <a:latin typeface="Calibri"/>
                <a:cs typeface="Calibri"/>
              </a:rPr>
              <a:t>is the </a:t>
            </a:r>
            <a:r>
              <a:rPr sz="1900" spc="-10" dirty="0">
                <a:latin typeface="Calibri"/>
                <a:cs typeface="Calibri"/>
              </a:rPr>
              <a:t>number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5" dirty="0">
                <a:latin typeface="Calibri"/>
                <a:cs typeface="Calibri"/>
              </a:rPr>
              <a:t>horizontal</a:t>
            </a:r>
            <a:endParaRPr sz="1900">
              <a:latin typeface="Calibri"/>
              <a:cs typeface="Calibri"/>
            </a:endParaRPr>
          </a:p>
          <a:p>
            <a:pPr marR="27305" algn="ctr">
              <a:lnSpc>
                <a:spcPts val="2185"/>
              </a:lnSpc>
            </a:pP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vertical </a:t>
            </a:r>
            <a:r>
              <a:rPr sz="1900" spc="-15" dirty="0">
                <a:latin typeface="Calibri"/>
                <a:cs typeface="Calibri"/>
              </a:rPr>
              <a:t>pixels </a:t>
            </a:r>
            <a:r>
              <a:rPr sz="1900" spc="-5" dirty="0">
                <a:latin typeface="Calibri"/>
                <a:cs typeface="Calibri"/>
              </a:rPr>
              <a:t>in a </a:t>
            </a:r>
            <a:r>
              <a:rPr sz="1900" spc="-10" dirty="0">
                <a:latin typeface="Calibri"/>
                <a:cs typeface="Calibri"/>
              </a:rPr>
              <a:t>display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device</a:t>
            </a:r>
            <a:endParaRPr sz="1900">
              <a:latin typeface="Calibri"/>
              <a:cs typeface="Calibri"/>
            </a:endParaRPr>
          </a:p>
          <a:p>
            <a:pPr marL="184785" marR="285750" indent="-172720">
              <a:lnSpc>
                <a:spcPts val="2090"/>
              </a:lnSpc>
              <a:spcBef>
                <a:spcPts val="384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spc="-20" dirty="0">
                <a:latin typeface="Calibri"/>
                <a:cs typeface="Calibri"/>
              </a:rPr>
              <a:t>pixel </a:t>
            </a:r>
            <a:r>
              <a:rPr sz="1900" spc="-5" dirty="0">
                <a:latin typeface="Calibri"/>
                <a:cs typeface="Calibri"/>
              </a:rPr>
              <a:t>is the </a:t>
            </a:r>
            <a:r>
              <a:rPr sz="1900" spc="-10" dirty="0">
                <a:latin typeface="Calibri"/>
                <a:cs typeface="Calibri"/>
              </a:rPr>
              <a:t>smallest </a:t>
            </a:r>
            <a:r>
              <a:rPr sz="1900" spc="-5" dirty="0">
                <a:latin typeface="Calibri"/>
                <a:cs typeface="Calibri"/>
              </a:rPr>
              <a:t>element in </a:t>
            </a:r>
            <a:r>
              <a:rPr sz="1900" dirty="0">
                <a:latin typeface="Calibri"/>
                <a:cs typeface="Calibri"/>
              </a:rPr>
              <a:t>an  </a:t>
            </a:r>
            <a:r>
              <a:rPr sz="1900" spc="-10" dirty="0">
                <a:latin typeface="Calibri"/>
                <a:cs typeface="Calibri"/>
              </a:rPr>
              <a:t>electronic display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125" y="2085975"/>
            <a:ext cx="3505200" cy="2038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1499" y="2739898"/>
            <a:ext cx="205105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37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lution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86150" y="4171950"/>
            <a:ext cx="5343525" cy="2076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87826" y="4433697"/>
            <a:ext cx="4184650" cy="14198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4785" marR="11430" indent="-172720">
              <a:lnSpc>
                <a:spcPts val="209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sz="1900" spc="-15" dirty="0">
                <a:latin typeface="Calibri"/>
                <a:cs typeface="Calibri"/>
              </a:rPr>
              <a:t>Each </a:t>
            </a:r>
            <a:r>
              <a:rPr sz="1900" spc="-20" dirty="0">
                <a:latin typeface="Calibri"/>
                <a:cs typeface="Calibri"/>
              </a:rPr>
              <a:t>pixel </a:t>
            </a:r>
            <a:r>
              <a:rPr sz="1900" spc="-10" dirty="0">
                <a:latin typeface="Calibri"/>
                <a:cs typeface="Calibri"/>
              </a:rPr>
              <a:t>consists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one </a:t>
            </a:r>
            <a:r>
              <a:rPr sz="1900" spc="-5" dirty="0">
                <a:latin typeface="Calibri"/>
                <a:cs typeface="Calibri"/>
              </a:rPr>
              <a:t>or </a:t>
            </a:r>
            <a:r>
              <a:rPr sz="1900" spc="-15" dirty="0">
                <a:latin typeface="Calibri"/>
                <a:cs typeface="Calibri"/>
              </a:rPr>
              <a:t>more </a:t>
            </a:r>
            <a:r>
              <a:rPr sz="1900" spc="-10" dirty="0">
                <a:latin typeface="Calibri"/>
                <a:cs typeface="Calibri"/>
              </a:rPr>
              <a:t>bits of  </a:t>
            </a:r>
            <a:r>
              <a:rPr sz="1900" spc="-15" dirty="0">
                <a:latin typeface="Calibri"/>
                <a:cs typeface="Calibri"/>
              </a:rPr>
              <a:t>data</a:t>
            </a:r>
            <a:endParaRPr sz="1900">
              <a:latin typeface="Calibri"/>
              <a:cs typeface="Calibri"/>
            </a:endParaRPr>
          </a:p>
          <a:p>
            <a:pPr marL="184785" indent="-172720">
              <a:lnSpc>
                <a:spcPts val="2185"/>
              </a:lnSpc>
              <a:spcBef>
                <a:spcPts val="115"/>
              </a:spcBef>
              <a:buChar char="•"/>
              <a:tabLst>
                <a:tab pos="185420" algn="l"/>
              </a:tabLst>
            </a:pPr>
            <a:r>
              <a:rPr sz="1900" spc="-10" dirty="0">
                <a:latin typeface="Calibri"/>
                <a:cs typeface="Calibri"/>
              </a:rPr>
              <a:t>The </a:t>
            </a:r>
            <a:r>
              <a:rPr sz="1900" spc="-15" dirty="0">
                <a:latin typeface="Calibri"/>
                <a:cs typeface="Calibri"/>
              </a:rPr>
              <a:t>more </a:t>
            </a:r>
            <a:r>
              <a:rPr sz="1900" spc="-10" dirty="0">
                <a:latin typeface="Calibri"/>
                <a:cs typeface="Calibri"/>
              </a:rPr>
              <a:t>bits </a:t>
            </a:r>
            <a:r>
              <a:rPr sz="1900" spc="-5" dirty="0">
                <a:latin typeface="Calibri"/>
                <a:cs typeface="Calibri"/>
              </a:rPr>
              <a:t>used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10" dirty="0">
                <a:latin typeface="Calibri"/>
                <a:cs typeface="Calibri"/>
              </a:rPr>
              <a:t>represent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</a:t>
            </a:r>
            <a:endParaRPr sz="1900">
              <a:latin typeface="Calibri"/>
              <a:cs typeface="Calibri"/>
            </a:endParaRPr>
          </a:p>
          <a:p>
            <a:pPr marL="184785">
              <a:lnSpc>
                <a:spcPts val="2090"/>
              </a:lnSpc>
            </a:pPr>
            <a:r>
              <a:rPr sz="1900" spc="-15" dirty="0">
                <a:latin typeface="Calibri"/>
                <a:cs typeface="Calibri"/>
              </a:rPr>
              <a:t>pixel,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more </a:t>
            </a:r>
            <a:r>
              <a:rPr sz="1900" spc="-15" dirty="0">
                <a:latin typeface="Calibri"/>
                <a:cs typeface="Calibri"/>
              </a:rPr>
              <a:t>colors </a:t>
            </a:r>
            <a:r>
              <a:rPr sz="1900" spc="-5" dirty="0">
                <a:latin typeface="Calibri"/>
                <a:cs typeface="Calibri"/>
              </a:rPr>
              <a:t>and shades of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gray</a:t>
            </a:r>
            <a:endParaRPr sz="1900">
              <a:latin typeface="Calibri"/>
              <a:cs typeface="Calibri"/>
            </a:endParaRPr>
          </a:p>
          <a:p>
            <a:pPr marL="184785">
              <a:lnSpc>
                <a:spcPts val="2185"/>
              </a:lnSpc>
            </a:pPr>
            <a:r>
              <a:rPr sz="1900" spc="-5" dirty="0">
                <a:latin typeface="Calibri"/>
                <a:cs typeface="Calibri"/>
              </a:rPr>
              <a:t>that </a:t>
            </a:r>
            <a:r>
              <a:rPr sz="1900" spc="-10" dirty="0">
                <a:latin typeface="Calibri"/>
                <a:cs typeface="Calibri"/>
              </a:rPr>
              <a:t>can </a:t>
            </a:r>
            <a:r>
              <a:rPr sz="1900" spc="-5" dirty="0">
                <a:latin typeface="Calibri"/>
                <a:cs typeface="Calibri"/>
              </a:rPr>
              <a:t>be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represented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9550" y="4171950"/>
            <a:ext cx="3676650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0875" y="4325492"/>
            <a:ext cx="2893060" cy="16211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470"/>
              </a:spcBef>
            </a:pP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Number of</a:t>
            </a:r>
            <a:r>
              <a:rPr sz="3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Calibri"/>
                <a:cs typeface="Calibri"/>
              </a:rPr>
              <a:t>bits  </a:t>
            </a:r>
            <a:r>
              <a:rPr sz="3700" spc="-30" dirty="0">
                <a:solidFill>
                  <a:srgbClr val="FFFFFF"/>
                </a:solidFill>
                <a:latin typeface="Calibri"/>
                <a:cs typeface="Calibri"/>
              </a:rPr>
              <a:t>stored 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in each  </a:t>
            </a:r>
            <a:r>
              <a:rPr sz="3700" spc="-25" dirty="0">
                <a:solidFill>
                  <a:srgbClr val="FFFFFF"/>
                </a:solidFill>
                <a:latin typeface="Calibri"/>
                <a:cs typeface="Calibri"/>
              </a:rPr>
              <a:t>pixel</a:t>
            </a:r>
            <a:endParaRPr sz="3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413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>
                <a:solidFill>
                  <a:srgbClr val="5F497A"/>
                </a:solidFill>
              </a:rPr>
              <a:t>Voice</a:t>
            </a:r>
            <a:r>
              <a:rPr sz="4000" spc="-75" dirty="0">
                <a:solidFill>
                  <a:srgbClr val="5F497A"/>
                </a:solidFill>
              </a:rPr>
              <a:t> </a:t>
            </a:r>
            <a:r>
              <a:rPr sz="4000" spc="-5" dirty="0">
                <a:solidFill>
                  <a:srgbClr val="5F497A"/>
                </a:solidFill>
              </a:rPr>
              <a:t>Input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40479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1275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30" dirty="0">
                <a:solidFill>
                  <a:srgbClr val="005F85"/>
                </a:solidFill>
                <a:latin typeface="Calibri"/>
                <a:cs typeface="Calibri"/>
              </a:rPr>
              <a:t>Voice </a:t>
            </a:r>
            <a:r>
              <a:rPr sz="2800" b="1" spc="-5" dirty="0">
                <a:solidFill>
                  <a:srgbClr val="005F85"/>
                </a:solidFill>
                <a:latin typeface="Calibri"/>
                <a:cs typeface="Calibri"/>
              </a:rPr>
              <a:t>input </a:t>
            </a:r>
            <a:r>
              <a:rPr sz="2800" spc="-5" dirty="0">
                <a:latin typeface="Calibri"/>
                <a:cs typeface="Calibri"/>
              </a:rPr>
              <a:t>is the  </a:t>
            </a:r>
            <a:r>
              <a:rPr sz="2800" spc="-15" dirty="0">
                <a:latin typeface="Calibri"/>
                <a:cs typeface="Calibri"/>
              </a:rPr>
              <a:t>process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entering  </a:t>
            </a:r>
            <a:r>
              <a:rPr sz="2800" spc="-10" dirty="0">
                <a:latin typeface="Calibri"/>
                <a:cs typeface="Calibri"/>
              </a:rPr>
              <a:t>input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speaking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15" dirty="0">
                <a:latin typeface="Calibri"/>
                <a:cs typeface="Calibri"/>
              </a:rPr>
              <a:t>microphone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30" dirty="0">
                <a:solidFill>
                  <a:srgbClr val="005F85"/>
                </a:solidFill>
                <a:latin typeface="Calibri"/>
                <a:cs typeface="Calibri"/>
              </a:rPr>
              <a:t>Voice </a:t>
            </a:r>
            <a:r>
              <a:rPr sz="2800" b="1" spc="-10" dirty="0">
                <a:solidFill>
                  <a:srgbClr val="005F85"/>
                </a:solidFill>
                <a:latin typeface="Calibri"/>
                <a:cs typeface="Calibri"/>
              </a:rPr>
              <a:t>recognition </a:t>
            </a:r>
            <a:r>
              <a:rPr sz="2800" spc="-5" dirty="0">
                <a:latin typeface="Calibri"/>
                <a:cs typeface="Calibri"/>
              </a:rPr>
              <a:t>is the  </a:t>
            </a:r>
            <a:r>
              <a:rPr sz="2800" spc="-20" dirty="0">
                <a:latin typeface="Calibri"/>
                <a:cs typeface="Calibri"/>
              </a:rPr>
              <a:t>computer’s </a:t>
            </a:r>
            <a:r>
              <a:rPr sz="2800" spc="-10" dirty="0">
                <a:latin typeface="Calibri"/>
                <a:cs typeface="Calibri"/>
              </a:rPr>
              <a:t>capability of  distinguishing </a:t>
            </a:r>
            <a:r>
              <a:rPr sz="2800" spc="-20" dirty="0">
                <a:latin typeface="Calibri"/>
                <a:cs typeface="Calibri"/>
              </a:rPr>
              <a:t>spoken  words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71288" y="1600136"/>
            <a:ext cx="3392423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413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>
                <a:solidFill>
                  <a:srgbClr val="5F497A"/>
                </a:solidFill>
              </a:rPr>
              <a:t>Voice</a:t>
            </a:r>
            <a:r>
              <a:rPr sz="4000" spc="-75" dirty="0">
                <a:solidFill>
                  <a:srgbClr val="5F497A"/>
                </a:solidFill>
              </a:rPr>
              <a:t> </a:t>
            </a:r>
            <a:r>
              <a:rPr sz="4000" spc="-5" dirty="0">
                <a:solidFill>
                  <a:srgbClr val="5F497A"/>
                </a:solidFill>
              </a:rPr>
              <a:t>Input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3180702"/>
            <a:ext cx="6096000" cy="655320"/>
          </a:xfrm>
          <a:custGeom>
            <a:avLst/>
            <a:gdLst/>
            <a:ahLst/>
            <a:cxnLst/>
            <a:rect l="l" t="t" r="r" b="b"/>
            <a:pathLst>
              <a:path w="6096000" h="655320">
                <a:moveTo>
                  <a:pt x="0" y="655205"/>
                </a:moveTo>
                <a:lnTo>
                  <a:pt x="6096000" y="655205"/>
                </a:lnTo>
                <a:lnTo>
                  <a:pt x="609600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  <a:solidFill>
            <a:srgbClr val="D7D2D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3180702"/>
            <a:ext cx="6096000" cy="655320"/>
          </a:xfrm>
          <a:custGeom>
            <a:avLst/>
            <a:gdLst/>
            <a:ahLst/>
            <a:cxnLst/>
            <a:rect l="l" t="t" r="r" b="b"/>
            <a:pathLst>
              <a:path w="6096000" h="655320">
                <a:moveTo>
                  <a:pt x="0" y="655205"/>
                </a:moveTo>
                <a:lnTo>
                  <a:pt x="6096000" y="655205"/>
                </a:lnTo>
                <a:lnTo>
                  <a:pt x="609600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  <a:ln w="127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2125" y="2752725"/>
            <a:ext cx="4391025" cy="89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4360024"/>
            <a:ext cx="6096000" cy="655320"/>
          </a:xfrm>
          <a:custGeom>
            <a:avLst/>
            <a:gdLst/>
            <a:ahLst/>
            <a:cxnLst/>
            <a:rect l="l" t="t" r="r" b="b"/>
            <a:pathLst>
              <a:path w="6096000" h="655320">
                <a:moveTo>
                  <a:pt x="0" y="655205"/>
                </a:moveTo>
                <a:lnTo>
                  <a:pt x="6096000" y="655205"/>
                </a:lnTo>
                <a:lnTo>
                  <a:pt x="609600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  <a:solidFill>
            <a:srgbClr val="D7D2D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0" y="4360024"/>
            <a:ext cx="6096000" cy="655320"/>
          </a:xfrm>
          <a:custGeom>
            <a:avLst/>
            <a:gdLst/>
            <a:ahLst/>
            <a:cxnLst/>
            <a:rect l="l" t="t" r="r" b="b"/>
            <a:pathLst>
              <a:path w="6096000" h="655320">
                <a:moveTo>
                  <a:pt x="0" y="655205"/>
                </a:moveTo>
                <a:lnTo>
                  <a:pt x="6096000" y="655205"/>
                </a:lnTo>
                <a:lnTo>
                  <a:pt x="609600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  <a:ln w="127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2125" y="3924300"/>
            <a:ext cx="4391025" cy="895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" y="5539435"/>
            <a:ext cx="6096000" cy="655320"/>
          </a:xfrm>
          <a:custGeom>
            <a:avLst/>
            <a:gdLst/>
            <a:ahLst/>
            <a:cxnLst/>
            <a:rect l="l" t="t" r="r" b="b"/>
            <a:pathLst>
              <a:path w="6096000" h="655320">
                <a:moveTo>
                  <a:pt x="0" y="655205"/>
                </a:moveTo>
                <a:lnTo>
                  <a:pt x="6096000" y="655205"/>
                </a:lnTo>
                <a:lnTo>
                  <a:pt x="609600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  <a:solidFill>
            <a:srgbClr val="D7D2D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00" y="5539435"/>
            <a:ext cx="6096000" cy="655320"/>
          </a:xfrm>
          <a:custGeom>
            <a:avLst/>
            <a:gdLst/>
            <a:ahLst/>
            <a:cxnLst/>
            <a:rect l="l" t="t" r="r" b="b"/>
            <a:pathLst>
              <a:path w="6096000" h="655320">
                <a:moveTo>
                  <a:pt x="0" y="655205"/>
                </a:moveTo>
                <a:lnTo>
                  <a:pt x="6096000" y="655205"/>
                </a:lnTo>
                <a:lnTo>
                  <a:pt x="6096000" y="0"/>
                </a:lnTo>
                <a:lnTo>
                  <a:pt x="0" y="0"/>
                </a:lnTo>
                <a:lnTo>
                  <a:pt x="0" y="655205"/>
                </a:lnTo>
                <a:close/>
              </a:path>
            </a:pathLst>
          </a:custGeom>
          <a:ln w="127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62125" y="5105400"/>
            <a:ext cx="4391025" cy="895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1140" y="1607565"/>
            <a:ext cx="8382000" cy="4105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5F85"/>
                </a:solidFill>
                <a:latin typeface="Calibri"/>
                <a:cs typeface="Calibri"/>
              </a:rPr>
              <a:t>Audio 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input </a:t>
            </a:r>
            <a:r>
              <a:rPr sz="3200" dirty="0">
                <a:latin typeface="Calibri"/>
                <a:cs typeface="Calibri"/>
              </a:rPr>
              <a:t>is the </a:t>
            </a:r>
            <a:r>
              <a:rPr sz="3200" spc="-10" dirty="0">
                <a:latin typeface="Calibri"/>
                <a:cs typeface="Calibri"/>
              </a:rPr>
              <a:t>process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entering </a:t>
            </a:r>
            <a:r>
              <a:rPr sz="3200" spc="-20" dirty="0">
                <a:latin typeface="Calibri"/>
                <a:cs typeface="Calibri"/>
              </a:rPr>
              <a:t>any </a:t>
            </a:r>
            <a:r>
              <a:rPr sz="3200" spc="-5" dirty="0">
                <a:latin typeface="Calibri"/>
                <a:cs typeface="Calibri"/>
              </a:rPr>
              <a:t>sound 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computer</a:t>
            </a:r>
            <a:endParaRPr sz="3200">
              <a:latin typeface="Calibri"/>
              <a:cs typeface="Calibri"/>
            </a:endParaRPr>
          </a:p>
          <a:p>
            <a:pPr marL="1796414">
              <a:lnSpc>
                <a:spcPct val="100000"/>
              </a:lnSpc>
              <a:spcBef>
                <a:spcPts val="2740"/>
              </a:spcBef>
            </a:pPr>
            <a:r>
              <a:rPr sz="2600" spc="-5" dirty="0">
                <a:latin typeface="Calibri"/>
                <a:cs typeface="Calibri"/>
              </a:rPr>
              <a:t>Speech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Times New Roman"/>
              <a:cs typeface="Times New Roman"/>
            </a:endParaRPr>
          </a:p>
          <a:p>
            <a:pPr marL="1796414">
              <a:lnSpc>
                <a:spcPct val="100000"/>
              </a:lnSpc>
            </a:pPr>
            <a:r>
              <a:rPr sz="2600" dirty="0">
                <a:latin typeface="Calibri"/>
                <a:cs typeface="Calibri"/>
              </a:rPr>
              <a:t>Music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Times New Roman"/>
              <a:cs typeface="Times New Roman"/>
            </a:endParaRPr>
          </a:p>
          <a:p>
            <a:pPr marL="1796414">
              <a:lnSpc>
                <a:spcPct val="100000"/>
              </a:lnSpc>
            </a:pPr>
            <a:r>
              <a:rPr sz="2600" spc="-5" dirty="0">
                <a:latin typeface="Calibri"/>
                <a:cs typeface="Calibri"/>
              </a:rPr>
              <a:t>Sound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Effects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413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>
                <a:solidFill>
                  <a:srgbClr val="5F497A"/>
                </a:solidFill>
              </a:rPr>
              <a:t>Voice</a:t>
            </a:r>
            <a:r>
              <a:rPr sz="4000" spc="-75" dirty="0">
                <a:solidFill>
                  <a:srgbClr val="5F497A"/>
                </a:solidFill>
              </a:rPr>
              <a:t> </a:t>
            </a:r>
            <a:r>
              <a:rPr sz="4000" spc="-5" dirty="0">
                <a:solidFill>
                  <a:srgbClr val="5F497A"/>
                </a:solidFill>
              </a:rPr>
              <a:t>Input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083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Music </a:t>
            </a:r>
            <a:r>
              <a:rPr sz="3200" spc="-10" dirty="0">
                <a:latin typeface="Calibri"/>
                <a:cs typeface="Calibri"/>
              </a:rPr>
              <a:t>production </a:t>
            </a:r>
            <a:r>
              <a:rPr sz="3200" spc="-15" dirty="0">
                <a:latin typeface="Calibri"/>
                <a:cs typeface="Calibri"/>
              </a:rPr>
              <a:t>software </a:t>
            </a:r>
            <a:r>
              <a:rPr sz="3200" spc="-10" dirty="0">
                <a:latin typeface="Calibri"/>
                <a:cs typeface="Calibri"/>
              </a:rPr>
              <a:t>allows </a:t>
            </a:r>
            <a:r>
              <a:rPr sz="3200" spc="-20" dirty="0">
                <a:latin typeface="Calibri"/>
                <a:cs typeface="Calibri"/>
              </a:rPr>
              <a:t>users to  record, </a:t>
            </a:r>
            <a:r>
              <a:rPr sz="3200" spc="-5" dirty="0">
                <a:latin typeface="Calibri"/>
                <a:cs typeface="Calibri"/>
              </a:rPr>
              <a:t>compose, mix, </a:t>
            </a:r>
            <a:r>
              <a:rPr sz="3200" dirty="0">
                <a:latin typeface="Calibri"/>
                <a:cs typeface="Calibri"/>
              </a:rPr>
              <a:t>and edit music and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sounds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2667063"/>
            <a:ext cx="6934200" cy="3484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494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Video</a:t>
            </a:r>
            <a:r>
              <a:rPr sz="4000" spc="-75" dirty="0">
                <a:solidFill>
                  <a:srgbClr val="5F497A"/>
                </a:solidFill>
              </a:rPr>
              <a:t> </a:t>
            </a:r>
            <a:r>
              <a:rPr sz="4000" spc="-5" dirty="0">
                <a:solidFill>
                  <a:srgbClr val="5F497A"/>
                </a:solidFill>
              </a:rPr>
              <a:t>Input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13661"/>
            <a:ext cx="80822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5F85"/>
                </a:solidFill>
                <a:latin typeface="Calibri"/>
                <a:cs typeface="Calibri"/>
              </a:rPr>
              <a:t>Video </a:t>
            </a:r>
            <a:r>
              <a:rPr sz="2400" b="1" spc="-5" dirty="0">
                <a:solidFill>
                  <a:srgbClr val="005F85"/>
                </a:solidFill>
                <a:latin typeface="Calibri"/>
                <a:cs typeface="Calibri"/>
              </a:rPr>
              <a:t>input </a:t>
            </a:r>
            <a:r>
              <a:rPr sz="2400" dirty="0">
                <a:latin typeface="Calibri"/>
                <a:cs typeface="Calibri"/>
              </a:rPr>
              <a:t>is the </a:t>
            </a:r>
            <a:r>
              <a:rPr sz="2400" spc="-10" dirty="0">
                <a:latin typeface="Calibri"/>
                <a:cs typeface="Calibri"/>
              </a:rPr>
              <a:t>process </a:t>
            </a:r>
            <a:r>
              <a:rPr sz="2400" spc="-5" dirty="0">
                <a:latin typeface="Calibri"/>
                <a:cs typeface="Calibri"/>
              </a:rPr>
              <a:t>of capturing full-motion images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storing </a:t>
            </a:r>
            <a:r>
              <a:rPr sz="2400" dirty="0">
                <a:latin typeface="Calibri"/>
                <a:cs typeface="Calibri"/>
              </a:rPr>
              <a:t>them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computer’s </a:t>
            </a:r>
            <a:r>
              <a:rPr sz="2400" spc="-20" dirty="0">
                <a:latin typeface="Calibri"/>
                <a:cs typeface="Calibri"/>
              </a:rPr>
              <a:t>storage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medium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2590800"/>
            <a:ext cx="7059930" cy="1074420"/>
          </a:xfrm>
          <a:custGeom>
            <a:avLst/>
            <a:gdLst/>
            <a:ahLst/>
            <a:cxnLst/>
            <a:rect l="l" t="t" r="r" b="b"/>
            <a:pathLst>
              <a:path w="7059930" h="1074420">
                <a:moveTo>
                  <a:pt x="6952488" y="0"/>
                </a:moveTo>
                <a:lnTo>
                  <a:pt x="107442" y="0"/>
                </a:lnTo>
                <a:lnTo>
                  <a:pt x="65622" y="8447"/>
                </a:lnTo>
                <a:lnTo>
                  <a:pt x="31470" y="31480"/>
                </a:lnTo>
                <a:lnTo>
                  <a:pt x="8443" y="65633"/>
                </a:lnTo>
                <a:lnTo>
                  <a:pt x="0" y="107441"/>
                </a:lnTo>
                <a:lnTo>
                  <a:pt x="0" y="966977"/>
                </a:lnTo>
                <a:lnTo>
                  <a:pt x="8443" y="1008786"/>
                </a:lnTo>
                <a:lnTo>
                  <a:pt x="31470" y="1042939"/>
                </a:lnTo>
                <a:lnTo>
                  <a:pt x="65622" y="1065972"/>
                </a:lnTo>
                <a:lnTo>
                  <a:pt x="107442" y="1074420"/>
                </a:lnTo>
                <a:lnTo>
                  <a:pt x="6952488" y="1074420"/>
                </a:lnTo>
                <a:lnTo>
                  <a:pt x="6994296" y="1065972"/>
                </a:lnTo>
                <a:lnTo>
                  <a:pt x="7028449" y="1042939"/>
                </a:lnTo>
                <a:lnTo>
                  <a:pt x="7051482" y="1008786"/>
                </a:lnTo>
                <a:lnTo>
                  <a:pt x="7059930" y="966977"/>
                </a:lnTo>
                <a:lnTo>
                  <a:pt x="7059930" y="107441"/>
                </a:lnTo>
                <a:lnTo>
                  <a:pt x="7051482" y="65633"/>
                </a:lnTo>
                <a:lnTo>
                  <a:pt x="7028449" y="31480"/>
                </a:lnTo>
                <a:lnTo>
                  <a:pt x="6994296" y="8447"/>
                </a:lnTo>
                <a:lnTo>
                  <a:pt x="695248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2590800"/>
            <a:ext cx="7059930" cy="1074420"/>
          </a:xfrm>
          <a:custGeom>
            <a:avLst/>
            <a:gdLst/>
            <a:ahLst/>
            <a:cxnLst/>
            <a:rect l="l" t="t" r="r" b="b"/>
            <a:pathLst>
              <a:path w="7059930" h="1074420">
                <a:moveTo>
                  <a:pt x="0" y="107441"/>
                </a:moveTo>
                <a:lnTo>
                  <a:pt x="8443" y="65633"/>
                </a:lnTo>
                <a:lnTo>
                  <a:pt x="31470" y="31480"/>
                </a:lnTo>
                <a:lnTo>
                  <a:pt x="65622" y="8447"/>
                </a:lnTo>
                <a:lnTo>
                  <a:pt x="107442" y="0"/>
                </a:lnTo>
                <a:lnTo>
                  <a:pt x="6952488" y="0"/>
                </a:lnTo>
                <a:lnTo>
                  <a:pt x="6994296" y="8447"/>
                </a:lnTo>
                <a:lnTo>
                  <a:pt x="7028449" y="31480"/>
                </a:lnTo>
                <a:lnTo>
                  <a:pt x="7051482" y="65633"/>
                </a:lnTo>
                <a:lnTo>
                  <a:pt x="7059930" y="107441"/>
                </a:lnTo>
                <a:lnTo>
                  <a:pt x="7059930" y="966977"/>
                </a:lnTo>
                <a:lnTo>
                  <a:pt x="7051482" y="1008786"/>
                </a:lnTo>
                <a:lnTo>
                  <a:pt x="7028449" y="1042939"/>
                </a:lnTo>
                <a:lnTo>
                  <a:pt x="6994296" y="1065972"/>
                </a:lnTo>
                <a:lnTo>
                  <a:pt x="6952488" y="1074420"/>
                </a:lnTo>
                <a:lnTo>
                  <a:pt x="107442" y="1074420"/>
                </a:lnTo>
                <a:lnTo>
                  <a:pt x="65622" y="1065972"/>
                </a:lnTo>
                <a:lnTo>
                  <a:pt x="31470" y="1042939"/>
                </a:lnTo>
                <a:lnTo>
                  <a:pt x="8443" y="1008786"/>
                </a:lnTo>
                <a:lnTo>
                  <a:pt x="0" y="966977"/>
                </a:lnTo>
                <a:lnTo>
                  <a:pt x="0" y="10744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6199" y="2792730"/>
            <a:ext cx="551180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Record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video 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digital video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(DV) camera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 use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video capture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card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convert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analog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signals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3935" y="3844290"/>
            <a:ext cx="7059930" cy="1074420"/>
          </a:xfrm>
          <a:custGeom>
            <a:avLst/>
            <a:gdLst/>
            <a:ahLst/>
            <a:cxnLst/>
            <a:rect l="l" t="t" r="r" b="b"/>
            <a:pathLst>
              <a:path w="7059930" h="1074420">
                <a:moveTo>
                  <a:pt x="6952488" y="0"/>
                </a:moveTo>
                <a:lnTo>
                  <a:pt x="107442" y="0"/>
                </a:lnTo>
                <a:lnTo>
                  <a:pt x="65622" y="8447"/>
                </a:lnTo>
                <a:lnTo>
                  <a:pt x="31470" y="31480"/>
                </a:lnTo>
                <a:lnTo>
                  <a:pt x="8443" y="65633"/>
                </a:lnTo>
                <a:lnTo>
                  <a:pt x="0" y="107442"/>
                </a:lnTo>
                <a:lnTo>
                  <a:pt x="0" y="966978"/>
                </a:lnTo>
                <a:lnTo>
                  <a:pt x="8443" y="1008786"/>
                </a:lnTo>
                <a:lnTo>
                  <a:pt x="31470" y="1042939"/>
                </a:lnTo>
                <a:lnTo>
                  <a:pt x="65622" y="1065972"/>
                </a:lnTo>
                <a:lnTo>
                  <a:pt x="107442" y="1074420"/>
                </a:lnTo>
                <a:lnTo>
                  <a:pt x="6952488" y="1074420"/>
                </a:lnTo>
                <a:lnTo>
                  <a:pt x="6994296" y="1065972"/>
                </a:lnTo>
                <a:lnTo>
                  <a:pt x="7028449" y="1042939"/>
                </a:lnTo>
                <a:lnTo>
                  <a:pt x="7051482" y="1008786"/>
                </a:lnTo>
                <a:lnTo>
                  <a:pt x="7059930" y="966978"/>
                </a:lnTo>
                <a:lnTo>
                  <a:pt x="7059930" y="107442"/>
                </a:lnTo>
                <a:lnTo>
                  <a:pt x="7051482" y="65633"/>
                </a:lnTo>
                <a:lnTo>
                  <a:pt x="7028449" y="31480"/>
                </a:lnTo>
                <a:lnTo>
                  <a:pt x="6994296" y="8447"/>
                </a:lnTo>
                <a:lnTo>
                  <a:pt x="695248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3935" y="3844290"/>
            <a:ext cx="7059930" cy="1074420"/>
          </a:xfrm>
          <a:custGeom>
            <a:avLst/>
            <a:gdLst/>
            <a:ahLst/>
            <a:cxnLst/>
            <a:rect l="l" t="t" r="r" b="b"/>
            <a:pathLst>
              <a:path w="7059930" h="1074420">
                <a:moveTo>
                  <a:pt x="0" y="107442"/>
                </a:moveTo>
                <a:lnTo>
                  <a:pt x="8443" y="65633"/>
                </a:lnTo>
                <a:lnTo>
                  <a:pt x="31470" y="31480"/>
                </a:lnTo>
                <a:lnTo>
                  <a:pt x="65622" y="8447"/>
                </a:lnTo>
                <a:lnTo>
                  <a:pt x="107442" y="0"/>
                </a:lnTo>
                <a:lnTo>
                  <a:pt x="6952488" y="0"/>
                </a:lnTo>
                <a:lnTo>
                  <a:pt x="6994296" y="8447"/>
                </a:lnTo>
                <a:lnTo>
                  <a:pt x="7028449" y="31480"/>
                </a:lnTo>
                <a:lnTo>
                  <a:pt x="7051482" y="65633"/>
                </a:lnTo>
                <a:lnTo>
                  <a:pt x="7059930" y="107442"/>
                </a:lnTo>
                <a:lnTo>
                  <a:pt x="7059930" y="966978"/>
                </a:lnTo>
                <a:lnTo>
                  <a:pt x="7051482" y="1008786"/>
                </a:lnTo>
                <a:lnTo>
                  <a:pt x="7028449" y="1042939"/>
                </a:lnTo>
                <a:lnTo>
                  <a:pt x="6994296" y="1065972"/>
                </a:lnTo>
                <a:lnTo>
                  <a:pt x="6952488" y="1074420"/>
                </a:lnTo>
                <a:lnTo>
                  <a:pt x="107442" y="1074420"/>
                </a:lnTo>
                <a:lnTo>
                  <a:pt x="65622" y="1065972"/>
                </a:lnTo>
                <a:lnTo>
                  <a:pt x="31470" y="1042939"/>
                </a:lnTo>
                <a:lnTo>
                  <a:pt x="8443" y="1008786"/>
                </a:lnTo>
                <a:lnTo>
                  <a:pt x="0" y="966978"/>
                </a:lnTo>
                <a:lnTo>
                  <a:pt x="0" y="10744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99210" y="4185920"/>
            <a:ext cx="5020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Connect 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camera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port 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26870" y="5097779"/>
            <a:ext cx="7059930" cy="1074420"/>
          </a:xfrm>
          <a:custGeom>
            <a:avLst/>
            <a:gdLst/>
            <a:ahLst/>
            <a:cxnLst/>
            <a:rect l="l" t="t" r="r" b="b"/>
            <a:pathLst>
              <a:path w="7059930" h="1074420">
                <a:moveTo>
                  <a:pt x="6952487" y="0"/>
                </a:moveTo>
                <a:lnTo>
                  <a:pt x="107442" y="0"/>
                </a:lnTo>
                <a:lnTo>
                  <a:pt x="65633" y="8447"/>
                </a:lnTo>
                <a:lnTo>
                  <a:pt x="31480" y="31480"/>
                </a:lnTo>
                <a:lnTo>
                  <a:pt x="8447" y="65633"/>
                </a:lnTo>
                <a:lnTo>
                  <a:pt x="0" y="107442"/>
                </a:lnTo>
                <a:lnTo>
                  <a:pt x="0" y="966978"/>
                </a:lnTo>
                <a:lnTo>
                  <a:pt x="8447" y="1008797"/>
                </a:lnTo>
                <a:lnTo>
                  <a:pt x="31480" y="1042949"/>
                </a:lnTo>
                <a:lnTo>
                  <a:pt x="65633" y="1065976"/>
                </a:lnTo>
                <a:lnTo>
                  <a:pt x="107442" y="1074420"/>
                </a:lnTo>
                <a:lnTo>
                  <a:pt x="6952487" y="1074420"/>
                </a:lnTo>
                <a:lnTo>
                  <a:pt x="6994296" y="1065976"/>
                </a:lnTo>
                <a:lnTo>
                  <a:pt x="7028449" y="1042949"/>
                </a:lnTo>
                <a:lnTo>
                  <a:pt x="7051482" y="1008797"/>
                </a:lnTo>
                <a:lnTo>
                  <a:pt x="7059930" y="966978"/>
                </a:lnTo>
                <a:lnTo>
                  <a:pt x="7059930" y="107442"/>
                </a:lnTo>
                <a:lnTo>
                  <a:pt x="7051482" y="65633"/>
                </a:lnTo>
                <a:lnTo>
                  <a:pt x="7028449" y="31480"/>
                </a:lnTo>
                <a:lnTo>
                  <a:pt x="6994296" y="8447"/>
                </a:lnTo>
                <a:lnTo>
                  <a:pt x="695248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26870" y="5097779"/>
            <a:ext cx="7059930" cy="1074420"/>
          </a:xfrm>
          <a:custGeom>
            <a:avLst/>
            <a:gdLst/>
            <a:ahLst/>
            <a:cxnLst/>
            <a:rect l="l" t="t" r="r" b="b"/>
            <a:pathLst>
              <a:path w="7059930" h="1074420">
                <a:moveTo>
                  <a:pt x="0" y="107442"/>
                </a:moveTo>
                <a:lnTo>
                  <a:pt x="8447" y="65633"/>
                </a:lnTo>
                <a:lnTo>
                  <a:pt x="31480" y="31480"/>
                </a:lnTo>
                <a:lnTo>
                  <a:pt x="65633" y="8447"/>
                </a:lnTo>
                <a:lnTo>
                  <a:pt x="107442" y="0"/>
                </a:lnTo>
                <a:lnTo>
                  <a:pt x="6952487" y="0"/>
                </a:lnTo>
                <a:lnTo>
                  <a:pt x="6994296" y="8447"/>
                </a:lnTo>
                <a:lnTo>
                  <a:pt x="7028449" y="31480"/>
                </a:lnTo>
                <a:lnTo>
                  <a:pt x="7051482" y="65633"/>
                </a:lnTo>
                <a:lnTo>
                  <a:pt x="7059930" y="107442"/>
                </a:lnTo>
                <a:lnTo>
                  <a:pt x="7059930" y="966978"/>
                </a:lnTo>
                <a:lnTo>
                  <a:pt x="7051482" y="1008797"/>
                </a:lnTo>
                <a:lnTo>
                  <a:pt x="7028449" y="1042949"/>
                </a:lnTo>
                <a:lnTo>
                  <a:pt x="6994296" y="1065976"/>
                </a:lnTo>
                <a:lnTo>
                  <a:pt x="6952487" y="1074420"/>
                </a:lnTo>
                <a:lnTo>
                  <a:pt x="107442" y="1074420"/>
                </a:lnTo>
                <a:lnTo>
                  <a:pt x="65633" y="1065976"/>
                </a:lnTo>
                <a:lnTo>
                  <a:pt x="31480" y="1042949"/>
                </a:lnTo>
                <a:lnTo>
                  <a:pt x="8447" y="1008797"/>
                </a:lnTo>
                <a:lnTo>
                  <a:pt x="0" y="966978"/>
                </a:lnTo>
                <a:lnTo>
                  <a:pt x="0" y="10744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22247" y="5439562"/>
            <a:ext cx="2708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Transfer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video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images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42556" y="3405504"/>
            <a:ext cx="698500" cy="698500"/>
          </a:xfrm>
          <a:custGeom>
            <a:avLst/>
            <a:gdLst/>
            <a:ahLst/>
            <a:cxnLst/>
            <a:rect l="l" t="t" r="r" b="b"/>
            <a:pathLst>
              <a:path w="698500" h="698500">
                <a:moveTo>
                  <a:pt x="698373" y="384175"/>
                </a:moveTo>
                <a:lnTo>
                  <a:pt x="0" y="384175"/>
                </a:lnTo>
                <a:lnTo>
                  <a:pt x="349123" y="698373"/>
                </a:lnTo>
                <a:lnTo>
                  <a:pt x="698373" y="384175"/>
                </a:lnTo>
                <a:close/>
              </a:path>
              <a:path w="698500" h="698500">
                <a:moveTo>
                  <a:pt x="541274" y="0"/>
                </a:moveTo>
                <a:lnTo>
                  <a:pt x="157099" y="0"/>
                </a:lnTo>
                <a:lnTo>
                  <a:pt x="157099" y="384175"/>
                </a:lnTo>
                <a:lnTo>
                  <a:pt x="541274" y="384175"/>
                </a:lnTo>
                <a:lnTo>
                  <a:pt x="541274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2556" y="3405504"/>
            <a:ext cx="698500" cy="698500"/>
          </a:xfrm>
          <a:custGeom>
            <a:avLst/>
            <a:gdLst/>
            <a:ahLst/>
            <a:cxnLst/>
            <a:rect l="l" t="t" r="r" b="b"/>
            <a:pathLst>
              <a:path w="698500" h="698500">
                <a:moveTo>
                  <a:pt x="0" y="384175"/>
                </a:moveTo>
                <a:lnTo>
                  <a:pt x="157099" y="384175"/>
                </a:lnTo>
                <a:lnTo>
                  <a:pt x="157099" y="0"/>
                </a:lnTo>
                <a:lnTo>
                  <a:pt x="541274" y="0"/>
                </a:lnTo>
                <a:lnTo>
                  <a:pt x="541274" y="384175"/>
                </a:lnTo>
                <a:lnTo>
                  <a:pt x="698373" y="384175"/>
                </a:lnTo>
                <a:lnTo>
                  <a:pt x="349123" y="698373"/>
                </a:lnTo>
                <a:lnTo>
                  <a:pt x="0" y="384175"/>
                </a:lnTo>
                <a:close/>
              </a:path>
            </a:pathLst>
          </a:custGeom>
          <a:ln w="25400">
            <a:solidFill>
              <a:srgbClr val="D0D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65492" y="4651883"/>
            <a:ext cx="698500" cy="698500"/>
          </a:xfrm>
          <a:custGeom>
            <a:avLst/>
            <a:gdLst/>
            <a:ahLst/>
            <a:cxnLst/>
            <a:rect l="l" t="t" r="r" b="b"/>
            <a:pathLst>
              <a:path w="698500" h="698500">
                <a:moveTo>
                  <a:pt x="698373" y="384175"/>
                </a:moveTo>
                <a:lnTo>
                  <a:pt x="0" y="384175"/>
                </a:lnTo>
                <a:lnTo>
                  <a:pt x="349123" y="698373"/>
                </a:lnTo>
                <a:lnTo>
                  <a:pt x="698373" y="384175"/>
                </a:lnTo>
                <a:close/>
              </a:path>
              <a:path w="698500" h="698500">
                <a:moveTo>
                  <a:pt x="541274" y="0"/>
                </a:moveTo>
                <a:lnTo>
                  <a:pt x="157099" y="0"/>
                </a:lnTo>
                <a:lnTo>
                  <a:pt x="157099" y="384175"/>
                </a:lnTo>
                <a:lnTo>
                  <a:pt x="541274" y="384175"/>
                </a:lnTo>
                <a:lnTo>
                  <a:pt x="541274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65492" y="4651883"/>
            <a:ext cx="698500" cy="698500"/>
          </a:xfrm>
          <a:custGeom>
            <a:avLst/>
            <a:gdLst/>
            <a:ahLst/>
            <a:cxnLst/>
            <a:rect l="l" t="t" r="r" b="b"/>
            <a:pathLst>
              <a:path w="698500" h="698500">
                <a:moveTo>
                  <a:pt x="0" y="384175"/>
                </a:moveTo>
                <a:lnTo>
                  <a:pt x="157099" y="384175"/>
                </a:lnTo>
                <a:lnTo>
                  <a:pt x="157099" y="0"/>
                </a:lnTo>
                <a:lnTo>
                  <a:pt x="541274" y="0"/>
                </a:lnTo>
                <a:lnTo>
                  <a:pt x="541274" y="384175"/>
                </a:lnTo>
                <a:lnTo>
                  <a:pt x="698373" y="384175"/>
                </a:lnTo>
                <a:lnTo>
                  <a:pt x="349123" y="698373"/>
                </a:lnTo>
                <a:lnTo>
                  <a:pt x="0" y="384175"/>
                </a:lnTo>
                <a:close/>
              </a:path>
            </a:pathLst>
          </a:custGeom>
          <a:ln w="25400">
            <a:solidFill>
              <a:srgbClr val="D0D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5F497A"/>
                </a:solidFill>
              </a:rPr>
              <a:t>Objectives</a:t>
            </a:r>
            <a:r>
              <a:rPr sz="4000" spc="-60" dirty="0">
                <a:solidFill>
                  <a:srgbClr val="5F497A"/>
                </a:solidFill>
              </a:rPr>
              <a:t> </a:t>
            </a:r>
            <a:r>
              <a:rPr sz="4000" spc="-10" dirty="0">
                <a:solidFill>
                  <a:srgbClr val="5F497A"/>
                </a:solidFill>
              </a:rPr>
              <a:t>Overview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6675" y="2085975"/>
            <a:ext cx="2981325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8442" y="2313559"/>
            <a:ext cx="2488565" cy="12255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31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Explain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resolution 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affects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quality of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picture captured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camera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95625" y="2085975"/>
            <a:ext cx="3000375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8128" y="2313559"/>
            <a:ext cx="2508250" cy="12255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  <a:spcBef>
                <a:spcPts val="31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Describe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uses of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voice recognition,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Web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cams,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 video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conferencing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62675" y="2085975"/>
            <a:ext cx="2886075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52996" y="2460116"/>
            <a:ext cx="2319655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-3175" algn="ctr">
              <a:lnSpc>
                <a:spcPct val="91700"/>
              </a:lnSpc>
              <a:spcBef>
                <a:spcPts val="309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Discuss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various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scanners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reading  devices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675" y="4019550"/>
            <a:ext cx="2981325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8442" y="4540757"/>
            <a:ext cx="249174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2735" marR="5080" indent="-280670">
              <a:lnSpc>
                <a:spcPts val="2320"/>
              </a:lnSpc>
              <a:spcBef>
                <a:spcPts val="34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Summarize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various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biometric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devices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24200" y="4019550"/>
            <a:ext cx="2895600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91280" y="4247515"/>
            <a:ext cx="2364740" cy="12255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31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Discuss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POS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terminals,</a:t>
            </a:r>
            <a:r>
              <a:rPr sz="21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automated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teller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machines, and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DVD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kiosks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62675" y="4019550"/>
            <a:ext cx="2886075" cy="1781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63665" y="4247515"/>
            <a:ext cx="2296160" cy="12255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1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Identify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alternative 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input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devices 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physically</a:t>
            </a:r>
            <a:r>
              <a:rPr sz="21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challenged 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6392976"/>
            <a:ext cx="132334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spc="-5" dirty="0">
                <a:latin typeface="Calibri"/>
                <a:cs typeface="Calibri"/>
              </a:rPr>
              <a:t>See </a:t>
            </a:r>
            <a:r>
              <a:rPr sz="1100" dirty="0">
                <a:latin typeface="Calibri"/>
                <a:cs typeface="Calibri"/>
              </a:rPr>
              <a:t>Page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257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Detailed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494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Video</a:t>
            </a:r>
            <a:r>
              <a:rPr sz="4000" spc="-75" dirty="0">
                <a:solidFill>
                  <a:srgbClr val="5F497A"/>
                </a:solidFill>
              </a:rPr>
              <a:t> </a:t>
            </a:r>
            <a:r>
              <a:rPr sz="4000" spc="-5" dirty="0">
                <a:solidFill>
                  <a:srgbClr val="5F497A"/>
                </a:solidFill>
              </a:rPr>
              <a:t>Input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4622" y="1600200"/>
            <a:ext cx="5794756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494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Video</a:t>
            </a:r>
            <a:r>
              <a:rPr sz="4000" spc="-75" dirty="0">
                <a:solidFill>
                  <a:srgbClr val="5F497A"/>
                </a:solidFill>
              </a:rPr>
              <a:t> </a:t>
            </a:r>
            <a:r>
              <a:rPr sz="4000" spc="-5" dirty="0">
                <a:solidFill>
                  <a:srgbClr val="5F497A"/>
                </a:solidFill>
              </a:rPr>
              <a:t>Input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3375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40" dirty="0">
                <a:solidFill>
                  <a:srgbClr val="005F85"/>
                </a:solidFill>
                <a:latin typeface="Calibri"/>
                <a:cs typeface="Calibri"/>
              </a:rPr>
              <a:t>Web </a:t>
            </a:r>
            <a:r>
              <a:rPr sz="3200" b="1" spc="-10" dirty="0">
                <a:solidFill>
                  <a:srgbClr val="005F85"/>
                </a:solidFill>
                <a:latin typeface="Calibri"/>
                <a:cs typeface="Calibri"/>
              </a:rPr>
              <a:t>cam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5" dirty="0">
                <a:latin typeface="Calibri"/>
                <a:cs typeface="Calibri"/>
              </a:rPr>
              <a:t>type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digital </a:t>
            </a:r>
            <a:r>
              <a:rPr sz="3200" dirty="0">
                <a:latin typeface="Calibri"/>
                <a:cs typeface="Calibri"/>
              </a:rPr>
              <a:t>video </a:t>
            </a:r>
            <a:r>
              <a:rPr sz="3200" spc="-15" dirty="0">
                <a:latin typeface="Calibri"/>
                <a:cs typeface="Calibri"/>
              </a:rPr>
              <a:t>camera </a:t>
            </a:r>
            <a:r>
              <a:rPr sz="3200" spc="-10" dirty="0">
                <a:latin typeface="Calibri"/>
                <a:cs typeface="Calibri"/>
              </a:rPr>
              <a:t>that  </a:t>
            </a:r>
            <a:r>
              <a:rPr sz="3200" dirty="0">
                <a:latin typeface="Calibri"/>
                <a:cs typeface="Calibri"/>
              </a:rPr>
              <a:t>enables a </a:t>
            </a:r>
            <a:r>
              <a:rPr sz="3200" spc="-5" dirty="0">
                <a:latin typeface="Calibri"/>
                <a:cs typeface="Calibri"/>
              </a:rPr>
              <a:t>user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275 -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1025" y="2781300"/>
            <a:ext cx="272415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2393" y="3177920"/>
            <a:ext cx="2198370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45770" marR="5080" indent="-433705">
              <a:lnSpc>
                <a:spcPts val="2530"/>
              </a:lnSpc>
              <a:spcBef>
                <a:spcPts val="380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Capture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  <a:r>
              <a:rPr sz="23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still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images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7075" y="2781300"/>
            <a:ext cx="268605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97071" y="3017266"/>
            <a:ext cx="2226945" cy="10185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065" marR="5080" indent="1905" algn="ctr">
              <a:lnSpc>
                <a:spcPct val="91600"/>
              </a:lnSpc>
              <a:spcBef>
                <a:spcPts val="335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Send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e-mail 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messages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with  video</a:t>
            </a:r>
            <a:r>
              <a:rPr sz="23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attachments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81700" y="2781300"/>
            <a:ext cx="2714625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13728" y="3177920"/>
            <a:ext cx="2192020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3820" marR="5080" indent="-71755">
              <a:lnSpc>
                <a:spcPts val="2530"/>
              </a:lnSpc>
              <a:spcBef>
                <a:spcPts val="38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Add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live images</a:t>
            </a:r>
            <a:r>
              <a:rPr sz="23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instant</a:t>
            </a:r>
            <a:r>
              <a:rPr sz="2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messages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62150" y="4495800"/>
            <a:ext cx="2581275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02001" y="4734559"/>
            <a:ext cx="1918335" cy="10185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  <a:spcBef>
                <a:spcPts val="335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Broadcast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live  images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67250" y="4495800"/>
            <a:ext cx="2581275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53710" y="4895215"/>
            <a:ext cx="1811020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05740">
              <a:lnSpc>
                <a:spcPts val="2530"/>
              </a:lnSpc>
              <a:spcBef>
                <a:spcPts val="380"/>
              </a:spcBef>
            </a:pP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Make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video 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telephone</a:t>
            </a:r>
            <a:r>
              <a:rPr sz="23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calls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494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Video</a:t>
            </a:r>
            <a:r>
              <a:rPr sz="4000" spc="-75" dirty="0">
                <a:solidFill>
                  <a:srgbClr val="5F497A"/>
                </a:solidFill>
              </a:rPr>
              <a:t> </a:t>
            </a:r>
            <a:r>
              <a:rPr sz="4000" spc="-5" dirty="0">
                <a:solidFill>
                  <a:srgbClr val="5F497A"/>
                </a:solidFill>
              </a:rPr>
              <a:t>Input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3966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video </a:t>
            </a:r>
            <a:r>
              <a:rPr sz="3200" b="1" spc="-15" dirty="0">
                <a:solidFill>
                  <a:srgbClr val="005F85"/>
                </a:solidFill>
                <a:latin typeface="Calibri"/>
                <a:cs typeface="Calibri"/>
              </a:rPr>
              <a:t>conference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5" dirty="0">
                <a:latin typeface="Calibri"/>
                <a:cs typeface="Calibri"/>
              </a:rPr>
              <a:t>meeting </a:t>
            </a:r>
            <a:r>
              <a:rPr sz="3200" spc="-10" dirty="0">
                <a:latin typeface="Calibri"/>
                <a:cs typeface="Calibri"/>
              </a:rPr>
              <a:t>between two </a:t>
            </a:r>
            <a:r>
              <a:rPr sz="3200" spc="-5" dirty="0">
                <a:latin typeface="Calibri"/>
                <a:cs typeface="Calibri"/>
              </a:rPr>
              <a:t>or  </a:t>
            </a:r>
            <a:r>
              <a:rPr sz="3200" spc="-10" dirty="0">
                <a:latin typeface="Calibri"/>
                <a:cs typeface="Calibri"/>
              </a:rPr>
              <a:t>more geographically </a:t>
            </a:r>
            <a:r>
              <a:rPr sz="3200" spc="-15" dirty="0">
                <a:latin typeface="Calibri"/>
                <a:cs typeface="Calibri"/>
              </a:rPr>
              <a:t>separated </a:t>
            </a:r>
            <a:r>
              <a:rPr sz="3200" dirty="0">
                <a:latin typeface="Calibri"/>
                <a:cs typeface="Calibri"/>
              </a:rPr>
              <a:t>people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20713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276 –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Figures </a:t>
            </a:r>
            <a:r>
              <a:rPr sz="1200" dirty="0">
                <a:latin typeface="Calibri"/>
                <a:cs typeface="Calibri"/>
              </a:rPr>
              <a:t>5-25 –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6800" y="2743200"/>
            <a:ext cx="3062224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743225"/>
            <a:ext cx="3000121" cy="3344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74345"/>
            <a:ext cx="634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5F497A"/>
                </a:solidFill>
                <a:latin typeface="Calibri"/>
                <a:cs typeface="Calibri"/>
              </a:rPr>
              <a:t>Scanners </a:t>
            </a:r>
            <a:r>
              <a:rPr sz="4000" b="1" spc="-5" dirty="0">
                <a:solidFill>
                  <a:srgbClr val="5F497A"/>
                </a:solidFill>
                <a:latin typeface="Calibri"/>
                <a:cs typeface="Calibri"/>
              </a:rPr>
              <a:t>and </a:t>
            </a:r>
            <a:r>
              <a:rPr sz="4000" b="1" spc="-20" dirty="0">
                <a:solidFill>
                  <a:srgbClr val="5F497A"/>
                </a:solidFill>
                <a:latin typeface="Calibri"/>
                <a:cs typeface="Calibri"/>
              </a:rPr>
              <a:t>Reading</a:t>
            </a:r>
            <a:r>
              <a:rPr sz="4000" b="1" spc="2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5F497A"/>
                </a:solidFill>
                <a:latin typeface="Calibri"/>
                <a:cs typeface="Calibri"/>
              </a:rPr>
              <a:t>Devices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0225" y="1495425"/>
            <a:ext cx="6010275" cy="113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Fl</a:t>
            </a:r>
            <a:r>
              <a:rPr spc="-45" dirty="0"/>
              <a:t>a</a:t>
            </a:r>
            <a:r>
              <a:rPr spc="-5" dirty="0"/>
              <a:t>tbed</a:t>
            </a:r>
          </a:p>
        </p:txBody>
      </p:sp>
      <p:sp>
        <p:nvSpPr>
          <p:cNvPr id="5" name="object 5"/>
          <p:cNvSpPr/>
          <p:nvPr/>
        </p:nvSpPr>
        <p:spPr>
          <a:xfrm>
            <a:off x="1323975" y="1552575"/>
            <a:ext cx="1076325" cy="1076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0225" y="2733675"/>
            <a:ext cx="6010275" cy="1133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3975" y="2790825"/>
            <a:ext cx="1076325" cy="1076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0225" y="3962400"/>
            <a:ext cx="6010275" cy="1133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3975" y="4019550"/>
            <a:ext cx="1076325" cy="10763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0225" y="5191125"/>
            <a:ext cx="6010275" cy="1133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22802" y="2903296"/>
            <a:ext cx="3721735" cy="314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300" spc="-30" dirty="0">
                <a:solidFill>
                  <a:srgbClr val="FFFFFF"/>
                </a:solidFill>
                <a:latin typeface="Calibri"/>
                <a:cs typeface="Calibri"/>
              </a:rPr>
              <a:t>Pen </a:t>
            </a:r>
            <a:r>
              <a:rPr sz="43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4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spc="-10" dirty="0">
                <a:solidFill>
                  <a:srgbClr val="FFFFFF"/>
                </a:solidFill>
                <a:latin typeface="Calibri"/>
                <a:cs typeface="Calibri"/>
              </a:rPr>
              <a:t>Handheld</a:t>
            </a:r>
            <a:endParaRPr sz="4300">
              <a:latin typeface="Calibri"/>
              <a:cs typeface="Calibri"/>
            </a:endParaRPr>
          </a:p>
          <a:p>
            <a:pPr marL="793115" marR="782955" algn="ctr">
              <a:lnSpc>
                <a:spcPts val="9700"/>
              </a:lnSpc>
              <a:spcBef>
                <a:spcPts val="1080"/>
              </a:spcBef>
            </a:pPr>
            <a:r>
              <a:rPr sz="4300" spc="-10" dirty="0">
                <a:solidFill>
                  <a:srgbClr val="FFFFFF"/>
                </a:solidFill>
                <a:latin typeface="Calibri"/>
                <a:cs typeface="Calibri"/>
              </a:rPr>
              <a:t>She</a:t>
            </a:r>
            <a:r>
              <a:rPr sz="43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3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300" spc="-1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300" spc="-5" dirty="0">
                <a:solidFill>
                  <a:srgbClr val="FFFFFF"/>
                </a:solidFill>
                <a:latin typeface="Calibri"/>
                <a:cs typeface="Calibri"/>
              </a:rPr>
              <a:t>ed  </a:t>
            </a:r>
            <a:r>
              <a:rPr sz="4300" spc="-10" dirty="0">
                <a:solidFill>
                  <a:srgbClr val="FFFFFF"/>
                </a:solidFill>
                <a:latin typeface="Calibri"/>
                <a:cs typeface="Calibri"/>
              </a:rPr>
              <a:t>Drum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23975" y="5248275"/>
            <a:ext cx="1076325" cy="1076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5-27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34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Scanners </a:t>
            </a:r>
            <a:r>
              <a:rPr sz="4000" spc="-5" dirty="0">
                <a:solidFill>
                  <a:srgbClr val="5F497A"/>
                </a:solidFill>
              </a:rPr>
              <a:t>and </a:t>
            </a:r>
            <a:r>
              <a:rPr sz="4000" spc="-20" dirty="0">
                <a:solidFill>
                  <a:srgbClr val="5F497A"/>
                </a:solidFill>
              </a:rPr>
              <a:t>Reading</a:t>
            </a:r>
            <a:r>
              <a:rPr sz="4000" spc="20" dirty="0">
                <a:solidFill>
                  <a:srgbClr val="5F497A"/>
                </a:solidFill>
              </a:rPr>
              <a:t> </a:t>
            </a:r>
            <a:r>
              <a:rPr sz="4000" spc="-10" dirty="0">
                <a:solidFill>
                  <a:srgbClr val="5F497A"/>
                </a:solidFill>
              </a:rPr>
              <a:t>Devices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2068360"/>
            <a:ext cx="8839200" cy="3711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34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Scanners </a:t>
            </a:r>
            <a:r>
              <a:rPr sz="4000" spc="-5" dirty="0">
                <a:solidFill>
                  <a:srgbClr val="5F497A"/>
                </a:solidFill>
              </a:rPr>
              <a:t>and </a:t>
            </a:r>
            <a:r>
              <a:rPr sz="4000" spc="-20" dirty="0">
                <a:solidFill>
                  <a:srgbClr val="5F497A"/>
                </a:solidFill>
              </a:rPr>
              <a:t>Reading</a:t>
            </a:r>
            <a:r>
              <a:rPr sz="4000" spc="20" dirty="0">
                <a:solidFill>
                  <a:srgbClr val="5F497A"/>
                </a:solidFill>
              </a:rPr>
              <a:t> </a:t>
            </a:r>
            <a:r>
              <a:rPr sz="4000" spc="-10" dirty="0">
                <a:solidFill>
                  <a:srgbClr val="5F497A"/>
                </a:solidFill>
              </a:rPr>
              <a:t>Devices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58710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0579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05F85"/>
                </a:solidFill>
                <a:latin typeface="Calibri"/>
                <a:cs typeface="Calibri"/>
              </a:rPr>
              <a:t>Optical </a:t>
            </a:r>
            <a:r>
              <a:rPr sz="2800" b="1" spc="-15" dirty="0">
                <a:solidFill>
                  <a:srgbClr val="005F85"/>
                </a:solidFill>
                <a:latin typeface="Calibri"/>
                <a:cs typeface="Calibri"/>
              </a:rPr>
              <a:t>character </a:t>
            </a:r>
            <a:r>
              <a:rPr sz="2800" b="1" spc="-10" dirty="0">
                <a:solidFill>
                  <a:srgbClr val="005F85"/>
                </a:solidFill>
                <a:latin typeface="Calibri"/>
                <a:cs typeface="Calibri"/>
              </a:rPr>
              <a:t>recognition </a:t>
            </a:r>
            <a:r>
              <a:rPr sz="2800" b="1" spc="-5" dirty="0">
                <a:solidFill>
                  <a:srgbClr val="005F85"/>
                </a:solidFill>
                <a:latin typeface="Calibri"/>
                <a:cs typeface="Calibri"/>
              </a:rPr>
              <a:t>(OCR) </a:t>
            </a:r>
            <a:r>
              <a:rPr sz="2800" spc="-20" dirty="0">
                <a:latin typeface="Calibri"/>
                <a:cs typeface="Calibri"/>
              </a:rPr>
              <a:t>involves </a:t>
            </a:r>
            <a:r>
              <a:rPr sz="2800" spc="-10" dirty="0">
                <a:latin typeface="Calibri"/>
                <a:cs typeface="Calibri"/>
              </a:rPr>
              <a:t>reading  </a:t>
            </a:r>
            <a:r>
              <a:rPr sz="2800" spc="-15" dirty="0">
                <a:latin typeface="Calibri"/>
                <a:cs typeface="Calibri"/>
              </a:rPr>
              <a:t>characters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5" dirty="0">
                <a:latin typeface="Calibri"/>
                <a:cs typeface="Calibri"/>
              </a:rPr>
              <a:t>ordinary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documents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005F85"/>
                </a:solidFill>
                <a:latin typeface="Calibri"/>
                <a:cs typeface="Calibri"/>
              </a:rPr>
              <a:t>turnaround document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5" dirty="0">
                <a:latin typeface="Calibri"/>
                <a:cs typeface="Calibri"/>
              </a:rPr>
              <a:t>document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15" dirty="0">
                <a:latin typeface="Calibri"/>
                <a:cs typeface="Calibri"/>
              </a:rPr>
              <a:t>return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20" dirty="0">
                <a:latin typeface="Calibri"/>
                <a:cs typeface="Calibri"/>
              </a:rPr>
              <a:t>company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creates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sends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20713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 </a:t>
            </a:r>
            <a:r>
              <a:rPr sz="1200" dirty="0">
                <a:latin typeface="Calibri"/>
                <a:cs typeface="Calibri"/>
              </a:rPr>
              <a:t>279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Figures </a:t>
            </a:r>
            <a:r>
              <a:rPr sz="1200" dirty="0">
                <a:latin typeface="Calibri"/>
                <a:cs typeface="Calibri"/>
              </a:rPr>
              <a:t>5-29 –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95400" y="3810000"/>
            <a:ext cx="3105150" cy="209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8800" y="3276600"/>
            <a:ext cx="2747391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34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Scanners </a:t>
            </a:r>
            <a:r>
              <a:rPr sz="4000" spc="-5" dirty="0">
                <a:solidFill>
                  <a:srgbClr val="5F497A"/>
                </a:solidFill>
              </a:rPr>
              <a:t>and </a:t>
            </a:r>
            <a:r>
              <a:rPr sz="4000" spc="-20" dirty="0">
                <a:solidFill>
                  <a:srgbClr val="5F497A"/>
                </a:solidFill>
              </a:rPr>
              <a:t>Reading</a:t>
            </a:r>
            <a:r>
              <a:rPr sz="4000" spc="20" dirty="0">
                <a:solidFill>
                  <a:srgbClr val="5F497A"/>
                </a:solidFill>
              </a:rPr>
              <a:t> </a:t>
            </a:r>
            <a:r>
              <a:rPr sz="4000" spc="-10" dirty="0">
                <a:solidFill>
                  <a:srgbClr val="5F497A"/>
                </a:solidFill>
              </a:rPr>
              <a:t>Devices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16985" cy="395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019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05F85"/>
                </a:solidFill>
                <a:latin typeface="Calibri"/>
                <a:cs typeface="Calibri"/>
              </a:rPr>
              <a:t>Optical mark  recognition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b="1" spc="-5" dirty="0">
                <a:solidFill>
                  <a:srgbClr val="005F85"/>
                </a:solidFill>
                <a:latin typeface="Calibri"/>
                <a:cs typeface="Calibri"/>
              </a:rPr>
              <a:t>OMR</a:t>
            </a:r>
            <a:r>
              <a:rPr sz="2800" spc="-5" dirty="0">
                <a:latin typeface="Calibri"/>
                <a:cs typeface="Calibri"/>
              </a:rPr>
              <a:t>)  </a:t>
            </a:r>
            <a:r>
              <a:rPr sz="2800" spc="-10" dirty="0">
                <a:latin typeface="Calibri"/>
                <a:cs typeface="Calibri"/>
              </a:rPr>
              <a:t>reads </a:t>
            </a:r>
            <a:r>
              <a:rPr sz="2800" spc="-15" dirty="0">
                <a:latin typeface="Calibri"/>
                <a:cs typeface="Calibri"/>
              </a:rPr>
              <a:t>hand-drawn  </a:t>
            </a:r>
            <a:r>
              <a:rPr sz="2800" spc="-10" dirty="0">
                <a:latin typeface="Calibri"/>
                <a:cs typeface="Calibri"/>
              </a:rPr>
              <a:t>marks such </a:t>
            </a:r>
            <a:r>
              <a:rPr sz="2800" spc="-5" dirty="0">
                <a:latin typeface="Calibri"/>
                <a:cs typeface="Calibri"/>
              </a:rPr>
              <a:t>as small  </a:t>
            </a:r>
            <a:r>
              <a:rPr sz="2800" spc="-10" dirty="0">
                <a:latin typeface="Calibri"/>
                <a:cs typeface="Calibri"/>
              </a:rPr>
              <a:t>circles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rectangles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0" dirty="0">
                <a:latin typeface="Calibri"/>
                <a:cs typeface="Calibri"/>
              </a:rPr>
              <a:t>OMR device scans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documents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5" dirty="0">
                <a:latin typeface="Calibri"/>
                <a:cs typeface="Calibri"/>
              </a:rPr>
              <a:t>matches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patterns </a:t>
            </a:r>
            <a:r>
              <a:rPr sz="2800" spc="-10" dirty="0">
                <a:latin typeface="Calibri"/>
                <a:cs typeface="Calibri"/>
              </a:rPr>
              <a:t>of  light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548127"/>
            <a:ext cx="4038600" cy="2630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5-31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34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Scanners </a:t>
            </a:r>
            <a:r>
              <a:rPr sz="4000" spc="-5" dirty="0">
                <a:solidFill>
                  <a:srgbClr val="5F497A"/>
                </a:solidFill>
              </a:rPr>
              <a:t>and </a:t>
            </a:r>
            <a:r>
              <a:rPr sz="4000" spc="-20" dirty="0">
                <a:solidFill>
                  <a:srgbClr val="5F497A"/>
                </a:solidFill>
              </a:rPr>
              <a:t>Reading</a:t>
            </a:r>
            <a:r>
              <a:rPr sz="4000" spc="20" dirty="0">
                <a:solidFill>
                  <a:srgbClr val="5F497A"/>
                </a:solidFill>
              </a:rPr>
              <a:t> </a:t>
            </a:r>
            <a:r>
              <a:rPr sz="4000" spc="-10" dirty="0">
                <a:solidFill>
                  <a:srgbClr val="5F497A"/>
                </a:solidFill>
              </a:rPr>
              <a:t>Devices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08805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4408170" algn="l"/>
                <a:tab pos="4408805" algn="l"/>
              </a:tabLst>
            </a:pPr>
            <a:r>
              <a:rPr spc="-5" dirty="0"/>
              <a:t>A </a:t>
            </a:r>
            <a:r>
              <a:rPr b="1" spc="-5" dirty="0">
                <a:solidFill>
                  <a:srgbClr val="005F85"/>
                </a:solidFill>
                <a:latin typeface="Calibri"/>
                <a:cs typeface="Calibri"/>
              </a:rPr>
              <a:t>bar </a:t>
            </a:r>
            <a:r>
              <a:rPr b="1" spc="-10" dirty="0">
                <a:solidFill>
                  <a:srgbClr val="005F85"/>
                </a:solidFill>
                <a:latin typeface="Calibri"/>
                <a:cs typeface="Calibri"/>
              </a:rPr>
              <a:t>code </a:t>
            </a:r>
            <a:r>
              <a:rPr b="1" spc="-15" dirty="0">
                <a:solidFill>
                  <a:srgbClr val="005F85"/>
                </a:solidFill>
                <a:latin typeface="Calibri"/>
                <a:cs typeface="Calibri"/>
              </a:rPr>
              <a:t>reader</a:t>
            </a:r>
            <a:r>
              <a:rPr spc="-15" dirty="0"/>
              <a:t>, </a:t>
            </a:r>
            <a:r>
              <a:rPr spc="-5" dirty="0"/>
              <a:t>also  </a:t>
            </a:r>
            <a:r>
              <a:rPr spc="-10" dirty="0"/>
              <a:t>called </a:t>
            </a:r>
            <a:r>
              <a:rPr spc="-5" dirty="0"/>
              <a:t>a </a:t>
            </a:r>
            <a:r>
              <a:rPr b="1" spc="-5" dirty="0">
                <a:solidFill>
                  <a:srgbClr val="005F85"/>
                </a:solidFill>
                <a:latin typeface="Calibri"/>
                <a:cs typeface="Calibri"/>
              </a:rPr>
              <a:t>bar </a:t>
            </a:r>
            <a:r>
              <a:rPr b="1" spc="-10" dirty="0">
                <a:solidFill>
                  <a:srgbClr val="005F85"/>
                </a:solidFill>
                <a:latin typeface="Calibri"/>
                <a:cs typeface="Calibri"/>
              </a:rPr>
              <a:t>code  </a:t>
            </a:r>
            <a:r>
              <a:rPr b="1" spc="-5" dirty="0">
                <a:solidFill>
                  <a:srgbClr val="005F85"/>
                </a:solidFill>
                <a:latin typeface="Calibri"/>
                <a:cs typeface="Calibri"/>
              </a:rPr>
              <a:t>scanner </a:t>
            </a:r>
            <a:r>
              <a:rPr spc="-10" dirty="0"/>
              <a:t>uses </a:t>
            </a:r>
            <a:r>
              <a:rPr spc="-5" dirty="0"/>
              <a:t>laser  </a:t>
            </a:r>
            <a:r>
              <a:rPr spc="-10" dirty="0"/>
              <a:t>beams </a:t>
            </a:r>
            <a:r>
              <a:rPr spc="-15" dirty="0"/>
              <a:t>to read </a:t>
            </a:r>
            <a:r>
              <a:rPr b="1" spc="-5" dirty="0">
                <a:solidFill>
                  <a:srgbClr val="005F85"/>
                </a:solidFill>
                <a:latin typeface="Calibri"/>
                <a:cs typeface="Calibri"/>
              </a:rPr>
              <a:t>bar  codes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2551810"/>
            <a:ext cx="4038600" cy="2622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34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Scanners </a:t>
            </a:r>
            <a:r>
              <a:rPr sz="4000" spc="-5" dirty="0">
                <a:solidFill>
                  <a:srgbClr val="5F497A"/>
                </a:solidFill>
              </a:rPr>
              <a:t>and </a:t>
            </a:r>
            <a:r>
              <a:rPr sz="4000" spc="-20" dirty="0">
                <a:solidFill>
                  <a:srgbClr val="5F497A"/>
                </a:solidFill>
              </a:rPr>
              <a:t>Reading</a:t>
            </a:r>
            <a:r>
              <a:rPr sz="4000" spc="20" dirty="0">
                <a:solidFill>
                  <a:srgbClr val="5F497A"/>
                </a:solidFill>
              </a:rPr>
              <a:t> </a:t>
            </a:r>
            <a:r>
              <a:rPr sz="4000" spc="-10" dirty="0">
                <a:solidFill>
                  <a:srgbClr val="5F497A"/>
                </a:solidFill>
              </a:rPr>
              <a:t>Devices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13661"/>
            <a:ext cx="7820659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0510" indent="-342900">
              <a:lnSpc>
                <a:spcPct val="100000"/>
              </a:lnSpc>
              <a:spcBef>
                <a:spcPts val="10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5F85"/>
                </a:solidFill>
                <a:latin typeface="Calibri"/>
                <a:cs typeface="Calibri"/>
              </a:rPr>
              <a:t>RFID </a:t>
            </a:r>
            <a:r>
              <a:rPr sz="2400" spc="-10" dirty="0">
                <a:latin typeface="Calibri"/>
                <a:cs typeface="Calibri"/>
              </a:rPr>
              <a:t>(radio </a:t>
            </a:r>
            <a:r>
              <a:rPr sz="2400" spc="-5" dirty="0">
                <a:latin typeface="Calibri"/>
                <a:cs typeface="Calibri"/>
              </a:rPr>
              <a:t>frequency identification) uses </a:t>
            </a:r>
            <a:r>
              <a:rPr sz="2400" spc="-10" dirty="0">
                <a:latin typeface="Calibri"/>
                <a:cs typeface="Calibri"/>
              </a:rPr>
              <a:t>radio </a:t>
            </a:r>
            <a:r>
              <a:rPr sz="2400" spc="-5" dirty="0">
                <a:latin typeface="Calibri"/>
                <a:cs typeface="Calibri"/>
              </a:rPr>
              <a:t>signals </a:t>
            </a:r>
            <a:r>
              <a:rPr sz="2400" spc="-15" dirty="0">
                <a:latin typeface="Calibri"/>
                <a:cs typeface="Calibri"/>
              </a:rPr>
              <a:t>to  communicate </a:t>
            </a:r>
            <a:r>
              <a:rPr sz="2400" dirty="0">
                <a:latin typeface="Calibri"/>
                <a:cs typeface="Calibri"/>
              </a:rPr>
              <a:t>with a </a:t>
            </a:r>
            <a:r>
              <a:rPr sz="2400" spc="-10" dirty="0">
                <a:latin typeface="Calibri"/>
                <a:cs typeface="Calibri"/>
              </a:rPr>
              <a:t>tag </a:t>
            </a:r>
            <a:r>
              <a:rPr sz="2400" spc="-5" dirty="0">
                <a:latin typeface="Calibri"/>
                <a:cs typeface="Calibri"/>
              </a:rPr>
              <a:t>placed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attached to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object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An </a:t>
            </a:r>
            <a:r>
              <a:rPr sz="2400" b="1" dirty="0">
                <a:solidFill>
                  <a:srgbClr val="005F85"/>
                </a:solidFill>
                <a:latin typeface="Calibri"/>
                <a:cs typeface="Calibri"/>
              </a:rPr>
              <a:t>RFID </a:t>
            </a:r>
            <a:r>
              <a:rPr sz="2400" b="1" spc="-10" dirty="0">
                <a:solidFill>
                  <a:srgbClr val="005F85"/>
                </a:solidFill>
                <a:latin typeface="Calibri"/>
                <a:cs typeface="Calibri"/>
              </a:rPr>
              <a:t>reader </a:t>
            </a:r>
            <a:r>
              <a:rPr sz="2400" spc="-10" dirty="0">
                <a:latin typeface="Calibri"/>
                <a:cs typeface="Calibri"/>
              </a:rPr>
              <a:t>reads information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tag </a:t>
            </a:r>
            <a:r>
              <a:rPr sz="2400" dirty="0">
                <a:latin typeface="Calibri"/>
                <a:cs typeface="Calibri"/>
              </a:rPr>
              <a:t>via </a:t>
            </a:r>
            <a:r>
              <a:rPr sz="2400" spc="-10" dirty="0">
                <a:latin typeface="Calibri"/>
                <a:cs typeface="Calibri"/>
              </a:rPr>
              <a:t>radio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waves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RFID </a:t>
            </a:r>
            <a:r>
              <a:rPr sz="2400" spc="-10" dirty="0">
                <a:latin typeface="Calibri"/>
                <a:cs typeface="Calibri"/>
              </a:rPr>
              <a:t>can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track: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725" y="3848100"/>
            <a:ext cx="180975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3143" y="4000246"/>
            <a:ext cx="141859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54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Tracking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of  runners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a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marathon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85950" y="3848100"/>
            <a:ext cx="1809750" cy="110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67305" y="4111878"/>
            <a:ext cx="140970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80670" marR="5080" indent="-268605">
              <a:lnSpc>
                <a:spcPts val="1750"/>
              </a:lnSpc>
              <a:spcBef>
                <a:spcPts val="295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Tracking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location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soldiers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86175" y="3848100"/>
            <a:ext cx="1762125" cy="110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21658" y="4111878"/>
            <a:ext cx="90043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302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Employee 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obes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86400" y="3848100"/>
            <a:ext cx="1762125" cy="1104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24525" y="4223384"/>
            <a:ext cx="1292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Airline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baggage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86625" y="3848100"/>
            <a:ext cx="1762125" cy="1104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28686" y="4111878"/>
            <a:ext cx="128333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23189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Checking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lift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tickets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skiers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90600" y="4991100"/>
            <a:ext cx="1762125" cy="1104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49450" y="5256987"/>
            <a:ext cx="845819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Managing</a:t>
            </a:r>
            <a:endParaRPr sz="1600">
              <a:latin typeface="Calibri"/>
              <a:cs typeface="Calibri"/>
            </a:endParaRPr>
          </a:p>
          <a:p>
            <a:pPr marL="30480">
              <a:lnSpc>
                <a:spcPts val="1835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inventory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62250" y="4991100"/>
            <a:ext cx="1857375" cy="1104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46019" y="5145404"/>
            <a:ext cx="1453515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254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Gauging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pressure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temperature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tires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81525" y="4991100"/>
            <a:ext cx="1771650" cy="1104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23790" y="5256987"/>
            <a:ext cx="1094740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Checking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endParaRPr sz="1600">
              <a:latin typeface="Calibri"/>
              <a:cs typeface="Calibri"/>
            </a:endParaRPr>
          </a:p>
          <a:p>
            <a:pPr marL="17145">
              <a:lnSpc>
                <a:spcPts val="1835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1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books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81750" y="4991100"/>
            <a:ext cx="1762125" cy="1104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763004" y="5256987"/>
            <a:ext cx="1015365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Tracking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toll</a:t>
            </a:r>
            <a:endParaRPr sz="1600">
              <a:latin typeface="Calibri"/>
              <a:cs typeface="Calibri"/>
            </a:endParaRPr>
          </a:p>
          <a:p>
            <a:pPr marL="104139">
              <a:lnSpc>
                <a:spcPts val="1835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payments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34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Scanners </a:t>
            </a:r>
            <a:r>
              <a:rPr sz="4000" spc="-5" dirty="0">
                <a:solidFill>
                  <a:srgbClr val="5F497A"/>
                </a:solidFill>
              </a:rPr>
              <a:t>and </a:t>
            </a:r>
            <a:r>
              <a:rPr sz="4000" spc="-20" dirty="0">
                <a:solidFill>
                  <a:srgbClr val="5F497A"/>
                </a:solidFill>
              </a:rPr>
              <a:t>Reading</a:t>
            </a:r>
            <a:r>
              <a:rPr sz="4000" spc="20" dirty="0">
                <a:solidFill>
                  <a:srgbClr val="5F497A"/>
                </a:solidFill>
              </a:rPr>
              <a:t> </a:t>
            </a:r>
            <a:r>
              <a:rPr sz="4000" spc="-10" dirty="0">
                <a:solidFill>
                  <a:srgbClr val="5F497A"/>
                </a:solidFill>
              </a:rPr>
              <a:t>Devices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875" y="2752725"/>
            <a:ext cx="4943475" cy="90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875" y="3609975"/>
            <a:ext cx="4943475" cy="90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875" y="4467225"/>
            <a:ext cx="4943475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875" y="5334000"/>
            <a:ext cx="4943475" cy="904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1140" y="1607565"/>
            <a:ext cx="8285480" cy="4373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Magnetic stripe </a:t>
            </a:r>
            <a:r>
              <a:rPr sz="3200" b="1" spc="-15" dirty="0">
                <a:solidFill>
                  <a:srgbClr val="005F85"/>
                </a:solidFill>
                <a:latin typeface="Calibri"/>
                <a:cs typeface="Calibri"/>
              </a:rPr>
              <a:t>card readers </a:t>
            </a:r>
            <a:r>
              <a:rPr sz="3200" spc="-10" dirty="0">
                <a:latin typeface="Calibri"/>
                <a:cs typeface="Calibri"/>
              </a:rPr>
              <a:t>read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magnetic  </a:t>
            </a:r>
            <a:r>
              <a:rPr sz="3200" spc="-10" dirty="0">
                <a:latin typeface="Calibri"/>
                <a:cs typeface="Calibri"/>
              </a:rPr>
              <a:t>stripe </a:t>
            </a:r>
            <a:r>
              <a:rPr sz="3200" dirty="0">
                <a:latin typeface="Calibri"/>
                <a:cs typeface="Calibri"/>
              </a:rPr>
              <a:t>on the </a:t>
            </a:r>
            <a:r>
              <a:rPr sz="3200" spc="-5" dirty="0">
                <a:latin typeface="Calibri"/>
                <a:cs typeface="Calibri"/>
              </a:rPr>
              <a:t>back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cards </a:t>
            </a:r>
            <a:r>
              <a:rPr sz="3200" spc="-5" dirty="0">
                <a:latin typeface="Calibri"/>
                <a:cs typeface="Calibri"/>
              </a:rPr>
              <a:t>such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as:</a:t>
            </a:r>
            <a:endParaRPr sz="3200">
              <a:latin typeface="Calibri"/>
              <a:cs typeface="Calibri"/>
            </a:endParaRPr>
          </a:p>
          <a:p>
            <a:pPr marL="233045" marR="4691380">
              <a:lnSpc>
                <a:spcPts val="6770"/>
              </a:lnSpc>
              <a:spcBef>
                <a:spcPts val="18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Credit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cards 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Entertainment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cards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cards</a:t>
            </a:r>
            <a:endParaRPr sz="3200">
              <a:latin typeface="Calibri"/>
              <a:cs typeface="Calibri"/>
            </a:endParaRPr>
          </a:p>
          <a:p>
            <a:pPr marL="233045">
              <a:lnSpc>
                <a:spcPct val="100000"/>
              </a:lnSpc>
              <a:spcBef>
                <a:spcPts val="221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Other similar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cards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81600" y="3200400"/>
            <a:ext cx="3733800" cy="2357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112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What </a:t>
            </a:r>
            <a:r>
              <a:rPr sz="4000" spc="-5" dirty="0">
                <a:solidFill>
                  <a:srgbClr val="5F497A"/>
                </a:solidFill>
              </a:rPr>
              <a:t>Is</a:t>
            </a:r>
            <a:r>
              <a:rPr sz="4000" spc="-55" dirty="0">
                <a:solidFill>
                  <a:srgbClr val="5F497A"/>
                </a:solidFill>
              </a:rPr>
              <a:t> </a:t>
            </a:r>
            <a:r>
              <a:rPr sz="4000" spc="-5" dirty="0">
                <a:solidFill>
                  <a:srgbClr val="5F497A"/>
                </a:solidFill>
              </a:rPr>
              <a:t>Input?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6455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Input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20" dirty="0">
                <a:latin typeface="Calibri"/>
                <a:cs typeface="Calibri"/>
              </a:rPr>
              <a:t>any data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instructions </a:t>
            </a:r>
            <a:r>
              <a:rPr sz="3200" spc="-15" dirty="0">
                <a:latin typeface="Calibri"/>
                <a:cs typeface="Calibri"/>
              </a:rPr>
              <a:t>entered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the  memory of 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computer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026794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258 –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259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" y="2743161"/>
            <a:ext cx="7543800" cy="347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34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Scanners </a:t>
            </a:r>
            <a:r>
              <a:rPr sz="4000" spc="-5" dirty="0">
                <a:solidFill>
                  <a:srgbClr val="5F497A"/>
                </a:solidFill>
              </a:rPr>
              <a:t>and </a:t>
            </a:r>
            <a:r>
              <a:rPr sz="4000" spc="-20" dirty="0">
                <a:solidFill>
                  <a:srgbClr val="5F497A"/>
                </a:solidFill>
              </a:rPr>
              <a:t>Reading</a:t>
            </a:r>
            <a:r>
              <a:rPr sz="4000" spc="20" dirty="0">
                <a:solidFill>
                  <a:srgbClr val="5F497A"/>
                </a:solidFill>
              </a:rPr>
              <a:t> </a:t>
            </a:r>
            <a:r>
              <a:rPr sz="4000" spc="-10" dirty="0">
                <a:solidFill>
                  <a:srgbClr val="5F497A"/>
                </a:solidFill>
              </a:rPr>
              <a:t>Devices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13661"/>
            <a:ext cx="775652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5F85"/>
                </a:solidFill>
                <a:latin typeface="Calibri"/>
                <a:cs typeface="Calibri"/>
              </a:rPr>
              <a:t>MICR </a:t>
            </a:r>
            <a:r>
              <a:rPr sz="2400" spc="-5" dirty="0">
                <a:latin typeface="Calibri"/>
                <a:cs typeface="Calibri"/>
              </a:rPr>
              <a:t>(magnetic </a:t>
            </a:r>
            <a:r>
              <a:rPr sz="2400" dirty="0">
                <a:latin typeface="Calibri"/>
                <a:cs typeface="Calibri"/>
              </a:rPr>
              <a:t>ink </a:t>
            </a:r>
            <a:r>
              <a:rPr sz="2400" spc="-10" dirty="0">
                <a:latin typeface="Calibri"/>
                <a:cs typeface="Calibri"/>
              </a:rPr>
              <a:t>character recognition) </a:t>
            </a:r>
            <a:r>
              <a:rPr sz="2400" spc="-5" dirty="0">
                <a:latin typeface="Calibri"/>
                <a:cs typeface="Calibri"/>
              </a:rPr>
              <a:t>devices </a:t>
            </a:r>
            <a:r>
              <a:rPr sz="2400" spc="-10" dirty="0">
                <a:latin typeface="Calibri"/>
                <a:cs typeface="Calibri"/>
              </a:rPr>
              <a:t>read </a:t>
            </a:r>
            <a:r>
              <a:rPr sz="2400" spc="-15" dirty="0">
                <a:latin typeface="Calibri"/>
                <a:cs typeface="Calibri"/>
              </a:rPr>
              <a:t>text  </a:t>
            </a:r>
            <a:r>
              <a:rPr sz="2400" spc="-10" dirty="0">
                <a:latin typeface="Calibri"/>
                <a:cs typeface="Calibri"/>
              </a:rPr>
              <a:t>printed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magnetized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ink</a:t>
            </a:r>
            <a:endParaRPr sz="2400">
              <a:latin typeface="Calibri"/>
              <a:cs typeface="Calibri"/>
            </a:endParaRPr>
          </a:p>
          <a:p>
            <a:pPr marL="355600" marR="283845" indent="-342900">
              <a:lnSpc>
                <a:spcPct val="100000"/>
              </a:lnSpc>
              <a:spcBef>
                <a:spcPts val="58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An </a:t>
            </a:r>
            <a:r>
              <a:rPr sz="2400" b="1" spc="-5" dirty="0">
                <a:solidFill>
                  <a:srgbClr val="005F85"/>
                </a:solidFill>
                <a:latin typeface="Calibri"/>
                <a:cs typeface="Calibri"/>
              </a:rPr>
              <a:t>MICR </a:t>
            </a:r>
            <a:r>
              <a:rPr sz="2400" b="1" spc="-10" dirty="0">
                <a:solidFill>
                  <a:srgbClr val="005F85"/>
                </a:solidFill>
                <a:latin typeface="Calibri"/>
                <a:cs typeface="Calibri"/>
              </a:rPr>
              <a:t>reader </a:t>
            </a:r>
            <a:r>
              <a:rPr sz="2400" spc="-15" dirty="0">
                <a:latin typeface="Calibri"/>
                <a:cs typeface="Calibri"/>
              </a:rPr>
              <a:t>converts </a:t>
            </a:r>
            <a:r>
              <a:rPr sz="2400" dirty="0">
                <a:latin typeface="Calibri"/>
                <a:cs typeface="Calibri"/>
              </a:rPr>
              <a:t>MICR </a:t>
            </a:r>
            <a:r>
              <a:rPr sz="2400" spc="-10" dirty="0">
                <a:latin typeface="Calibri"/>
                <a:cs typeface="Calibri"/>
              </a:rPr>
              <a:t>characters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form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computer can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Banking </a:t>
            </a:r>
            <a:r>
              <a:rPr sz="2400" spc="-5" dirty="0">
                <a:latin typeface="Calibri"/>
                <a:cs typeface="Calibri"/>
              </a:rPr>
              <a:t>industry uses MICR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check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7400" y="3733736"/>
            <a:ext cx="4876800" cy="259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34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Scanners </a:t>
            </a:r>
            <a:r>
              <a:rPr sz="4000" spc="-5" dirty="0">
                <a:solidFill>
                  <a:srgbClr val="5F497A"/>
                </a:solidFill>
              </a:rPr>
              <a:t>and </a:t>
            </a:r>
            <a:r>
              <a:rPr sz="4000" spc="-20" dirty="0">
                <a:solidFill>
                  <a:srgbClr val="5F497A"/>
                </a:solidFill>
              </a:rPr>
              <a:t>Reading</a:t>
            </a:r>
            <a:r>
              <a:rPr sz="4000" spc="20" dirty="0">
                <a:solidFill>
                  <a:srgbClr val="5F497A"/>
                </a:solidFill>
              </a:rPr>
              <a:t> </a:t>
            </a:r>
            <a:r>
              <a:rPr sz="4000" spc="-10" dirty="0">
                <a:solidFill>
                  <a:srgbClr val="5F497A"/>
                </a:solidFill>
              </a:rPr>
              <a:t>Devices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67942"/>
            <a:ext cx="3666490" cy="44735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3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0" dirty="0">
                <a:latin typeface="Calibri"/>
                <a:cs typeface="Calibri"/>
              </a:rPr>
              <a:t>collection devices  </a:t>
            </a:r>
            <a:r>
              <a:rPr sz="2800" spc="-15" dirty="0">
                <a:latin typeface="Calibri"/>
                <a:cs typeface="Calibri"/>
              </a:rPr>
              <a:t>obtain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0" dirty="0">
                <a:latin typeface="Calibri"/>
                <a:cs typeface="Calibri"/>
              </a:rPr>
              <a:t>directly </a:t>
            </a:r>
            <a:r>
              <a:rPr sz="2800" spc="-15" dirty="0">
                <a:latin typeface="Calibri"/>
                <a:cs typeface="Calibri"/>
              </a:rPr>
              <a:t>at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location </a:t>
            </a:r>
            <a:r>
              <a:rPr sz="2800" spc="-15" dirty="0">
                <a:latin typeface="Calibri"/>
                <a:cs typeface="Calibri"/>
              </a:rPr>
              <a:t>where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transaction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event  </a:t>
            </a:r>
            <a:r>
              <a:rPr sz="2800" spc="-30" dirty="0">
                <a:latin typeface="Calibri"/>
                <a:cs typeface="Calibri"/>
              </a:rPr>
              <a:t>takes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place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Used </a:t>
            </a:r>
            <a:r>
              <a:rPr sz="2800" spc="-10" dirty="0">
                <a:latin typeface="Calibri"/>
                <a:cs typeface="Calibri"/>
              </a:rPr>
              <a:t>in: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1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Restaurants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Grocery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stores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Factories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Warehouses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outdoors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076132"/>
            <a:ext cx="4038600" cy="3574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9950" y="65173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5-36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312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Biometric</a:t>
            </a:r>
            <a:r>
              <a:rPr sz="4000" spc="-70" dirty="0">
                <a:solidFill>
                  <a:srgbClr val="5F497A"/>
                </a:solidFill>
              </a:rPr>
              <a:t> </a:t>
            </a:r>
            <a:r>
              <a:rPr sz="4000" spc="-5" dirty="0">
                <a:solidFill>
                  <a:srgbClr val="5F497A"/>
                </a:solidFill>
              </a:rPr>
              <a:t>Input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0721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Biometrics </a:t>
            </a:r>
            <a:r>
              <a:rPr sz="3200" spc="-10" dirty="0">
                <a:latin typeface="Calibri"/>
                <a:cs typeface="Calibri"/>
              </a:rPr>
              <a:t>authenticates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35" dirty="0">
                <a:latin typeface="Calibri"/>
                <a:cs typeface="Calibri"/>
              </a:rPr>
              <a:t>person’s </a:t>
            </a:r>
            <a:r>
              <a:rPr sz="3200" spc="-10" dirty="0">
                <a:latin typeface="Calibri"/>
                <a:cs typeface="Calibri"/>
              </a:rPr>
              <a:t>identity by  </a:t>
            </a:r>
            <a:r>
              <a:rPr sz="3200" spc="-5" dirty="0">
                <a:latin typeface="Calibri"/>
                <a:cs typeface="Calibri"/>
              </a:rPr>
              <a:t>verifying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personal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characteristic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282 -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38300" y="2695575"/>
            <a:ext cx="1914525" cy="120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0438" y="2930397"/>
            <a:ext cx="1243965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57810" marR="5080" indent="-245745">
              <a:lnSpc>
                <a:spcPts val="2320"/>
              </a:lnSpc>
              <a:spcBef>
                <a:spcPts val="340"/>
              </a:spcBef>
            </a:pPr>
            <a:r>
              <a:rPr sz="2100" b="1" dirty="0">
                <a:solidFill>
                  <a:srgbClr val="005F85"/>
                </a:solidFill>
                <a:latin typeface="Calibri"/>
                <a:cs typeface="Calibri"/>
              </a:rPr>
              <a:t>Fin</a:t>
            </a:r>
            <a:r>
              <a:rPr sz="2100" b="1" spc="-30" dirty="0">
                <a:solidFill>
                  <a:srgbClr val="005F85"/>
                </a:solidFill>
                <a:latin typeface="Calibri"/>
                <a:cs typeface="Calibri"/>
              </a:rPr>
              <a:t>g</a:t>
            </a:r>
            <a:r>
              <a:rPr sz="2100" b="1" spc="-5" dirty="0">
                <a:solidFill>
                  <a:srgbClr val="005F85"/>
                </a:solidFill>
                <a:latin typeface="Calibri"/>
                <a:cs typeface="Calibri"/>
              </a:rPr>
              <a:t>erpri</a:t>
            </a:r>
            <a:r>
              <a:rPr sz="2100" b="1" spc="-30" dirty="0">
                <a:solidFill>
                  <a:srgbClr val="005F85"/>
                </a:solidFill>
                <a:latin typeface="Calibri"/>
                <a:cs typeface="Calibri"/>
              </a:rPr>
              <a:t>n</a:t>
            </a:r>
            <a:r>
              <a:rPr sz="2100" b="1" dirty="0">
                <a:solidFill>
                  <a:srgbClr val="005F85"/>
                </a:solidFill>
                <a:latin typeface="Calibri"/>
                <a:cs typeface="Calibri"/>
              </a:rPr>
              <a:t>t  </a:t>
            </a:r>
            <a:r>
              <a:rPr sz="2100" b="1" spc="-10" dirty="0">
                <a:solidFill>
                  <a:srgbClr val="005F85"/>
                </a:solidFill>
                <a:latin typeface="Calibri"/>
                <a:cs typeface="Calibri"/>
              </a:rPr>
              <a:t>reader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9975" y="2676525"/>
            <a:ext cx="1914525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43350" y="2783840"/>
            <a:ext cx="1256030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1270" algn="ctr">
              <a:lnSpc>
                <a:spcPct val="91700"/>
              </a:lnSpc>
              <a:spcBef>
                <a:spcPts val="309"/>
              </a:spcBef>
            </a:pPr>
            <a:r>
              <a:rPr sz="2100" spc="-20" dirty="0">
                <a:latin typeface="Calibri"/>
                <a:cs typeface="Calibri"/>
              </a:rPr>
              <a:t>Face  </a:t>
            </a:r>
            <a:r>
              <a:rPr sz="2100" spc="-2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g</a:t>
            </a:r>
            <a:r>
              <a:rPr sz="2100" spc="-5" dirty="0">
                <a:latin typeface="Calibri"/>
                <a:cs typeface="Calibri"/>
              </a:rPr>
              <a:t>nition  </a:t>
            </a:r>
            <a:r>
              <a:rPr sz="2100" spc="-25" dirty="0">
                <a:latin typeface="Calibri"/>
                <a:cs typeface="Calibri"/>
              </a:rPr>
              <a:t>system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81650" y="2676525"/>
            <a:ext cx="1914525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05321" y="2783840"/>
            <a:ext cx="1071245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635" algn="ctr">
              <a:lnSpc>
                <a:spcPct val="91700"/>
              </a:lnSpc>
              <a:spcBef>
                <a:spcPts val="309"/>
              </a:spcBef>
            </a:pPr>
            <a:r>
              <a:rPr sz="2100" spc="-5" dirty="0">
                <a:latin typeface="Calibri"/>
                <a:cs typeface="Calibri"/>
              </a:rPr>
              <a:t>Hand  </a:t>
            </a:r>
            <a:r>
              <a:rPr sz="2100" spc="-20" dirty="0">
                <a:latin typeface="Calibri"/>
                <a:cs typeface="Calibri"/>
              </a:rPr>
              <a:t>g</a:t>
            </a:r>
            <a:r>
              <a:rPr sz="2100" dirty="0">
                <a:latin typeface="Calibri"/>
                <a:cs typeface="Calibri"/>
              </a:rPr>
              <a:t>eom</a:t>
            </a:r>
            <a:r>
              <a:rPr sz="2100" spc="-20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t</a:t>
            </a:r>
            <a:r>
              <a:rPr sz="2100" spc="1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y  </a:t>
            </a:r>
            <a:r>
              <a:rPr sz="2100" spc="-25" dirty="0">
                <a:latin typeface="Calibri"/>
                <a:cs typeface="Calibri"/>
              </a:rPr>
              <a:t>system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38300" y="3933825"/>
            <a:ext cx="1914525" cy="121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83485" y="4036821"/>
            <a:ext cx="1239520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1905" algn="ctr">
              <a:lnSpc>
                <a:spcPct val="91700"/>
              </a:lnSpc>
              <a:spcBef>
                <a:spcPts val="309"/>
              </a:spcBef>
            </a:pPr>
            <a:r>
              <a:rPr sz="2100" spc="-25" dirty="0">
                <a:latin typeface="Calibri"/>
                <a:cs typeface="Calibri"/>
              </a:rPr>
              <a:t>Voice  v</a:t>
            </a:r>
            <a:r>
              <a:rPr sz="2100" dirty="0">
                <a:latin typeface="Calibri"/>
                <a:cs typeface="Calibri"/>
              </a:rPr>
              <a:t>eri</a:t>
            </a:r>
            <a:r>
              <a:rPr sz="2100" spc="-10" dirty="0">
                <a:latin typeface="Calibri"/>
                <a:cs typeface="Calibri"/>
              </a:rPr>
              <a:t>f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tion  </a:t>
            </a:r>
            <a:r>
              <a:rPr sz="2100" spc="-25" dirty="0">
                <a:latin typeface="Calibri"/>
                <a:cs typeface="Calibri"/>
              </a:rPr>
              <a:t>system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09975" y="3933825"/>
            <a:ext cx="1914525" cy="121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52494" y="4036821"/>
            <a:ext cx="1239520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065" marR="5080" indent="1270" algn="ctr">
              <a:lnSpc>
                <a:spcPct val="91700"/>
              </a:lnSpc>
              <a:spcBef>
                <a:spcPts val="309"/>
              </a:spcBef>
            </a:pPr>
            <a:r>
              <a:rPr sz="2100" spc="-10" dirty="0">
                <a:latin typeface="Calibri"/>
                <a:cs typeface="Calibri"/>
              </a:rPr>
              <a:t>Signature  </a:t>
            </a:r>
            <a:r>
              <a:rPr sz="2100" spc="-25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eri</a:t>
            </a:r>
            <a:r>
              <a:rPr sz="2100" spc="-10" dirty="0">
                <a:latin typeface="Calibri"/>
                <a:cs typeface="Calibri"/>
              </a:rPr>
              <a:t>f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tion  </a:t>
            </a:r>
            <a:r>
              <a:rPr sz="2100" spc="-25" dirty="0">
                <a:latin typeface="Calibri"/>
                <a:cs typeface="Calibri"/>
              </a:rPr>
              <a:t>system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95925" y="3952875"/>
            <a:ext cx="2133600" cy="1200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20334" y="4183507"/>
            <a:ext cx="163957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45134" marR="5080" indent="-433070">
              <a:lnSpc>
                <a:spcPts val="2320"/>
              </a:lnSpc>
              <a:spcBef>
                <a:spcPts val="340"/>
              </a:spcBef>
            </a:pPr>
            <a:r>
              <a:rPr sz="2100" dirty="0">
                <a:latin typeface="Calibri"/>
                <a:cs typeface="Calibri"/>
              </a:rPr>
              <a:t>Iris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recognition  </a:t>
            </a:r>
            <a:r>
              <a:rPr sz="2100" spc="-25" dirty="0">
                <a:latin typeface="Calibri"/>
                <a:cs typeface="Calibri"/>
              </a:rPr>
              <a:t>system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09975" y="5200650"/>
            <a:ext cx="1914525" cy="1200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85082" y="5436209"/>
            <a:ext cx="97409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ts val="242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Retinal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420"/>
              </a:lnSpc>
            </a:pPr>
            <a:r>
              <a:rPr sz="2100" spc="-5" dirty="0">
                <a:latin typeface="Calibri"/>
                <a:cs typeface="Calibri"/>
              </a:rPr>
              <a:t>s</a:t>
            </a:r>
            <a:r>
              <a:rPr sz="2100" spc="-20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anne</a:t>
            </a:r>
            <a:r>
              <a:rPr sz="2100" spc="-3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s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743200"/>
            <a:ext cx="3122549" cy="2268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312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Biometric</a:t>
            </a:r>
            <a:r>
              <a:rPr sz="4000" spc="-70" dirty="0">
                <a:solidFill>
                  <a:srgbClr val="5F497A"/>
                </a:solidFill>
              </a:rPr>
              <a:t> </a:t>
            </a:r>
            <a:r>
              <a:rPr sz="4000" spc="-5" dirty="0">
                <a:solidFill>
                  <a:srgbClr val="5F497A"/>
                </a:solidFill>
              </a:rPr>
              <a:t>Input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92976"/>
            <a:ext cx="111125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Pages 282 –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283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Figures </a:t>
            </a:r>
            <a:r>
              <a:rPr sz="1100" dirty="0">
                <a:latin typeface="Calibri"/>
                <a:cs typeface="Calibri"/>
              </a:rPr>
              <a:t>5-37 –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5-39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80842" y="4603622"/>
            <a:ext cx="579755" cy="624840"/>
          </a:xfrm>
          <a:custGeom>
            <a:avLst/>
            <a:gdLst/>
            <a:ahLst/>
            <a:cxnLst/>
            <a:rect l="l" t="t" r="r" b="b"/>
            <a:pathLst>
              <a:path w="579754" h="624839">
                <a:moveTo>
                  <a:pt x="61100" y="47316"/>
                </a:moveTo>
                <a:lnTo>
                  <a:pt x="42411" y="64564"/>
                </a:lnTo>
                <a:lnTo>
                  <a:pt x="561086" y="624713"/>
                </a:lnTo>
                <a:lnTo>
                  <a:pt x="579628" y="607440"/>
                </a:lnTo>
                <a:lnTo>
                  <a:pt x="61100" y="47316"/>
                </a:lnTo>
                <a:close/>
              </a:path>
              <a:path w="579754" h="624839">
                <a:moveTo>
                  <a:pt x="0" y="0"/>
                </a:moveTo>
                <a:lnTo>
                  <a:pt x="23749" y="81787"/>
                </a:lnTo>
                <a:lnTo>
                  <a:pt x="42411" y="64564"/>
                </a:lnTo>
                <a:lnTo>
                  <a:pt x="33781" y="55244"/>
                </a:lnTo>
                <a:lnTo>
                  <a:pt x="52450" y="37972"/>
                </a:lnTo>
                <a:lnTo>
                  <a:pt x="71224" y="37972"/>
                </a:lnTo>
                <a:lnTo>
                  <a:pt x="79756" y="30099"/>
                </a:lnTo>
                <a:lnTo>
                  <a:pt x="0" y="0"/>
                </a:lnTo>
                <a:close/>
              </a:path>
              <a:path w="579754" h="624839">
                <a:moveTo>
                  <a:pt x="52450" y="37972"/>
                </a:moveTo>
                <a:lnTo>
                  <a:pt x="33781" y="55244"/>
                </a:lnTo>
                <a:lnTo>
                  <a:pt x="42411" y="64564"/>
                </a:lnTo>
                <a:lnTo>
                  <a:pt x="61100" y="47316"/>
                </a:lnTo>
                <a:lnTo>
                  <a:pt x="52450" y="37972"/>
                </a:lnTo>
                <a:close/>
              </a:path>
              <a:path w="579754" h="624839">
                <a:moveTo>
                  <a:pt x="71224" y="37972"/>
                </a:moveTo>
                <a:lnTo>
                  <a:pt x="52450" y="37972"/>
                </a:lnTo>
                <a:lnTo>
                  <a:pt x="61100" y="47316"/>
                </a:lnTo>
                <a:lnTo>
                  <a:pt x="71224" y="37972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52800" y="5105400"/>
            <a:ext cx="1219200" cy="6096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302895" marR="106045" indent="-187960">
              <a:lnSpc>
                <a:spcPct val="100000"/>
              </a:lnSpc>
              <a:spcBef>
                <a:spcPts val="12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erpr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8200" y="1752600"/>
            <a:ext cx="1981200" cy="24458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7976" y="1979422"/>
            <a:ext cx="819150" cy="1347470"/>
          </a:xfrm>
          <a:custGeom>
            <a:avLst/>
            <a:gdLst/>
            <a:ahLst/>
            <a:cxnLst/>
            <a:rect l="l" t="t" r="r" b="b"/>
            <a:pathLst>
              <a:path w="819150" h="1347470">
                <a:moveTo>
                  <a:pt x="6731" y="1262633"/>
                </a:moveTo>
                <a:lnTo>
                  <a:pt x="0" y="1347469"/>
                </a:lnTo>
                <a:lnTo>
                  <a:pt x="72009" y="1301877"/>
                </a:lnTo>
                <a:lnTo>
                  <a:pt x="68417" y="1299717"/>
                </a:lnTo>
                <a:lnTo>
                  <a:pt x="43687" y="1299717"/>
                </a:lnTo>
                <a:lnTo>
                  <a:pt x="21971" y="1286637"/>
                </a:lnTo>
                <a:lnTo>
                  <a:pt x="28534" y="1275741"/>
                </a:lnTo>
                <a:lnTo>
                  <a:pt x="6731" y="1262633"/>
                </a:lnTo>
                <a:close/>
              </a:path>
              <a:path w="819150" h="1347470">
                <a:moveTo>
                  <a:pt x="28534" y="1275741"/>
                </a:moveTo>
                <a:lnTo>
                  <a:pt x="21971" y="1286637"/>
                </a:lnTo>
                <a:lnTo>
                  <a:pt x="43687" y="1299717"/>
                </a:lnTo>
                <a:lnTo>
                  <a:pt x="50263" y="1288804"/>
                </a:lnTo>
                <a:lnTo>
                  <a:pt x="28534" y="1275741"/>
                </a:lnTo>
                <a:close/>
              </a:path>
              <a:path w="819150" h="1347470">
                <a:moveTo>
                  <a:pt x="50263" y="1288804"/>
                </a:moveTo>
                <a:lnTo>
                  <a:pt x="43687" y="1299717"/>
                </a:lnTo>
                <a:lnTo>
                  <a:pt x="68417" y="1299717"/>
                </a:lnTo>
                <a:lnTo>
                  <a:pt x="50263" y="1288804"/>
                </a:lnTo>
                <a:close/>
              </a:path>
              <a:path w="819150" h="1347470">
                <a:moveTo>
                  <a:pt x="797051" y="0"/>
                </a:moveTo>
                <a:lnTo>
                  <a:pt x="28534" y="1275741"/>
                </a:lnTo>
                <a:lnTo>
                  <a:pt x="50263" y="1288804"/>
                </a:lnTo>
                <a:lnTo>
                  <a:pt x="818896" y="13080"/>
                </a:lnTo>
                <a:lnTo>
                  <a:pt x="797051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86600" y="1828800"/>
            <a:ext cx="1447800" cy="8382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1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hand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geometry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6000" y="3124200"/>
            <a:ext cx="2860421" cy="2933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96202" y="4621784"/>
            <a:ext cx="928369" cy="547370"/>
          </a:xfrm>
          <a:custGeom>
            <a:avLst/>
            <a:gdLst/>
            <a:ahLst/>
            <a:cxnLst/>
            <a:rect l="l" t="t" r="r" b="b"/>
            <a:pathLst>
              <a:path w="928370" h="547370">
                <a:moveTo>
                  <a:pt x="855533" y="519893"/>
                </a:moveTo>
                <a:lnTo>
                  <a:pt x="842772" y="541782"/>
                </a:lnTo>
                <a:lnTo>
                  <a:pt x="927862" y="547243"/>
                </a:lnTo>
                <a:lnTo>
                  <a:pt x="914116" y="526288"/>
                </a:lnTo>
                <a:lnTo>
                  <a:pt x="866521" y="526288"/>
                </a:lnTo>
                <a:lnTo>
                  <a:pt x="855533" y="519893"/>
                </a:lnTo>
                <a:close/>
              </a:path>
              <a:path w="928370" h="547370">
                <a:moveTo>
                  <a:pt x="868347" y="497914"/>
                </a:moveTo>
                <a:lnTo>
                  <a:pt x="855533" y="519893"/>
                </a:lnTo>
                <a:lnTo>
                  <a:pt x="866521" y="526288"/>
                </a:lnTo>
                <a:lnTo>
                  <a:pt x="879348" y="504317"/>
                </a:lnTo>
                <a:lnTo>
                  <a:pt x="868347" y="497914"/>
                </a:lnTo>
                <a:close/>
              </a:path>
              <a:path w="928370" h="547370">
                <a:moveTo>
                  <a:pt x="881126" y="475996"/>
                </a:moveTo>
                <a:lnTo>
                  <a:pt x="868347" y="497914"/>
                </a:lnTo>
                <a:lnTo>
                  <a:pt x="879348" y="504317"/>
                </a:lnTo>
                <a:lnTo>
                  <a:pt x="866521" y="526288"/>
                </a:lnTo>
                <a:lnTo>
                  <a:pt x="914116" y="526288"/>
                </a:lnTo>
                <a:lnTo>
                  <a:pt x="881126" y="475996"/>
                </a:lnTo>
                <a:close/>
              </a:path>
              <a:path w="928370" h="547370">
                <a:moveTo>
                  <a:pt x="12826" y="0"/>
                </a:moveTo>
                <a:lnTo>
                  <a:pt x="0" y="21971"/>
                </a:lnTo>
                <a:lnTo>
                  <a:pt x="855533" y="519893"/>
                </a:lnTo>
                <a:lnTo>
                  <a:pt x="868347" y="497914"/>
                </a:lnTo>
                <a:lnTo>
                  <a:pt x="12826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34000" y="4267200"/>
            <a:ext cx="1371600" cy="7620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80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iris</a:t>
            </a:r>
            <a:endParaRPr sz="1800">
              <a:latin typeface="Calibri"/>
              <a:cs typeface="Calibri"/>
            </a:endParaRPr>
          </a:p>
          <a:p>
            <a:pPr marL="158115" marR="151130" algn="ctr">
              <a:lnSpc>
                <a:spcPct val="100000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5" dirty="0">
                <a:solidFill>
                  <a:srgbClr val="5F497A"/>
                </a:solidFill>
              </a:rPr>
              <a:t>T</a:t>
            </a:r>
            <a:r>
              <a:rPr sz="4000" spc="-10" dirty="0">
                <a:solidFill>
                  <a:srgbClr val="5F497A"/>
                </a:solidFill>
              </a:rPr>
              <a:t>erminals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6747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terminal 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computer </a:t>
            </a:r>
            <a:r>
              <a:rPr sz="2800" spc="-10" dirty="0">
                <a:latin typeface="Calibri"/>
                <a:cs typeface="Calibri"/>
              </a:rPr>
              <a:t>that allows </a:t>
            </a:r>
            <a:r>
              <a:rPr sz="2800" spc="-20" dirty="0">
                <a:latin typeface="Calibri"/>
                <a:cs typeface="Calibri"/>
              </a:rPr>
              <a:t>users to </a:t>
            </a:r>
            <a:r>
              <a:rPr sz="2800" spc="-10" dirty="0">
                <a:latin typeface="Calibri"/>
                <a:cs typeface="Calibri"/>
              </a:rPr>
              <a:t>send </a:t>
            </a:r>
            <a:r>
              <a:rPr sz="2800" spc="-20" dirty="0">
                <a:latin typeface="Calibri"/>
                <a:cs typeface="Calibri"/>
              </a:rPr>
              <a:t>data to  </a:t>
            </a:r>
            <a:r>
              <a:rPr sz="2800" spc="-15" dirty="0">
                <a:latin typeface="Calibri"/>
                <a:cs typeface="Calibri"/>
              </a:rPr>
              <a:t>and/or receive information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host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92976"/>
            <a:ext cx="111125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Pages 284 –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285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Figures </a:t>
            </a:r>
            <a:r>
              <a:rPr sz="1100" dirty="0">
                <a:latin typeface="Calibri"/>
                <a:cs typeface="Calibri"/>
              </a:rPr>
              <a:t>5-40 –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5-42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2514600"/>
            <a:ext cx="8229600" cy="1714500"/>
          </a:xfrm>
          <a:custGeom>
            <a:avLst/>
            <a:gdLst/>
            <a:ahLst/>
            <a:cxnLst/>
            <a:rect l="l" t="t" r="r" b="b"/>
            <a:pathLst>
              <a:path w="8229600" h="1714500">
                <a:moveTo>
                  <a:pt x="8058150" y="0"/>
                </a:moveTo>
                <a:lnTo>
                  <a:pt x="171450" y="0"/>
                </a:lnTo>
                <a:lnTo>
                  <a:pt x="125871" y="6120"/>
                </a:lnTo>
                <a:lnTo>
                  <a:pt x="84915" y="23396"/>
                </a:lnTo>
                <a:lnTo>
                  <a:pt x="50215" y="50196"/>
                </a:lnTo>
                <a:lnTo>
                  <a:pt x="23407" y="84892"/>
                </a:lnTo>
                <a:lnTo>
                  <a:pt x="6124" y="125853"/>
                </a:lnTo>
                <a:lnTo>
                  <a:pt x="0" y="171450"/>
                </a:lnTo>
                <a:lnTo>
                  <a:pt x="0" y="1543050"/>
                </a:lnTo>
                <a:lnTo>
                  <a:pt x="6124" y="1588646"/>
                </a:lnTo>
                <a:lnTo>
                  <a:pt x="23407" y="1629607"/>
                </a:lnTo>
                <a:lnTo>
                  <a:pt x="50215" y="1664303"/>
                </a:lnTo>
                <a:lnTo>
                  <a:pt x="84915" y="1691103"/>
                </a:lnTo>
                <a:lnTo>
                  <a:pt x="125871" y="1708379"/>
                </a:lnTo>
                <a:lnTo>
                  <a:pt x="171450" y="1714500"/>
                </a:lnTo>
                <a:lnTo>
                  <a:pt x="8058150" y="1714500"/>
                </a:lnTo>
                <a:lnTo>
                  <a:pt x="8103746" y="1708379"/>
                </a:lnTo>
                <a:lnTo>
                  <a:pt x="8144707" y="1691103"/>
                </a:lnTo>
                <a:lnTo>
                  <a:pt x="8179403" y="1664303"/>
                </a:lnTo>
                <a:lnTo>
                  <a:pt x="8206203" y="1629607"/>
                </a:lnTo>
                <a:lnTo>
                  <a:pt x="8223479" y="1588646"/>
                </a:lnTo>
                <a:lnTo>
                  <a:pt x="8229600" y="1543050"/>
                </a:lnTo>
                <a:lnTo>
                  <a:pt x="8229600" y="171450"/>
                </a:lnTo>
                <a:lnTo>
                  <a:pt x="8223479" y="125853"/>
                </a:lnTo>
                <a:lnTo>
                  <a:pt x="8206203" y="84892"/>
                </a:lnTo>
                <a:lnTo>
                  <a:pt x="8179403" y="50196"/>
                </a:lnTo>
                <a:lnTo>
                  <a:pt x="8144707" y="23396"/>
                </a:lnTo>
                <a:lnTo>
                  <a:pt x="8103746" y="6120"/>
                </a:lnTo>
                <a:lnTo>
                  <a:pt x="8058150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2514600"/>
            <a:ext cx="8229600" cy="1714500"/>
          </a:xfrm>
          <a:custGeom>
            <a:avLst/>
            <a:gdLst/>
            <a:ahLst/>
            <a:cxnLst/>
            <a:rect l="l" t="t" r="r" b="b"/>
            <a:pathLst>
              <a:path w="8229600" h="1714500">
                <a:moveTo>
                  <a:pt x="0" y="171450"/>
                </a:moveTo>
                <a:lnTo>
                  <a:pt x="6124" y="125853"/>
                </a:lnTo>
                <a:lnTo>
                  <a:pt x="23407" y="84892"/>
                </a:lnTo>
                <a:lnTo>
                  <a:pt x="50215" y="50196"/>
                </a:lnTo>
                <a:lnTo>
                  <a:pt x="84915" y="23396"/>
                </a:lnTo>
                <a:lnTo>
                  <a:pt x="125871" y="6120"/>
                </a:lnTo>
                <a:lnTo>
                  <a:pt x="171450" y="0"/>
                </a:lnTo>
                <a:lnTo>
                  <a:pt x="8058150" y="0"/>
                </a:lnTo>
                <a:lnTo>
                  <a:pt x="8103746" y="6120"/>
                </a:lnTo>
                <a:lnTo>
                  <a:pt x="8144707" y="23396"/>
                </a:lnTo>
                <a:lnTo>
                  <a:pt x="8179403" y="50196"/>
                </a:lnTo>
                <a:lnTo>
                  <a:pt x="8206203" y="84892"/>
                </a:lnTo>
                <a:lnTo>
                  <a:pt x="8223479" y="125853"/>
                </a:lnTo>
                <a:lnTo>
                  <a:pt x="8229600" y="171450"/>
                </a:lnTo>
                <a:lnTo>
                  <a:pt x="8229600" y="1543050"/>
                </a:lnTo>
                <a:lnTo>
                  <a:pt x="8223479" y="1588646"/>
                </a:lnTo>
                <a:lnTo>
                  <a:pt x="8206203" y="1629607"/>
                </a:lnTo>
                <a:lnTo>
                  <a:pt x="8179403" y="1664303"/>
                </a:lnTo>
                <a:lnTo>
                  <a:pt x="8144707" y="1691103"/>
                </a:lnTo>
                <a:lnTo>
                  <a:pt x="8103746" y="1708379"/>
                </a:lnTo>
                <a:lnTo>
                  <a:pt x="8058150" y="1714500"/>
                </a:lnTo>
                <a:lnTo>
                  <a:pt x="171450" y="1714500"/>
                </a:lnTo>
                <a:lnTo>
                  <a:pt x="125871" y="1708379"/>
                </a:lnTo>
                <a:lnTo>
                  <a:pt x="84915" y="1691103"/>
                </a:lnTo>
                <a:lnTo>
                  <a:pt x="50215" y="1664303"/>
                </a:lnTo>
                <a:lnTo>
                  <a:pt x="23407" y="1629607"/>
                </a:lnTo>
                <a:lnTo>
                  <a:pt x="6124" y="1588646"/>
                </a:lnTo>
                <a:lnTo>
                  <a:pt x="0" y="1543050"/>
                </a:lnTo>
                <a:lnTo>
                  <a:pt x="0" y="171450"/>
                </a:lnTo>
                <a:close/>
              </a:path>
            </a:pathLst>
          </a:custGeom>
          <a:ln w="25400">
            <a:solidFill>
              <a:srgbClr val="D0D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7887" y="2743200"/>
            <a:ext cx="2417445" cy="125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887" y="2743200"/>
            <a:ext cx="2417445" cy="1257300"/>
          </a:xfrm>
          <a:custGeom>
            <a:avLst/>
            <a:gdLst/>
            <a:ahLst/>
            <a:cxnLst/>
            <a:rect l="l" t="t" r="r" b="b"/>
            <a:pathLst>
              <a:path w="2417445" h="1257300">
                <a:moveTo>
                  <a:pt x="0" y="125729"/>
                </a:moveTo>
                <a:lnTo>
                  <a:pt x="9879" y="76777"/>
                </a:lnTo>
                <a:lnTo>
                  <a:pt x="36823" y="36814"/>
                </a:lnTo>
                <a:lnTo>
                  <a:pt x="76788" y="9876"/>
                </a:lnTo>
                <a:lnTo>
                  <a:pt x="125730" y="0"/>
                </a:lnTo>
                <a:lnTo>
                  <a:pt x="2291715" y="0"/>
                </a:lnTo>
                <a:lnTo>
                  <a:pt x="2340667" y="9876"/>
                </a:lnTo>
                <a:lnTo>
                  <a:pt x="2380630" y="36814"/>
                </a:lnTo>
                <a:lnTo>
                  <a:pt x="2407568" y="76777"/>
                </a:lnTo>
                <a:lnTo>
                  <a:pt x="2417445" y="125729"/>
                </a:lnTo>
                <a:lnTo>
                  <a:pt x="2417445" y="1131570"/>
                </a:lnTo>
                <a:lnTo>
                  <a:pt x="2407568" y="1180522"/>
                </a:lnTo>
                <a:lnTo>
                  <a:pt x="2380630" y="1220485"/>
                </a:lnTo>
                <a:lnTo>
                  <a:pt x="2340667" y="1247423"/>
                </a:lnTo>
                <a:lnTo>
                  <a:pt x="2291715" y="1257300"/>
                </a:lnTo>
                <a:lnTo>
                  <a:pt x="125730" y="1257300"/>
                </a:lnTo>
                <a:lnTo>
                  <a:pt x="76788" y="1247423"/>
                </a:lnTo>
                <a:lnTo>
                  <a:pt x="36823" y="1220485"/>
                </a:lnTo>
                <a:lnTo>
                  <a:pt x="9879" y="1180522"/>
                </a:lnTo>
                <a:lnTo>
                  <a:pt x="0" y="1131570"/>
                </a:lnTo>
                <a:lnTo>
                  <a:pt x="0" y="12572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7887" y="4229100"/>
            <a:ext cx="2417445" cy="2095500"/>
          </a:xfrm>
          <a:custGeom>
            <a:avLst/>
            <a:gdLst/>
            <a:ahLst/>
            <a:cxnLst/>
            <a:rect l="l" t="t" r="r" b="b"/>
            <a:pathLst>
              <a:path w="2417445" h="2095500">
                <a:moveTo>
                  <a:pt x="2417445" y="0"/>
                </a:moveTo>
                <a:lnTo>
                  <a:pt x="0" y="0"/>
                </a:lnTo>
                <a:lnTo>
                  <a:pt x="0" y="1875472"/>
                </a:lnTo>
                <a:lnTo>
                  <a:pt x="4470" y="1919814"/>
                </a:lnTo>
                <a:lnTo>
                  <a:pt x="17291" y="1961115"/>
                </a:lnTo>
                <a:lnTo>
                  <a:pt x="37578" y="1998490"/>
                </a:lnTo>
                <a:lnTo>
                  <a:pt x="64446" y="2031053"/>
                </a:lnTo>
                <a:lnTo>
                  <a:pt x="97009" y="2057921"/>
                </a:lnTo>
                <a:lnTo>
                  <a:pt x="134384" y="2078208"/>
                </a:lnTo>
                <a:lnTo>
                  <a:pt x="175685" y="2091029"/>
                </a:lnTo>
                <a:lnTo>
                  <a:pt x="220027" y="2095500"/>
                </a:lnTo>
                <a:lnTo>
                  <a:pt x="2197354" y="2095500"/>
                </a:lnTo>
                <a:lnTo>
                  <a:pt x="2241706" y="2091029"/>
                </a:lnTo>
                <a:lnTo>
                  <a:pt x="2283017" y="2078208"/>
                </a:lnTo>
                <a:lnTo>
                  <a:pt x="2320402" y="2057921"/>
                </a:lnTo>
                <a:lnTo>
                  <a:pt x="2352976" y="2031053"/>
                </a:lnTo>
                <a:lnTo>
                  <a:pt x="2379853" y="1998490"/>
                </a:lnTo>
                <a:lnTo>
                  <a:pt x="2400147" y="1961115"/>
                </a:lnTo>
                <a:lnTo>
                  <a:pt x="2412972" y="1919814"/>
                </a:lnTo>
                <a:lnTo>
                  <a:pt x="2417445" y="1875472"/>
                </a:lnTo>
                <a:lnTo>
                  <a:pt x="241744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887" y="4229100"/>
            <a:ext cx="2417445" cy="2095500"/>
          </a:xfrm>
          <a:custGeom>
            <a:avLst/>
            <a:gdLst/>
            <a:ahLst/>
            <a:cxnLst/>
            <a:rect l="l" t="t" r="r" b="b"/>
            <a:pathLst>
              <a:path w="2417445" h="2095500">
                <a:moveTo>
                  <a:pt x="2197354" y="2095500"/>
                </a:moveTo>
                <a:lnTo>
                  <a:pt x="220027" y="2095500"/>
                </a:lnTo>
                <a:lnTo>
                  <a:pt x="175685" y="2091029"/>
                </a:lnTo>
                <a:lnTo>
                  <a:pt x="134384" y="2078208"/>
                </a:lnTo>
                <a:lnTo>
                  <a:pt x="97009" y="2057921"/>
                </a:lnTo>
                <a:lnTo>
                  <a:pt x="64446" y="2031053"/>
                </a:lnTo>
                <a:lnTo>
                  <a:pt x="37578" y="1998490"/>
                </a:lnTo>
                <a:lnTo>
                  <a:pt x="17291" y="1961115"/>
                </a:lnTo>
                <a:lnTo>
                  <a:pt x="4470" y="1919814"/>
                </a:lnTo>
                <a:lnTo>
                  <a:pt x="0" y="1875472"/>
                </a:lnTo>
                <a:lnTo>
                  <a:pt x="0" y="0"/>
                </a:lnTo>
                <a:lnTo>
                  <a:pt x="2417445" y="0"/>
                </a:lnTo>
                <a:lnTo>
                  <a:pt x="2417445" y="1875472"/>
                </a:lnTo>
                <a:lnTo>
                  <a:pt x="2412972" y="1919814"/>
                </a:lnTo>
                <a:lnTo>
                  <a:pt x="2400147" y="1961115"/>
                </a:lnTo>
                <a:lnTo>
                  <a:pt x="2379853" y="1998490"/>
                </a:lnTo>
                <a:lnTo>
                  <a:pt x="2352976" y="2031053"/>
                </a:lnTo>
                <a:lnTo>
                  <a:pt x="2320402" y="2057921"/>
                </a:lnTo>
                <a:lnTo>
                  <a:pt x="2283017" y="2078208"/>
                </a:lnTo>
                <a:lnTo>
                  <a:pt x="2241706" y="2091029"/>
                </a:lnTo>
                <a:lnTo>
                  <a:pt x="2197354" y="20955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7445" y="4307204"/>
            <a:ext cx="1977389" cy="130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POS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terminal</a:t>
            </a:r>
            <a:endParaRPr sz="1800">
              <a:latin typeface="Calibri"/>
              <a:cs typeface="Calibri"/>
            </a:endParaRPr>
          </a:p>
          <a:p>
            <a:pPr marL="12700" marR="5080" indent="630555">
              <a:lnSpc>
                <a:spcPts val="1980"/>
              </a:lnSpc>
              <a:spcBef>
                <a:spcPts val="12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records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purchases,</a:t>
            </a:r>
            <a:r>
              <a:rPr sz="1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processes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185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payment,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ts val="20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updates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inventory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87014" y="2743200"/>
            <a:ext cx="2417445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87014" y="2743200"/>
            <a:ext cx="2417445" cy="1257300"/>
          </a:xfrm>
          <a:custGeom>
            <a:avLst/>
            <a:gdLst/>
            <a:ahLst/>
            <a:cxnLst/>
            <a:rect l="l" t="t" r="r" b="b"/>
            <a:pathLst>
              <a:path w="2417445" h="1257300">
                <a:moveTo>
                  <a:pt x="0" y="125729"/>
                </a:moveTo>
                <a:lnTo>
                  <a:pt x="9894" y="76777"/>
                </a:lnTo>
                <a:lnTo>
                  <a:pt x="36861" y="36814"/>
                </a:lnTo>
                <a:lnTo>
                  <a:pt x="76831" y="9876"/>
                </a:lnTo>
                <a:lnTo>
                  <a:pt x="125730" y="0"/>
                </a:lnTo>
                <a:lnTo>
                  <a:pt x="2291715" y="0"/>
                </a:lnTo>
                <a:lnTo>
                  <a:pt x="2340667" y="9876"/>
                </a:lnTo>
                <a:lnTo>
                  <a:pt x="2380630" y="36814"/>
                </a:lnTo>
                <a:lnTo>
                  <a:pt x="2407568" y="76777"/>
                </a:lnTo>
                <a:lnTo>
                  <a:pt x="2417445" y="125729"/>
                </a:lnTo>
                <a:lnTo>
                  <a:pt x="2417445" y="1131570"/>
                </a:lnTo>
                <a:lnTo>
                  <a:pt x="2407568" y="1180522"/>
                </a:lnTo>
                <a:lnTo>
                  <a:pt x="2380630" y="1220485"/>
                </a:lnTo>
                <a:lnTo>
                  <a:pt x="2340667" y="1247423"/>
                </a:lnTo>
                <a:lnTo>
                  <a:pt x="2291715" y="1257300"/>
                </a:lnTo>
                <a:lnTo>
                  <a:pt x="125730" y="1257300"/>
                </a:lnTo>
                <a:lnTo>
                  <a:pt x="76831" y="1247423"/>
                </a:lnTo>
                <a:lnTo>
                  <a:pt x="36861" y="1220485"/>
                </a:lnTo>
                <a:lnTo>
                  <a:pt x="9894" y="1180522"/>
                </a:lnTo>
                <a:lnTo>
                  <a:pt x="0" y="1131570"/>
                </a:lnTo>
                <a:lnTo>
                  <a:pt x="0" y="12572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7014" y="4229100"/>
            <a:ext cx="2417445" cy="2095500"/>
          </a:xfrm>
          <a:custGeom>
            <a:avLst/>
            <a:gdLst/>
            <a:ahLst/>
            <a:cxnLst/>
            <a:rect l="l" t="t" r="r" b="b"/>
            <a:pathLst>
              <a:path w="2417445" h="2095500">
                <a:moveTo>
                  <a:pt x="2417445" y="0"/>
                </a:moveTo>
                <a:lnTo>
                  <a:pt x="0" y="0"/>
                </a:lnTo>
                <a:lnTo>
                  <a:pt x="0" y="1875472"/>
                </a:lnTo>
                <a:lnTo>
                  <a:pt x="4472" y="1919814"/>
                </a:lnTo>
                <a:lnTo>
                  <a:pt x="17297" y="1961115"/>
                </a:lnTo>
                <a:lnTo>
                  <a:pt x="37591" y="1998490"/>
                </a:lnTo>
                <a:lnTo>
                  <a:pt x="64468" y="2031053"/>
                </a:lnTo>
                <a:lnTo>
                  <a:pt x="97042" y="2057921"/>
                </a:lnTo>
                <a:lnTo>
                  <a:pt x="134427" y="2078208"/>
                </a:lnTo>
                <a:lnTo>
                  <a:pt x="175738" y="2091029"/>
                </a:lnTo>
                <a:lnTo>
                  <a:pt x="220090" y="2095500"/>
                </a:lnTo>
                <a:lnTo>
                  <a:pt x="2197481" y="2095500"/>
                </a:lnTo>
                <a:lnTo>
                  <a:pt x="2241827" y="2091029"/>
                </a:lnTo>
                <a:lnTo>
                  <a:pt x="2283124" y="2078208"/>
                </a:lnTo>
                <a:lnTo>
                  <a:pt x="2320489" y="2057921"/>
                </a:lnTo>
                <a:lnTo>
                  <a:pt x="2353040" y="2031053"/>
                </a:lnTo>
                <a:lnTo>
                  <a:pt x="2379893" y="1998490"/>
                </a:lnTo>
                <a:lnTo>
                  <a:pt x="2400167" y="1961115"/>
                </a:lnTo>
                <a:lnTo>
                  <a:pt x="2412978" y="1919814"/>
                </a:lnTo>
                <a:lnTo>
                  <a:pt x="2417445" y="1875472"/>
                </a:lnTo>
                <a:lnTo>
                  <a:pt x="241744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87014" y="4229100"/>
            <a:ext cx="2417445" cy="2095500"/>
          </a:xfrm>
          <a:custGeom>
            <a:avLst/>
            <a:gdLst/>
            <a:ahLst/>
            <a:cxnLst/>
            <a:rect l="l" t="t" r="r" b="b"/>
            <a:pathLst>
              <a:path w="2417445" h="2095500">
                <a:moveTo>
                  <a:pt x="2197481" y="2095500"/>
                </a:moveTo>
                <a:lnTo>
                  <a:pt x="220090" y="2095500"/>
                </a:lnTo>
                <a:lnTo>
                  <a:pt x="175738" y="2091029"/>
                </a:lnTo>
                <a:lnTo>
                  <a:pt x="134427" y="2078208"/>
                </a:lnTo>
                <a:lnTo>
                  <a:pt x="97042" y="2057921"/>
                </a:lnTo>
                <a:lnTo>
                  <a:pt x="64468" y="2031053"/>
                </a:lnTo>
                <a:lnTo>
                  <a:pt x="37591" y="1998490"/>
                </a:lnTo>
                <a:lnTo>
                  <a:pt x="17297" y="1961115"/>
                </a:lnTo>
                <a:lnTo>
                  <a:pt x="4472" y="1919814"/>
                </a:lnTo>
                <a:lnTo>
                  <a:pt x="0" y="1875472"/>
                </a:lnTo>
                <a:lnTo>
                  <a:pt x="0" y="0"/>
                </a:lnTo>
                <a:lnTo>
                  <a:pt x="2417445" y="0"/>
                </a:lnTo>
                <a:lnTo>
                  <a:pt x="2417445" y="1875472"/>
                </a:lnTo>
                <a:lnTo>
                  <a:pt x="2412978" y="1919814"/>
                </a:lnTo>
                <a:lnTo>
                  <a:pt x="2400167" y="1961115"/>
                </a:lnTo>
                <a:lnTo>
                  <a:pt x="2379893" y="1998490"/>
                </a:lnTo>
                <a:lnTo>
                  <a:pt x="2353040" y="2031053"/>
                </a:lnTo>
                <a:lnTo>
                  <a:pt x="2320489" y="2057921"/>
                </a:lnTo>
                <a:lnTo>
                  <a:pt x="2283124" y="2078208"/>
                </a:lnTo>
                <a:lnTo>
                  <a:pt x="2241827" y="2091029"/>
                </a:lnTo>
                <a:lnTo>
                  <a:pt x="2197481" y="20955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74846" y="4307204"/>
            <a:ext cx="2042160" cy="10528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2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automated teller  machine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ATM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)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allows users to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access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accounts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46266" y="2743200"/>
            <a:ext cx="2417444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6266" y="2743200"/>
            <a:ext cx="2417445" cy="1257300"/>
          </a:xfrm>
          <a:custGeom>
            <a:avLst/>
            <a:gdLst/>
            <a:ahLst/>
            <a:cxnLst/>
            <a:rect l="l" t="t" r="r" b="b"/>
            <a:pathLst>
              <a:path w="2417445" h="1257300">
                <a:moveTo>
                  <a:pt x="0" y="125729"/>
                </a:moveTo>
                <a:lnTo>
                  <a:pt x="9876" y="76777"/>
                </a:lnTo>
                <a:lnTo>
                  <a:pt x="36814" y="36814"/>
                </a:lnTo>
                <a:lnTo>
                  <a:pt x="76777" y="9876"/>
                </a:lnTo>
                <a:lnTo>
                  <a:pt x="125730" y="0"/>
                </a:lnTo>
                <a:lnTo>
                  <a:pt x="2291715" y="0"/>
                </a:lnTo>
                <a:lnTo>
                  <a:pt x="2340667" y="9876"/>
                </a:lnTo>
                <a:lnTo>
                  <a:pt x="2380630" y="36814"/>
                </a:lnTo>
                <a:lnTo>
                  <a:pt x="2407568" y="76777"/>
                </a:lnTo>
                <a:lnTo>
                  <a:pt x="2417444" y="125729"/>
                </a:lnTo>
                <a:lnTo>
                  <a:pt x="2417444" y="1131570"/>
                </a:lnTo>
                <a:lnTo>
                  <a:pt x="2407568" y="1180522"/>
                </a:lnTo>
                <a:lnTo>
                  <a:pt x="2380630" y="1220485"/>
                </a:lnTo>
                <a:lnTo>
                  <a:pt x="2340667" y="1247423"/>
                </a:lnTo>
                <a:lnTo>
                  <a:pt x="2291715" y="1257300"/>
                </a:lnTo>
                <a:lnTo>
                  <a:pt x="125730" y="1257300"/>
                </a:lnTo>
                <a:lnTo>
                  <a:pt x="76777" y="1247423"/>
                </a:lnTo>
                <a:lnTo>
                  <a:pt x="36814" y="1220485"/>
                </a:lnTo>
                <a:lnTo>
                  <a:pt x="9876" y="1180522"/>
                </a:lnTo>
                <a:lnTo>
                  <a:pt x="0" y="1131570"/>
                </a:lnTo>
                <a:lnTo>
                  <a:pt x="0" y="12572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6266" y="4229100"/>
            <a:ext cx="2417445" cy="2095500"/>
          </a:xfrm>
          <a:custGeom>
            <a:avLst/>
            <a:gdLst/>
            <a:ahLst/>
            <a:cxnLst/>
            <a:rect l="l" t="t" r="r" b="b"/>
            <a:pathLst>
              <a:path w="2417445" h="2095500">
                <a:moveTo>
                  <a:pt x="2417444" y="0"/>
                </a:moveTo>
                <a:lnTo>
                  <a:pt x="0" y="0"/>
                </a:lnTo>
                <a:lnTo>
                  <a:pt x="0" y="1875472"/>
                </a:lnTo>
                <a:lnTo>
                  <a:pt x="4472" y="1919814"/>
                </a:lnTo>
                <a:lnTo>
                  <a:pt x="17297" y="1961115"/>
                </a:lnTo>
                <a:lnTo>
                  <a:pt x="37591" y="1998490"/>
                </a:lnTo>
                <a:lnTo>
                  <a:pt x="64468" y="2031053"/>
                </a:lnTo>
                <a:lnTo>
                  <a:pt x="97042" y="2057921"/>
                </a:lnTo>
                <a:lnTo>
                  <a:pt x="134427" y="2078208"/>
                </a:lnTo>
                <a:lnTo>
                  <a:pt x="175738" y="2091029"/>
                </a:lnTo>
                <a:lnTo>
                  <a:pt x="220091" y="2095500"/>
                </a:lnTo>
                <a:lnTo>
                  <a:pt x="2197354" y="2095500"/>
                </a:lnTo>
                <a:lnTo>
                  <a:pt x="2241706" y="2091029"/>
                </a:lnTo>
                <a:lnTo>
                  <a:pt x="2283017" y="2078208"/>
                </a:lnTo>
                <a:lnTo>
                  <a:pt x="2320402" y="2057921"/>
                </a:lnTo>
                <a:lnTo>
                  <a:pt x="2352976" y="2031053"/>
                </a:lnTo>
                <a:lnTo>
                  <a:pt x="2379853" y="1998490"/>
                </a:lnTo>
                <a:lnTo>
                  <a:pt x="2400147" y="1961115"/>
                </a:lnTo>
                <a:lnTo>
                  <a:pt x="2412972" y="1919814"/>
                </a:lnTo>
                <a:lnTo>
                  <a:pt x="2417444" y="1875472"/>
                </a:lnTo>
                <a:lnTo>
                  <a:pt x="24174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6266" y="4229100"/>
            <a:ext cx="2417445" cy="2095500"/>
          </a:xfrm>
          <a:custGeom>
            <a:avLst/>
            <a:gdLst/>
            <a:ahLst/>
            <a:cxnLst/>
            <a:rect l="l" t="t" r="r" b="b"/>
            <a:pathLst>
              <a:path w="2417445" h="2095500">
                <a:moveTo>
                  <a:pt x="2197354" y="2095500"/>
                </a:moveTo>
                <a:lnTo>
                  <a:pt x="220091" y="2095500"/>
                </a:lnTo>
                <a:lnTo>
                  <a:pt x="175738" y="2091029"/>
                </a:lnTo>
                <a:lnTo>
                  <a:pt x="134427" y="2078208"/>
                </a:lnTo>
                <a:lnTo>
                  <a:pt x="97042" y="2057921"/>
                </a:lnTo>
                <a:lnTo>
                  <a:pt x="64468" y="2031053"/>
                </a:lnTo>
                <a:lnTo>
                  <a:pt x="37591" y="1998490"/>
                </a:lnTo>
                <a:lnTo>
                  <a:pt x="17297" y="1961115"/>
                </a:lnTo>
                <a:lnTo>
                  <a:pt x="4472" y="1919814"/>
                </a:lnTo>
                <a:lnTo>
                  <a:pt x="0" y="1875472"/>
                </a:lnTo>
                <a:lnTo>
                  <a:pt x="0" y="0"/>
                </a:lnTo>
                <a:lnTo>
                  <a:pt x="2417444" y="0"/>
                </a:lnTo>
                <a:lnTo>
                  <a:pt x="2417444" y="1875472"/>
                </a:lnTo>
                <a:lnTo>
                  <a:pt x="2412972" y="1919814"/>
                </a:lnTo>
                <a:lnTo>
                  <a:pt x="2400147" y="1961115"/>
                </a:lnTo>
                <a:lnTo>
                  <a:pt x="2379853" y="1998490"/>
                </a:lnTo>
                <a:lnTo>
                  <a:pt x="2352976" y="2031053"/>
                </a:lnTo>
                <a:lnTo>
                  <a:pt x="2320402" y="2057921"/>
                </a:lnTo>
                <a:lnTo>
                  <a:pt x="2283017" y="2078208"/>
                </a:lnTo>
                <a:lnTo>
                  <a:pt x="2241706" y="2091029"/>
                </a:lnTo>
                <a:lnTo>
                  <a:pt x="2197354" y="20955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69533" y="4307204"/>
            <a:ext cx="1972310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algn="ctr">
              <a:lnSpc>
                <a:spcPct val="91400"/>
              </a:lnSpc>
              <a:spcBef>
                <a:spcPts val="28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DVD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kiosk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self-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service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DVD rental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machine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619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Putting </a:t>
            </a:r>
            <a:r>
              <a:rPr sz="4000" spc="-5" dirty="0">
                <a:solidFill>
                  <a:srgbClr val="5F497A"/>
                </a:solidFill>
              </a:rPr>
              <a:t>It All</a:t>
            </a:r>
            <a:r>
              <a:rPr sz="4000" spc="-25" dirty="0">
                <a:solidFill>
                  <a:srgbClr val="5F497A"/>
                </a:solidFill>
              </a:rPr>
              <a:t> </a:t>
            </a:r>
            <a:r>
              <a:rPr sz="4000" spc="-55" dirty="0">
                <a:solidFill>
                  <a:srgbClr val="5F497A"/>
                </a:solidFill>
              </a:rPr>
              <a:t>Together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5-43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8185" y="1759546"/>
            <a:ext cx="4869815" cy="4404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619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Putting </a:t>
            </a:r>
            <a:r>
              <a:rPr sz="4000" spc="-5" dirty="0">
                <a:solidFill>
                  <a:srgbClr val="5F497A"/>
                </a:solidFill>
              </a:rPr>
              <a:t>It All</a:t>
            </a:r>
            <a:r>
              <a:rPr sz="4000" spc="-25" dirty="0">
                <a:solidFill>
                  <a:srgbClr val="5F497A"/>
                </a:solidFill>
              </a:rPr>
              <a:t> </a:t>
            </a:r>
            <a:r>
              <a:rPr sz="4000" spc="-55" dirty="0">
                <a:solidFill>
                  <a:srgbClr val="5F497A"/>
                </a:solidFill>
              </a:rPr>
              <a:t>Together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5-43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9800" y="1600200"/>
            <a:ext cx="48006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6657" y="2285961"/>
            <a:ext cx="4793742" cy="375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619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Putting </a:t>
            </a:r>
            <a:r>
              <a:rPr sz="4000" spc="-5" dirty="0">
                <a:solidFill>
                  <a:srgbClr val="5F497A"/>
                </a:solidFill>
              </a:rPr>
              <a:t>It All</a:t>
            </a:r>
            <a:r>
              <a:rPr sz="4000" spc="-25" dirty="0">
                <a:solidFill>
                  <a:srgbClr val="5F497A"/>
                </a:solidFill>
              </a:rPr>
              <a:t> </a:t>
            </a:r>
            <a:r>
              <a:rPr sz="4000" spc="-55" dirty="0">
                <a:solidFill>
                  <a:srgbClr val="5F497A"/>
                </a:solidFill>
              </a:rPr>
              <a:t>Together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362200" y="2057400"/>
            <a:ext cx="4800600" cy="3150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5-43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07873"/>
            <a:ext cx="8553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F497A"/>
                </a:solidFill>
              </a:rPr>
              <a:t>Input </a:t>
            </a:r>
            <a:r>
              <a:rPr sz="3600" spc="-5" dirty="0">
                <a:solidFill>
                  <a:srgbClr val="5F497A"/>
                </a:solidFill>
              </a:rPr>
              <a:t>Devices </a:t>
            </a:r>
            <a:r>
              <a:rPr sz="3600" spc="-20" dirty="0">
                <a:solidFill>
                  <a:srgbClr val="5F497A"/>
                </a:solidFill>
              </a:rPr>
              <a:t>for </a:t>
            </a:r>
            <a:r>
              <a:rPr sz="3600" spc="-10" dirty="0">
                <a:solidFill>
                  <a:srgbClr val="5F497A"/>
                </a:solidFill>
              </a:rPr>
              <a:t>Physically Challenged</a:t>
            </a:r>
            <a:r>
              <a:rPr sz="3600" spc="-45" dirty="0">
                <a:solidFill>
                  <a:srgbClr val="5F497A"/>
                </a:solidFill>
              </a:rPr>
              <a:t> </a:t>
            </a:r>
            <a:r>
              <a:rPr sz="3600" spc="-10" dirty="0">
                <a:solidFill>
                  <a:srgbClr val="5F497A"/>
                </a:solidFill>
              </a:rPr>
              <a:t>Users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4345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Several </a:t>
            </a:r>
            <a:r>
              <a:rPr sz="3200" spc="-5" dirty="0">
                <a:latin typeface="Calibri"/>
                <a:cs typeface="Calibri"/>
              </a:rPr>
              <a:t>input devices </a:t>
            </a:r>
            <a:r>
              <a:rPr sz="3200" spc="-15" dirty="0">
                <a:latin typeface="Calibri"/>
                <a:cs typeface="Calibri"/>
              </a:rPr>
              <a:t>are available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assist  </a:t>
            </a:r>
            <a:r>
              <a:rPr sz="3200" spc="-15" dirty="0">
                <a:latin typeface="Calibri"/>
                <a:cs typeface="Calibri"/>
              </a:rPr>
              <a:t>physically </a:t>
            </a:r>
            <a:r>
              <a:rPr sz="3200" spc="-5" dirty="0">
                <a:latin typeface="Calibri"/>
                <a:cs typeface="Calibri"/>
              </a:rPr>
              <a:t>challenged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users: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057144"/>
            <a:ext cx="2170176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647" y="3386328"/>
            <a:ext cx="1667256" cy="568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8" y="3076194"/>
            <a:ext cx="2125218" cy="1275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5472" y="3474211"/>
            <a:ext cx="12217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gua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98192" y="3057144"/>
            <a:ext cx="2209800" cy="1359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70404" y="3037332"/>
            <a:ext cx="1933956" cy="1266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0482" y="3076194"/>
            <a:ext cx="2125218" cy="1275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40482" y="3125216"/>
            <a:ext cx="2125345" cy="11042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66395" marR="360045" indent="2540" algn="ctr">
              <a:lnSpc>
                <a:spcPts val="2750"/>
              </a:lnSpc>
              <a:spcBef>
                <a:spcPts val="395"/>
              </a:spcBef>
            </a:pP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Keyboards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larger  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keys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36008" y="3057144"/>
            <a:ext cx="2209799" cy="1359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3271" y="3211067"/>
            <a:ext cx="1865376" cy="9174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8298" y="3076194"/>
            <a:ext cx="2125218" cy="12752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78298" y="3299586"/>
            <a:ext cx="2125345" cy="7556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66090" marR="392430" indent="-64135">
              <a:lnSpc>
                <a:spcPts val="2750"/>
              </a:lnSpc>
              <a:spcBef>
                <a:spcPts val="395"/>
              </a:spcBef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sc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keyboard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73823" y="3057144"/>
            <a:ext cx="2170176" cy="13594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09104" y="3037332"/>
            <a:ext cx="1609344" cy="12664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16115" y="3076194"/>
            <a:ext cx="2125218" cy="12752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34147" y="3125216"/>
            <a:ext cx="1090295" cy="11042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54610" algn="just">
              <a:lnSpc>
                <a:spcPts val="2750"/>
              </a:lnSpc>
              <a:spcBef>
                <a:spcPts val="395"/>
              </a:spcBef>
            </a:pP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Various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poi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ting  devices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29283" y="4544567"/>
            <a:ext cx="2209800" cy="13609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8175" y="4524755"/>
            <a:ext cx="1722120" cy="12664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1575" y="4563910"/>
            <a:ext cx="2125218" cy="12752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71575" y="4613275"/>
            <a:ext cx="2125345" cy="11042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73075" marR="466090" indent="-1270" algn="ctr">
              <a:lnSpc>
                <a:spcPts val="2750"/>
              </a:lnSpc>
              <a:spcBef>
                <a:spcPts val="39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Head-  mou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ed 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pointer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67100" y="4544567"/>
            <a:ext cx="2209800" cy="13609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2735" y="4698491"/>
            <a:ext cx="1938527" cy="9174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09390" y="4563910"/>
            <a:ext cx="2125217" cy="12752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09390" y="4787646"/>
            <a:ext cx="2125345" cy="7550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30200" marR="322580" indent="223520">
              <a:lnSpc>
                <a:spcPts val="2750"/>
              </a:lnSpc>
              <a:spcBef>
                <a:spcPts val="395"/>
              </a:spcBef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Gesture  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ogni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804915" y="4544567"/>
            <a:ext cx="2209799" cy="13609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8340" y="4524755"/>
            <a:ext cx="2354580" cy="12664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47207" y="4563910"/>
            <a:ext cx="2125217" cy="12752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847207" y="4613275"/>
            <a:ext cx="2125345" cy="11042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58115" marR="147955" algn="ctr">
              <a:lnSpc>
                <a:spcPts val="2750"/>
              </a:lnSpc>
              <a:spcBef>
                <a:spcPts val="395"/>
              </a:spcBef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Compu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00" spc="-6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ed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implant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devices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07873"/>
            <a:ext cx="8553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F497A"/>
                </a:solidFill>
              </a:rPr>
              <a:t>Input </a:t>
            </a:r>
            <a:r>
              <a:rPr sz="3600" spc="-5" dirty="0">
                <a:solidFill>
                  <a:srgbClr val="5F497A"/>
                </a:solidFill>
              </a:rPr>
              <a:t>Devices </a:t>
            </a:r>
            <a:r>
              <a:rPr sz="3600" spc="-20" dirty="0">
                <a:solidFill>
                  <a:srgbClr val="5F497A"/>
                </a:solidFill>
              </a:rPr>
              <a:t>for </a:t>
            </a:r>
            <a:r>
              <a:rPr sz="3600" spc="-10" dirty="0">
                <a:solidFill>
                  <a:srgbClr val="5F497A"/>
                </a:solidFill>
              </a:rPr>
              <a:t>Physically Challenged</a:t>
            </a:r>
            <a:r>
              <a:rPr sz="3600" spc="-45" dirty="0">
                <a:solidFill>
                  <a:srgbClr val="5F497A"/>
                </a:solidFill>
              </a:rPr>
              <a:t> </a:t>
            </a:r>
            <a:r>
              <a:rPr sz="3600" spc="-10" dirty="0">
                <a:solidFill>
                  <a:srgbClr val="5F497A"/>
                </a:solidFill>
              </a:rPr>
              <a:t>Users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731390"/>
            <a:ext cx="3289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Keyboard </a:t>
            </a:r>
            <a:r>
              <a:rPr sz="2400" b="1" spc="-5" dirty="0">
                <a:latin typeface="Calibri"/>
                <a:cs typeface="Calibri"/>
              </a:rPr>
              <a:t>with </a:t>
            </a:r>
            <a:r>
              <a:rPr sz="2400" b="1" spc="-10" dirty="0">
                <a:latin typeface="Calibri"/>
                <a:cs typeface="Calibri"/>
              </a:rPr>
              <a:t>larger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keys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769235"/>
            <a:ext cx="4040251" cy="276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4527" y="1731390"/>
            <a:ext cx="2927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Head-mounted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pointer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6389319"/>
            <a:ext cx="120713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 </a:t>
            </a:r>
            <a:r>
              <a:rPr sz="1200" dirty="0">
                <a:latin typeface="Calibri"/>
                <a:cs typeface="Calibri"/>
              </a:rPr>
              <a:t>286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Figures </a:t>
            </a:r>
            <a:r>
              <a:rPr sz="1200" dirty="0">
                <a:latin typeface="Calibri"/>
                <a:cs typeface="Calibri"/>
              </a:rPr>
              <a:t>5-44 –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5025" y="2836926"/>
            <a:ext cx="4041775" cy="2627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112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What </a:t>
            </a:r>
            <a:r>
              <a:rPr sz="4000" spc="-5" dirty="0">
                <a:solidFill>
                  <a:srgbClr val="5F497A"/>
                </a:solidFill>
              </a:rPr>
              <a:t>Is</a:t>
            </a:r>
            <a:r>
              <a:rPr sz="4000" spc="-55" dirty="0">
                <a:solidFill>
                  <a:srgbClr val="5F497A"/>
                </a:solidFill>
              </a:rPr>
              <a:t> </a:t>
            </a:r>
            <a:r>
              <a:rPr sz="4000" spc="-5" dirty="0">
                <a:solidFill>
                  <a:srgbClr val="5F497A"/>
                </a:solidFill>
              </a:rPr>
              <a:t>Input?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258 -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259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2466975"/>
            <a:ext cx="4886325" cy="125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1610613"/>
            <a:ext cx="7934325" cy="19138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Instructions 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20" dirty="0">
                <a:latin typeface="Calibri"/>
                <a:cs typeface="Calibri"/>
              </a:rPr>
              <a:t>entered into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computer </a:t>
            </a:r>
            <a:r>
              <a:rPr sz="2800" spc="-5" dirty="0">
                <a:latin typeface="Calibri"/>
                <a:cs typeface="Calibri"/>
              </a:rPr>
              <a:t>in the  </a:t>
            </a:r>
            <a:r>
              <a:rPr sz="2800" spc="-20" dirty="0">
                <a:latin typeface="Calibri"/>
                <a:cs typeface="Calibri"/>
              </a:rPr>
              <a:t>form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programs, </a:t>
            </a:r>
            <a:r>
              <a:rPr sz="2800" spc="-10" dirty="0">
                <a:latin typeface="Calibri"/>
                <a:cs typeface="Calibri"/>
              </a:rPr>
              <a:t>commands,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user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responses</a:t>
            </a:r>
            <a:endParaRPr sz="2800">
              <a:latin typeface="Calibri"/>
              <a:cs typeface="Calibri"/>
            </a:endParaRPr>
          </a:p>
          <a:p>
            <a:pPr marL="1767839" marR="2889885">
              <a:lnSpc>
                <a:spcPct val="91500"/>
              </a:lnSpc>
              <a:spcBef>
                <a:spcPts val="112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program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is a series of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related 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instructions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that tells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computer what  tasks to perform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and how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to perform  them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28850" y="3781425"/>
            <a:ext cx="4876800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03729" y="4125595"/>
            <a:ext cx="328866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295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Programs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respond to commands that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  user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38425" y="5095875"/>
            <a:ext cx="4886325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21051" y="5329504"/>
            <a:ext cx="3315335" cy="7162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9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 user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response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is an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instruction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 user  issues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replying to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 question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displayed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19775" y="3314700"/>
            <a:ext cx="885825" cy="876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9350" y="4629150"/>
            <a:ext cx="895350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37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Summary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52475" y="1552575"/>
            <a:ext cx="3695700" cy="227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8321" y="2506218"/>
            <a:ext cx="321310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techniques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of entering</a:t>
            </a:r>
            <a:r>
              <a:rPr sz="17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6300" y="1552575"/>
            <a:ext cx="3695700" cy="227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82641" y="2506218"/>
            <a:ext cx="330644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Several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commonly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used input</a:t>
            </a:r>
            <a:r>
              <a:rPr sz="17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devices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5325" y="4057650"/>
            <a:ext cx="3810000" cy="2266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4021" y="4296536"/>
            <a:ext cx="3440429" cy="170751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513715" marR="80010" indent="-425450">
              <a:lnSpc>
                <a:spcPct val="91500"/>
              </a:lnSpc>
              <a:spcBef>
                <a:spcPts val="27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Keyboard,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mouse, and other</a:t>
            </a:r>
            <a:r>
              <a:rPr sz="17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pointing  devices;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touch screens,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pen  input, other input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7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smart</a:t>
            </a:r>
            <a:endParaRPr sz="1700">
              <a:latin typeface="Calibri"/>
              <a:cs typeface="Calibri"/>
            </a:endParaRPr>
          </a:p>
          <a:p>
            <a:pPr marL="294005" marR="283845" algn="ctr">
              <a:lnSpc>
                <a:spcPts val="187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phones,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game controllers,</a:t>
            </a:r>
            <a:r>
              <a:rPr sz="17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digital  cameras, voice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input, video  input,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scanners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7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ts val="183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devices, biometric input, and</a:t>
            </a:r>
            <a:r>
              <a:rPr sz="170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terminals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57725" y="4057650"/>
            <a:ext cx="3790950" cy="2266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46065" y="4889753"/>
            <a:ext cx="3380740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459230" marR="5080" indent="-1447165">
              <a:lnSpc>
                <a:spcPts val="1860"/>
              </a:lnSpc>
              <a:spcBef>
                <a:spcPts val="31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Input devices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physically</a:t>
            </a:r>
            <a:r>
              <a:rPr sz="17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challenged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5" dirty="0">
                <a:latin typeface="Arial Black"/>
                <a:cs typeface="Arial Black"/>
              </a:rPr>
              <a:t> </a:t>
            </a:r>
            <a:r>
              <a:rPr lang="en-US" sz="3200" spc="-5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1688" y="5496255"/>
            <a:ext cx="3263265" cy="10820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60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b="1" spc="-10" dirty="0">
                <a:solidFill>
                  <a:srgbClr val="005F85"/>
                </a:solidFill>
                <a:latin typeface="Calibri"/>
                <a:cs typeface="Calibri"/>
              </a:rPr>
              <a:t>Chapter </a:t>
            </a:r>
            <a:r>
              <a:rPr sz="2400" b="1" dirty="0">
                <a:solidFill>
                  <a:srgbClr val="005F85"/>
                </a:solidFill>
                <a:latin typeface="Calibri"/>
                <a:cs typeface="Calibri"/>
              </a:rPr>
              <a:t>5</a:t>
            </a:r>
            <a:r>
              <a:rPr sz="2400" b="1" spc="-10" dirty="0">
                <a:solidFill>
                  <a:srgbClr val="005F85"/>
                </a:solidFill>
                <a:latin typeface="Calibri"/>
                <a:cs typeface="Calibri"/>
              </a:rPr>
              <a:t> Complete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000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5F497A"/>
                </a:solidFill>
              </a:rPr>
              <a:t>What </a:t>
            </a:r>
            <a:r>
              <a:rPr sz="4000" spc="-25" dirty="0">
                <a:solidFill>
                  <a:srgbClr val="5F497A"/>
                </a:solidFill>
              </a:rPr>
              <a:t>Are </a:t>
            </a:r>
            <a:r>
              <a:rPr sz="4000" spc="-5" dirty="0">
                <a:solidFill>
                  <a:srgbClr val="5F497A"/>
                </a:solidFill>
              </a:rPr>
              <a:t>Input</a:t>
            </a:r>
            <a:r>
              <a:rPr sz="4000" spc="-10" dirty="0">
                <a:solidFill>
                  <a:srgbClr val="5F497A"/>
                </a:solidFill>
              </a:rPr>
              <a:t> Devices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828800" y="1552575"/>
            <a:ext cx="4781550" cy="4781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52900" y="2009775"/>
            <a:ext cx="3152775" cy="3448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49266" y="2278761"/>
            <a:ext cx="2369820" cy="27965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375"/>
              </a:spcBef>
            </a:pP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b="1" spc="-5" dirty="0">
                <a:solidFill>
                  <a:srgbClr val="005F85"/>
                </a:solidFill>
                <a:latin typeface="Calibri"/>
                <a:cs typeface="Calibri"/>
              </a:rPr>
              <a:t>input </a:t>
            </a:r>
            <a:r>
              <a:rPr sz="2800" b="1" spc="-10" dirty="0">
                <a:solidFill>
                  <a:srgbClr val="005F85"/>
                </a:solidFill>
                <a:latin typeface="Calibri"/>
                <a:cs typeface="Calibri"/>
              </a:rPr>
              <a:t>device 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any hardware  </a:t>
            </a:r>
            <a:r>
              <a:rPr sz="2800" spc="-15" dirty="0">
                <a:latin typeface="Calibri"/>
                <a:cs typeface="Calibri"/>
              </a:rPr>
              <a:t>component </a:t>
            </a:r>
            <a:r>
              <a:rPr sz="2800" spc="-10" dirty="0">
                <a:latin typeface="Calibri"/>
                <a:cs typeface="Calibri"/>
              </a:rPr>
              <a:t>that  allows </a:t>
            </a:r>
            <a:r>
              <a:rPr sz="2800" spc="-20" dirty="0">
                <a:latin typeface="Calibri"/>
                <a:cs typeface="Calibri"/>
              </a:rPr>
              <a:t>users to  </a:t>
            </a:r>
            <a:r>
              <a:rPr sz="2800" spc="-15" dirty="0">
                <a:latin typeface="Calibri"/>
                <a:cs typeface="Calibri"/>
              </a:rPr>
              <a:t>enter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instructions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into 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260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919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The</a:t>
            </a:r>
            <a:r>
              <a:rPr sz="4000" spc="-95" dirty="0">
                <a:solidFill>
                  <a:srgbClr val="5F497A"/>
                </a:solidFill>
              </a:rPr>
              <a:t> </a:t>
            </a:r>
            <a:r>
              <a:rPr sz="4000" spc="-25" dirty="0">
                <a:solidFill>
                  <a:srgbClr val="5F497A"/>
                </a:solidFill>
              </a:rPr>
              <a:t>Keyboard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287384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20" dirty="0">
                <a:solidFill>
                  <a:srgbClr val="005F85"/>
                </a:solidFill>
                <a:latin typeface="Calibri"/>
                <a:cs typeface="Calibri"/>
              </a:rPr>
              <a:t>keyboard </a:t>
            </a:r>
            <a:r>
              <a:rPr sz="3200" dirty="0">
                <a:latin typeface="Calibri"/>
                <a:cs typeface="Calibri"/>
              </a:rPr>
              <a:t>is an </a:t>
            </a:r>
            <a:r>
              <a:rPr sz="3200" spc="-5" dirty="0">
                <a:latin typeface="Calibri"/>
                <a:cs typeface="Calibri"/>
              </a:rPr>
              <a:t>input device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15" dirty="0">
                <a:latin typeface="Calibri"/>
                <a:cs typeface="Calibri"/>
              </a:rPr>
              <a:t>contains </a:t>
            </a:r>
            <a:r>
              <a:rPr sz="3200" spc="-40" dirty="0">
                <a:latin typeface="Calibri"/>
                <a:cs typeface="Calibri"/>
              </a:rPr>
              <a:t>keys  </a:t>
            </a:r>
            <a:r>
              <a:rPr sz="3200" spc="-20" dirty="0">
                <a:latin typeface="Calibri"/>
                <a:cs typeface="Calibri"/>
              </a:rPr>
              <a:t>users </a:t>
            </a:r>
            <a:r>
              <a:rPr sz="3200" spc="-10" dirty="0">
                <a:latin typeface="Calibri"/>
                <a:cs typeface="Calibri"/>
              </a:rPr>
              <a:t>press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enter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instructions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10" dirty="0">
                <a:latin typeface="Calibri"/>
                <a:cs typeface="Calibri"/>
              </a:rPr>
              <a:t>computer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643890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260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38400" y="2819361"/>
            <a:ext cx="5715000" cy="3393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919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The</a:t>
            </a:r>
            <a:r>
              <a:rPr sz="4000" spc="-95" dirty="0">
                <a:solidFill>
                  <a:srgbClr val="5F497A"/>
                </a:solidFill>
              </a:rPr>
              <a:t> </a:t>
            </a:r>
            <a:r>
              <a:rPr sz="4000" spc="-25" dirty="0">
                <a:solidFill>
                  <a:srgbClr val="5F497A"/>
                </a:solidFill>
              </a:rPr>
              <a:t>Keyboard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260 -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261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1607565"/>
            <a:ext cx="72701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Most </a:t>
            </a:r>
            <a:r>
              <a:rPr sz="3200" spc="-15" dirty="0">
                <a:latin typeface="Calibri"/>
                <a:cs typeface="Calibri"/>
              </a:rPr>
              <a:t>desktop </a:t>
            </a:r>
            <a:r>
              <a:rPr sz="3200" spc="-10" dirty="0">
                <a:latin typeface="Calibri"/>
                <a:cs typeface="Calibri"/>
              </a:rPr>
              <a:t>computer </a:t>
            </a:r>
            <a:r>
              <a:rPr sz="3200" spc="-20" dirty="0">
                <a:latin typeface="Calibri"/>
                <a:cs typeface="Calibri"/>
              </a:rPr>
              <a:t>keyboards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have…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1075" y="2381250"/>
            <a:ext cx="7515225" cy="371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919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F497A"/>
                </a:solidFill>
              </a:rPr>
              <a:t>The</a:t>
            </a:r>
            <a:r>
              <a:rPr sz="4000" spc="-95" dirty="0">
                <a:solidFill>
                  <a:srgbClr val="5F497A"/>
                </a:solidFill>
              </a:rPr>
              <a:t> </a:t>
            </a:r>
            <a:r>
              <a:rPr sz="4000" spc="-25" dirty="0">
                <a:solidFill>
                  <a:srgbClr val="5F497A"/>
                </a:solidFill>
              </a:rPr>
              <a:t>Keyboard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4392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b="1" dirty="0">
                <a:solidFill>
                  <a:srgbClr val="005F85"/>
                </a:solidFill>
                <a:latin typeface="Calibri"/>
                <a:cs typeface="Calibri"/>
              </a:rPr>
              <a:t>insertion 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point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dirty="0">
                <a:latin typeface="Calibri"/>
                <a:cs typeface="Calibri"/>
              </a:rPr>
              <a:t>also </a:t>
            </a:r>
            <a:r>
              <a:rPr sz="3200" spc="-5" dirty="0">
                <a:latin typeface="Calibri"/>
                <a:cs typeface="Calibri"/>
              </a:rPr>
              <a:t>known </a:t>
            </a:r>
            <a:r>
              <a:rPr sz="3200" dirty="0">
                <a:latin typeface="Calibri"/>
                <a:cs typeface="Calibri"/>
              </a:rPr>
              <a:t>as the </a:t>
            </a:r>
            <a:r>
              <a:rPr sz="3200" spc="-50" dirty="0">
                <a:latin typeface="Calibri"/>
                <a:cs typeface="Calibri"/>
              </a:rPr>
              <a:t>cursor, </a:t>
            </a:r>
            <a:r>
              <a:rPr sz="3200" dirty="0">
                <a:latin typeface="Calibri"/>
                <a:cs typeface="Calibri"/>
              </a:rPr>
              <a:t>is a  </a:t>
            </a:r>
            <a:r>
              <a:rPr sz="3200" spc="-15" dirty="0">
                <a:latin typeface="Calibri"/>
                <a:cs typeface="Calibri"/>
              </a:rPr>
              <a:t>symbol </a:t>
            </a:r>
            <a:r>
              <a:rPr sz="3200" dirty="0">
                <a:latin typeface="Calibri"/>
                <a:cs typeface="Calibri"/>
              </a:rPr>
              <a:t>on the </a:t>
            </a:r>
            <a:r>
              <a:rPr sz="3200" spc="-10" dirty="0">
                <a:latin typeface="Calibri"/>
                <a:cs typeface="Calibri"/>
              </a:rPr>
              <a:t>screen that </a:t>
            </a:r>
            <a:r>
              <a:rPr sz="3200" spc="-15" dirty="0">
                <a:latin typeface="Calibri"/>
                <a:cs typeface="Calibri"/>
              </a:rPr>
              <a:t>indicates </a:t>
            </a:r>
            <a:r>
              <a:rPr sz="3200" spc="-10" dirty="0">
                <a:latin typeface="Calibri"/>
                <a:cs typeface="Calibri"/>
              </a:rPr>
              <a:t>where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next </a:t>
            </a:r>
            <a:r>
              <a:rPr sz="3200" spc="-10" dirty="0">
                <a:latin typeface="Calibri"/>
                <a:cs typeface="Calibri"/>
              </a:rPr>
              <a:t>character </a:t>
            </a:r>
            <a:r>
              <a:rPr sz="3200" spc="-15" dirty="0">
                <a:latin typeface="Calibri"/>
                <a:cs typeface="Calibri"/>
              </a:rPr>
              <a:t>you </a:t>
            </a:r>
            <a:r>
              <a:rPr sz="3200" dirty="0">
                <a:latin typeface="Calibri"/>
                <a:cs typeface="Calibri"/>
              </a:rPr>
              <a:t>type </a:t>
            </a:r>
            <a:r>
              <a:rPr sz="3200" spc="-5" dirty="0">
                <a:latin typeface="Calibri"/>
                <a:cs typeface="Calibri"/>
              </a:rPr>
              <a:t>will</a:t>
            </a:r>
            <a:r>
              <a:rPr sz="3200" dirty="0">
                <a:latin typeface="Calibri"/>
                <a:cs typeface="Calibri"/>
              </a:rPr>
              <a:t> appear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643890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261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5-3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3200400"/>
            <a:ext cx="4317619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1892</Words>
  <Application>Microsoft Office PowerPoint</Application>
  <PresentationFormat>On-screen Show (4:3)</PresentationFormat>
  <Paragraphs>415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Arial Black</vt:lpstr>
      <vt:lpstr>Calibri</vt:lpstr>
      <vt:lpstr>Times New Roman</vt:lpstr>
      <vt:lpstr>Office Theme</vt:lpstr>
      <vt:lpstr>PowerPoint Presentation</vt:lpstr>
      <vt:lpstr>Objectives Overview</vt:lpstr>
      <vt:lpstr>Objectives Overview</vt:lpstr>
      <vt:lpstr>What Is Input?</vt:lpstr>
      <vt:lpstr>What Is Input?</vt:lpstr>
      <vt:lpstr>What Are Input Devices</vt:lpstr>
      <vt:lpstr>The Keyboard</vt:lpstr>
      <vt:lpstr>The Keyboard</vt:lpstr>
      <vt:lpstr>The Keyboard</vt:lpstr>
      <vt:lpstr>The Keyboard</vt:lpstr>
      <vt:lpstr>The Keyboard</vt:lpstr>
      <vt:lpstr>The Keyboard</vt:lpstr>
      <vt:lpstr>Pointing Devices</vt:lpstr>
      <vt:lpstr>Mouse</vt:lpstr>
      <vt:lpstr>Mouse</vt:lpstr>
      <vt:lpstr>Other Pointing Devices</vt:lpstr>
      <vt:lpstr>Touch Screens and Touch-Sensitive Pads</vt:lpstr>
      <vt:lpstr>Touch Screens and Touch-Sensitive Pads</vt:lpstr>
      <vt:lpstr>Pen Input</vt:lpstr>
      <vt:lpstr>Other Input for Smart Phones</vt:lpstr>
      <vt:lpstr>Game Controllers</vt:lpstr>
      <vt:lpstr>Game Controllers</vt:lpstr>
      <vt:lpstr>Digital Cameras</vt:lpstr>
      <vt:lpstr>Digital Cameras</vt:lpstr>
      <vt:lpstr>Digital Cameras</vt:lpstr>
      <vt:lpstr>Voice Input</vt:lpstr>
      <vt:lpstr>Voice Input</vt:lpstr>
      <vt:lpstr>Voice Input</vt:lpstr>
      <vt:lpstr>Video Input</vt:lpstr>
      <vt:lpstr>Video Input</vt:lpstr>
      <vt:lpstr>Video Input</vt:lpstr>
      <vt:lpstr>Video Input</vt:lpstr>
      <vt:lpstr>Flatbed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Biometric Input</vt:lpstr>
      <vt:lpstr>Biometric Input</vt:lpstr>
      <vt:lpstr>Terminals</vt:lpstr>
      <vt:lpstr>Putting It All Together</vt:lpstr>
      <vt:lpstr>Putting It All Together</vt:lpstr>
      <vt:lpstr>Putting It All Together</vt:lpstr>
      <vt:lpstr>Input Devices for Physically Challenged Users</vt:lpstr>
      <vt:lpstr>Input Devices for Physically Challenged Users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Abdul Qadeer</cp:lastModifiedBy>
  <cp:revision>1</cp:revision>
  <dcterms:created xsi:type="dcterms:W3CDTF">2020-11-29T12:51:27Z</dcterms:created>
  <dcterms:modified xsi:type="dcterms:W3CDTF">2020-11-29T13:09:13Z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2020-11-29T00:00:00Z</vt:filetime>
  </property>
</Properties>
</file>