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8FDC25-9EFD-45C6-A2DA-9B476CB3259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DAF8CD-C237-42E4-9184-8D16A0D8ADD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62" y="731668"/>
            <a:ext cx="4953000" cy="365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Chomsky’s</a:t>
            </a:r>
            <a:r>
              <a:rPr lang="en-US" sz="6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6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8800" cap="none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Universal</a:t>
            </a:r>
            <a:br>
              <a:rPr lang="en-US" sz="8800" cap="none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8800" cap="none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Grammar</a:t>
            </a:r>
            <a:endParaRPr lang="en-US" sz="8800" cap="none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" b="98414" l="500" r="100000">
                        <a14:foregroundMark x1="21800" y1="80514" x2="21800" y2="80514"/>
                        <a14:foregroundMark x1="12300" y1="75151" x2="12300" y2="75151"/>
                        <a14:foregroundMark x1="11100" y1="78776" x2="16800" y2="96677"/>
                        <a14:foregroundMark x1="88000" y1="68882" x2="70500" y2="95091"/>
                        <a14:foregroundMark x1="70500" y1="87915" x2="57100" y2="95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28" y="457200"/>
            <a:ext cx="2762538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648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HAMED LOTFI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/>
              <a:t>(BA in Translation Studies)</a:t>
            </a:r>
          </a:p>
          <a:p>
            <a:r>
              <a:rPr lang="en-US" sz="1200" dirty="0" smtClean="0">
                <a:cs typeface="Times New Roman" pitchFamily="18" charset="0"/>
              </a:rPr>
              <a:t>hamed.lotfilco@gmail.com                                                                                                                                                                           </a:t>
            </a:r>
            <a:br>
              <a:rPr lang="en-US" sz="1200" dirty="0" smtClean="0">
                <a:cs typeface="Times New Roman" pitchFamily="18" charset="0"/>
              </a:rPr>
            </a:br>
            <a:r>
              <a:rPr lang="en-US" sz="1200" dirty="0" smtClean="0">
                <a:cs typeface="Times New Roman" pitchFamily="18" charset="0"/>
              </a:rPr>
              <a:t>Feb 23, 2015 Tabriz-Iran</a:t>
            </a:r>
            <a:endParaRPr lang="en-US" sz="1200" dirty="0" smtClean="0"/>
          </a:p>
          <a:p>
            <a:endParaRPr lang="en-US" dirty="0" smtClean="0"/>
          </a:p>
          <a:p>
            <a:r>
              <a:rPr lang="en-US" sz="1000" dirty="0" smtClean="0"/>
              <a:t>In the First Annual Student Conference of Linguistics and Language Studies</a:t>
            </a:r>
          </a:p>
          <a:p>
            <a:r>
              <a:rPr lang="en-US" sz="1000" dirty="0" smtClean="0"/>
              <a:t>Organized By: Scientific Association of English Students</a:t>
            </a:r>
          </a:p>
          <a:p>
            <a:r>
              <a:rPr lang="en-US" sz="1000" dirty="0" smtClean="0"/>
              <a:t>(Islamic Azad University – Tabriz Branch)</a:t>
            </a:r>
            <a:endParaRPr lang="en-US" sz="1000" dirty="0"/>
          </a:p>
        </p:txBody>
      </p:sp>
      <p:pic>
        <p:nvPicPr>
          <p:cNvPr id="1026" name="Picture 2" descr="J:\Project\SAES New\Azad Un\IAY logo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5705109"/>
            <a:ext cx="490863" cy="6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Project\SAES New\Azad Un\LOGO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8570" r="4967" b="9496"/>
          <a:stretch/>
        </p:blipFill>
        <p:spPr bwMode="auto">
          <a:xfrm>
            <a:off x="7280223" y="5705109"/>
            <a:ext cx="1102393" cy="6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Hypotheses: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Three Hypotheses :</a:t>
            </a:r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It states </a:t>
            </a:r>
            <a:r>
              <a:rPr lang="en-US" sz="2800" dirty="0"/>
              <a:t>that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FLB</a:t>
            </a:r>
            <a:r>
              <a:rPr lang="en-US" sz="2800" dirty="0"/>
              <a:t> (the Faculty of Language in the broad sense) is strictly homologous to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animal communication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000" dirty="0" smtClean="0"/>
              <a:t>This </a:t>
            </a:r>
            <a:r>
              <a:rPr lang="en-US" sz="2000" dirty="0"/>
              <a:t>means that homologous aspects of the Faculty of Language exist in non-human </a:t>
            </a:r>
            <a:r>
              <a:rPr lang="en-US" sz="2000" dirty="0" smtClean="0"/>
              <a:t>animals.</a:t>
            </a:r>
          </a:p>
        </p:txBody>
      </p:sp>
    </p:spTree>
    <p:extLst>
      <p:ext uri="{BB962C8B-B14F-4D97-AF65-F5344CB8AC3E}">
        <p14:creationId xmlns:p14="http://schemas.microsoft.com/office/powerpoint/2010/main" val="3673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Hypotheses: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Three Hypotheses :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It states </a:t>
            </a:r>
            <a:r>
              <a:rPr lang="en-US" sz="2800" dirty="0"/>
              <a:t>that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FLB</a:t>
            </a:r>
            <a:r>
              <a:rPr lang="en-US" sz="2800" dirty="0"/>
              <a:t> "is a derived, uniquely human adaptation for language".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endParaRPr lang="en-US" sz="28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hypothesis believes that individual traits were subject to natural selection and came to be very specialized for </a:t>
            </a:r>
            <a:r>
              <a:rPr lang="en-US" sz="2000" dirty="0" smtClean="0"/>
              <a:t>humans.</a:t>
            </a:r>
          </a:p>
        </p:txBody>
      </p:sp>
    </p:spTree>
    <p:extLst>
      <p:ext uri="{BB962C8B-B14F-4D97-AF65-F5344CB8AC3E}">
        <p14:creationId xmlns:p14="http://schemas.microsoft.com/office/powerpoint/2010/main" val="40821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Different Hypotheses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Three Hypotheses :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It states </a:t>
            </a:r>
            <a:r>
              <a:rPr lang="en-US" sz="2800" dirty="0"/>
              <a:t>that only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FLN</a:t>
            </a:r>
            <a:r>
              <a:rPr lang="en-US" sz="2800" dirty="0"/>
              <a:t> (the Faculty of Language in the narrow sense) is unique to humans.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2000" dirty="0"/>
          </a:p>
          <a:p>
            <a:r>
              <a:rPr lang="en-US" sz="2000" dirty="0" smtClean="0"/>
              <a:t>It </a:t>
            </a:r>
            <a:r>
              <a:rPr lang="en-US" sz="2000" dirty="0"/>
              <a:t>believes that while mechanisms of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FLB</a:t>
            </a:r>
            <a:r>
              <a:rPr lang="en-US" sz="2000" dirty="0"/>
              <a:t> are present in both humans and non-human animals, that the computational mechanism of recursion is recently evolved solely in </a:t>
            </a:r>
            <a:r>
              <a:rPr lang="en-US" sz="2000" dirty="0" smtClean="0"/>
              <a:t>humans. 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is the hypothesis which most closely aligns to the typical theory of </a:t>
            </a:r>
            <a:r>
              <a:rPr lang="en-US" sz="2000" dirty="0">
                <a:solidFill>
                  <a:srgbClr val="FFC000"/>
                </a:solidFill>
              </a:rPr>
              <a:t>Universal Grammar </a:t>
            </a:r>
            <a:r>
              <a:rPr lang="en-US" sz="2000" dirty="0"/>
              <a:t>championed by </a:t>
            </a:r>
            <a:r>
              <a:rPr lang="en-US" sz="2000" dirty="0">
                <a:solidFill>
                  <a:srgbClr val="C00000"/>
                </a:solidFill>
              </a:rPr>
              <a:t>Chomsky.</a:t>
            </a:r>
          </a:p>
        </p:txBody>
      </p:sp>
    </p:spTree>
    <p:extLst>
      <p:ext uri="{BB962C8B-B14F-4D97-AF65-F5344CB8AC3E}">
        <p14:creationId xmlns:p14="http://schemas.microsoft.com/office/powerpoint/2010/main" val="2794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Chomsky's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Theory: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Chomsky</a:t>
            </a:r>
            <a:r>
              <a:rPr lang="en-US" sz="2800" dirty="0"/>
              <a:t> argued that the 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brain </a:t>
            </a:r>
            <a:r>
              <a:rPr lang="en-US" sz="2800" dirty="0" smtClean="0"/>
              <a:t>contains </a:t>
            </a:r>
            <a:r>
              <a:rPr lang="en-US" sz="2800" dirty="0"/>
              <a:t>a limited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set of rules </a:t>
            </a:r>
            <a:r>
              <a:rPr lang="en-US" sz="2800" dirty="0"/>
              <a:t>for organizing language. This implies in turn that all languages have a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common structural basis</a:t>
            </a:r>
            <a:r>
              <a:rPr lang="en-US" sz="2800" dirty="0"/>
              <a:t>; the set of rules is what is known as </a:t>
            </a:r>
            <a:r>
              <a:rPr lang="en-US" sz="2800" b="1" dirty="0" smtClean="0">
                <a:solidFill>
                  <a:srgbClr val="FFC000"/>
                </a:solidFill>
              </a:rPr>
              <a:t>Universal Grammar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9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Chomsky's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Theory: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Chomsky</a:t>
            </a:r>
            <a:r>
              <a:rPr lang="en-US" sz="2800" dirty="0" smtClean="0"/>
              <a:t> </a:t>
            </a:r>
            <a:r>
              <a:rPr lang="en-US" sz="2800" dirty="0"/>
              <a:t>has stated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"I think, yet the world thinks in me",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/>
              <a:t>exemplifying </a:t>
            </a:r>
            <a:r>
              <a:rPr lang="en-US" sz="2800" dirty="0"/>
              <a:t>his belief that since humans are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natural beings </a:t>
            </a:r>
            <a:r>
              <a:rPr lang="en-US" sz="2800" dirty="0"/>
              <a:t>and have undergone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evolution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that </a:t>
            </a:r>
            <a:r>
              <a:rPr lang="en-US" sz="2800" dirty="0">
                <a:solidFill>
                  <a:srgbClr val="FFC000"/>
                </a:solidFill>
              </a:rPr>
              <a:t>Universal Grammar</a:t>
            </a:r>
            <a:r>
              <a:rPr lang="en-US" sz="2800" dirty="0"/>
              <a:t> is a biological evolutionary trait, common to all humans</a:t>
            </a:r>
            <a:r>
              <a:rPr lang="en-US" sz="2800" dirty="0" smtClean="0"/>
              <a:t>.</a:t>
            </a: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494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Chomsky's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Theory: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Speakers </a:t>
            </a:r>
            <a:r>
              <a:rPr lang="en-US" sz="2800" dirty="0"/>
              <a:t>proficient in a language know which expressions are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acceptable</a:t>
            </a:r>
            <a:r>
              <a:rPr lang="en-US" sz="2800" dirty="0"/>
              <a:t> in their language and which are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unacceptable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key puzzle is how speakers come to know these restrictions of their language, since expressions that violate those restrictions are not present in the input, indicated as </a:t>
            </a:r>
            <a:r>
              <a:rPr lang="en-US" sz="2800" dirty="0" smtClean="0"/>
              <a:t>such.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51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Criticisms: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Hinzen</a:t>
            </a:r>
            <a:r>
              <a:rPr lang="en-US" sz="2400" dirty="0"/>
              <a:t> summarizes the most common criticisms of Universal Grammar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Universal </a:t>
            </a:r>
            <a:r>
              <a:rPr lang="en-US" sz="2400" dirty="0"/>
              <a:t>Grammar has no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coherent formulation</a:t>
            </a:r>
            <a:r>
              <a:rPr lang="en-US" sz="2400" dirty="0"/>
              <a:t> and is indeed unnecessary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Universal </a:t>
            </a:r>
            <a:r>
              <a:rPr lang="en-US" sz="2400" dirty="0"/>
              <a:t>Grammar is in conflict with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biology</a:t>
            </a:r>
            <a:r>
              <a:rPr lang="en-US" sz="2400" dirty="0"/>
              <a:t>: it cannot have evolved by standardly accepted 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Neo-Darwinian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evolutionary principles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There </a:t>
            </a:r>
            <a:r>
              <a:rPr lang="en-US" sz="2400" dirty="0"/>
              <a:t>are no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linguistic universals</a:t>
            </a:r>
            <a:r>
              <a:rPr lang="en-US" sz="2400" dirty="0"/>
              <a:t>: Universal Grammar is refuted by abundant variation at all levels of linguistic organization, which lies at the heart of human faculty of language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0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>
                <a:latin typeface="Times New Roman" pitchFamily="18" charset="0"/>
                <a:cs typeface="Times New Roman" pitchFamily="18" charset="0"/>
              </a:rPr>
              <a:t>The End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3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Definition: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Universal Grammar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(UG) or </a:t>
            </a:r>
            <a:r>
              <a:rPr lang="en-US" sz="2800" dirty="0" smtClean="0">
                <a:solidFill>
                  <a:srgbClr val="FFC000"/>
                </a:solidFill>
              </a:rPr>
              <a:t>Mental Grammar</a:t>
            </a:r>
          </a:p>
          <a:p>
            <a:r>
              <a:rPr lang="en-US" sz="2800" dirty="0" smtClean="0"/>
              <a:t>Is a theory in Linguistics proposing that the ability to learn grammar is hard-wired into the brain.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0386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as opposed to other 'grammars‘ e.g.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Prescriptive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Descriptive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Pedagogical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Definition: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theory suggests that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linguistic ability </a:t>
            </a:r>
            <a:r>
              <a:rPr lang="en-US" sz="2800" dirty="0"/>
              <a:t>manifests itself without being taught </a:t>
            </a:r>
            <a:r>
              <a:rPr lang="en-US" sz="2800" dirty="0" smtClean="0"/>
              <a:t>and </a:t>
            </a:r>
            <a:r>
              <a:rPr lang="en-US" sz="2800" dirty="0"/>
              <a:t>that there are properties that all natural 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human languages</a:t>
            </a:r>
            <a:r>
              <a:rPr lang="en-US" sz="2800" dirty="0"/>
              <a:t> 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share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It </a:t>
            </a:r>
            <a:r>
              <a:rPr lang="en-US" sz="2800" dirty="0"/>
              <a:t>is a matter of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observation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experimentation</a:t>
            </a:r>
            <a:r>
              <a:rPr lang="en-US" sz="2800" dirty="0"/>
              <a:t> to determine precisely what abilities are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innate</a:t>
            </a:r>
            <a:r>
              <a:rPr lang="en-US" sz="2800" dirty="0"/>
              <a:t> and what properties are shared by all languages.</a:t>
            </a:r>
          </a:p>
        </p:txBody>
      </p:sp>
    </p:spTree>
    <p:extLst>
      <p:ext uri="{BB962C8B-B14F-4D97-AF65-F5344CB8AC3E}">
        <p14:creationId xmlns:p14="http://schemas.microsoft.com/office/powerpoint/2010/main" val="16440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Argument: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theory of </a:t>
            </a:r>
            <a:r>
              <a:rPr lang="en-US" sz="2800" b="1" dirty="0">
                <a:solidFill>
                  <a:srgbClr val="FFC000"/>
                </a:solidFill>
              </a:rPr>
              <a:t>Universal Grammar </a:t>
            </a:r>
            <a:r>
              <a:rPr lang="en-US" sz="2800" dirty="0"/>
              <a:t>proposes that if human beings are brought up under </a:t>
            </a:r>
            <a:r>
              <a:rPr lang="en-US" sz="2800" dirty="0" smtClean="0"/>
              <a:t>normal condition then </a:t>
            </a:r>
            <a:r>
              <a:rPr lang="en-US" sz="2800" dirty="0"/>
              <a:t>they will always develop language with a certain </a:t>
            </a:r>
            <a:r>
              <a:rPr lang="en-US" sz="2800" dirty="0" smtClean="0"/>
              <a:t>property X e.g.: </a:t>
            </a:r>
          </a:p>
          <a:p>
            <a:r>
              <a:rPr lang="en-US" sz="2800" dirty="0" smtClean="0"/>
              <a:t>distinguishing</a:t>
            </a:r>
            <a:r>
              <a:rPr lang="en-US" sz="2800" dirty="0"/>
              <a:t> 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nouns</a:t>
            </a:r>
            <a:r>
              <a:rPr lang="en-US" sz="2800" dirty="0"/>
              <a:t> from 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verbs</a:t>
            </a:r>
            <a:r>
              <a:rPr lang="en-US" sz="2800" dirty="0"/>
              <a:t>, or distinguishing 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function words</a:t>
            </a:r>
            <a:r>
              <a:rPr lang="en-US" sz="2800" dirty="0"/>
              <a:t> from 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lexical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words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1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Argument: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As a result, property X is considered to be a property of universal grammar in the most general </a:t>
            </a:r>
            <a:r>
              <a:rPr lang="en-US" sz="2800" dirty="0" smtClean="0"/>
              <a:t>sense.</a:t>
            </a:r>
          </a:p>
          <a:p>
            <a:endParaRPr lang="en-US" sz="2800" dirty="0"/>
          </a:p>
          <a:p>
            <a:r>
              <a:rPr lang="en-US" sz="2800" dirty="0" smtClean="0"/>
              <a:t>Using </a:t>
            </a:r>
            <a:r>
              <a:rPr lang="en-US" sz="2800" dirty="0"/>
              <a:t>the above examples, Universal Grammar would be the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innate property </a:t>
            </a:r>
            <a:r>
              <a:rPr lang="en-US" sz="2800" dirty="0"/>
              <a:t>of the human brain that causes it to posit a difference between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nouns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verbs</a:t>
            </a:r>
            <a:r>
              <a:rPr lang="en-US" sz="2800" dirty="0"/>
              <a:t> whenever presented with linguistic data.</a:t>
            </a:r>
          </a:p>
        </p:txBody>
      </p:sp>
    </p:spTree>
    <p:extLst>
      <p:ext uri="{BB962C8B-B14F-4D97-AF65-F5344CB8AC3E}">
        <p14:creationId xmlns:p14="http://schemas.microsoft.com/office/powerpoint/2010/main" val="8263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Argument: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Chomsky</a:t>
            </a:r>
            <a:r>
              <a:rPr lang="en-US" sz="2800" dirty="0" smtClean="0"/>
              <a:t>: "Evidently</a:t>
            </a:r>
            <a:r>
              <a:rPr lang="en-US" sz="2800" dirty="0"/>
              <a:t>, development of language in the individual must involve three factors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Genetic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endowment</a:t>
            </a:r>
            <a:r>
              <a:rPr lang="en-US" sz="2800" dirty="0"/>
              <a:t>, which sets limits on the attainable languages, thereby making language acquisition possible; 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External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2800" dirty="0"/>
              <a:t>, converted to the experience that selects one or another language within a narrow range; 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Principles</a:t>
            </a:r>
            <a:r>
              <a:rPr lang="en-US" sz="2800" dirty="0" smtClean="0"/>
              <a:t> </a:t>
            </a:r>
            <a:r>
              <a:rPr lang="en-US" sz="2800" dirty="0"/>
              <a:t>not specific to FL</a:t>
            </a:r>
            <a:r>
              <a:rPr lang="en-US" sz="2800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517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Argument: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is the faculty of language, whatever properties of the brain cause it to learn language.]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/>
          </a:p>
          <a:p>
            <a:r>
              <a:rPr lang="en-US" sz="2800" dirty="0" smtClean="0"/>
              <a:t>So  </a:t>
            </a:r>
          </a:p>
          <a:p>
            <a:endParaRPr lang="en-US" sz="2800" dirty="0" smtClean="0"/>
          </a:p>
          <a:p>
            <a:r>
              <a:rPr lang="en-US" sz="2800" dirty="0" smtClean="0"/>
              <a:t>Factor 1 is </a:t>
            </a:r>
            <a:r>
              <a:rPr lang="en-US" sz="2800" dirty="0" smtClean="0">
                <a:solidFill>
                  <a:srgbClr val="FFC000"/>
                </a:solidFill>
              </a:rPr>
              <a:t>Universal Grammar </a:t>
            </a:r>
            <a:r>
              <a:rPr lang="en-US" sz="2800" dirty="0" smtClean="0"/>
              <a:t>in the first theoretical sense, and</a:t>
            </a:r>
          </a:p>
          <a:p>
            <a:endParaRPr lang="en-US" sz="2800" dirty="0" smtClean="0"/>
          </a:p>
          <a:p>
            <a:r>
              <a:rPr lang="en-US" sz="2800" dirty="0" smtClean="0"/>
              <a:t>Factor 2 is </a:t>
            </a:r>
            <a:r>
              <a:rPr lang="en-US" sz="2800" dirty="0"/>
              <a:t>the linguistic data to which the child is exposed.</a:t>
            </a:r>
          </a:p>
        </p:txBody>
      </p:sp>
    </p:spTree>
    <p:extLst>
      <p:ext uri="{BB962C8B-B14F-4D97-AF65-F5344CB8AC3E}">
        <p14:creationId xmlns:p14="http://schemas.microsoft.com/office/powerpoint/2010/main" val="13551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Different Hypotheses: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16" y="1600200"/>
            <a:ext cx="6920883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an article titled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Faculty of Language: What Is It, Who Has It, and How Did It Evolve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?“</a:t>
            </a:r>
          </a:p>
          <a:p>
            <a:endParaRPr lang="en-US" sz="2800" baseline="300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Hauser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C00000"/>
                </a:solidFill>
              </a:rPr>
              <a:t>Chomsky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C00000"/>
                </a:solidFill>
              </a:rPr>
              <a:t>Fitch</a:t>
            </a:r>
            <a:r>
              <a:rPr lang="en-US" sz="2800" dirty="0"/>
              <a:t> present the three leading hypotheses for how language evolved and brought humans to the point where we have a </a:t>
            </a:r>
            <a:r>
              <a:rPr lang="en-US" sz="2800" dirty="0">
                <a:solidFill>
                  <a:srgbClr val="FFC000"/>
                </a:solidFill>
              </a:rPr>
              <a:t>Universal Grammar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2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011445" cy="65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160</TotalTime>
  <Words>617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Chomsky’s  Universal Grammar</vt:lpstr>
      <vt:lpstr>Definition:</vt:lpstr>
      <vt:lpstr>Definition:</vt:lpstr>
      <vt:lpstr>Argument:</vt:lpstr>
      <vt:lpstr>Argument:</vt:lpstr>
      <vt:lpstr>Argument:</vt:lpstr>
      <vt:lpstr>Argument:</vt:lpstr>
      <vt:lpstr>Different Hypotheses:</vt:lpstr>
      <vt:lpstr>PowerPoint Presentation</vt:lpstr>
      <vt:lpstr>Different Hypotheses:</vt:lpstr>
      <vt:lpstr>Different Hypotheses:</vt:lpstr>
      <vt:lpstr>Different Hypotheses :</vt:lpstr>
      <vt:lpstr>Chomsky's Theory:</vt:lpstr>
      <vt:lpstr>Chomsky's Theory:</vt:lpstr>
      <vt:lpstr>Chomsky's Theory:</vt:lpstr>
      <vt:lpstr>Criticisms:</vt:lpstr>
      <vt:lpstr>The End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Chomsky’s  Universal grammar</dc:title>
  <dc:creator>Home</dc:creator>
  <cp:lastModifiedBy>Home</cp:lastModifiedBy>
  <cp:revision>30</cp:revision>
  <dcterms:created xsi:type="dcterms:W3CDTF">2015-02-20T12:14:36Z</dcterms:created>
  <dcterms:modified xsi:type="dcterms:W3CDTF">2015-02-23T04:10:35Z</dcterms:modified>
</cp:coreProperties>
</file>