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1"/>
  </p:notesMasterIdLst>
  <p:sldIdLst>
    <p:sldId id="408"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6" r:id="rId19"/>
    <p:sldId id="4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1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1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1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7601003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1"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1048602"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603"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04" name="Footer Placeholder 4"/>
          <p:cNvSpPr>
            <a:spLocks noGrp="1"/>
          </p:cNvSpPr>
          <p:nvPr>
            <p:ph type="ftr" sz="quarter" idx="11"/>
          </p:nvPr>
        </p:nvSpPr>
        <p:spPr/>
        <p:txBody>
          <a:bodyPr/>
          <a:lstStyle/>
          <a:p>
            <a:endParaRPr lang="en-US"/>
          </a:p>
        </p:txBody>
      </p:sp>
      <p:sp>
        <p:nvSpPr>
          <p:cNvPr id="1048605"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681"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1048682"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83"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4" name="Date Placeholder 4"/>
          <p:cNvSpPr>
            <a:spLocks noGrp="1"/>
          </p:cNvSpPr>
          <p:nvPr>
            <p:ph type="dt" sz="half" idx="10"/>
          </p:nvPr>
        </p:nvSpPr>
        <p:spPr/>
        <p:txBody>
          <a:bodyPr/>
          <a:lstStyle/>
          <a:p>
            <a:fld id="{1F78BB17-17BC-4F81-9C67-ECC91F189B0D}" type="datetimeFigureOut">
              <a:rPr lang="en-US" smtClean="0"/>
              <a:t>4/30/2020</a:t>
            </a:fld>
            <a:endParaRPr lang="en-US"/>
          </a:p>
        </p:txBody>
      </p:sp>
      <p:sp>
        <p:nvSpPr>
          <p:cNvPr id="1048685" name="Footer Placeholder 5"/>
          <p:cNvSpPr>
            <a:spLocks noGrp="1"/>
          </p:cNvSpPr>
          <p:nvPr>
            <p:ph type="ftr" sz="quarter" idx="11"/>
          </p:nvPr>
        </p:nvSpPr>
        <p:spPr/>
        <p:txBody>
          <a:bodyPr/>
          <a:lstStyle/>
          <a:p>
            <a:endParaRPr lang="en-US"/>
          </a:p>
        </p:txBody>
      </p:sp>
      <p:sp>
        <p:nvSpPr>
          <p:cNvPr id="1048686" name="Slide Number Placeholder 6"/>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631"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1048632"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33"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34" name="Footer Placeholder 4"/>
          <p:cNvSpPr>
            <a:spLocks noGrp="1"/>
          </p:cNvSpPr>
          <p:nvPr>
            <p:ph type="ftr" sz="quarter" idx="11"/>
          </p:nvPr>
        </p:nvSpPr>
        <p:spPr/>
        <p:txBody>
          <a:bodyPr/>
          <a:lstStyle/>
          <a:p>
            <a:endParaRPr lang="en-US"/>
          </a:p>
        </p:txBody>
      </p:sp>
      <p:sp>
        <p:nvSpPr>
          <p:cNvPr id="1048635"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673"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048674"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48675"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6"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77" name="Footer Placeholder 4"/>
          <p:cNvSpPr>
            <a:spLocks noGrp="1"/>
          </p:cNvSpPr>
          <p:nvPr>
            <p:ph type="ftr" sz="quarter" idx="11"/>
          </p:nvPr>
        </p:nvSpPr>
        <p:spPr/>
        <p:txBody>
          <a:bodyPr/>
          <a:lstStyle/>
          <a:p>
            <a:endParaRPr lang="en-US"/>
          </a:p>
        </p:txBody>
      </p:sp>
      <p:sp>
        <p:nvSpPr>
          <p:cNvPr id="1048678" name="Slide Number Placeholder 5"/>
          <p:cNvSpPr>
            <a:spLocks noGrp="1"/>
          </p:cNvSpPr>
          <p:nvPr>
            <p:ph type="sldNum" sz="quarter" idx="12"/>
          </p:nvPr>
        </p:nvSpPr>
        <p:spPr/>
        <p:txBody>
          <a:bodyPr/>
          <a:lstStyle/>
          <a:p>
            <a:fld id="{D61BD175-3956-4BE3-BDC3-E3F5205680E0}" type="slidenum">
              <a:rPr lang="en-US" smtClean="0"/>
              <a:t>‹#›</a:t>
            </a:fld>
            <a:endParaRPr lang="en-US"/>
          </a:p>
        </p:txBody>
      </p:sp>
      <p:sp>
        <p:nvSpPr>
          <p:cNvPr id="1048679" name="TextBox 11"/>
          <p:cNvSpPr txBox="1"/>
          <p:nvPr/>
        </p:nvSpPr>
        <p:spPr>
          <a:xfrm>
            <a:off x="898295" y="971253"/>
            <a:ext cx="801912"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048680" name="TextBox 14"/>
          <p:cNvSpPr txBox="1"/>
          <p:nvPr/>
        </p:nvSpPr>
        <p:spPr>
          <a:xfrm>
            <a:off x="9330490" y="2613787"/>
            <a:ext cx="801912" cy="190754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26"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1048627"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28"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29" name="Footer Placeholder 4"/>
          <p:cNvSpPr>
            <a:spLocks noGrp="1"/>
          </p:cNvSpPr>
          <p:nvPr>
            <p:ph type="ftr" sz="quarter" idx="11"/>
          </p:nvPr>
        </p:nvSpPr>
        <p:spPr/>
        <p:txBody>
          <a:bodyPr/>
          <a:lstStyle/>
          <a:p>
            <a:endParaRPr lang="en-US"/>
          </a:p>
        </p:txBody>
      </p:sp>
      <p:sp>
        <p:nvSpPr>
          <p:cNvPr id="1048630"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048693"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694"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5"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6"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7"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8"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99"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30" name="Straight Connector 16"/>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00"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701" name="Footer Placeholder 4"/>
          <p:cNvSpPr>
            <a:spLocks noGrp="1"/>
          </p:cNvSpPr>
          <p:nvPr>
            <p:ph type="ftr" sz="quarter" idx="11"/>
          </p:nvPr>
        </p:nvSpPr>
        <p:spPr/>
        <p:txBody>
          <a:bodyPr/>
          <a:lstStyle/>
          <a:p>
            <a:endParaRPr lang="en-US"/>
          </a:p>
        </p:txBody>
      </p:sp>
      <p:sp>
        <p:nvSpPr>
          <p:cNvPr id="1048702"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104864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4"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5"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6"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7"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48"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9"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50"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51"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45728" name="Straight Connector 18"/>
          <p:cNvCxnSpPr>
            <a:cxnSpLocks/>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52"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53" name="Footer Placeholder 4"/>
          <p:cNvSpPr>
            <a:spLocks noGrp="1"/>
          </p:cNvSpPr>
          <p:nvPr>
            <p:ph type="ftr" sz="quarter" idx="11"/>
          </p:nvPr>
        </p:nvSpPr>
        <p:spPr/>
        <p:txBody>
          <a:bodyPr/>
          <a:lstStyle/>
          <a:p>
            <a:endParaRPr lang="en-US"/>
          </a:p>
        </p:txBody>
      </p:sp>
      <p:sp>
        <p:nvSpPr>
          <p:cNvPr id="1048654"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r>
              <a:rPr lang="en-US"/>
              <a:t>Click to edit Master title style</a:t>
            </a:r>
            <a:endParaRPr lang="en-US" dirty="0"/>
          </a:p>
        </p:txBody>
      </p:sp>
      <p:sp>
        <p:nvSpPr>
          <p:cNvPr id="1048710"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1"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712" name="Footer Placeholder 4"/>
          <p:cNvSpPr>
            <a:spLocks noGrp="1"/>
          </p:cNvSpPr>
          <p:nvPr>
            <p:ph type="ftr" sz="quarter" idx="11"/>
          </p:nvPr>
        </p:nvSpPr>
        <p:spPr/>
        <p:txBody>
          <a:bodyPr/>
          <a:lstStyle/>
          <a:p>
            <a:endParaRPr lang="en-US"/>
          </a:p>
        </p:txBody>
      </p:sp>
      <p:sp>
        <p:nvSpPr>
          <p:cNvPr id="1048713"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8"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1048669"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0"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71" name="Footer Placeholder 4"/>
          <p:cNvSpPr>
            <a:spLocks noGrp="1"/>
          </p:cNvSpPr>
          <p:nvPr>
            <p:ph type="ftr" sz="quarter" idx="11"/>
          </p:nvPr>
        </p:nvSpPr>
        <p:spPr/>
        <p:txBody>
          <a:bodyPr/>
          <a:lstStyle/>
          <a:p>
            <a:endParaRPr lang="en-US"/>
          </a:p>
        </p:txBody>
      </p:sp>
      <p:sp>
        <p:nvSpPr>
          <p:cNvPr id="1048672"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a:t>Click to edit Master title style</a:t>
            </a:r>
            <a:endParaRPr lang="en-US" dirty="0"/>
          </a:p>
        </p:txBody>
      </p:sp>
      <p:sp>
        <p:nvSpPr>
          <p:cNvPr id="104859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4"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595" name="Footer Placeholder 4"/>
          <p:cNvSpPr>
            <a:spLocks noGrp="1"/>
          </p:cNvSpPr>
          <p:nvPr>
            <p:ph type="ftr" sz="quarter" idx="11"/>
          </p:nvPr>
        </p:nvSpPr>
        <p:spPr/>
        <p:txBody>
          <a:bodyPr/>
          <a:lstStyle/>
          <a:p>
            <a:endParaRPr lang="en-US"/>
          </a:p>
        </p:txBody>
      </p:sp>
      <p:sp>
        <p:nvSpPr>
          <p:cNvPr id="1048596"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5"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1048656"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7" name="Date Placeholder 3"/>
          <p:cNvSpPr>
            <a:spLocks noGrp="1"/>
          </p:cNvSpPr>
          <p:nvPr>
            <p:ph type="dt" sz="half" idx="10"/>
          </p:nvPr>
        </p:nvSpPr>
        <p:spPr/>
        <p:txBody>
          <a:bodyPr/>
          <a:lstStyle/>
          <a:p>
            <a:fld id="{1F78BB17-17BC-4F81-9C67-ECC91F189B0D}" type="datetimeFigureOut">
              <a:rPr lang="en-US" smtClean="0"/>
              <a:t>4/30/2020</a:t>
            </a:fld>
            <a:endParaRPr lang="en-US"/>
          </a:p>
        </p:txBody>
      </p:sp>
      <p:sp>
        <p:nvSpPr>
          <p:cNvPr id="1048658" name="Footer Placeholder 4"/>
          <p:cNvSpPr>
            <a:spLocks noGrp="1"/>
          </p:cNvSpPr>
          <p:nvPr>
            <p:ph type="ftr" sz="quarter" idx="11"/>
          </p:nvPr>
        </p:nvSpPr>
        <p:spPr/>
        <p:txBody>
          <a:bodyPr/>
          <a:lstStyle/>
          <a:p>
            <a:endParaRPr lang="en-US"/>
          </a:p>
        </p:txBody>
      </p:sp>
      <p:sp>
        <p:nvSpPr>
          <p:cNvPr id="1048659" name="Slide Number Placeholder 5"/>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r>
              <a:rPr lang="en-US"/>
              <a:t>Click to edit Master title style</a:t>
            </a:r>
            <a:endParaRPr lang="en-US" dirty="0"/>
          </a:p>
        </p:txBody>
      </p:sp>
      <p:sp>
        <p:nvSpPr>
          <p:cNvPr id="1048688"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9"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90" name="Date Placeholder 4"/>
          <p:cNvSpPr>
            <a:spLocks noGrp="1"/>
          </p:cNvSpPr>
          <p:nvPr>
            <p:ph type="dt" sz="half" idx="10"/>
          </p:nvPr>
        </p:nvSpPr>
        <p:spPr/>
        <p:txBody>
          <a:bodyPr/>
          <a:lstStyle/>
          <a:p>
            <a:fld id="{1F78BB17-17BC-4F81-9C67-ECC91F189B0D}" type="datetimeFigureOut">
              <a:rPr lang="en-US" smtClean="0"/>
              <a:t>4/30/2020</a:t>
            </a:fld>
            <a:endParaRPr lang="en-US"/>
          </a:p>
        </p:txBody>
      </p:sp>
      <p:sp>
        <p:nvSpPr>
          <p:cNvPr id="1048691" name="Footer Placeholder 5"/>
          <p:cNvSpPr>
            <a:spLocks noGrp="1"/>
          </p:cNvSpPr>
          <p:nvPr>
            <p:ph type="ftr" sz="quarter" idx="11"/>
          </p:nvPr>
        </p:nvSpPr>
        <p:spPr/>
        <p:txBody>
          <a:bodyPr/>
          <a:lstStyle/>
          <a:p>
            <a:endParaRPr lang="en-US"/>
          </a:p>
        </p:txBody>
      </p:sp>
      <p:sp>
        <p:nvSpPr>
          <p:cNvPr id="1048692" name="Slide Number Placeholder 6"/>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a:t>Click to edit Master title style</a:t>
            </a:r>
            <a:endParaRPr lang="en-US" dirty="0"/>
          </a:p>
        </p:txBody>
      </p:sp>
      <p:sp>
        <p:nvSpPr>
          <p:cNvPr id="1048661"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2"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3"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4"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5" name="Date Placeholder 6"/>
          <p:cNvSpPr>
            <a:spLocks noGrp="1"/>
          </p:cNvSpPr>
          <p:nvPr>
            <p:ph type="dt" sz="half" idx="10"/>
          </p:nvPr>
        </p:nvSpPr>
        <p:spPr/>
        <p:txBody>
          <a:bodyPr/>
          <a:lstStyle/>
          <a:p>
            <a:fld id="{1F78BB17-17BC-4F81-9C67-ECC91F189B0D}" type="datetimeFigureOut">
              <a:rPr lang="en-US" smtClean="0"/>
              <a:t>4/30/2020</a:t>
            </a:fld>
            <a:endParaRPr lang="en-US"/>
          </a:p>
        </p:txBody>
      </p:sp>
      <p:sp>
        <p:nvSpPr>
          <p:cNvPr id="1048666" name="Footer Placeholder 7"/>
          <p:cNvSpPr>
            <a:spLocks noGrp="1"/>
          </p:cNvSpPr>
          <p:nvPr>
            <p:ph type="ftr" sz="quarter" idx="11"/>
          </p:nvPr>
        </p:nvSpPr>
        <p:spPr/>
        <p:txBody>
          <a:bodyPr/>
          <a:lstStyle/>
          <a:p>
            <a:endParaRPr lang="en-US"/>
          </a:p>
        </p:txBody>
      </p:sp>
      <p:sp>
        <p:nvSpPr>
          <p:cNvPr id="1048667" name="Slide Number Placeholder 8"/>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en-US"/>
              <a:t>Click to edit Master title style</a:t>
            </a:r>
            <a:endParaRPr lang="en-US" dirty="0"/>
          </a:p>
        </p:txBody>
      </p:sp>
      <p:sp>
        <p:nvSpPr>
          <p:cNvPr id="1048584" name="Date Placeholder 2"/>
          <p:cNvSpPr>
            <a:spLocks noGrp="1"/>
          </p:cNvSpPr>
          <p:nvPr>
            <p:ph type="dt" sz="half" idx="10"/>
          </p:nvPr>
        </p:nvSpPr>
        <p:spPr/>
        <p:txBody>
          <a:bodyPr/>
          <a:lstStyle/>
          <a:p>
            <a:fld id="{1F78BB17-17BC-4F81-9C67-ECC91F189B0D}" type="datetimeFigureOut">
              <a:rPr lang="en-US" smtClean="0"/>
              <a:t>4/30/2020</a:t>
            </a:fld>
            <a:endParaRPr lang="en-US"/>
          </a:p>
        </p:txBody>
      </p:sp>
      <p:sp>
        <p:nvSpPr>
          <p:cNvPr id="1048585" name="Footer Placeholder 3"/>
          <p:cNvSpPr>
            <a:spLocks noGrp="1"/>
          </p:cNvSpPr>
          <p:nvPr>
            <p:ph type="ftr" sz="quarter" idx="11"/>
          </p:nvPr>
        </p:nvSpPr>
        <p:spPr/>
        <p:txBody>
          <a:bodyPr/>
          <a:lstStyle/>
          <a:p>
            <a:endParaRPr lang="en-US"/>
          </a:p>
        </p:txBody>
      </p:sp>
      <p:sp>
        <p:nvSpPr>
          <p:cNvPr id="1048586" name="Slide Number Placeholder 4"/>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8" name="Date Placeholder 1"/>
          <p:cNvSpPr>
            <a:spLocks noGrp="1"/>
          </p:cNvSpPr>
          <p:nvPr>
            <p:ph type="dt" sz="half" idx="10"/>
          </p:nvPr>
        </p:nvSpPr>
        <p:spPr/>
        <p:txBody>
          <a:bodyPr/>
          <a:lstStyle/>
          <a:p>
            <a:fld id="{1F78BB17-17BC-4F81-9C67-ECC91F189B0D}" type="datetimeFigureOut">
              <a:rPr lang="en-US" smtClean="0"/>
              <a:t>4/30/2020</a:t>
            </a:fld>
            <a:endParaRPr lang="en-US"/>
          </a:p>
        </p:txBody>
      </p:sp>
      <p:sp>
        <p:nvSpPr>
          <p:cNvPr id="1048589" name="Footer Placeholder 2"/>
          <p:cNvSpPr>
            <a:spLocks noGrp="1"/>
          </p:cNvSpPr>
          <p:nvPr>
            <p:ph type="ftr" sz="quarter" idx="11"/>
          </p:nvPr>
        </p:nvSpPr>
        <p:spPr/>
        <p:txBody>
          <a:bodyPr/>
          <a:lstStyle/>
          <a:p>
            <a:endParaRPr lang="en-US"/>
          </a:p>
        </p:txBody>
      </p:sp>
      <p:sp>
        <p:nvSpPr>
          <p:cNvPr id="1048590" name="Slide Number Placeholder 3"/>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3"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1048704"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5"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06" name="Date Placeholder 4"/>
          <p:cNvSpPr>
            <a:spLocks noGrp="1"/>
          </p:cNvSpPr>
          <p:nvPr>
            <p:ph type="dt" sz="half" idx="10"/>
          </p:nvPr>
        </p:nvSpPr>
        <p:spPr/>
        <p:txBody>
          <a:bodyPr/>
          <a:lstStyle/>
          <a:p>
            <a:fld id="{1F78BB17-17BC-4F81-9C67-ECC91F189B0D}" type="datetimeFigureOut">
              <a:rPr lang="en-US" smtClean="0"/>
              <a:t>4/30/2020</a:t>
            </a:fld>
            <a:endParaRPr lang="en-US"/>
          </a:p>
        </p:txBody>
      </p:sp>
      <p:sp>
        <p:nvSpPr>
          <p:cNvPr id="1048707" name="Footer Placeholder 5"/>
          <p:cNvSpPr>
            <a:spLocks noGrp="1"/>
          </p:cNvSpPr>
          <p:nvPr>
            <p:ph type="ftr" sz="quarter" idx="11"/>
          </p:nvPr>
        </p:nvSpPr>
        <p:spPr/>
        <p:txBody>
          <a:bodyPr/>
          <a:lstStyle/>
          <a:p>
            <a:endParaRPr lang="en-US"/>
          </a:p>
        </p:txBody>
      </p:sp>
      <p:sp>
        <p:nvSpPr>
          <p:cNvPr id="1048708" name="Slide Number Placeholder 6"/>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6"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1048637"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38"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39" name="Date Placeholder 4"/>
          <p:cNvSpPr>
            <a:spLocks noGrp="1"/>
          </p:cNvSpPr>
          <p:nvPr>
            <p:ph type="dt" sz="half" idx="10"/>
          </p:nvPr>
        </p:nvSpPr>
        <p:spPr/>
        <p:txBody>
          <a:bodyPr/>
          <a:lstStyle/>
          <a:p>
            <a:fld id="{1F78BB17-17BC-4F81-9C67-ECC91F189B0D}" type="datetimeFigureOut">
              <a:rPr lang="en-US" smtClean="0"/>
              <a:t>4/30/2020</a:t>
            </a:fld>
            <a:endParaRPr lang="en-US"/>
          </a:p>
        </p:txBody>
      </p:sp>
      <p:sp>
        <p:nvSpPr>
          <p:cNvPr id="1048640" name="Footer Placeholder 5"/>
          <p:cNvSpPr>
            <a:spLocks noGrp="1"/>
          </p:cNvSpPr>
          <p:nvPr>
            <p:ph type="ftr" sz="quarter" idx="11"/>
          </p:nvPr>
        </p:nvSpPr>
        <p:spPr/>
        <p:txBody>
          <a:bodyPr/>
          <a:lstStyle/>
          <a:p>
            <a:endParaRPr lang="en-US"/>
          </a:p>
        </p:txBody>
      </p:sp>
      <p:sp>
        <p:nvSpPr>
          <p:cNvPr id="1048641" name="Slide Number Placeholder 6"/>
          <p:cNvSpPr>
            <a:spLocks noGrp="1"/>
          </p:cNvSpPr>
          <p:nvPr>
            <p:ph type="sldNum" sz="quarter" idx="12"/>
          </p:nvPr>
        </p:nvSpPr>
        <p:spPr/>
        <p:txBody>
          <a:bodyPr/>
          <a:lstStyle/>
          <a:p>
            <a:fld id="{D61BD175-3956-4BE3-BDC3-E3F5205680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7"/>
          <p:cNvPicPr>
            <a:picLocks noChangeAspect="1"/>
          </p:cNvPicPr>
          <p:nvPr/>
        </p:nvPicPr>
        <p:blipFill rotWithShape="1">
          <a:blip r:embed="rId19"/>
          <a:srcRect l="3613"/>
          <a:stretch>
            <a:fillRect/>
          </a:stretch>
        </p:blipFill>
        <p:spPr>
          <a:xfrm>
            <a:off x="0" y="2669685"/>
            <a:ext cx="4037012" cy="4188315"/>
          </a:xfrm>
          <a:prstGeom prst="rect">
            <a:avLst/>
          </a:prstGeom>
        </p:spPr>
      </p:pic>
      <p:pic>
        <p:nvPicPr>
          <p:cNvPr id="2097153" name="Picture 6"/>
          <p:cNvPicPr>
            <a:picLocks noChangeAspect="1"/>
          </p:cNvPicPr>
          <p:nvPr/>
        </p:nvPicPr>
        <p:blipFill rotWithShape="1">
          <a:blip r:embed="rId20"/>
          <a:srcRect l="35640"/>
          <a:stretch>
            <a:fillRect/>
          </a:stretch>
        </p:blipFill>
        <p:spPr>
          <a:xfrm>
            <a:off x="0" y="2892347"/>
            <a:ext cx="1522412" cy="2365453"/>
          </a:xfrm>
          <a:prstGeom prst="rect">
            <a:avLst/>
          </a:prstGeom>
        </p:spPr>
      </p:pic>
      <p:sp>
        <p:nvSpPr>
          <p:cNvPr id="104857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r:embed="rId21"/>
          <a:srcRect t="28813"/>
          <a:stretch>
            <a:fillRect/>
          </a:stretch>
        </p:blipFill>
        <p:spPr>
          <a:xfrm>
            <a:off x="7999412" y="0"/>
            <a:ext cx="1603387" cy="1141407"/>
          </a:xfrm>
          <a:prstGeom prst="rect">
            <a:avLst/>
          </a:prstGeom>
        </p:spPr>
      </p:pic>
      <p:pic>
        <p:nvPicPr>
          <p:cNvPr id="2097155" name="Picture 9"/>
          <p:cNvPicPr>
            <a:picLocks noChangeAspect="1"/>
          </p:cNvPicPr>
          <p:nvPr/>
        </p:nvPicPr>
        <p:blipFill rotWithShape="1">
          <a:blip r:embed="rId22"/>
          <a:srcRect b="23320"/>
          <a:stretch>
            <a:fillRect/>
          </a:stretch>
        </p:blipFill>
        <p:spPr>
          <a:xfrm>
            <a:off x="8605878" y="6096000"/>
            <a:ext cx="993734" cy="762000"/>
          </a:xfrm>
          <a:prstGeom prst="rect">
            <a:avLst/>
          </a:prstGeom>
        </p:spPr>
      </p:pic>
      <p:sp>
        <p:nvSpPr>
          <p:cNvPr id="1048577"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48579"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0"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78BB17-17BC-4F81-9C67-ECC91F189B0D}" type="datetimeFigureOut">
              <a:rPr lang="en-US" smtClean="0"/>
              <a:t>4/30/2020</a:t>
            </a:fld>
            <a:endParaRPr lang="en-US"/>
          </a:p>
        </p:txBody>
      </p:sp>
      <p:sp>
        <p:nvSpPr>
          <p:cNvPr id="1048581"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1048582"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1BD175-3956-4BE3-BDC3-E3F5205680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4"/>
          <p:cNvPicPr>
            <a:picLocks noChangeAspect="1"/>
          </p:cNvPicPr>
          <p:nvPr/>
        </p:nvPicPr>
        <p:blipFill rotWithShape="1">
          <a:blip r:embed="rId2"/>
          <a:srcRect l="5271" t="16385" r="5115" b="15759"/>
          <a:stretch>
            <a:fillRect/>
          </a:stretch>
        </p:blipFill>
        <p:spPr>
          <a:xfrm>
            <a:off x="2408349" y="1712889"/>
            <a:ext cx="7225048" cy="34901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762020" y="452718"/>
            <a:ext cx="9404723" cy="1400530"/>
          </a:xfrm>
        </p:spPr>
        <p:txBody>
          <a:bodyPr/>
          <a:lstStyle/>
          <a:p>
            <a:r>
              <a:rPr lang="en-US" b="1" u="sng" dirty="0"/>
              <a:t>Pharmacological Management:</a:t>
            </a:r>
          </a:p>
        </p:txBody>
      </p:sp>
      <p:sp>
        <p:nvSpPr>
          <p:cNvPr id="1048621" name="Content Placeholder 2"/>
          <p:cNvSpPr>
            <a:spLocks noGrp="1"/>
          </p:cNvSpPr>
          <p:nvPr>
            <p:ph idx="1"/>
          </p:nvPr>
        </p:nvSpPr>
        <p:spPr/>
        <p:txBody>
          <a:bodyPr>
            <a:normAutofit fontScale="88333"/>
          </a:bodyPr>
          <a:lstStyle/>
          <a:p>
            <a:r>
              <a:rPr lang="en-US" sz="2400" dirty="0"/>
              <a:t>In 1925,it was suggested that hormones regulate the growth of prostate.</a:t>
            </a:r>
          </a:p>
          <a:p>
            <a:r>
              <a:rPr lang="en-US" sz="2400" dirty="0"/>
              <a:t>In 1937.the first medicine </a:t>
            </a:r>
            <a:r>
              <a:rPr lang="en-US" sz="2400" b="1" dirty="0" err="1"/>
              <a:t>stilboestrol</a:t>
            </a:r>
            <a:r>
              <a:rPr lang="en-US" sz="2400" b="1" dirty="0"/>
              <a:t> </a:t>
            </a:r>
            <a:r>
              <a:rPr lang="en-US" sz="2400" dirty="0"/>
              <a:t>was synthesized for prostate and remained in use for 40 </a:t>
            </a:r>
            <a:r>
              <a:rPr lang="en-US" sz="2400" dirty="0" err="1"/>
              <a:t>years,despite</a:t>
            </a:r>
            <a:r>
              <a:rPr lang="en-US" sz="2400" dirty="0"/>
              <a:t> its several side effects.</a:t>
            </a:r>
          </a:p>
          <a:p>
            <a:r>
              <a:rPr lang="en-US" sz="2400" dirty="0" err="1"/>
              <a:t>Stilboestrol</a:t>
            </a:r>
            <a:r>
              <a:rPr lang="en-US" sz="2400" dirty="0"/>
              <a:t> works by fooling the signal </a:t>
            </a:r>
            <a:r>
              <a:rPr lang="en-US" sz="2400" dirty="0" err="1"/>
              <a:t>pathwaybetween</a:t>
            </a:r>
            <a:r>
              <a:rPr lang="en-US" sz="2400" dirty="0"/>
              <a:t> the brain and the testes by increasing the blood levels of a chemical that looks like the female hormone </a:t>
            </a:r>
            <a:r>
              <a:rPr lang="en-US" sz="2400" dirty="0" err="1"/>
              <a:t>oestrogen</a:t>
            </a:r>
            <a:r>
              <a:rPr lang="en-US" sz="2400" dirty="0"/>
              <a:t>.</a:t>
            </a:r>
          </a:p>
          <a:p>
            <a:r>
              <a:rPr lang="en-US" sz="2400" dirty="0"/>
              <a:t>In turn the brain thinks the testis are producing too many sex hormones including testosterone and as a consequence switches off the driving signal by itself-this results in a marked reduction in the blood level of testosterone.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endParaRPr lang="en-US"/>
          </a:p>
        </p:txBody>
      </p:sp>
      <p:sp>
        <p:nvSpPr>
          <p:cNvPr id="1048623" name="Content Placeholder 2"/>
          <p:cNvSpPr>
            <a:spLocks noGrp="1"/>
          </p:cNvSpPr>
          <p:nvPr>
            <p:ph idx="1"/>
          </p:nvPr>
        </p:nvSpPr>
        <p:spPr/>
        <p:txBody>
          <a:bodyPr/>
          <a:lstStyle/>
          <a:p>
            <a:r>
              <a:rPr lang="en-US" sz="2400" b="1" u="sng" dirty="0"/>
              <a:t>Alpha Blockers: </a:t>
            </a:r>
            <a:r>
              <a:rPr lang="en-US" dirty="0"/>
              <a:t>Medications normally </a:t>
            </a:r>
            <a:r>
              <a:rPr lang="en-US" b="1" dirty="0" err="1"/>
              <a:t>Tamsulosin</a:t>
            </a:r>
            <a:r>
              <a:rPr lang="en-US" b="1" dirty="0"/>
              <a:t> (Flow Max) </a:t>
            </a:r>
            <a:r>
              <a:rPr lang="en-US" dirty="0"/>
              <a:t>, </a:t>
            </a:r>
            <a:r>
              <a:rPr lang="en-US" b="1" dirty="0"/>
              <a:t>Doxazosin(Cardura), Terazosin(</a:t>
            </a:r>
            <a:r>
              <a:rPr lang="en-US" b="1" dirty="0" err="1"/>
              <a:t>Hytrin</a:t>
            </a:r>
            <a:r>
              <a:rPr lang="en-US" b="1" dirty="0"/>
              <a:t>).</a:t>
            </a:r>
          </a:p>
          <a:p>
            <a:r>
              <a:rPr lang="en-US" sz="2400" b="1" u="sng" dirty="0"/>
              <a:t>How they work</a:t>
            </a:r>
            <a:r>
              <a:rPr lang="en-US" b="1" dirty="0"/>
              <a:t>: </a:t>
            </a:r>
            <a:r>
              <a:rPr lang="en-US" dirty="0"/>
              <a:t>by relaxing the muscle fibers in the prostate so that urine can flow more smoothly through the </a:t>
            </a:r>
            <a:r>
              <a:rPr lang="en-US" dirty="0" err="1"/>
              <a:t>prostate.They</a:t>
            </a:r>
            <a:r>
              <a:rPr lang="en-US" dirty="0"/>
              <a:t> show their effects within 48 to 72 hours.</a:t>
            </a:r>
          </a:p>
          <a:p>
            <a:r>
              <a:rPr lang="en-US" dirty="0"/>
              <a:t>They make urination faster and improve symptoms. Do not decrease the risk of worsening BPH</a:t>
            </a:r>
          </a:p>
          <a:p>
            <a:r>
              <a:rPr lang="en-US" b="1" u="sng" dirty="0"/>
              <a:t>Side Effects: </a:t>
            </a:r>
            <a:r>
              <a:rPr lang="en-US" dirty="0"/>
              <a:t>Low</a:t>
            </a:r>
            <a:r>
              <a:rPr lang="en-US" b="1" dirty="0"/>
              <a:t> </a:t>
            </a:r>
            <a:r>
              <a:rPr lang="en-US" dirty="0"/>
              <a:t>Blood</a:t>
            </a:r>
            <a:r>
              <a:rPr lang="en-US" b="1" dirty="0"/>
              <a:t> </a:t>
            </a:r>
            <a:r>
              <a:rPr lang="en-US" dirty="0"/>
              <a:t>Pressure, runny nose, abnormal ejaculation </a:t>
            </a:r>
          </a:p>
          <a:p>
            <a:r>
              <a:rPr lang="en-US" sz="2400" b="1" u="sng" dirty="0"/>
              <a:t>Contraindications:</a:t>
            </a:r>
            <a:r>
              <a:rPr lang="en-US" b="1" dirty="0"/>
              <a:t> </a:t>
            </a:r>
            <a:r>
              <a:rPr lang="en-US" dirty="0"/>
              <a:t>Low</a:t>
            </a:r>
            <a:r>
              <a:rPr lang="en-US" b="1" dirty="0"/>
              <a:t> </a:t>
            </a:r>
            <a:r>
              <a:rPr lang="en-US" dirty="0"/>
              <a:t>Blood</a:t>
            </a:r>
            <a:r>
              <a:rPr lang="en-US" b="1" dirty="0"/>
              <a:t> </a:t>
            </a:r>
            <a:r>
              <a:rPr lang="en-US" dirty="0"/>
              <a:t>Pressure</a:t>
            </a:r>
          </a:p>
          <a:p>
            <a:r>
              <a:rPr lang="en-US" dirty="0"/>
              <a:t>Designed to be taken for life.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3"/>
          <p:cNvSpPr>
            <a:spLocks noGrp="1"/>
          </p:cNvSpPr>
          <p:nvPr>
            <p:ph type="title"/>
          </p:nvPr>
        </p:nvSpPr>
        <p:spPr/>
        <p:txBody>
          <a:bodyPr/>
          <a:lstStyle/>
          <a:p>
            <a:r>
              <a:rPr lang="en-US" dirty="0"/>
              <a:t>	</a:t>
            </a:r>
            <a:r>
              <a:rPr lang="en-US" b="1" u="sng" dirty="0"/>
              <a:t>5-alpha-reductase:</a:t>
            </a:r>
          </a:p>
        </p:txBody>
      </p:sp>
      <p:sp>
        <p:nvSpPr>
          <p:cNvPr id="1048625" name="Content Placeholder 2"/>
          <p:cNvSpPr>
            <a:spLocks noGrp="1"/>
          </p:cNvSpPr>
          <p:nvPr>
            <p:ph idx="1"/>
          </p:nvPr>
        </p:nvSpPr>
        <p:spPr>
          <a:xfrm>
            <a:off x="1032579" y="1640351"/>
            <a:ext cx="7892480" cy="4195481"/>
          </a:xfrm>
        </p:spPr>
        <p:txBody>
          <a:bodyPr>
            <a:normAutofit/>
          </a:bodyPr>
          <a:lstStyle/>
          <a:p>
            <a:r>
              <a:rPr lang="en-US" sz="2400" b="1" u="sng" dirty="0"/>
              <a:t>5-alpha-reductase inhibitors:</a:t>
            </a:r>
            <a:r>
              <a:rPr lang="en-US" b="1" dirty="0"/>
              <a:t> </a:t>
            </a:r>
            <a:r>
              <a:rPr lang="en-US" dirty="0"/>
              <a:t>Medications including </a:t>
            </a:r>
            <a:r>
              <a:rPr lang="en-US" b="1" dirty="0"/>
              <a:t>Finasteride , </a:t>
            </a:r>
            <a:r>
              <a:rPr lang="en-US" b="1" dirty="0" err="1"/>
              <a:t>Dutasteride</a:t>
            </a:r>
            <a:r>
              <a:rPr lang="en-US" b="1" dirty="0"/>
              <a:t> .</a:t>
            </a:r>
          </a:p>
          <a:p>
            <a:r>
              <a:rPr lang="en-US" sz="2400" b="1" u="sng" dirty="0"/>
              <a:t>How they work: </a:t>
            </a:r>
            <a:r>
              <a:rPr lang="en-US" dirty="0"/>
              <a:t>By shrinking the prostate, may take 3 to 6  months.</a:t>
            </a:r>
          </a:p>
          <a:p>
            <a:r>
              <a:rPr lang="en-US" sz="2400" b="1" u="sng" dirty="0"/>
              <a:t>Improved symptoms: </a:t>
            </a:r>
            <a:r>
              <a:rPr lang="en-US" dirty="0"/>
              <a:t>Decreased risk of complications such as bleeding and retention</a:t>
            </a:r>
          </a:p>
          <a:p>
            <a:r>
              <a:rPr lang="en-US" sz="2400" b="1" u="sng" dirty="0"/>
              <a:t>Side Effects: </a:t>
            </a:r>
            <a:r>
              <a:rPr lang="en-US" dirty="0"/>
              <a:t>Decreased libido, erectile </a:t>
            </a:r>
            <a:r>
              <a:rPr lang="en-US" dirty="0" err="1"/>
              <a:t>dysfuction</a:t>
            </a:r>
            <a:r>
              <a:rPr lang="en-US" dirty="0"/>
              <a:t> </a:t>
            </a:r>
          </a:p>
          <a:p>
            <a:r>
              <a:rPr lang="en-US" sz="2400" b="1" u="sng" dirty="0" err="1"/>
              <a:t>Contraindications</a:t>
            </a:r>
            <a:r>
              <a:rPr lang="en-US" b="1" dirty="0" err="1"/>
              <a:t>:</a:t>
            </a:r>
            <a:r>
              <a:rPr lang="en-US" dirty="0" err="1"/>
              <a:t>These</a:t>
            </a:r>
            <a:r>
              <a:rPr lang="en-US" dirty="0"/>
              <a:t> medicines should not be used in patients having small prostate.</a:t>
            </a:r>
            <a:endParaRPr lang="en-US" b="1" dirty="0"/>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3"/>
          <p:cNvPicPr>
            <a:picLocks noChangeAspect="1"/>
          </p:cNvPicPr>
          <p:nvPr/>
        </p:nvPicPr>
        <p:blipFill>
          <a:blip r:embed="rId2"/>
          <a:stretch>
            <a:fillRect/>
          </a:stretch>
        </p:blipFill>
        <p:spPr>
          <a:xfrm>
            <a:off x="1291025" y="150505"/>
            <a:ext cx="8553517" cy="65060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r>
              <a:rPr lang="en-US" b="1" u="sng" dirty="0"/>
              <a:t>Surgical Management:</a:t>
            </a:r>
          </a:p>
        </p:txBody>
      </p:sp>
      <p:sp>
        <p:nvSpPr>
          <p:cNvPr id="1048600" name="Content Placeholder 2"/>
          <p:cNvSpPr>
            <a:spLocks noGrp="1"/>
          </p:cNvSpPr>
          <p:nvPr>
            <p:ph idx="1"/>
          </p:nvPr>
        </p:nvSpPr>
        <p:spPr>
          <a:xfrm>
            <a:off x="1283617" y="1442434"/>
            <a:ext cx="8946541" cy="4947633"/>
          </a:xfrm>
        </p:spPr>
        <p:txBody>
          <a:bodyPr>
            <a:noAutofit/>
          </a:bodyPr>
          <a:lstStyle/>
          <a:p>
            <a:r>
              <a:rPr lang="en-US" dirty="0"/>
              <a:t>If medications are not so useful in treating BPH then prostate gland is often removed surgically ,in general surgery for BPH is done “</a:t>
            </a:r>
            <a:r>
              <a:rPr lang="en-US" dirty="0" err="1"/>
              <a:t>Transurethrally</a:t>
            </a:r>
            <a:r>
              <a:rPr lang="en-US" dirty="0"/>
              <a:t>” </a:t>
            </a:r>
          </a:p>
          <a:p>
            <a:r>
              <a:rPr lang="en-US" sz="2400" b="1" dirty="0" err="1"/>
              <a:t>Transurethrally</a:t>
            </a:r>
            <a:r>
              <a:rPr lang="en-US" dirty="0"/>
              <a:t>: this means it is done through the urethra with no need for an incision.</a:t>
            </a:r>
          </a:p>
          <a:p>
            <a:r>
              <a:rPr lang="en-US" b="1" dirty="0"/>
              <a:t> The goal of surgery </a:t>
            </a:r>
            <a:r>
              <a:rPr lang="en-US" dirty="0"/>
              <a:t>is to remove any obstructing tissues from the inside similar to </a:t>
            </a:r>
            <a:r>
              <a:rPr lang="en-US" dirty="0" err="1"/>
              <a:t>corting</a:t>
            </a:r>
            <a:r>
              <a:rPr lang="en-US" dirty="0"/>
              <a:t> out an apple .</a:t>
            </a:r>
          </a:p>
          <a:p>
            <a:r>
              <a:rPr lang="en-US" b="1" dirty="0"/>
              <a:t>The hospital stay </a:t>
            </a:r>
            <a:r>
              <a:rPr lang="en-US" dirty="0"/>
              <a:t>is usually about one day.</a:t>
            </a:r>
          </a:p>
          <a:p>
            <a:r>
              <a:rPr lang="en-US" b="1" dirty="0"/>
              <a:t>Possible</a:t>
            </a:r>
            <a:r>
              <a:rPr lang="en-US" dirty="0"/>
              <a:t> </a:t>
            </a:r>
            <a:r>
              <a:rPr lang="en-US" b="1" dirty="0"/>
              <a:t>risk of surgery:</a:t>
            </a:r>
          </a:p>
          <a:p>
            <a:r>
              <a:rPr lang="en-US" dirty="0"/>
              <a:t>Bleeding</a:t>
            </a:r>
          </a:p>
          <a:p>
            <a:r>
              <a:rPr lang="en-US" dirty="0"/>
              <a:t>Infection</a:t>
            </a:r>
          </a:p>
          <a:p>
            <a:r>
              <a:rPr lang="en-US" dirty="0"/>
              <a:t>Incontinence</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a:xfrm>
            <a:off x="1216491" y="800448"/>
            <a:ext cx="9404723" cy="770775"/>
          </a:xfrm>
        </p:spPr>
        <p:txBody>
          <a:bodyPr/>
          <a:lstStyle/>
          <a:p>
            <a:r>
              <a:rPr lang="en-US" sz="4000" b="1" u="sng" dirty="0"/>
              <a:t>Laser prostatectomy</a:t>
            </a:r>
            <a:r>
              <a:rPr lang="en-US" sz="4000" b="1" dirty="0"/>
              <a:t>:</a:t>
            </a:r>
          </a:p>
        </p:txBody>
      </p:sp>
      <p:sp>
        <p:nvSpPr>
          <p:cNvPr id="1048598" name="Content Placeholder 2"/>
          <p:cNvSpPr>
            <a:spLocks noGrp="1"/>
          </p:cNvSpPr>
          <p:nvPr>
            <p:ph idx="1"/>
          </p:nvPr>
        </p:nvSpPr>
        <p:spPr>
          <a:xfrm>
            <a:off x="1216491" y="1918952"/>
            <a:ext cx="9404723" cy="4043966"/>
          </a:xfrm>
        </p:spPr>
        <p:txBody>
          <a:bodyPr>
            <a:normAutofit/>
          </a:bodyPr>
          <a:lstStyle/>
          <a:p>
            <a:r>
              <a:rPr lang="en-US" dirty="0"/>
              <a:t>Different types of lasers have been used to treat BPH.</a:t>
            </a:r>
          </a:p>
          <a:p>
            <a:pPr marL="0" indent="0">
              <a:buNone/>
            </a:pPr>
            <a:r>
              <a:rPr lang="en-US" b="1" dirty="0"/>
              <a:t>Laser prostatectomies </a:t>
            </a:r>
            <a:r>
              <a:rPr lang="en-US" dirty="0"/>
              <a:t>usually have less bleeding and have fewer complications. If you are taking blood thinners you can have a laser prostatectomy</a:t>
            </a:r>
          </a:p>
          <a:p>
            <a:pPr marL="0" indent="0">
              <a:buNone/>
            </a:pPr>
            <a:r>
              <a:rPr lang="en-US" sz="4000" b="1" u="sng" dirty="0"/>
              <a:t>Open prostatectomy</a:t>
            </a:r>
            <a:r>
              <a:rPr lang="en-US" sz="3600" b="1" u="sng" dirty="0"/>
              <a:t>:</a:t>
            </a:r>
          </a:p>
          <a:p>
            <a:pPr marL="0" indent="0">
              <a:buNone/>
            </a:pPr>
            <a:r>
              <a:rPr lang="en-US" dirty="0"/>
              <a:t>In this procedure the inside of the prostate is removed through an incision in the abdomen, this surgery has high risk of complications, but maybe good if you have a very large </a:t>
            </a:r>
            <a:r>
              <a:rPr lang="en-US" dirty="0" smtClean="0"/>
              <a:t>prostate.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Rectangle 1"/>
          <p:cNvSpPr/>
          <p:nvPr/>
        </p:nvSpPr>
        <p:spPr>
          <a:xfrm>
            <a:off x="1107582" y="798490"/>
            <a:ext cx="9324305" cy="4536440"/>
          </a:xfrm>
          <a:prstGeom prst="rect">
            <a:avLst/>
          </a:prstGeom>
        </p:spPr>
        <p:txBody>
          <a:bodyPr wrap="square">
            <a:spAutoFit/>
          </a:bodyPr>
          <a:lstStyle/>
          <a:p>
            <a:r>
              <a:rPr lang="en-US" sz="3600" b="1" u="sng" dirty="0"/>
              <a:t>Novel Medication</a:t>
            </a:r>
            <a:r>
              <a:rPr lang="en-US" sz="3600" b="1" dirty="0"/>
              <a:t>:</a:t>
            </a:r>
          </a:p>
          <a:p>
            <a:r>
              <a:rPr lang="en-US" sz="2400" b="1" dirty="0"/>
              <a:t>                                </a:t>
            </a:r>
            <a:r>
              <a:rPr lang="en-US" sz="2400" dirty="0"/>
              <a:t>NX-1207 is an investigational drug for the treatment of BPH that is currently in phase III double-blinded, placebo-</a:t>
            </a:r>
            <a:r>
              <a:rPr lang="en-US" sz="2400" dirty="0" err="1"/>
              <a:t>controlled,multicenter</a:t>
            </a:r>
            <a:r>
              <a:rPr lang="en-US" sz="2400" dirty="0"/>
              <a:t> clinical trials in the USA .It is a new therapeutic protein of proprietary composition with selective pro-</a:t>
            </a:r>
            <a:r>
              <a:rPr lang="en-US" sz="2400" dirty="0" err="1"/>
              <a:t>apoptopic</a:t>
            </a:r>
            <a:r>
              <a:rPr lang="en-US" sz="2400" dirty="0"/>
              <a:t> properties.</a:t>
            </a:r>
          </a:p>
          <a:p>
            <a:pPr marL="285750" indent="-285750">
              <a:buFont typeface="Wingdings" panose="05000000000000000000" pitchFamily="2" charset="2"/>
              <a:buChar char="Ø"/>
            </a:pPr>
            <a:r>
              <a:rPr lang="en-US" sz="2400" dirty="0"/>
              <a:t>NX-1207 is administered as an office based procedure by </a:t>
            </a:r>
            <a:r>
              <a:rPr lang="en-US" sz="2400" dirty="0" err="1"/>
              <a:t>transrectal</a:t>
            </a:r>
            <a:r>
              <a:rPr lang="en-US" sz="2400" dirty="0"/>
              <a:t> </a:t>
            </a:r>
            <a:r>
              <a:rPr lang="en-US" sz="2400" dirty="0" err="1"/>
              <a:t>intraprostatic</a:t>
            </a:r>
            <a:r>
              <a:rPr lang="en-US" sz="2400" dirty="0"/>
              <a:t> injection under ultrasound guidance.</a:t>
            </a:r>
          </a:p>
          <a:p>
            <a:pPr marL="285750" indent="-285750">
              <a:buFont typeface="Wingdings" panose="05000000000000000000" pitchFamily="2" charset="2"/>
              <a:buChar char="Ø"/>
            </a:pPr>
            <a:r>
              <a:rPr lang="en-US" sz="2400" dirty="0"/>
              <a:t>NX-1207 has selective pro-</a:t>
            </a:r>
            <a:r>
              <a:rPr lang="en-US" sz="2400" dirty="0" err="1"/>
              <a:t>apoptopic</a:t>
            </a:r>
            <a:r>
              <a:rPr lang="en-US" sz="2400" dirty="0"/>
              <a:t> properties, which induce focal cell loss in prostate </a:t>
            </a:r>
            <a:r>
              <a:rPr lang="en-US" sz="2400" dirty="0" err="1"/>
              <a:t>tissue,leading</a:t>
            </a:r>
            <a:r>
              <a:rPr lang="en-US" sz="2400" dirty="0"/>
              <a:t> to prostate </a:t>
            </a:r>
            <a:r>
              <a:rPr lang="en-US" sz="2400" dirty="0" err="1"/>
              <a:t>vo;ume</a:t>
            </a:r>
            <a:r>
              <a:rPr lang="en-US" sz="2400" dirty="0"/>
              <a:t> reduction with both short and long-term symptomatic improvement</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048586"/>
          <p:cNvSpPr>
            <a:spLocks noGrp="1"/>
          </p:cNvSpPr>
          <p:nvPr>
            <p:ph type="title"/>
          </p:nvPr>
        </p:nvSpPr>
        <p:spPr/>
        <p:txBody>
          <a:bodyPr/>
          <a:lstStyle/>
          <a:p>
            <a:r>
              <a:rPr lang="en-US"/>
              <a:t>Herbal treatment for BPH</a:t>
            </a:r>
            <a:br>
              <a:rPr lang="en-US"/>
            </a:br>
            <a:r>
              <a:rPr lang="en-US"/>
              <a:t/>
            </a:r>
            <a:br>
              <a:rPr lang="en-US"/>
            </a:br>
            <a:r>
              <a:rPr lang="en-US"/>
              <a:t>       </a:t>
            </a:r>
            <a:r>
              <a:rPr lang="en-US" b="1"/>
              <a:t>Saw</a:t>
            </a:r>
            <a:r>
              <a:rPr lang="en-US"/>
              <a:t> </a:t>
            </a:r>
            <a:r>
              <a:rPr lang="en-US" b="1"/>
              <a:t>palmetto</a:t>
            </a:r>
            <a:br>
              <a:rPr lang="en-US" b="1"/>
            </a:br>
            <a:r>
              <a:rPr lang="en-US" b="1"/>
              <a:t>  </a:t>
            </a:r>
          </a:p>
        </p:txBody>
      </p:sp>
      <p:pic>
        <p:nvPicPr>
          <p:cNvPr id="2097156" name="Picture 2097155"/>
          <p:cNvPicPr>
            <a:picLocks/>
          </p:cNvPicPr>
          <p:nvPr/>
        </p:nvPicPr>
        <p:blipFill>
          <a:blip r:embed="rId2"/>
          <a:stretch>
            <a:fillRect/>
          </a:stretch>
        </p:blipFill>
        <p:spPr>
          <a:xfrm rot="21588728">
            <a:off x="1506235" y="2911913"/>
            <a:ext cx="9179530" cy="39460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048719"/>
          <p:cNvSpPr>
            <a:spLocks noGrp="1"/>
          </p:cNvSpPr>
          <p:nvPr>
            <p:ph type="title"/>
          </p:nvPr>
        </p:nvSpPr>
        <p:spPr/>
        <p:txBody>
          <a:bodyPr/>
          <a:lstStyle/>
          <a:p>
            <a:r>
              <a:rPr lang="en-US"/>
              <a:t>References</a:t>
            </a:r>
          </a:p>
        </p:txBody>
      </p:sp>
      <p:sp>
        <p:nvSpPr>
          <p:cNvPr id="1048721" name="TextBox 1048720"/>
          <p:cNvSpPr txBox="1"/>
          <p:nvPr/>
        </p:nvSpPr>
        <p:spPr>
          <a:xfrm>
            <a:off x="646110" y="1287780"/>
            <a:ext cx="4139045" cy="1539240"/>
          </a:xfrm>
          <a:prstGeom prst="rect">
            <a:avLst/>
          </a:prstGeom>
        </p:spPr>
        <p:txBody>
          <a:bodyPr wrap="square" rtlCol="0">
            <a:spAutoFit/>
          </a:bodyPr>
          <a:lstStyle/>
          <a:p>
            <a:r>
              <a:rPr lang="en-US" sz="1600">
                <a:solidFill>
                  <a:srgbClr val="FFFFFF"/>
                </a:solidFill>
              </a:rPr>
              <a:t>Luo G.C., Foo K.T., Kuo T., Tan G. Diagnosis of prostate adenoma and the relationship between the site of prostate adenoma and bladder outlet obstruction. Singap Med J. 2013;54:482–486. [PubMed] [Google Scholar</a:t>
            </a:r>
          </a:p>
        </p:txBody>
      </p:sp>
      <p:sp>
        <p:nvSpPr>
          <p:cNvPr id="1048722" name="TextBox 1048721"/>
          <p:cNvSpPr txBox="1"/>
          <p:nvPr/>
        </p:nvSpPr>
        <p:spPr>
          <a:xfrm>
            <a:off x="776472" y="3048066"/>
            <a:ext cx="4572000" cy="1424940"/>
          </a:xfrm>
          <a:prstGeom prst="rect">
            <a:avLst/>
          </a:prstGeom>
        </p:spPr>
        <p:txBody>
          <a:bodyPr wrap="square" rtlCol="0">
            <a:spAutoFit/>
          </a:bodyPr>
          <a:lstStyle/>
          <a:p>
            <a:r>
              <a:rPr lang="en-US" sz="1800">
                <a:solidFill>
                  <a:srgbClr val="FFFFFF"/>
                </a:solidFill>
              </a:rPr>
              <a:t>Auffenberg GB, Helfand BT, McVary KT. Established medical therapy for benign prostatic hyperplasia. Urol Clin North Am. 2009;36:443–59. [PubMed] [Google Scholar</a:t>
            </a:r>
          </a:p>
        </p:txBody>
      </p:sp>
      <p:sp>
        <p:nvSpPr>
          <p:cNvPr id="1048723" name="TextBox 1048722"/>
          <p:cNvSpPr txBox="1"/>
          <p:nvPr/>
        </p:nvSpPr>
        <p:spPr>
          <a:xfrm>
            <a:off x="646110" y="4473006"/>
            <a:ext cx="4572000" cy="624840"/>
          </a:xfrm>
          <a:prstGeom prst="rect">
            <a:avLst/>
          </a:prstGeom>
        </p:spPr>
        <p:txBody>
          <a:bodyPr wrap="square" rtlCol="0">
            <a:spAutoFit/>
          </a:bodyPr>
          <a:lstStyle/>
          <a:p>
            <a:r>
              <a:rPr lang="en-US" sz="1800">
                <a:solidFill>
                  <a:srgbClr val="FFFFFF"/>
                </a:solidFill>
              </a:rPr>
              <a:t>Diethylstilbestrol USP package insert (Lilly—US), Rev 8/31/88, Rec 4</a:t>
            </a:r>
          </a:p>
        </p:txBody>
      </p:sp>
      <p:sp>
        <p:nvSpPr>
          <p:cNvPr id="1048724" name="TextBox 1048723"/>
          <p:cNvSpPr txBox="1"/>
          <p:nvPr/>
        </p:nvSpPr>
        <p:spPr>
          <a:xfrm>
            <a:off x="5478834" y="1152983"/>
            <a:ext cx="4572000" cy="1691641"/>
          </a:xfrm>
          <a:prstGeom prst="rect">
            <a:avLst/>
          </a:prstGeom>
        </p:spPr>
        <p:txBody>
          <a:bodyPr wrap="square" rtlCol="0">
            <a:spAutoFit/>
          </a:bodyPr>
          <a:lstStyle/>
          <a:p>
            <a:r>
              <a:rPr lang="en-US" sz="1800">
                <a:solidFill>
                  <a:srgbClr val="FFFFFF"/>
                </a:solidFill>
              </a:rPr>
              <a:t>S. Salvioli, D. Monti, C. Lanzarini et al., “Immune system, cell senescence, aging and longevity—inflamm-aging reappraised,” Current Pharmaceutical Design, vol. 19, no. 9, pp. 1675–1679, 2013.
View at: Google Scholar</a:t>
            </a:r>
          </a:p>
        </p:txBody>
      </p:sp>
      <p:sp>
        <p:nvSpPr>
          <p:cNvPr id="1048725" name="TextBox 1048724"/>
          <p:cNvSpPr txBox="1"/>
          <p:nvPr/>
        </p:nvSpPr>
        <p:spPr>
          <a:xfrm>
            <a:off x="5137110" y="3251200"/>
            <a:ext cx="5721390" cy="1424940"/>
          </a:xfrm>
          <a:prstGeom prst="rect">
            <a:avLst/>
          </a:prstGeom>
        </p:spPr>
        <p:txBody>
          <a:bodyPr wrap="square" rtlCol="0">
            <a:spAutoFit/>
          </a:bodyPr>
          <a:lstStyle/>
          <a:p>
            <a:r>
              <a:rPr lang="en-US" sz="1800">
                <a:solidFill>
                  <a:srgbClr val="FFFFFF"/>
                </a:solidFill>
              </a:rPr>
              <a:t>Dreikorn K. Other medical therapies. In: Denis L, Griffiths K, Murphy G, editors. Proceedings of the Fourth International Consultation on Benign Prostatic Hyperplasia (BPH), Paris, July 2–5, 1997. Plymouth, UK: Health Publication, Ltd.;; 1998. pp. 635–659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3"/>
          <p:cNvPicPr>
            <a:picLocks noChangeAspect="1"/>
          </p:cNvPicPr>
          <p:nvPr/>
        </p:nvPicPr>
        <p:blipFill>
          <a:blip r:embed="rId2"/>
          <a:stretch>
            <a:fillRect/>
          </a:stretch>
        </p:blipFill>
        <p:spPr>
          <a:xfrm>
            <a:off x="2537138" y="1048945"/>
            <a:ext cx="7205595" cy="51220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ctrTitle"/>
          </p:nvPr>
        </p:nvSpPr>
        <p:spPr>
          <a:xfrm>
            <a:off x="1240665" y="774634"/>
            <a:ext cx="9144000" cy="2387600"/>
          </a:xfrm>
        </p:spPr>
        <p:txBody>
          <a:bodyPr/>
          <a:lstStyle/>
          <a:p>
            <a:r>
              <a:rPr lang="en-US" dirty="0"/>
              <a:t>Benign Prostate Hyperplasia</a:t>
            </a:r>
          </a:p>
        </p:txBody>
      </p:sp>
      <p:sp>
        <p:nvSpPr>
          <p:cNvPr id="1048607" name="Subtitle 2"/>
          <p:cNvSpPr>
            <a:spLocks noGrp="1"/>
          </p:cNvSpPr>
          <p:nvPr>
            <p:ph type="subTitle" idx="1"/>
          </p:nvPr>
        </p:nvSpPr>
        <p:spPr>
          <a:xfrm>
            <a:off x="1369453" y="3509963"/>
            <a:ext cx="9144000" cy="1655762"/>
          </a:xfrm>
        </p:spPr>
        <p:txBody>
          <a:bodyPr>
            <a:noAutofit/>
          </a:bodyPr>
          <a:lstStyle/>
          <a:p>
            <a:r>
              <a:rPr lang="en-US" sz="1800" dirty="0">
                <a:solidFill>
                  <a:srgbClr val="FFC000"/>
                </a:solidFill>
              </a:rPr>
              <a:t>Presented to:-  </a:t>
            </a:r>
          </a:p>
          <a:p>
            <a:r>
              <a:rPr lang="en-US" sz="1800" dirty="0">
                <a:solidFill>
                  <a:srgbClr val="FFC000"/>
                </a:solidFill>
              </a:rPr>
              <a:t>Dr. </a:t>
            </a:r>
            <a:r>
              <a:rPr lang="en-US" sz="1800" dirty="0" err="1">
                <a:solidFill>
                  <a:srgbClr val="FFC000"/>
                </a:solidFill>
              </a:rPr>
              <a:t>Taseer</a:t>
            </a:r>
            <a:r>
              <a:rPr lang="en-US" sz="1800" dirty="0">
                <a:solidFill>
                  <a:srgbClr val="FFC000"/>
                </a:solidFill>
              </a:rPr>
              <a:t> Ahmed</a:t>
            </a:r>
          </a:p>
          <a:p>
            <a:r>
              <a:rPr lang="en-US" sz="1800" dirty="0">
                <a:solidFill>
                  <a:srgbClr val="FFC000"/>
                </a:solidFill>
              </a:rPr>
              <a:t>Presented by:-</a:t>
            </a:r>
          </a:p>
          <a:p>
            <a:r>
              <a:rPr lang="en-US" sz="1800" dirty="0" err="1">
                <a:solidFill>
                  <a:srgbClr val="FFC000"/>
                </a:solidFill>
              </a:rPr>
              <a:t>Tahira</a:t>
            </a:r>
            <a:r>
              <a:rPr lang="en-US" sz="1800" dirty="0">
                <a:solidFill>
                  <a:srgbClr val="FFC000"/>
                </a:solidFill>
              </a:rPr>
              <a:t> Yasmeen (DPRF18E028)</a:t>
            </a:r>
          </a:p>
          <a:p>
            <a:r>
              <a:rPr lang="en-US" sz="1800" dirty="0" err="1">
                <a:solidFill>
                  <a:srgbClr val="FFC000"/>
                </a:solidFill>
              </a:rPr>
              <a:t>Arooba</a:t>
            </a:r>
            <a:r>
              <a:rPr lang="en-US" sz="1800" dirty="0">
                <a:solidFill>
                  <a:srgbClr val="FFC000"/>
                </a:solidFill>
              </a:rPr>
              <a:t> </a:t>
            </a:r>
            <a:r>
              <a:rPr lang="en-US" sz="1800" dirty="0" err="1">
                <a:solidFill>
                  <a:srgbClr val="FFC000"/>
                </a:solidFill>
              </a:rPr>
              <a:t>Javed</a:t>
            </a:r>
            <a:r>
              <a:rPr lang="en-US" sz="1800" dirty="0">
                <a:solidFill>
                  <a:srgbClr val="FFC000"/>
                </a:solidFill>
              </a:rPr>
              <a:t> (DPRF18E060)</a:t>
            </a:r>
          </a:p>
          <a:p>
            <a:r>
              <a:rPr lang="en-US" sz="1800" dirty="0">
                <a:solidFill>
                  <a:srgbClr val="FFC000"/>
                </a:solidFill>
              </a:rPr>
              <a:t>Amna Saleem (DPRF18E046)</a:t>
            </a:r>
          </a:p>
          <a:p>
            <a:endParaRPr lang="en-US" sz="1800" dirty="0">
              <a:solidFill>
                <a:srgbClr val="FFC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543080" y="214506"/>
            <a:ext cx="9404723" cy="1400530"/>
          </a:xfrm>
        </p:spPr>
        <p:txBody>
          <a:bodyPr/>
          <a:lstStyle/>
          <a:p>
            <a:r>
              <a:rPr lang="en-US" b="1" u="sng" dirty="0"/>
              <a:t>Contents:</a:t>
            </a:r>
          </a:p>
        </p:txBody>
      </p:sp>
      <p:sp>
        <p:nvSpPr>
          <p:cNvPr id="1048609" name="Content Placeholder 2"/>
          <p:cNvSpPr>
            <a:spLocks noGrp="1"/>
          </p:cNvSpPr>
          <p:nvPr>
            <p:ph idx="1"/>
          </p:nvPr>
        </p:nvSpPr>
        <p:spPr>
          <a:xfrm>
            <a:off x="875201" y="1756704"/>
            <a:ext cx="8946541" cy="4195481"/>
          </a:xfrm>
        </p:spPr>
        <p:txBody>
          <a:bodyPr/>
          <a:lstStyle/>
          <a:p>
            <a:r>
              <a:rPr lang="en-US" dirty="0"/>
              <a:t>Definition</a:t>
            </a:r>
          </a:p>
          <a:p>
            <a:r>
              <a:rPr lang="en-US" dirty="0"/>
              <a:t>Location of gland</a:t>
            </a:r>
          </a:p>
          <a:p>
            <a:r>
              <a:rPr lang="en-US" dirty="0"/>
              <a:t>Normal functioning</a:t>
            </a:r>
          </a:p>
          <a:p>
            <a:r>
              <a:rPr lang="en-US" dirty="0"/>
              <a:t>Pathophysiology</a:t>
            </a:r>
          </a:p>
          <a:p>
            <a:r>
              <a:rPr lang="en-US" dirty="0"/>
              <a:t>Etiology &amp;  Risk factors</a:t>
            </a:r>
          </a:p>
          <a:p>
            <a:r>
              <a:rPr lang="en-US" dirty="0"/>
              <a:t>Diagnostic Assessments</a:t>
            </a:r>
          </a:p>
          <a:p>
            <a:r>
              <a:rPr lang="en-US" dirty="0"/>
              <a:t>Pharmacological Management</a:t>
            </a:r>
          </a:p>
          <a:p>
            <a:r>
              <a:rPr lang="en-US" dirty="0"/>
              <a:t>Surgical Management</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b="1" u="sng" dirty="0"/>
              <a:t>Definition:</a:t>
            </a:r>
          </a:p>
        </p:txBody>
      </p:sp>
      <p:sp>
        <p:nvSpPr>
          <p:cNvPr id="1048611" name="Content Placeholder 2"/>
          <p:cNvSpPr>
            <a:spLocks noGrp="1"/>
          </p:cNvSpPr>
          <p:nvPr>
            <p:ph idx="1"/>
          </p:nvPr>
        </p:nvSpPr>
        <p:spPr/>
        <p:txBody>
          <a:bodyPr>
            <a:normAutofit fontScale="86250"/>
          </a:bodyPr>
          <a:lstStyle/>
          <a:p>
            <a:r>
              <a:rPr lang="en-US" sz="3200" b="1" dirty="0"/>
              <a:t>It is defined as:  </a:t>
            </a:r>
          </a:p>
          <a:p>
            <a:endParaRPr lang="en-US" sz="3200" dirty="0"/>
          </a:p>
          <a:p>
            <a:pPr>
              <a:buFont typeface="Wingdings" panose="05000000000000000000" pitchFamily="2" charset="2"/>
              <a:buChar char="q"/>
            </a:pPr>
            <a:r>
              <a:rPr lang="en-US" sz="3200" dirty="0"/>
              <a:t>“</a:t>
            </a:r>
            <a:r>
              <a:rPr lang="en-US" sz="3200" b="1" dirty="0">
                <a:solidFill>
                  <a:srgbClr val="FFC000"/>
                </a:solidFill>
              </a:rPr>
              <a:t>Non-cancerous</a:t>
            </a:r>
            <a:r>
              <a:rPr lang="en-US" sz="3200" dirty="0"/>
              <a:t> increase in size of prostate gland which involves hyperplasia of prostatic stromal and epithelial cell.</a:t>
            </a:r>
          </a:p>
          <a:p>
            <a:pPr>
              <a:buFont typeface="Wingdings" panose="05000000000000000000" pitchFamily="2" charset="2"/>
              <a:buChar char="q"/>
            </a:pPr>
            <a:r>
              <a:rPr lang="en-US" sz="3200" dirty="0"/>
              <a:t>It results in formation of large, fairly discrete nodules in transitional zone of prostate, which push on and narrow the urethra resulting in an increased resistance to flow of urine from bladder”</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452929" y="246656"/>
            <a:ext cx="6012266" cy="5973840"/>
          </a:xfrm>
        </p:spPr>
        <p:txBody>
          <a:bodyPr/>
          <a:lstStyle/>
          <a:p>
            <a:r>
              <a:rPr lang="en-US" b="1" u="sng" dirty="0"/>
              <a:t>Location &amp; Normal functioning:</a:t>
            </a:r>
            <a:br>
              <a:rPr lang="en-US" b="1" u="sng" dirty="0"/>
            </a:br>
            <a:r>
              <a:rPr lang="en-US" sz="2000" dirty="0"/>
              <a:t>The prostate is a gland  located below the bladder and in front of the last portion of the gut (rectum).</a:t>
            </a:r>
            <a:br>
              <a:rPr lang="en-US" sz="2000" dirty="0"/>
            </a:br>
            <a:r>
              <a:rPr lang="en-US" sz="2000" dirty="0"/>
              <a:t>The Urethra runs through the </a:t>
            </a:r>
            <a:r>
              <a:rPr lang="en-US" sz="2000" dirty="0" err="1"/>
              <a:t>centre</a:t>
            </a:r>
            <a:r>
              <a:rPr lang="en-US" sz="2000" dirty="0"/>
              <a:t> of the prostate from the bladder to the penis let the urine flow out of the body.</a:t>
            </a:r>
            <a:br>
              <a:rPr lang="en-US" sz="2000" dirty="0"/>
            </a:br>
            <a:r>
              <a:rPr lang="en-US" sz="4000" dirty="0"/>
              <a:t>Structure:</a:t>
            </a:r>
            <a:r>
              <a:rPr lang="en-US" dirty="0"/>
              <a:t/>
            </a:r>
            <a:br>
              <a:rPr lang="en-US" dirty="0"/>
            </a:br>
            <a:endParaRPr lang="en-US" dirty="0"/>
          </a:p>
        </p:txBody>
      </p:sp>
      <p:pic>
        <p:nvPicPr>
          <p:cNvPr id="2097159" name="Content Placeholder 3"/>
          <p:cNvPicPr>
            <a:picLocks noGrp="1" noChangeAspect="1"/>
          </p:cNvPicPr>
          <p:nvPr>
            <p:ph idx="1"/>
          </p:nvPr>
        </p:nvPicPr>
        <p:blipFill rotWithShape="1">
          <a:blip r:embed="rId2"/>
          <a:srcRect l="6478" t="8108" r="7992" b="8707"/>
          <a:stretch>
            <a:fillRect/>
          </a:stretch>
        </p:blipFill>
        <p:spPr>
          <a:xfrm>
            <a:off x="6658378" y="1165672"/>
            <a:ext cx="5100035" cy="3567448"/>
          </a:xfrm>
        </p:spPr>
      </p:pic>
      <p:pic>
        <p:nvPicPr>
          <p:cNvPr id="2097160" name="Picture 4"/>
          <p:cNvPicPr>
            <a:picLocks noChangeAspect="1"/>
          </p:cNvPicPr>
          <p:nvPr/>
        </p:nvPicPr>
        <p:blipFill>
          <a:blip r:embed="rId3"/>
          <a:stretch>
            <a:fillRect/>
          </a:stretch>
        </p:blipFill>
        <p:spPr>
          <a:xfrm>
            <a:off x="2813450" y="3670479"/>
            <a:ext cx="3785804" cy="2871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ontent Placeholder 2"/>
          <p:cNvSpPr>
            <a:spLocks noGrp="1"/>
          </p:cNvSpPr>
          <p:nvPr>
            <p:ph idx="1"/>
          </p:nvPr>
        </p:nvSpPr>
        <p:spPr>
          <a:xfrm>
            <a:off x="961645" y="365785"/>
            <a:ext cx="8946541" cy="5867590"/>
          </a:xfrm>
        </p:spPr>
        <p:txBody>
          <a:bodyPr>
            <a:noAutofit/>
          </a:bodyPr>
          <a:lstStyle/>
          <a:p>
            <a:r>
              <a:rPr lang="en-US" sz="2400" dirty="0"/>
              <a:t>It is male reproductive gland, its main function is to secrete the prostate fluid, one of the components of semen.</a:t>
            </a:r>
          </a:p>
          <a:p>
            <a:r>
              <a:rPr lang="en-US" sz="2400" dirty="0"/>
              <a:t> Its muscles help to propel the seminal fluid into the urethra during ejaculation.</a:t>
            </a:r>
          </a:p>
          <a:p>
            <a:r>
              <a:rPr lang="en-US" sz="2400" dirty="0"/>
              <a:t>One component of prostate fluid is an enzyme called prostate specific antigen(PSA) that aids in the success of sperms.</a:t>
            </a:r>
          </a:p>
          <a:p>
            <a:r>
              <a:rPr lang="en-US" sz="2400" b="1" dirty="0"/>
              <a:t>Testosterone</a:t>
            </a:r>
            <a:r>
              <a:rPr lang="en-US" sz="2400" dirty="0"/>
              <a:t> has great effect on the prostate gland, Testosterone diffuses into the prostate epithelial and stromal </a:t>
            </a:r>
            <a:r>
              <a:rPr lang="en-US" sz="2400" dirty="0" err="1"/>
              <a:t>cell.T</a:t>
            </a:r>
            <a:r>
              <a:rPr lang="en-US" sz="2400" dirty="0"/>
              <a:t> can interact with the androgens receptors in the stromal cell T is converted into dihydrotestosterone(a much more potent androgen that act in the stromal cells)</a:t>
            </a:r>
          </a:p>
          <a:p>
            <a:endParaRPr lang="en-US" sz="2400" dirty="0"/>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b="1" u="sng" dirty="0"/>
              <a:t>Etiology and risk factors:</a:t>
            </a:r>
          </a:p>
        </p:txBody>
      </p:sp>
      <p:sp>
        <p:nvSpPr>
          <p:cNvPr id="1048615" name="Content Placeholder 2"/>
          <p:cNvSpPr>
            <a:spLocks noGrp="1"/>
          </p:cNvSpPr>
          <p:nvPr>
            <p:ph idx="1"/>
          </p:nvPr>
        </p:nvSpPr>
        <p:spPr/>
        <p:txBody>
          <a:bodyPr>
            <a:normAutofit lnSpcReduction="10000"/>
          </a:bodyPr>
          <a:lstStyle/>
          <a:p>
            <a:r>
              <a:rPr lang="en-US" sz="2800" b="1" u="sng" dirty="0"/>
              <a:t>Age</a:t>
            </a:r>
            <a:r>
              <a:rPr lang="en-US" sz="2400" b="1" dirty="0"/>
              <a:t>:</a:t>
            </a:r>
            <a:r>
              <a:rPr lang="en-US" b="1" dirty="0"/>
              <a:t> </a:t>
            </a:r>
            <a:r>
              <a:rPr lang="en-US" sz="2400" dirty="0"/>
              <a:t>BPH rarely causes signs and symptoms in men younger than age 40, about one-third of men experience moderate to severe symptoms by age 60 and about half do so by age 80.</a:t>
            </a:r>
          </a:p>
          <a:p>
            <a:r>
              <a:rPr lang="en-US" sz="2800" b="1" u="sng" dirty="0"/>
              <a:t>Family</a:t>
            </a:r>
            <a:r>
              <a:rPr lang="en-US" sz="2800" b="1" dirty="0"/>
              <a:t> </a:t>
            </a:r>
            <a:r>
              <a:rPr lang="en-US" sz="2800" b="1" u="sng" dirty="0"/>
              <a:t>History</a:t>
            </a:r>
            <a:r>
              <a:rPr lang="en-US" sz="2800" b="1" dirty="0"/>
              <a:t>: </a:t>
            </a:r>
            <a:r>
              <a:rPr lang="en-US" sz="2400" dirty="0"/>
              <a:t>Having a blood relative , such as father or brother  with prostate problems means more likely to have problems.</a:t>
            </a:r>
          </a:p>
          <a:p>
            <a:r>
              <a:rPr lang="en-US" sz="2800" b="1" u="sng" dirty="0"/>
              <a:t>Heart Disease</a:t>
            </a:r>
            <a:r>
              <a:rPr lang="en-US" sz="2800" b="1" dirty="0"/>
              <a:t>: </a:t>
            </a:r>
            <a:r>
              <a:rPr lang="en-US" sz="2400" dirty="0"/>
              <a:t>Studies show that in heart diseases and use of Beta blockers might increase the risk of the BPH.</a:t>
            </a:r>
          </a:p>
          <a:p>
            <a:r>
              <a:rPr lang="en-US" sz="2800" b="1" u="sng" dirty="0"/>
              <a:t>DHT</a:t>
            </a:r>
            <a:r>
              <a:rPr lang="en-US" b="1" dirty="0"/>
              <a:t>: </a:t>
            </a:r>
            <a:r>
              <a:rPr lang="en-US" sz="2400" dirty="0"/>
              <a:t>Dihydrotestosterone may play a role in BPH</a:t>
            </a:r>
            <a:r>
              <a:rPr lang="en-US" sz="2800" dirty="0"/>
              <a:t>.</a:t>
            </a:r>
            <a:endParaRPr lang="en-US" sz="24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US" b="1" u="sng" dirty="0"/>
              <a:t>Symptoms:</a:t>
            </a:r>
          </a:p>
        </p:txBody>
      </p:sp>
      <p:sp>
        <p:nvSpPr>
          <p:cNvPr id="1048617" name="Content Placeholder 2"/>
          <p:cNvSpPr>
            <a:spLocks noGrp="1"/>
          </p:cNvSpPr>
          <p:nvPr>
            <p:ph idx="1"/>
          </p:nvPr>
        </p:nvSpPr>
        <p:spPr/>
        <p:txBody>
          <a:bodyPr/>
          <a:lstStyle/>
          <a:p>
            <a:r>
              <a:rPr lang="en-US" sz="2400" dirty="0"/>
              <a:t>Feeling of incomplete bladder emptying </a:t>
            </a:r>
          </a:p>
          <a:p>
            <a:r>
              <a:rPr lang="en-US" sz="2400" dirty="0"/>
              <a:t>Frequency(urinating too often)</a:t>
            </a:r>
          </a:p>
          <a:p>
            <a:r>
              <a:rPr lang="en-US" sz="2400" dirty="0"/>
              <a:t>Intermittency(stopping &amp; starting while urinating)</a:t>
            </a:r>
          </a:p>
          <a:p>
            <a:r>
              <a:rPr lang="en-US" sz="2400" dirty="0"/>
              <a:t>Urinary urgency</a:t>
            </a:r>
          </a:p>
          <a:p>
            <a:r>
              <a:rPr lang="en-US" sz="2400" dirty="0"/>
              <a:t>Weak Stream</a:t>
            </a:r>
          </a:p>
          <a:p>
            <a:r>
              <a:rPr lang="en-US" sz="2400" dirty="0" err="1"/>
              <a:t>Nocturia</a:t>
            </a:r>
            <a:endParaRPr lang="en-US" sz="2400" dirty="0"/>
          </a:p>
          <a:p>
            <a:r>
              <a:rPr lang="en-US" sz="2400" dirty="0"/>
              <a:t>Sexual Dysfunction</a:t>
            </a:r>
          </a:p>
          <a:p>
            <a:pPr marL="0" indent="0">
              <a:buNone/>
            </a:pPr>
            <a:endParaRPr lang="en-US" dirty="0"/>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b="1" u="sng" dirty="0"/>
              <a:t>Diagnostic Assessments:</a:t>
            </a:r>
          </a:p>
        </p:txBody>
      </p:sp>
      <p:sp>
        <p:nvSpPr>
          <p:cNvPr id="1048619" name="Content Placeholder 2"/>
          <p:cNvSpPr>
            <a:spLocks noGrp="1"/>
          </p:cNvSpPr>
          <p:nvPr>
            <p:ph idx="1"/>
          </p:nvPr>
        </p:nvSpPr>
        <p:spPr>
          <a:xfrm>
            <a:off x="875201" y="1781152"/>
            <a:ext cx="8946541" cy="4195481"/>
          </a:xfrm>
        </p:spPr>
        <p:txBody>
          <a:bodyPr>
            <a:normAutofit fontScale="94737" lnSpcReduction="10000"/>
          </a:bodyPr>
          <a:lstStyle/>
          <a:p>
            <a:r>
              <a:rPr lang="en-US" b="1" u="sng" dirty="0"/>
              <a:t>Prostate specific antigen blood test:</a:t>
            </a:r>
            <a:r>
              <a:rPr lang="en-US" b="1" dirty="0"/>
              <a:t> </a:t>
            </a:r>
            <a:r>
              <a:rPr lang="en-US" dirty="0"/>
              <a:t>This test measures the blood level of PSA which is a protein that is produced by prostate gland, in BPH plasma level of PSA is greatly increased.</a:t>
            </a:r>
          </a:p>
          <a:p>
            <a:r>
              <a:rPr lang="en-US" b="1" u="sng" dirty="0"/>
              <a:t>Urinalysis</a:t>
            </a:r>
            <a:r>
              <a:rPr lang="en-US" b="1" dirty="0"/>
              <a:t> : </a:t>
            </a:r>
            <a:r>
              <a:rPr lang="en-US" dirty="0"/>
              <a:t>Urine is tested to look for the signs of infection or blood which could indicate the presence of stones.</a:t>
            </a:r>
          </a:p>
          <a:p>
            <a:r>
              <a:rPr lang="en-US" b="1" u="sng" dirty="0"/>
              <a:t>Creatinine Blood Test</a:t>
            </a:r>
            <a:r>
              <a:rPr lang="en-US" b="1" dirty="0"/>
              <a:t>: </a:t>
            </a:r>
            <a:r>
              <a:rPr lang="en-US" dirty="0"/>
              <a:t>To check the kidney function.</a:t>
            </a:r>
          </a:p>
          <a:p>
            <a:r>
              <a:rPr lang="en-US" b="1" u="sng" dirty="0"/>
              <a:t>Sexual function questionnaire</a:t>
            </a:r>
            <a:r>
              <a:rPr lang="en-US" b="1" dirty="0"/>
              <a:t>.</a:t>
            </a:r>
          </a:p>
          <a:p>
            <a:r>
              <a:rPr lang="en-US" b="1" u="sng" dirty="0" err="1"/>
              <a:t>Urodynamics</a:t>
            </a:r>
            <a:r>
              <a:rPr lang="en-US" b="1" dirty="0"/>
              <a:t>: </a:t>
            </a:r>
            <a:r>
              <a:rPr lang="en-US" dirty="0"/>
              <a:t>This test involves small pressure-recording catheters in the bladder and rectum, this is test for bladder function.</a:t>
            </a:r>
          </a:p>
          <a:p>
            <a:r>
              <a:rPr lang="en-US" sz="2200" b="1" u="sng" dirty="0"/>
              <a:t>Digital Rectal Exam(DRE): </a:t>
            </a:r>
            <a:r>
              <a:rPr lang="en-US" sz="1900" dirty="0"/>
              <a:t>Your doctor will insert a gloved, lubricated finger into your rectum. This test can show if your prostate is enlarged or abnormally shaped. You’ll need more tests to find out if you have BPH or prostate cancer.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Wingdings</vt:lpstr>
      <vt:lpstr>Wingdings 3</vt:lpstr>
      <vt:lpstr>Ion</vt:lpstr>
      <vt:lpstr>PowerPoint Presentation</vt:lpstr>
      <vt:lpstr>Benign Prostate Hyperplasia</vt:lpstr>
      <vt:lpstr>Contents:</vt:lpstr>
      <vt:lpstr>Definition:</vt:lpstr>
      <vt:lpstr>Location &amp; Normal functioning: The prostate is a gland  located below the bladder and in front of the last portion of the gut (rectum). The Urethra runs through the centre of the prostate from the bladder to the penis let the urine flow out of the body. Structure: </vt:lpstr>
      <vt:lpstr>PowerPoint Presentation</vt:lpstr>
      <vt:lpstr>Etiology and risk factors:</vt:lpstr>
      <vt:lpstr>Symptoms:</vt:lpstr>
      <vt:lpstr>Diagnostic Assessments:</vt:lpstr>
      <vt:lpstr>Pharmacological Management:</vt:lpstr>
      <vt:lpstr>PowerPoint Presentation</vt:lpstr>
      <vt:lpstr> 5-alpha-reductase:</vt:lpstr>
      <vt:lpstr>PowerPoint Presentation</vt:lpstr>
      <vt:lpstr>Surgical Management:</vt:lpstr>
      <vt:lpstr>Laser prostatectomy:</vt:lpstr>
      <vt:lpstr>PowerPoint Presentation</vt:lpstr>
      <vt:lpstr>Herbal treatment for BPH         Saw palmetto   </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Prostate Hyperplasia</dc:title>
  <dc:creator>amna saleem</dc:creator>
  <cp:lastModifiedBy>amna saleem</cp:lastModifiedBy>
  <cp:revision>2</cp:revision>
  <dcterms:created xsi:type="dcterms:W3CDTF">2020-02-25T23:44:15Z</dcterms:created>
  <dcterms:modified xsi:type="dcterms:W3CDTF">2020-04-29T23:10:44Z</dcterms:modified>
</cp:coreProperties>
</file>