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1CA5A71D-E0DA-4A1D-ADD4-35CD3DC63F6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A5A71D-E0DA-4A1D-ADD4-35CD3DC63F6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A5A71D-E0DA-4A1D-ADD4-35CD3DC63F6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8E721B-44BB-41BF-A1D7-D7E64F3D3043}" type="datetimeFigureOut">
              <a:rPr lang="en-US" smtClean="0"/>
              <a:pPr/>
              <a:t>11/24/2020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1CA5A71D-E0DA-4A1D-ADD4-35CD3DC63F6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8E721B-44BB-41BF-A1D7-D7E64F3D3043}" type="datetimeFigureOut">
              <a:rPr lang="en-US" smtClean="0"/>
              <a:pPr/>
              <a:t>11/24/2020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CA5A71D-E0DA-4A1D-ADD4-35CD3DC63F6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oppr.com/guides/legal-aptitude/family-law-II/evolution-of-institution-of-marriage-and-family/" TargetMode="External"/><Relationship Id="rId2" Type="http://schemas.openxmlformats.org/officeDocument/2006/relationships/hyperlink" Target="https://www.toppr.com/guides/general-knowledge/world-histor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oppr.com/guides/essays/essay-on-school/" TargetMode="External"/><Relationship Id="rId2" Type="http://schemas.openxmlformats.org/officeDocument/2006/relationships/hyperlink" Target="https://www.toppr.com/guides/essays/tree-essa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toppr.com/guides/essays/summer-season-essay/" TargetMode="External"/><Relationship Id="rId2" Type="http://schemas.openxmlformats.org/officeDocument/2006/relationships/hyperlink" Target="https://www.toppr.com/guides/business-management-and-entrepreneurship/direction-and-coordination/elements-of-direction-motiv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ingersoftware.com/content/grammar-rules/pronouns-2/" TargetMode="External"/><Relationship Id="rId2" Type="http://schemas.openxmlformats.org/officeDocument/2006/relationships/hyperlink" Target="https://www.gingersoftware.com/content/grammar-rules/nouns/" TargetMode="External"/><Relationship Id="rId1" Type="http://schemas.openxmlformats.org/officeDocument/2006/relationships/slideLayout" Target="../slideLayouts/slideLayout2.xml"/><Relationship Id="rId4" Type="http://schemas.openxmlformats.org/officeDocument/2006/relationships/hyperlink" Target="https://www.gingersoftware.com/content/grammar-rules/verbs/gerunds-and-infinitiv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toppr.com/guides/english/vocabulary/word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writeawriting.com/grammar/nou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examples.yourdictionary.com/prepositional-phrases-examples.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ingersoftware.com/content/grammar-rules/preposi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writeawriting.com/grammar/parts-speech-learn-direct-indirect-speec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Prepositions </a:t>
            </a:r>
            <a:endParaRPr lang="en-GB" dirty="0"/>
          </a:p>
        </p:txBody>
      </p:sp>
      <p:sp>
        <p:nvSpPr>
          <p:cNvPr id="3" name="Subtitle 2"/>
          <p:cNvSpPr>
            <a:spLocks noGrp="1"/>
          </p:cNvSpPr>
          <p:nvPr>
            <p:ph type="subTitle" idx="1"/>
          </p:nvPr>
        </p:nvSpPr>
        <p:spPr>
          <a:xfrm>
            <a:off x="533400" y="3786190"/>
            <a:ext cx="7854696" cy="1752600"/>
          </a:xfrm>
        </p:spPr>
        <p:txBody>
          <a:bodyPr>
            <a:noAutofit/>
          </a:bodyPr>
          <a:lstStyle/>
          <a:p>
            <a:pPr algn="ctr"/>
            <a:endParaRPr lang="en-GB" sz="2000" dirty="0" smtClean="0"/>
          </a:p>
          <a:p>
            <a:pPr algn="ctr"/>
            <a:endParaRPr lang="en-GB" sz="2000" dirty="0" smtClean="0"/>
          </a:p>
          <a:p>
            <a:pPr algn="ctr"/>
            <a:r>
              <a:rPr lang="en-GB" sz="2000" dirty="0" smtClean="0"/>
              <a:t>By </a:t>
            </a:r>
          </a:p>
          <a:p>
            <a:pPr algn="ctr"/>
            <a:r>
              <a:rPr lang="en-GB" sz="2000" dirty="0" err="1" smtClean="0"/>
              <a:t>Tanveer</a:t>
            </a:r>
            <a:r>
              <a:rPr lang="en-GB" sz="2000" dirty="0" smtClean="0"/>
              <a:t> </a:t>
            </a:r>
            <a:r>
              <a:rPr lang="en-GB" sz="2000" dirty="0" err="1" smtClean="0"/>
              <a:t>Gul</a:t>
            </a:r>
            <a:endParaRPr lang="en-GB" sz="20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596" y="285729"/>
          <a:ext cx="8358246" cy="6181744"/>
        </p:xfrm>
        <a:graphic>
          <a:graphicData uri="http://schemas.openxmlformats.org/drawingml/2006/table">
            <a:tbl>
              <a:tblPr/>
              <a:tblGrid>
                <a:gridCol w="4179123"/>
                <a:gridCol w="4179123"/>
              </a:tblGrid>
              <a:tr h="412116">
                <a:tc>
                  <a:txBody>
                    <a:bodyPr/>
                    <a:lstStyle/>
                    <a:p>
                      <a:pPr algn="l"/>
                      <a:r>
                        <a:rPr lang="en-GB" sz="1400" b="1" dirty="0"/>
                        <a:t>Preposition of Place</a:t>
                      </a:r>
                      <a:endParaRPr lang="en-GB" sz="1400" b="0" dirty="0"/>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1"/>
                        <a:t>Prepositions Meaning</a:t>
                      </a:r>
                      <a:endParaRPr lang="en-GB" sz="1400" b="0"/>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In</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Position or state inside</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721204">
                <a:tc>
                  <a:txBody>
                    <a:bodyPr/>
                    <a:lstStyle/>
                    <a:p>
                      <a:pPr algn="l"/>
                      <a:r>
                        <a:rPr lang="en-GB" sz="1400" b="0"/>
                        <a:t>At</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In the area of, specific position, an event (or a place related to it)</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1030292">
                <a:tc>
                  <a:txBody>
                    <a:bodyPr/>
                    <a:lstStyle/>
                    <a:p>
                      <a:pPr algn="l"/>
                      <a:r>
                        <a:rPr lang="en-GB" sz="1400" b="0" dirty="0"/>
                        <a:t>On</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Position above, in contact with, for a certain side, the state or process of &amp; means of conveyance</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Off</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From a place or position</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By, Beside</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At the side of, close to &amp; next to</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721204">
                <a:tc>
                  <a:txBody>
                    <a:bodyPr/>
                    <a:lstStyle/>
                    <a:p>
                      <a:pPr algn="l"/>
                      <a:r>
                        <a:rPr lang="en-GB" sz="1400" b="0"/>
                        <a:t>Under</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In a lower position, beneath the surface</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Over</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In or at a position above, more than</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Below</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In or to a lower place, beneath</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Above</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a:t>Overhead</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Up</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dirty="0"/>
                        <a:t>From a lower towards a higher point</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r h="412116">
                <a:tc>
                  <a:txBody>
                    <a:bodyPr/>
                    <a:lstStyle/>
                    <a:p>
                      <a:pPr algn="l"/>
                      <a:r>
                        <a:rPr lang="en-GB" sz="1400" b="0"/>
                        <a:t>Down</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a:r>
                        <a:rPr lang="en-GB" sz="1400" b="0" dirty="0"/>
                        <a:t>A descending direction</a:t>
                      </a:r>
                    </a:p>
                  </a:txBody>
                  <a:tcPr marL="73157" marR="73157" marT="36579" marB="36579" anchor="ctr">
                    <a:lnL w="9525" cap="flat" cmpd="sng" algn="ctr">
                      <a:solidFill>
                        <a:srgbClr val="E5E5E5"/>
                      </a:solidFill>
                      <a:prstDash val="solid"/>
                      <a:round/>
                      <a:headEnd type="none" w="med" len="med"/>
                      <a:tailEnd type="none" w="med" len="med"/>
                    </a:lnL>
                    <a:lnR w="9525" cap="flat" cmpd="sng" algn="ctr">
                      <a:solidFill>
                        <a:srgbClr val="E5E5E5"/>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42844" y="278953"/>
          <a:ext cx="8858281" cy="6579047"/>
        </p:xfrm>
        <a:graphic>
          <a:graphicData uri="http://schemas.openxmlformats.org/drawingml/2006/table">
            <a:tbl>
              <a:tblPr/>
              <a:tblGrid>
                <a:gridCol w="1175878"/>
                <a:gridCol w="3449679"/>
                <a:gridCol w="4232724"/>
              </a:tblGrid>
              <a:tr h="1481297">
                <a:tc>
                  <a:txBody>
                    <a:bodyPr/>
                    <a:lstStyle/>
                    <a:p>
                      <a:pPr algn="l" rtl="0" fontAlgn="ctr"/>
                      <a:r>
                        <a:rPr lang="en-GB" sz="2000" b="0" dirty="0"/>
                        <a:t>Prepositions of time</a:t>
                      </a:r>
                    </a:p>
                  </a:txBody>
                  <a:tcPr marL="12284" marR="12284" marT="12284" marB="12284" anchor="ctr">
                    <a:lnL w="9525" cap="flat" cmpd="sng" algn="ctr">
                      <a:solidFill>
                        <a:srgbClr val="28E655"/>
                      </a:solidFill>
                      <a:prstDash val="solid"/>
                      <a:round/>
                      <a:headEnd type="none" w="med" len="med"/>
                      <a:tailEnd type="none" w="med" len="med"/>
                    </a:lnL>
                    <a:lnR w="9525" cap="flat" cmpd="sng" algn="ctr">
                      <a:solidFill>
                        <a:srgbClr val="28E655"/>
                      </a:solidFill>
                      <a:prstDash val="solid"/>
                      <a:round/>
                      <a:headEnd type="none" w="med" len="med"/>
                      <a:tailEnd type="none" w="med" len="med"/>
                    </a:lnR>
                    <a:lnT w="9525" cap="flat" cmpd="sng" algn="ctr">
                      <a:solidFill>
                        <a:srgbClr val="28E655"/>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dirty="0"/>
                        <a:t>Explanations</a:t>
                      </a:r>
                    </a:p>
                  </a:txBody>
                  <a:tcPr marL="12284" marR="12284" marT="12284" marB="12284" anchor="ctr">
                    <a:lnL w="9525" cap="flat" cmpd="sng" algn="ctr">
                      <a:solidFill>
                        <a:srgbClr val="28E655"/>
                      </a:solidFill>
                      <a:prstDash val="solid"/>
                      <a:round/>
                      <a:headEnd type="none" w="med" len="med"/>
                      <a:tailEnd type="none" w="med" len="med"/>
                    </a:lnL>
                    <a:lnR w="9525" cap="flat" cmpd="sng" algn="ctr">
                      <a:solidFill>
                        <a:srgbClr val="28E655"/>
                      </a:solidFill>
                      <a:prstDash val="solid"/>
                      <a:round/>
                      <a:headEnd type="none" w="med" len="med"/>
                      <a:tailEnd type="none" w="med" len="med"/>
                    </a:lnR>
                    <a:lnT w="9525" cap="flat" cmpd="sng" algn="ctr">
                      <a:solidFill>
                        <a:srgbClr val="28E655"/>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a:t>Example</a:t>
                      </a:r>
                    </a:p>
                  </a:txBody>
                  <a:tcPr marL="12284" marR="12284" marT="12284" marB="12284" anchor="ctr">
                    <a:lnL w="9525" cap="flat" cmpd="sng" algn="ctr">
                      <a:solidFill>
                        <a:srgbClr val="28E655"/>
                      </a:solidFill>
                      <a:prstDash val="solid"/>
                      <a:round/>
                      <a:headEnd type="none" w="med" len="med"/>
                      <a:tailEnd type="none" w="med" len="med"/>
                    </a:lnL>
                    <a:lnR w="9525" cap="flat" cmpd="sng" algn="ctr">
                      <a:solidFill>
                        <a:srgbClr val="28E655"/>
                      </a:solidFill>
                      <a:prstDash val="solid"/>
                      <a:round/>
                      <a:headEnd type="none" w="med" len="med"/>
                      <a:tailEnd type="none" w="med" len="med"/>
                    </a:lnR>
                    <a:lnT w="9525" cap="flat" cmpd="sng" algn="ctr">
                      <a:solidFill>
                        <a:srgbClr val="28E655"/>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r>
              <a:tr h="1678931">
                <a:tc>
                  <a:txBody>
                    <a:bodyPr/>
                    <a:lstStyle/>
                    <a:p>
                      <a:pPr algn="l" rtl="0" fontAlgn="ctr"/>
                      <a:r>
                        <a:rPr lang="en-GB" sz="2000" b="0"/>
                        <a:t>In</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dirty="0"/>
                        <a:t>– Used for inside</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a:t>– I walked in the bedroom to find my cat and dog sleeping peacefully.</a:t>
                      </a:r>
                      <a:br>
                        <a:rPr lang="en-GB" sz="2000" b="0"/>
                      </a:br>
                      <a:r>
                        <a:rPr lang="en-GB" sz="2000" b="0"/>
                        <a:t>– Martha is in the car.</a:t>
                      </a:r>
                      <a:br>
                        <a:rPr lang="en-GB" sz="2000" b="0"/>
                      </a:br>
                      <a:r>
                        <a:rPr lang="en-GB" sz="2000" b="0"/>
                        <a:t>– Picasso is one of the most famous artists in the </a:t>
                      </a:r>
                      <a:r>
                        <a:rPr lang="en-GB" sz="2000" b="0" u="none" strike="noStrike">
                          <a:solidFill>
                            <a:srgbClr val="55BBEA"/>
                          </a:solidFill>
                          <a:hlinkClick r:id="rId2"/>
                        </a:rPr>
                        <a:t>world</a:t>
                      </a:r>
                      <a:r>
                        <a:rPr lang="en-GB" sz="2000" b="0"/>
                        <a:t>.</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r>
              <a:tr h="1937522">
                <a:tc>
                  <a:txBody>
                    <a:bodyPr/>
                    <a:lstStyle/>
                    <a:p>
                      <a:pPr algn="l" rtl="0" fontAlgn="ctr"/>
                      <a:r>
                        <a:rPr lang="en-GB" sz="2000" b="0"/>
                        <a:t>On</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dirty="0"/>
                        <a:t>– Placement of a particular thing attached to, or next to something</a:t>
                      </a:r>
                      <a:br>
                        <a:rPr lang="en-GB" sz="2000" b="0" dirty="0"/>
                      </a:br>
                      <a:r>
                        <a:rPr lang="en-GB" sz="2000" b="0" dirty="0"/>
                        <a:t>– Something displayed on something</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dirty="0"/>
                        <a:t>– She will sing on stage tomorrow.</a:t>
                      </a:r>
                      <a:br>
                        <a:rPr lang="en-GB" sz="2000" b="0" dirty="0"/>
                      </a:br>
                      <a:r>
                        <a:rPr lang="en-GB" sz="2000" b="0" dirty="0"/>
                        <a:t>– I will feature in a video on TV today.</a:t>
                      </a:r>
                      <a:br>
                        <a:rPr lang="en-GB" sz="2000" b="0" dirty="0"/>
                      </a:br>
                      <a:r>
                        <a:rPr lang="en-GB" sz="2000" b="0" dirty="0"/>
                        <a:t>– There’s a beautiful picture of my </a:t>
                      </a:r>
                      <a:r>
                        <a:rPr lang="en-GB" sz="2000" b="0" u="none" strike="noStrike" dirty="0">
                          <a:solidFill>
                            <a:srgbClr val="55BBEA"/>
                          </a:solidFill>
                          <a:hlinkClick r:id="rId3"/>
                        </a:rPr>
                        <a:t>family</a:t>
                      </a:r>
                      <a:r>
                        <a:rPr lang="en-GB" sz="2000" b="0" dirty="0"/>
                        <a:t> on the wall.</a:t>
                      </a:r>
                      <a:br>
                        <a:rPr lang="en-GB" sz="2000" b="0" dirty="0"/>
                      </a:br>
                      <a:r>
                        <a:rPr lang="en-GB" sz="2000" b="0" dirty="0"/>
                        <a:t>– I got on the bus for Goa from Mumbai.</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r>
              <a:tr h="1481297">
                <a:tc>
                  <a:txBody>
                    <a:bodyPr/>
                    <a:lstStyle/>
                    <a:p>
                      <a:pPr algn="l" rtl="0" fontAlgn="ctr"/>
                      <a:r>
                        <a:rPr lang="en-GB" sz="2000" b="0"/>
                        <a:t>At</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a:t>– An exact place where something is situated</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c>
                  <a:txBody>
                    <a:bodyPr/>
                    <a:lstStyle/>
                    <a:p>
                      <a:pPr algn="l" rtl="0" fontAlgn="ctr"/>
                      <a:r>
                        <a:rPr lang="en-GB" sz="2000" b="0" dirty="0"/>
                        <a:t>– She met me at the North main street .</a:t>
                      </a:r>
                      <a:br>
                        <a:rPr lang="en-GB" sz="2000" b="0" dirty="0"/>
                      </a:br>
                      <a:r>
                        <a:rPr lang="en-GB" sz="2000" b="0" dirty="0"/>
                        <a:t>– We go to the sea coast everyday to watch the sunrise at 5:30 am.</a:t>
                      </a:r>
                    </a:p>
                  </a:txBody>
                  <a:tcPr marL="12284" marR="12284" marT="12284" marB="12284" anchor="ctr">
                    <a:lnL w="9525" cap="flat" cmpd="sng" algn="ctr">
                      <a:solidFill>
                        <a:srgbClr val="80DC34"/>
                      </a:solidFill>
                      <a:prstDash val="solid"/>
                      <a:round/>
                      <a:headEnd type="none" w="med" len="med"/>
                      <a:tailEnd type="none" w="med" len="med"/>
                    </a:lnL>
                    <a:lnR w="9525" cap="flat" cmpd="sng" algn="ctr">
                      <a:solidFill>
                        <a:srgbClr val="80DC34"/>
                      </a:solidFill>
                      <a:prstDash val="solid"/>
                      <a:round/>
                      <a:headEnd type="none" w="med" len="med"/>
                      <a:tailEnd type="none" w="med" len="med"/>
                    </a:lnR>
                    <a:lnT w="9525" cap="flat" cmpd="sng" algn="ctr">
                      <a:solidFill>
                        <a:srgbClr val="80DC34"/>
                      </a:solidFill>
                      <a:prstDash val="solid"/>
                      <a:round/>
                      <a:headEnd type="none" w="med" len="med"/>
                      <a:tailEnd type="none" w="med" len="med"/>
                    </a:lnT>
                    <a:lnB w="9525" cap="flat" cmpd="sng" algn="ctr">
                      <a:solidFill>
                        <a:srgbClr val="80DC34"/>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4315" y="357165"/>
          <a:ext cx="8786841" cy="6215106"/>
        </p:xfrm>
        <a:graphic>
          <a:graphicData uri="http://schemas.openxmlformats.org/drawingml/2006/table">
            <a:tbl>
              <a:tblPr/>
              <a:tblGrid>
                <a:gridCol w="1071538"/>
                <a:gridCol w="3516715"/>
                <a:gridCol w="4198588"/>
              </a:tblGrid>
              <a:tr h="2071702">
                <a:tc>
                  <a:txBody>
                    <a:bodyPr/>
                    <a:lstStyle/>
                    <a:p>
                      <a:pPr algn="l" rtl="0" fontAlgn="ctr"/>
                      <a:r>
                        <a:rPr lang="en-GB" sz="2000" b="0"/>
                        <a:t>Between</a:t>
                      </a:r>
                    </a:p>
                  </a:txBody>
                  <a:tcPr marL="15164" marR="15164" marT="15164" marB="15164" anchor="ctr">
                    <a:lnL w="9525" cap="flat" cmpd="sng" algn="ctr">
                      <a:solidFill>
                        <a:srgbClr val="A884F4"/>
                      </a:solidFill>
                      <a:prstDash val="solid"/>
                      <a:round/>
                      <a:headEnd type="none" w="med" len="med"/>
                      <a:tailEnd type="none" w="med" len="med"/>
                    </a:lnL>
                    <a:lnR w="9525" cap="flat" cmpd="sng" algn="ctr">
                      <a:solidFill>
                        <a:srgbClr val="A884F4"/>
                      </a:solidFill>
                      <a:prstDash val="solid"/>
                      <a:round/>
                      <a:headEnd type="none" w="med" len="med"/>
                      <a:tailEnd type="none" w="med" len="med"/>
                    </a:lnR>
                    <a:lnT w="9525" cap="flat" cmpd="sng" algn="ctr">
                      <a:solidFill>
                        <a:srgbClr val="A884F4"/>
                      </a:solidFill>
                      <a:prstDash val="solid"/>
                      <a:round/>
                      <a:headEnd type="none" w="med" len="med"/>
                      <a:tailEnd type="none" w="med" len="med"/>
                    </a:lnT>
                    <a:lnB w="9525" cap="flat" cmpd="sng" algn="ctr">
                      <a:solidFill>
                        <a:srgbClr val="A884F4"/>
                      </a:solidFill>
                      <a:prstDash val="solid"/>
                      <a:round/>
                      <a:headEnd type="none" w="med" len="med"/>
                      <a:tailEnd type="none" w="med" len="med"/>
                    </a:lnB>
                    <a:solidFill>
                      <a:srgbClr val="FFFFFF"/>
                    </a:solidFill>
                  </a:tcPr>
                </a:tc>
                <a:tc>
                  <a:txBody>
                    <a:bodyPr/>
                    <a:lstStyle/>
                    <a:p>
                      <a:pPr algn="l" rtl="0" fontAlgn="ctr"/>
                      <a:r>
                        <a:rPr lang="en-GB" sz="2000" b="0"/>
                        <a:t>– into/in the gap that separates two things, people or places</a:t>
                      </a:r>
                    </a:p>
                  </a:txBody>
                  <a:tcPr marL="15164" marR="15164" marT="15164" marB="15164" anchor="ctr">
                    <a:lnL w="9525" cap="flat" cmpd="sng" algn="ctr">
                      <a:solidFill>
                        <a:srgbClr val="A884F4"/>
                      </a:solidFill>
                      <a:prstDash val="solid"/>
                      <a:round/>
                      <a:headEnd type="none" w="med" len="med"/>
                      <a:tailEnd type="none" w="med" len="med"/>
                    </a:lnL>
                    <a:lnR w="9525" cap="flat" cmpd="sng" algn="ctr">
                      <a:solidFill>
                        <a:srgbClr val="A884F4"/>
                      </a:solidFill>
                      <a:prstDash val="solid"/>
                      <a:round/>
                      <a:headEnd type="none" w="med" len="med"/>
                      <a:tailEnd type="none" w="med" len="med"/>
                    </a:lnR>
                    <a:lnT w="9525" cap="flat" cmpd="sng" algn="ctr">
                      <a:solidFill>
                        <a:srgbClr val="A884F4"/>
                      </a:solidFill>
                      <a:prstDash val="solid"/>
                      <a:round/>
                      <a:headEnd type="none" w="med" len="med"/>
                      <a:tailEnd type="none" w="med" len="med"/>
                    </a:lnT>
                    <a:lnB w="9525" cap="flat" cmpd="sng" algn="ctr">
                      <a:solidFill>
                        <a:srgbClr val="A884F4"/>
                      </a:solidFill>
                      <a:prstDash val="solid"/>
                      <a:round/>
                      <a:headEnd type="none" w="med" len="med"/>
                      <a:tailEnd type="none" w="med" len="med"/>
                    </a:lnB>
                    <a:solidFill>
                      <a:srgbClr val="FFFFFF"/>
                    </a:solidFill>
                  </a:tcPr>
                </a:tc>
                <a:tc>
                  <a:txBody>
                    <a:bodyPr/>
                    <a:lstStyle/>
                    <a:p>
                      <a:pPr algn="l" rtl="0" fontAlgn="ctr"/>
                      <a:r>
                        <a:rPr lang="en-GB" sz="2000" b="0"/>
                        <a:t>– The river lies between Rome and Milan.</a:t>
                      </a:r>
                      <a:br>
                        <a:rPr lang="en-GB" sz="2000" b="0"/>
                      </a:br>
                      <a:r>
                        <a:rPr lang="en-GB" sz="2000" b="0"/>
                        <a:t>– She placed the chess board between the two players</a:t>
                      </a:r>
                      <a:br>
                        <a:rPr lang="en-GB" sz="2000" b="0"/>
                      </a:br>
                      <a:r>
                        <a:rPr lang="en-GB" sz="2000" b="0"/>
                        <a:t>– Mom divided the food between our two dogs</a:t>
                      </a:r>
                    </a:p>
                  </a:txBody>
                  <a:tcPr marL="15164" marR="15164" marT="15164" marB="15164" anchor="ctr">
                    <a:lnL w="9525" cap="flat" cmpd="sng" algn="ctr">
                      <a:solidFill>
                        <a:srgbClr val="A884F4"/>
                      </a:solidFill>
                      <a:prstDash val="solid"/>
                      <a:round/>
                      <a:headEnd type="none" w="med" len="med"/>
                      <a:tailEnd type="none" w="med" len="med"/>
                    </a:lnL>
                    <a:lnR w="9525" cap="flat" cmpd="sng" algn="ctr">
                      <a:solidFill>
                        <a:srgbClr val="A884F4"/>
                      </a:solidFill>
                      <a:prstDash val="solid"/>
                      <a:round/>
                      <a:headEnd type="none" w="med" len="med"/>
                      <a:tailEnd type="none" w="med" len="med"/>
                    </a:lnR>
                    <a:lnT w="9525" cap="flat" cmpd="sng" algn="ctr">
                      <a:solidFill>
                        <a:srgbClr val="A884F4"/>
                      </a:solidFill>
                      <a:prstDash val="solid"/>
                      <a:round/>
                      <a:headEnd type="none" w="med" len="med"/>
                      <a:tailEnd type="none" w="med" len="med"/>
                    </a:lnT>
                    <a:lnB w="9525" cap="flat" cmpd="sng" algn="ctr">
                      <a:solidFill>
                        <a:srgbClr val="A884F4"/>
                      </a:solidFill>
                      <a:prstDash val="solid"/>
                      <a:round/>
                      <a:headEnd type="none" w="med" len="med"/>
                      <a:tailEnd type="none" w="med" len="med"/>
                    </a:lnB>
                    <a:solidFill>
                      <a:srgbClr val="FFFFFF"/>
                    </a:solidFill>
                  </a:tcPr>
                </a:tc>
              </a:tr>
              <a:tr h="2071702">
                <a:tc>
                  <a:txBody>
                    <a:bodyPr/>
                    <a:lstStyle/>
                    <a:p>
                      <a:pPr algn="l" rtl="0" fontAlgn="ctr"/>
                      <a:r>
                        <a:rPr lang="en-GB" sz="2000" b="0"/>
                        <a:t>Behind</a:t>
                      </a:r>
                    </a:p>
                  </a:txBody>
                  <a:tcPr marL="15164" marR="15164" marT="15164" marB="15164" anchor="ctr">
                    <a:lnL w="9525" cap="flat" cmpd="sng" algn="ctr">
                      <a:solidFill>
                        <a:srgbClr val="A884F4"/>
                      </a:solidFill>
                      <a:prstDash val="solid"/>
                      <a:round/>
                      <a:headEnd type="none" w="med" len="med"/>
                      <a:tailEnd type="none" w="med" len="med"/>
                    </a:lnL>
                    <a:lnR w="9525" cap="flat" cmpd="sng" algn="ctr">
                      <a:solidFill>
                        <a:srgbClr val="A884F4"/>
                      </a:solidFill>
                      <a:prstDash val="solid"/>
                      <a:round/>
                      <a:headEnd type="none" w="med" len="med"/>
                      <a:tailEnd type="none" w="med" len="med"/>
                    </a:lnR>
                    <a:lnT w="9525" cap="flat" cmpd="sng" algn="ctr">
                      <a:solidFill>
                        <a:srgbClr val="A884F4"/>
                      </a:solidFill>
                      <a:prstDash val="solid"/>
                      <a:round/>
                      <a:headEnd type="none" w="med" len="med"/>
                      <a:tailEnd type="none" w="med" len="med"/>
                    </a:lnT>
                    <a:lnB w="9525" cap="flat" cmpd="sng" algn="ctr">
                      <a:solidFill>
                        <a:srgbClr val="8087F4"/>
                      </a:solidFill>
                      <a:prstDash val="solid"/>
                      <a:round/>
                      <a:headEnd type="none" w="med" len="med"/>
                      <a:tailEnd type="none" w="med" len="med"/>
                    </a:lnB>
                    <a:solidFill>
                      <a:srgbClr val="FFFFFF"/>
                    </a:solidFill>
                  </a:tcPr>
                </a:tc>
                <a:tc>
                  <a:txBody>
                    <a:bodyPr/>
                    <a:lstStyle/>
                    <a:p>
                      <a:pPr algn="l" rtl="0" fontAlgn="ctr"/>
                      <a:r>
                        <a:rPr lang="en-GB" sz="2000" b="0"/>
                        <a:t>– in the backside of something</a:t>
                      </a:r>
                    </a:p>
                  </a:txBody>
                  <a:tcPr marL="15164" marR="15164" marT="15164" marB="15164" anchor="ctr">
                    <a:lnL w="9525" cap="flat" cmpd="sng" algn="ctr">
                      <a:solidFill>
                        <a:srgbClr val="A884F4"/>
                      </a:solidFill>
                      <a:prstDash val="solid"/>
                      <a:round/>
                      <a:headEnd type="none" w="med" len="med"/>
                      <a:tailEnd type="none" w="med" len="med"/>
                    </a:lnL>
                    <a:lnR w="9525" cap="flat" cmpd="sng" algn="ctr">
                      <a:solidFill>
                        <a:srgbClr val="A884F4"/>
                      </a:solidFill>
                      <a:prstDash val="solid"/>
                      <a:round/>
                      <a:headEnd type="none" w="med" len="med"/>
                      <a:tailEnd type="none" w="med" len="med"/>
                    </a:lnR>
                    <a:lnT w="9525" cap="flat" cmpd="sng" algn="ctr">
                      <a:solidFill>
                        <a:srgbClr val="A884F4"/>
                      </a:solidFill>
                      <a:prstDash val="solid"/>
                      <a:round/>
                      <a:headEnd type="none" w="med" len="med"/>
                      <a:tailEnd type="none" w="med" len="med"/>
                    </a:lnT>
                    <a:lnB w="9525" cap="flat" cmpd="sng" algn="ctr">
                      <a:solidFill>
                        <a:srgbClr val="8087F4"/>
                      </a:solidFill>
                      <a:prstDash val="solid"/>
                      <a:round/>
                      <a:headEnd type="none" w="med" len="med"/>
                      <a:tailEnd type="none" w="med" len="med"/>
                    </a:lnB>
                    <a:solidFill>
                      <a:srgbClr val="FFFFFF"/>
                    </a:solidFill>
                  </a:tcPr>
                </a:tc>
                <a:tc>
                  <a:txBody>
                    <a:bodyPr/>
                    <a:lstStyle/>
                    <a:p>
                      <a:pPr algn="l" rtl="0" fontAlgn="ctr"/>
                      <a:r>
                        <a:rPr lang="en-GB" sz="2000" b="0"/>
                        <a:t>– There’s a keyholder behind the door.</a:t>
                      </a:r>
                      <a:br>
                        <a:rPr lang="en-GB" sz="2000" b="0"/>
                      </a:br>
                      <a:r>
                        <a:rPr lang="en-GB" sz="2000" b="0"/>
                        <a:t>– My mom is sitting behind the </a:t>
                      </a:r>
                      <a:r>
                        <a:rPr lang="en-GB" sz="2000" b="0" u="none" strike="noStrike">
                          <a:solidFill>
                            <a:srgbClr val="55BBEA"/>
                          </a:solidFill>
                          <a:hlinkClick r:id="rId2"/>
                        </a:rPr>
                        <a:t>tree</a:t>
                      </a:r>
                      <a:r>
                        <a:rPr lang="en-GB" sz="2000" b="0"/>
                        <a:t> in our garden.</a:t>
                      </a:r>
                      <a:br>
                        <a:rPr lang="en-GB" sz="2000" b="0"/>
                      </a:br>
                      <a:r>
                        <a:rPr lang="en-GB" sz="2000" b="0"/>
                        <a:t>– We stand behind each other in a line for the morning assembly at </a:t>
                      </a:r>
                      <a:r>
                        <a:rPr lang="en-GB" sz="2000" b="0" u="none" strike="noStrike">
                          <a:solidFill>
                            <a:srgbClr val="55BBEA"/>
                          </a:solidFill>
                          <a:hlinkClick r:id="rId3"/>
                        </a:rPr>
                        <a:t>school</a:t>
                      </a:r>
                      <a:r>
                        <a:rPr lang="en-GB" sz="2000" b="0"/>
                        <a:t>.</a:t>
                      </a:r>
                    </a:p>
                  </a:txBody>
                  <a:tcPr marL="15164" marR="15164" marT="15164" marB="15164" anchor="ctr">
                    <a:lnL w="9525" cap="flat" cmpd="sng" algn="ctr">
                      <a:solidFill>
                        <a:srgbClr val="A884F4"/>
                      </a:solidFill>
                      <a:prstDash val="solid"/>
                      <a:round/>
                      <a:headEnd type="none" w="med" len="med"/>
                      <a:tailEnd type="none" w="med" len="med"/>
                    </a:lnL>
                    <a:lnR w="9525" cap="flat" cmpd="sng" algn="ctr">
                      <a:solidFill>
                        <a:srgbClr val="A884F4"/>
                      </a:solidFill>
                      <a:prstDash val="solid"/>
                      <a:round/>
                      <a:headEnd type="none" w="med" len="med"/>
                      <a:tailEnd type="none" w="med" len="med"/>
                    </a:lnR>
                    <a:lnT w="9525" cap="flat" cmpd="sng" algn="ctr">
                      <a:solidFill>
                        <a:srgbClr val="A884F4"/>
                      </a:solidFill>
                      <a:prstDash val="solid"/>
                      <a:round/>
                      <a:headEnd type="none" w="med" len="med"/>
                      <a:tailEnd type="none" w="med" len="med"/>
                    </a:lnT>
                    <a:lnB w="9525" cap="flat" cmpd="sng" algn="ctr">
                      <a:solidFill>
                        <a:srgbClr val="8087F4"/>
                      </a:solidFill>
                      <a:prstDash val="solid"/>
                      <a:round/>
                      <a:headEnd type="none" w="med" len="med"/>
                      <a:tailEnd type="none" w="med" len="med"/>
                    </a:lnB>
                    <a:solidFill>
                      <a:srgbClr val="FFFFFF"/>
                    </a:solidFill>
                  </a:tcPr>
                </a:tc>
              </a:tr>
              <a:tr h="2071702">
                <a:tc>
                  <a:txBody>
                    <a:bodyPr/>
                    <a:lstStyle/>
                    <a:p>
                      <a:pPr algn="l" rtl="0" fontAlgn="ctr"/>
                      <a:r>
                        <a:rPr lang="en-GB" sz="2000" b="0"/>
                        <a:t>Below</a:t>
                      </a:r>
                    </a:p>
                  </a:txBody>
                  <a:tcPr marL="15164" marR="15164" marT="15164" marB="15164" anchor="ctr">
                    <a:lnL w="9525" cap="flat" cmpd="sng" algn="ctr">
                      <a:solidFill>
                        <a:srgbClr val="8087F4"/>
                      </a:solidFill>
                      <a:prstDash val="solid"/>
                      <a:round/>
                      <a:headEnd type="none" w="med" len="med"/>
                      <a:tailEnd type="none" w="med" len="med"/>
                    </a:lnL>
                    <a:lnR w="9525" cap="flat" cmpd="sng" algn="ctr">
                      <a:solidFill>
                        <a:srgbClr val="8087F4"/>
                      </a:solidFill>
                      <a:prstDash val="solid"/>
                      <a:round/>
                      <a:headEnd type="none" w="med" len="med"/>
                      <a:tailEnd type="none" w="med" len="med"/>
                    </a:lnR>
                    <a:lnT w="9525" cap="flat" cmpd="sng" algn="ctr">
                      <a:solidFill>
                        <a:srgbClr val="8087F4"/>
                      </a:solidFill>
                      <a:prstDash val="solid"/>
                      <a:round/>
                      <a:headEnd type="none" w="med" len="med"/>
                      <a:tailEnd type="none" w="med" len="med"/>
                    </a:lnT>
                    <a:lnB w="9525" cap="flat" cmpd="sng" algn="ctr">
                      <a:solidFill>
                        <a:srgbClr val="8087F4"/>
                      </a:solidFill>
                      <a:prstDash val="solid"/>
                      <a:round/>
                      <a:headEnd type="none" w="med" len="med"/>
                      <a:tailEnd type="none" w="med" len="med"/>
                    </a:lnB>
                    <a:solidFill>
                      <a:srgbClr val="FFFFFF"/>
                    </a:solidFill>
                  </a:tcPr>
                </a:tc>
                <a:tc>
                  <a:txBody>
                    <a:bodyPr/>
                    <a:lstStyle/>
                    <a:p>
                      <a:pPr algn="l" rtl="0" fontAlgn="ctr"/>
                      <a:r>
                        <a:rPr lang="en-GB" sz="2000" b="0"/>
                        <a:t>– Under something or lower than something</a:t>
                      </a:r>
                    </a:p>
                  </a:txBody>
                  <a:tcPr marL="15164" marR="15164" marT="15164" marB="15164" anchor="ctr">
                    <a:lnL w="9525" cap="flat" cmpd="sng" algn="ctr">
                      <a:solidFill>
                        <a:srgbClr val="8087F4"/>
                      </a:solidFill>
                      <a:prstDash val="solid"/>
                      <a:round/>
                      <a:headEnd type="none" w="med" len="med"/>
                      <a:tailEnd type="none" w="med" len="med"/>
                    </a:lnL>
                    <a:lnR w="9525" cap="flat" cmpd="sng" algn="ctr">
                      <a:solidFill>
                        <a:srgbClr val="8087F4"/>
                      </a:solidFill>
                      <a:prstDash val="solid"/>
                      <a:round/>
                      <a:headEnd type="none" w="med" len="med"/>
                      <a:tailEnd type="none" w="med" len="med"/>
                    </a:lnR>
                    <a:lnT w="9525" cap="flat" cmpd="sng" algn="ctr">
                      <a:solidFill>
                        <a:srgbClr val="8087F4"/>
                      </a:solidFill>
                      <a:prstDash val="solid"/>
                      <a:round/>
                      <a:headEnd type="none" w="med" len="med"/>
                      <a:tailEnd type="none" w="med" len="med"/>
                    </a:lnT>
                    <a:lnB w="9525" cap="flat" cmpd="sng" algn="ctr">
                      <a:solidFill>
                        <a:srgbClr val="8087F4"/>
                      </a:solidFill>
                      <a:prstDash val="solid"/>
                      <a:round/>
                      <a:headEnd type="none" w="med" len="med"/>
                      <a:tailEnd type="none" w="med" len="med"/>
                    </a:lnB>
                    <a:solidFill>
                      <a:srgbClr val="FFFFFF"/>
                    </a:solidFill>
                  </a:tcPr>
                </a:tc>
                <a:tc>
                  <a:txBody>
                    <a:bodyPr/>
                    <a:lstStyle/>
                    <a:p>
                      <a:pPr algn="l" rtl="0" fontAlgn="ctr"/>
                      <a:r>
                        <a:rPr lang="en-GB" sz="2000" b="0" dirty="0"/>
                        <a:t>– </a:t>
                      </a:r>
                      <a:r>
                        <a:rPr lang="en-GB" sz="2000" b="0" dirty="0" err="1"/>
                        <a:t>Sheela</a:t>
                      </a:r>
                      <a:r>
                        <a:rPr lang="en-GB" sz="2000" b="0" dirty="0"/>
                        <a:t> lives below my flat in South Bombay.</a:t>
                      </a:r>
                      <a:br>
                        <a:rPr lang="en-GB" sz="2000" b="0" dirty="0"/>
                      </a:br>
                      <a:r>
                        <a:rPr lang="en-GB" sz="2000" b="0" dirty="0"/>
                        <a:t>– Jennifer is going below the tree house to pick the fruits.</a:t>
                      </a:r>
                      <a:br>
                        <a:rPr lang="en-GB" sz="2000" b="0" dirty="0"/>
                      </a:br>
                      <a:r>
                        <a:rPr lang="en-GB" sz="2000" b="0" dirty="0"/>
                        <a:t>– There’s a candy store below our office.</a:t>
                      </a:r>
                    </a:p>
                  </a:txBody>
                  <a:tcPr marL="15164" marR="15164" marT="15164" marB="15164" anchor="ctr">
                    <a:lnL w="9525" cap="flat" cmpd="sng" algn="ctr">
                      <a:solidFill>
                        <a:srgbClr val="8087F4"/>
                      </a:solidFill>
                      <a:prstDash val="solid"/>
                      <a:round/>
                      <a:headEnd type="none" w="med" len="med"/>
                      <a:tailEnd type="none" w="med" len="med"/>
                    </a:lnL>
                    <a:lnR w="9525" cap="flat" cmpd="sng" algn="ctr">
                      <a:solidFill>
                        <a:srgbClr val="8087F4"/>
                      </a:solidFill>
                      <a:prstDash val="solid"/>
                      <a:round/>
                      <a:headEnd type="none" w="med" len="med"/>
                      <a:tailEnd type="none" w="med" len="med"/>
                    </a:lnR>
                    <a:lnT w="9525" cap="flat" cmpd="sng" algn="ctr">
                      <a:solidFill>
                        <a:srgbClr val="8087F4"/>
                      </a:solidFill>
                      <a:prstDash val="solid"/>
                      <a:round/>
                      <a:headEnd type="none" w="med" len="med"/>
                      <a:tailEnd type="none" w="med" len="med"/>
                    </a:lnT>
                    <a:lnB w="9525" cap="flat" cmpd="sng" algn="ctr">
                      <a:solidFill>
                        <a:srgbClr val="8087F4"/>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2" y="-71462"/>
          <a:ext cx="8929718" cy="6855972"/>
        </p:xfrm>
        <a:graphic>
          <a:graphicData uri="http://schemas.openxmlformats.org/drawingml/2006/table">
            <a:tbl>
              <a:tblPr/>
              <a:tblGrid>
                <a:gridCol w="930593"/>
                <a:gridCol w="3732267"/>
                <a:gridCol w="4266858"/>
              </a:tblGrid>
              <a:tr h="2071702">
                <a:tc>
                  <a:txBody>
                    <a:bodyPr/>
                    <a:lstStyle/>
                    <a:p>
                      <a:pPr algn="l" rtl="0" fontAlgn="ctr"/>
                      <a:r>
                        <a:rPr lang="en-GB" sz="1600" b="0" dirty="0"/>
                        <a:t>Under</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c>
                  <a:txBody>
                    <a:bodyPr/>
                    <a:lstStyle/>
                    <a:p>
                      <a:pPr algn="l" rtl="0" fontAlgn="ctr"/>
                      <a:r>
                        <a:rPr lang="en-GB" sz="1600" b="0"/>
                        <a:t>– Right below, lower than something</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c>
                  <a:txBody>
                    <a:bodyPr/>
                    <a:lstStyle/>
                    <a:p>
                      <a:pPr algn="l" rtl="0" fontAlgn="ctr"/>
                      <a:r>
                        <a:rPr lang="en-GB" sz="1600" b="0"/>
                        <a:t>– There’s a mouse under my chair.</a:t>
                      </a:r>
                      <a:br>
                        <a:rPr lang="en-GB" sz="1600" b="0"/>
                      </a:br>
                      <a:r>
                        <a:rPr lang="en-GB" sz="1600" b="0"/>
                        <a:t>– Let’s get under the umbrella as it’s starting to drizzle.</a:t>
                      </a:r>
                      <a:br>
                        <a:rPr lang="en-GB" sz="1600" b="0"/>
                      </a:br>
                      <a:r>
                        <a:rPr lang="en-GB" sz="1600" b="0"/>
                        <a:t>– Municipality is fixing pipes under the roads in preparation for the rains.</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r>
              <a:tr h="2071702">
                <a:tc>
                  <a:txBody>
                    <a:bodyPr/>
                    <a:lstStyle/>
                    <a:p>
                      <a:pPr algn="l" rtl="0" fontAlgn="ctr"/>
                      <a:r>
                        <a:rPr lang="en-GB" sz="1600" b="0" dirty="0"/>
                        <a:t>Over</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c>
                  <a:txBody>
                    <a:bodyPr/>
                    <a:lstStyle/>
                    <a:p>
                      <a:pPr algn="l" rtl="0" fontAlgn="ctr"/>
                      <a:r>
                        <a:rPr lang="en-GB" sz="1600" b="0" dirty="0"/>
                        <a:t>– Across specific sides</a:t>
                      </a:r>
                      <a:br>
                        <a:rPr lang="en-GB" sz="1600" b="0" dirty="0"/>
                      </a:br>
                      <a:r>
                        <a:rPr lang="en-GB" sz="1600" b="0" dirty="0"/>
                        <a:t>– Stacked one above other, higher than the other</a:t>
                      </a:r>
                      <a:br>
                        <a:rPr lang="en-GB" sz="1600" b="0" dirty="0"/>
                      </a:br>
                      <a:r>
                        <a:rPr lang="en-GB" sz="1600" b="0" dirty="0"/>
                        <a:t>– More than</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c>
                  <a:txBody>
                    <a:bodyPr/>
                    <a:lstStyle/>
                    <a:p>
                      <a:pPr algn="l" rtl="0" fontAlgn="ctr"/>
                      <a:r>
                        <a:rPr lang="en-GB" sz="1600" b="0"/>
                        <a:t>– The annual college fees for my course is over 200k.</a:t>
                      </a:r>
                      <a:br>
                        <a:rPr lang="en-GB" sz="1600" b="0"/>
                      </a:br>
                      <a:r>
                        <a:rPr lang="en-GB" sz="1600" b="0"/>
                        <a:t>– Over the mountain, there’s my grandmother’s house in Hamptons.</a:t>
                      </a:r>
                      <a:br>
                        <a:rPr lang="en-GB" sz="1600" b="0"/>
                      </a:br>
                      <a:r>
                        <a:rPr lang="en-GB" sz="1600" b="0"/>
                        <a:t>– The chocolate bricks were stacked over one another in the bakery.</a:t>
                      </a:r>
                      <a:br>
                        <a:rPr lang="en-GB" sz="1600" b="0"/>
                      </a:br>
                      <a:r>
                        <a:rPr lang="en-GB" sz="1600" b="0"/>
                        <a:t>– To find your shoes, look over there at the shoe counter.</a:t>
                      </a:r>
                      <a:br>
                        <a:rPr lang="en-GB" sz="1600" b="0"/>
                      </a:br>
                      <a:r>
                        <a:rPr lang="en-GB" sz="1600" b="0"/>
                        <a:t>– My cousin Cassy jumped over the school gate yesterday.</a:t>
                      </a:r>
                      <a:br>
                        <a:rPr lang="en-GB" sz="1600" b="0"/>
                      </a:br>
                      <a:r>
                        <a:rPr lang="en-GB" sz="1600" b="0"/>
                        <a:t>– We ran over the bridge to get to her wedding.</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r>
              <a:tr h="2071702">
                <a:tc>
                  <a:txBody>
                    <a:bodyPr/>
                    <a:lstStyle/>
                    <a:p>
                      <a:pPr algn="l" rtl="0" fontAlgn="ctr"/>
                      <a:r>
                        <a:rPr lang="en-GB" sz="1600" b="0"/>
                        <a:t>Across</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c>
                  <a:txBody>
                    <a:bodyPr/>
                    <a:lstStyle/>
                    <a:p>
                      <a:pPr algn="l" rtl="0" fontAlgn="ctr"/>
                      <a:r>
                        <a:rPr lang="en-GB" sz="1600" b="0"/>
                        <a:t>– On the other side</a:t>
                      </a:r>
                      <a:br>
                        <a:rPr lang="en-GB" sz="1600" b="0"/>
                      </a:br>
                      <a:r>
                        <a:rPr lang="en-GB" sz="1600" b="0"/>
                        <a:t>– in a specific area, from one side to the other</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c>
                  <a:txBody>
                    <a:bodyPr/>
                    <a:lstStyle/>
                    <a:p>
                      <a:pPr algn="l" rtl="0" fontAlgn="ctr"/>
                      <a:r>
                        <a:rPr lang="en-GB" sz="1600" b="0" dirty="0"/>
                        <a:t>– I walked across the road.</a:t>
                      </a:r>
                      <a:br>
                        <a:rPr lang="en-GB" sz="1600" b="0" dirty="0"/>
                      </a:br>
                      <a:r>
                        <a:rPr lang="en-GB" sz="1600" b="0" dirty="0"/>
                        <a:t>– My cousin sailed across the Pacific ocean.</a:t>
                      </a:r>
                      <a:br>
                        <a:rPr lang="en-GB" sz="1600" b="0" dirty="0"/>
                      </a:br>
                      <a:r>
                        <a:rPr lang="en-GB" sz="1600" b="0" dirty="0"/>
                        <a:t>– I ran across the zebra crossing.</a:t>
                      </a:r>
                      <a:br>
                        <a:rPr lang="en-GB" sz="1600" b="0" dirty="0"/>
                      </a:br>
                      <a:r>
                        <a:rPr lang="en-GB" sz="1600" b="0" dirty="0"/>
                        <a:t>– My sister lives across a river.</a:t>
                      </a:r>
                    </a:p>
                  </a:txBody>
                  <a:tcPr marL="15164" marR="15164" marT="15164" marB="15164" anchor="ctr">
                    <a:lnL w="9525" cap="flat" cmpd="sng" algn="ctr">
                      <a:solidFill>
                        <a:srgbClr val="D0EC55"/>
                      </a:solidFill>
                      <a:prstDash val="solid"/>
                      <a:round/>
                      <a:headEnd type="none" w="med" len="med"/>
                      <a:tailEnd type="none" w="med" len="med"/>
                    </a:lnL>
                    <a:lnR w="9525" cap="flat" cmpd="sng" algn="ctr">
                      <a:solidFill>
                        <a:srgbClr val="D0EC55"/>
                      </a:solidFill>
                      <a:prstDash val="solid"/>
                      <a:round/>
                      <a:headEnd type="none" w="med" len="med"/>
                      <a:tailEnd type="none" w="med" len="med"/>
                    </a:lnR>
                    <a:lnT w="9525" cap="flat" cmpd="sng" algn="ctr">
                      <a:solidFill>
                        <a:srgbClr val="D0EC55"/>
                      </a:solidFill>
                      <a:prstDash val="solid"/>
                      <a:round/>
                      <a:headEnd type="none" w="med" len="med"/>
                      <a:tailEnd type="none" w="med" len="med"/>
                    </a:lnT>
                    <a:lnB w="9525" cap="flat" cmpd="sng" algn="ctr">
                      <a:solidFill>
                        <a:srgbClr val="D0EC55"/>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1" y="428603"/>
          <a:ext cx="8858312" cy="6000792"/>
        </p:xfrm>
        <a:graphic>
          <a:graphicData uri="http://schemas.openxmlformats.org/drawingml/2006/table">
            <a:tbl>
              <a:tblPr/>
              <a:tblGrid>
                <a:gridCol w="923151"/>
                <a:gridCol w="3702422"/>
                <a:gridCol w="4232739"/>
              </a:tblGrid>
              <a:tr h="2000264">
                <a:tc>
                  <a:txBody>
                    <a:bodyPr/>
                    <a:lstStyle/>
                    <a:p>
                      <a:pPr algn="l" rtl="0" fontAlgn="ctr"/>
                      <a:r>
                        <a:rPr lang="en-GB" sz="1800" b="0" dirty="0"/>
                        <a:t>Above</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c>
                  <a:txBody>
                    <a:bodyPr/>
                    <a:lstStyle/>
                    <a:p>
                      <a:pPr algn="l" rtl="0" fontAlgn="ctr"/>
                      <a:r>
                        <a:rPr lang="en-GB" sz="1800" b="0"/>
                        <a:t>– Higher than something, but not directly higher than something</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c>
                  <a:txBody>
                    <a:bodyPr/>
                    <a:lstStyle/>
                    <a:p>
                      <a:pPr algn="l" rtl="0" fontAlgn="ctr"/>
                      <a:r>
                        <a:rPr lang="en-GB" sz="1800" b="0"/>
                        <a:t>– She lives above my flat in Ohio.</a:t>
                      </a:r>
                      <a:br>
                        <a:rPr lang="en-GB" sz="1800" b="0"/>
                      </a:br>
                      <a:r>
                        <a:rPr lang="en-GB" sz="1800" b="0"/>
                        <a:t>– A captain is above a sergeant.</a:t>
                      </a:r>
                      <a:br>
                        <a:rPr lang="en-GB" sz="1800" b="0"/>
                      </a:br>
                      <a:r>
                        <a:rPr lang="en-GB" sz="1800" b="0"/>
                        <a:t>– The dog kept his head above water to keep breathing.</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r>
              <a:tr h="2000264">
                <a:tc>
                  <a:txBody>
                    <a:bodyPr/>
                    <a:lstStyle/>
                    <a:p>
                      <a:pPr algn="l" rtl="0" fontAlgn="ctr"/>
                      <a:r>
                        <a:rPr lang="en-GB" sz="1800" b="0" dirty="0"/>
                        <a:t>Next to, Beside, near, by</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c>
                  <a:txBody>
                    <a:bodyPr/>
                    <a:lstStyle/>
                    <a:p>
                      <a:pPr algn="l" rtl="0" fontAlgn="ctr"/>
                      <a:r>
                        <a:rPr lang="en-GB" sz="1800" b="0"/>
                        <a:t>– around something and not far away</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c>
                  <a:txBody>
                    <a:bodyPr/>
                    <a:lstStyle/>
                    <a:p>
                      <a:pPr algn="l" rtl="0" fontAlgn="ctr"/>
                      <a:r>
                        <a:rPr lang="en-GB" sz="1800" b="0"/>
                        <a:t>– There’s a tree next to / beside / by / near my house.</a:t>
                      </a:r>
                      <a:br>
                        <a:rPr lang="en-GB" sz="1800" b="0"/>
                      </a:br>
                      <a:r>
                        <a:rPr lang="en-GB" sz="1800" b="0"/>
                        <a:t>– There’s a playstation next to / beside / by / near my friend’s house.</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r>
              <a:tr h="2000264">
                <a:tc>
                  <a:txBody>
                    <a:bodyPr/>
                    <a:lstStyle/>
                    <a:p>
                      <a:pPr algn="l" rtl="0" fontAlgn="ctr"/>
                      <a:r>
                        <a:rPr lang="en-GB" sz="1800" b="0"/>
                        <a:t>Through</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c>
                  <a:txBody>
                    <a:bodyPr/>
                    <a:lstStyle/>
                    <a:p>
                      <a:pPr algn="l" rtl="0" fontAlgn="ctr"/>
                      <a:r>
                        <a:rPr lang="en-GB" sz="1800" b="0"/>
                        <a:t>– From inside one end to another</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c>
                  <a:txBody>
                    <a:bodyPr/>
                    <a:lstStyle/>
                    <a:p>
                      <a:pPr algn="l" rtl="0" fontAlgn="ctr"/>
                      <a:r>
                        <a:rPr lang="en-GB" sz="1800" b="0" dirty="0"/>
                        <a:t>– We went through the tunnel and came out to the </a:t>
                      </a:r>
                      <a:r>
                        <a:rPr lang="en-GB" sz="1800" b="0" dirty="0" err="1"/>
                        <a:t>woords</a:t>
                      </a:r>
                      <a:r>
                        <a:rPr lang="en-GB" sz="1800" b="0" dirty="0"/>
                        <a:t>.</a:t>
                      </a:r>
                      <a:br>
                        <a:rPr lang="en-GB" sz="1800" b="0" dirty="0"/>
                      </a:br>
                      <a:r>
                        <a:rPr lang="en-GB" sz="1800" b="0" dirty="0"/>
                        <a:t>– We walked slowly through the woods.</a:t>
                      </a:r>
                      <a:br>
                        <a:rPr lang="en-GB" sz="1800" b="0" dirty="0"/>
                      </a:br>
                      <a:r>
                        <a:rPr lang="en-GB" sz="1800" b="0" dirty="0"/>
                        <a:t>– We went through the crowd towards the stage.</a:t>
                      </a:r>
                    </a:p>
                  </a:txBody>
                  <a:tcPr marL="15164" marR="15164" marT="15164" marB="15164" anchor="ctr">
                    <a:lnL w="9525" cap="flat" cmpd="sng" algn="ctr">
                      <a:solidFill>
                        <a:srgbClr val="D004F5"/>
                      </a:solidFill>
                      <a:prstDash val="solid"/>
                      <a:round/>
                      <a:headEnd type="none" w="med" len="med"/>
                      <a:tailEnd type="none" w="med" len="med"/>
                    </a:lnL>
                    <a:lnR w="9525" cap="flat" cmpd="sng" algn="ctr">
                      <a:solidFill>
                        <a:srgbClr val="D004F5"/>
                      </a:solidFill>
                      <a:prstDash val="solid"/>
                      <a:round/>
                      <a:headEnd type="none" w="med" len="med"/>
                      <a:tailEnd type="none" w="med" len="med"/>
                    </a:lnR>
                    <a:lnT w="9525" cap="flat" cmpd="sng" algn="ctr">
                      <a:solidFill>
                        <a:srgbClr val="D004F5"/>
                      </a:solidFill>
                      <a:prstDash val="solid"/>
                      <a:round/>
                      <a:headEnd type="none" w="med" len="med"/>
                      <a:tailEnd type="none" w="med" len="med"/>
                    </a:lnT>
                    <a:lnB w="9525" cap="flat" cmpd="sng" algn="ctr">
                      <a:solidFill>
                        <a:srgbClr val="D004F5"/>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0" y="1000108"/>
          <a:ext cx="8572559" cy="4857784"/>
        </p:xfrm>
        <a:graphic>
          <a:graphicData uri="http://schemas.openxmlformats.org/drawingml/2006/table">
            <a:tbl>
              <a:tblPr/>
              <a:tblGrid>
                <a:gridCol w="893374"/>
                <a:gridCol w="3582986"/>
                <a:gridCol w="4096199"/>
              </a:tblGrid>
              <a:tr h="2428892">
                <a:tc>
                  <a:txBody>
                    <a:bodyPr/>
                    <a:lstStyle/>
                    <a:p>
                      <a:pPr algn="l" rtl="0" fontAlgn="ctr"/>
                      <a:r>
                        <a:rPr lang="en-GB" sz="2400" b="0" dirty="0"/>
                        <a:t>To</a:t>
                      </a:r>
                    </a:p>
                  </a:txBody>
                  <a:tcPr marL="22746" marR="22746" marT="22746" marB="22746" anchor="ctr">
                    <a:lnL w="9525" cap="flat" cmpd="sng" algn="ctr">
                      <a:solidFill>
                        <a:srgbClr val="8086F4"/>
                      </a:solidFill>
                      <a:prstDash val="solid"/>
                      <a:round/>
                      <a:headEnd type="none" w="med" len="med"/>
                      <a:tailEnd type="none" w="med" len="med"/>
                    </a:lnL>
                    <a:lnR w="9525" cap="flat" cmpd="sng" algn="ctr">
                      <a:solidFill>
                        <a:srgbClr val="8086F4"/>
                      </a:solidFill>
                      <a:prstDash val="solid"/>
                      <a:round/>
                      <a:headEnd type="none" w="med" len="med"/>
                      <a:tailEnd type="none" w="med" len="med"/>
                    </a:lnR>
                    <a:lnT w="9525" cap="flat" cmpd="sng" algn="ctr">
                      <a:solidFill>
                        <a:srgbClr val="8086F4"/>
                      </a:solidFill>
                      <a:prstDash val="solid"/>
                      <a:round/>
                      <a:headEnd type="none" w="med" len="med"/>
                      <a:tailEnd type="none" w="med" len="med"/>
                    </a:lnT>
                    <a:lnB w="9525" cap="flat" cmpd="sng" algn="ctr">
                      <a:solidFill>
                        <a:srgbClr val="8086F4"/>
                      </a:solidFill>
                      <a:prstDash val="solid"/>
                      <a:round/>
                      <a:headEnd type="none" w="med" len="med"/>
                      <a:tailEnd type="none" w="med" len="med"/>
                    </a:lnB>
                    <a:solidFill>
                      <a:srgbClr val="FFFFFF"/>
                    </a:solidFill>
                  </a:tcPr>
                </a:tc>
                <a:tc>
                  <a:txBody>
                    <a:bodyPr/>
                    <a:lstStyle/>
                    <a:p>
                      <a:pPr algn="l" rtl="0" fontAlgn="ctr"/>
                      <a:r>
                        <a:rPr lang="en-GB" sz="2400" b="0"/>
                        <a:t>– In a </a:t>
                      </a:r>
                      <a:r>
                        <a:rPr lang="en-GB" sz="2400" b="0" u="none" strike="noStrike">
                          <a:solidFill>
                            <a:srgbClr val="55BBEA"/>
                          </a:solidFill>
                          <a:hlinkClick r:id="rId2"/>
                        </a:rPr>
                        <a:t>direction</a:t>
                      </a:r>
                      <a:endParaRPr lang="en-GB" sz="2400" b="0"/>
                    </a:p>
                  </a:txBody>
                  <a:tcPr marL="22746" marR="22746" marT="22746" marB="22746" anchor="ctr">
                    <a:lnL w="9525" cap="flat" cmpd="sng" algn="ctr">
                      <a:solidFill>
                        <a:srgbClr val="8086F4"/>
                      </a:solidFill>
                      <a:prstDash val="solid"/>
                      <a:round/>
                      <a:headEnd type="none" w="med" len="med"/>
                      <a:tailEnd type="none" w="med" len="med"/>
                    </a:lnL>
                    <a:lnR w="9525" cap="flat" cmpd="sng" algn="ctr">
                      <a:solidFill>
                        <a:srgbClr val="8086F4"/>
                      </a:solidFill>
                      <a:prstDash val="solid"/>
                      <a:round/>
                      <a:headEnd type="none" w="med" len="med"/>
                      <a:tailEnd type="none" w="med" len="med"/>
                    </a:lnR>
                    <a:lnT w="9525" cap="flat" cmpd="sng" algn="ctr">
                      <a:solidFill>
                        <a:srgbClr val="8086F4"/>
                      </a:solidFill>
                      <a:prstDash val="solid"/>
                      <a:round/>
                      <a:headEnd type="none" w="med" len="med"/>
                      <a:tailEnd type="none" w="med" len="med"/>
                    </a:lnT>
                    <a:lnB w="9525" cap="flat" cmpd="sng" algn="ctr">
                      <a:solidFill>
                        <a:srgbClr val="8086F4"/>
                      </a:solidFill>
                      <a:prstDash val="solid"/>
                      <a:round/>
                      <a:headEnd type="none" w="med" len="med"/>
                      <a:tailEnd type="none" w="med" len="med"/>
                    </a:lnB>
                    <a:solidFill>
                      <a:srgbClr val="FFFFFF"/>
                    </a:solidFill>
                  </a:tcPr>
                </a:tc>
                <a:tc>
                  <a:txBody>
                    <a:bodyPr/>
                    <a:lstStyle/>
                    <a:p>
                      <a:pPr algn="l" rtl="0" fontAlgn="ctr"/>
                      <a:r>
                        <a:rPr lang="en-GB" sz="2400" b="0" dirty="0"/>
                        <a:t>– We went to Italy last summer.</a:t>
                      </a:r>
                      <a:br>
                        <a:rPr lang="en-GB" sz="2400" b="0" dirty="0"/>
                      </a:br>
                      <a:r>
                        <a:rPr lang="en-GB" sz="2400" b="0" dirty="0"/>
                        <a:t>– Bobby, please go to bed.</a:t>
                      </a:r>
                    </a:p>
                  </a:txBody>
                  <a:tcPr marL="22746" marR="22746" marT="22746" marB="22746" anchor="ctr">
                    <a:lnL w="9525" cap="flat" cmpd="sng" algn="ctr">
                      <a:solidFill>
                        <a:srgbClr val="8086F4"/>
                      </a:solidFill>
                      <a:prstDash val="solid"/>
                      <a:round/>
                      <a:headEnd type="none" w="med" len="med"/>
                      <a:tailEnd type="none" w="med" len="med"/>
                    </a:lnL>
                    <a:lnR w="9525" cap="flat" cmpd="sng" algn="ctr">
                      <a:solidFill>
                        <a:srgbClr val="8086F4"/>
                      </a:solidFill>
                      <a:prstDash val="solid"/>
                      <a:round/>
                      <a:headEnd type="none" w="med" len="med"/>
                      <a:tailEnd type="none" w="med" len="med"/>
                    </a:lnR>
                    <a:lnT w="9525" cap="flat" cmpd="sng" algn="ctr">
                      <a:solidFill>
                        <a:srgbClr val="8086F4"/>
                      </a:solidFill>
                      <a:prstDash val="solid"/>
                      <a:round/>
                      <a:headEnd type="none" w="med" len="med"/>
                      <a:tailEnd type="none" w="med" len="med"/>
                    </a:lnT>
                    <a:lnB w="9525" cap="flat" cmpd="sng" algn="ctr">
                      <a:solidFill>
                        <a:srgbClr val="8086F4"/>
                      </a:solidFill>
                      <a:prstDash val="solid"/>
                      <a:round/>
                      <a:headEnd type="none" w="med" len="med"/>
                      <a:tailEnd type="none" w="med" len="med"/>
                    </a:lnB>
                    <a:solidFill>
                      <a:srgbClr val="FFFFFF"/>
                    </a:solidFill>
                  </a:tcPr>
                </a:tc>
              </a:tr>
              <a:tr h="2428892">
                <a:tc>
                  <a:txBody>
                    <a:bodyPr/>
                    <a:lstStyle/>
                    <a:p>
                      <a:pPr algn="l" rtl="0" fontAlgn="ctr"/>
                      <a:r>
                        <a:rPr lang="en-GB" sz="2400" b="0"/>
                        <a:t>Into</a:t>
                      </a:r>
                    </a:p>
                  </a:txBody>
                  <a:tcPr marL="22746" marR="22746" marT="22746" marB="22746" anchor="ctr">
                    <a:lnL w="9525" cap="flat" cmpd="sng" algn="ctr">
                      <a:solidFill>
                        <a:srgbClr val="8086F4"/>
                      </a:solidFill>
                      <a:prstDash val="solid"/>
                      <a:round/>
                      <a:headEnd type="none" w="med" len="med"/>
                      <a:tailEnd type="none" w="med" len="med"/>
                    </a:lnL>
                    <a:lnR w="9525" cap="flat" cmpd="sng" algn="ctr">
                      <a:solidFill>
                        <a:srgbClr val="8086F4"/>
                      </a:solidFill>
                      <a:prstDash val="solid"/>
                      <a:round/>
                      <a:headEnd type="none" w="med" len="med"/>
                      <a:tailEnd type="none" w="med" len="med"/>
                    </a:lnR>
                    <a:lnT w="9525" cap="flat" cmpd="sng" algn="ctr">
                      <a:solidFill>
                        <a:srgbClr val="8086F4"/>
                      </a:solidFill>
                      <a:prstDash val="solid"/>
                      <a:round/>
                      <a:headEnd type="none" w="med" len="med"/>
                      <a:tailEnd type="none" w="med" len="med"/>
                    </a:lnT>
                    <a:lnB w="9525" cap="flat" cmpd="sng" algn="ctr">
                      <a:solidFill>
                        <a:srgbClr val="8086F4"/>
                      </a:solidFill>
                      <a:prstDash val="solid"/>
                      <a:round/>
                      <a:headEnd type="none" w="med" len="med"/>
                      <a:tailEnd type="none" w="med" len="med"/>
                    </a:lnB>
                    <a:solidFill>
                      <a:srgbClr val="FFFFFF"/>
                    </a:solidFill>
                  </a:tcPr>
                </a:tc>
                <a:tc>
                  <a:txBody>
                    <a:bodyPr/>
                    <a:lstStyle/>
                    <a:p>
                      <a:pPr algn="l" rtl="0" fontAlgn="ctr"/>
                      <a:r>
                        <a:rPr lang="en-GB" sz="2400" b="0"/>
                        <a:t>– Go inside something</a:t>
                      </a:r>
                    </a:p>
                  </a:txBody>
                  <a:tcPr marL="22746" marR="22746" marT="22746" marB="22746" anchor="ctr">
                    <a:lnL w="9525" cap="flat" cmpd="sng" algn="ctr">
                      <a:solidFill>
                        <a:srgbClr val="8086F4"/>
                      </a:solidFill>
                      <a:prstDash val="solid"/>
                      <a:round/>
                      <a:headEnd type="none" w="med" len="med"/>
                      <a:tailEnd type="none" w="med" len="med"/>
                    </a:lnL>
                    <a:lnR w="9525" cap="flat" cmpd="sng" algn="ctr">
                      <a:solidFill>
                        <a:srgbClr val="8086F4"/>
                      </a:solidFill>
                      <a:prstDash val="solid"/>
                      <a:round/>
                      <a:headEnd type="none" w="med" len="med"/>
                      <a:tailEnd type="none" w="med" len="med"/>
                    </a:lnR>
                    <a:lnT w="9525" cap="flat" cmpd="sng" algn="ctr">
                      <a:solidFill>
                        <a:srgbClr val="8086F4"/>
                      </a:solidFill>
                      <a:prstDash val="solid"/>
                      <a:round/>
                      <a:headEnd type="none" w="med" len="med"/>
                      <a:tailEnd type="none" w="med" len="med"/>
                    </a:lnT>
                    <a:lnB w="9525" cap="flat" cmpd="sng" algn="ctr">
                      <a:solidFill>
                        <a:srgbClr val="8086F4"/>
                      </a:solidFill>
                      <a:prstDash val="solid"/>
                      <a:round/>
                      <a:headEnd type="none" w="med" len="med"/>
                      <a:tailEnd type="none" w="med" len="med"/>
                    </a:lnB>
                    <a:solidFill>
                      <a:srgbClr val="FFFFFF"/>
                    </a:solidFill>
                  </a:tcPr>
                </a:tc>
                <a:tc>
                  <a:txBody>
                    <a:bodyPr/>
                    <a:lstStyle/>
                    <a:p>
                      <a:pPr algn="l" rtl="0" fontAlgn="ctr"/>
                      <a:r>
                        <a:rPr lang="en-GB" sz="2400" b="0" dirty="0"/>
                        <a:t>– I dived into the pool.</a:t>
                      </a:r>
                      <a:br>
                        <a:rPr lang="en-GB" sz="2400" b="0" dirty="0"/>
                      </a:br>
                      <a:r>
                        <a:rPr lang="en-GB" sz="2400" b="0" dirty="0"/>
                        <a:t>– I got lost into the wild last </a:t>
                      </a:r>
                      <a:r>
                        <a:rPr lang="en-GB" sz="2400" b="0" u="none" strike="noStrike" dirty="0">
                          <a:solidFill>
                            <a:srgbClr val="55BBEA"/>
                          </a:solidFill>
                          <a:hlinkClick r:id="rId3"/>
                        </a:rPr>
                        <a:t>summer</a:t>
                      </a:r>
                      <a:r>
                        <a:rPr lang="en-GB" sz="2400" b="0" dirty="0"/>
                        <a:t> on a backpacking trip to Europe.</a:t>
                      </a:r>
                    </a:p>
                  </a:txBody>
                  <a:tcPr marL="22746" marR="22746" marT="22746" marB="22746" anchor="ctr">
                    <a:lnL w="9525" cap="flat" cmpd="sng" algn="ctr">
                      <a:solidFill>
                        <a:srgbClr val="8086F4"/>
                      </a:solidFill>
                      <a:prstDash val="solid"/>
                      <a:round/>
                      <a:headEnd type="none" w="med" len="med"/>
                      <a:tailEnd type="none" w="med" len="med"/>
                    </a:lnL>
                    <a:lnR w="9525" cap="flat" cmpd="sng" algn="ctr">
                      <a:solidFill>
                        <a:srgbClr val="8086F4"/>
                      </a:solidFill>
                      <a:prstDash val="solid"/>
                      <a:round/>
                      <a:headEnd type="none" w="med" len="med"/>
                      <a:tailEnd type="none" w="med" len="med"/>
                    </a:lnR>
                    <a:lnT w="9525" cap="flat" cmpd="sng" algn="ctr">
                      <a:solidFill>
                        <a:srgbClr val="8086F4"/>
                      </a:solidFill>
                      <a:prstDash val="solid"/>
                      <a:round/>
                      <a:headEnd type="none" w="med" len="med"/>
                      <a:tailEnd type="none" w="med" len="med"/>
                    </a:lnT>
                    <a:lnB w="9525" cap="flat" cmpd="sng" algn="ctr">
                      <a:solidFill>
                        <a:srgbClr val="8086F4"/>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lstStyle/>
          <a:p>
            <a:pPr lvl="2" algn="l" rtl="0">
              <a:spcBef>
                <a:spcPct val="0"/>
              </a:spcBef>
            </a:pP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3.Prepositions of Movement</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28596" y="1214422"/>
            <a:ext cx="8258204" cy="5110178"/>
          </a:xfrm>
        </p:spPr>
        <p:txBody>
          <a:bodyPr/>
          <a:lstStyle/>
          <a:p>
            <a:pPr algn="just"/>
            <a:r>
              <a:rPr lang="en-GB" dirty="0" smtClean="0"/>
              <a:t>Prepositions of movement are quite easy to understand as they are less abstract than prepositions of place and time.</a:t>
            </a:r>
          </a:p>
          <a:p>
            <a:pPr algn="just"/>
            <a:endParaRPr lang="en-GB" dirty="0" smtClean="0"/>
          </a:p>
          <a:p>
            <a:pPr algn="just"/>
            <a:r>
              <a:rPr lang="en-GB" dirty="0" smtClean="0"/>
              <a:t> Essentially, they describe how something or someone moves from one place to another. </a:t>
            </a:r>
          </a:p>
          <a:p>
            <a:pPr algn="just"/>
            <a:endParaRPr lang="en-GB" dirty="0" smtClean="0"/>
          </a:p>
          <a:p>
            <a:pPr algn="just"/>
            <a:r>
              <a:rPr lang="en-GB" dirty="0" smtClean="0"/>
              <a:t>The most commonly used preposition of movement is </a:t>
            </a:r>
            <a:r>
              <a:rPr lang="en-GB" b="1" i="1" dirty="0" smtClean="0"/>
              <a:t>to</a:t>
            </a:r>
            <a:r>
              <a:rPr lang="en-GB" dirty="0" smtClean="0"/>
              <a:t>, which usually serves to highlight that there is movement towards a specific destination.</a:t>
            </a:r>
          </a:p>
          <a:p>
            <a:pPr algn="just"/>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 </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He has gone on vacation </a:t>
            </a:r>
            <a:r>
              <a:rPr lang="en-GB" b="1" dirty="0" smtClean="0"/>
              <a:t>to </a:t>
            </a:r>
            <a:r>
              <a:rPr lang="en-GB" dirty="0" smtClean="0"/>
              <a:t>France.</a:t>
            </a:r>
          </a:p>
          <a:p>
            <a:pPr lvl="0"/>
            <a:r>
              <a:rPr lang="en-GB" dirty="0" smtClean="0"/>
              <a:t>She went </a:t>
            </a:r>
            <a:r>
              <a:rPr lang="en-GB" b="1" dirty="0" smtClean="0"/>
              <a:t>to</a:t>
            </a:r>
            <a:r>
              <a:rPr lang="en-GB" dirty="0" smtClean="0"/>
              <a:t> the bowling alley every Friday last summer.</a:t>
            </a:r>
          </a:p>
          <a:p>
            <a:pPr lvl="0"/>
            <a:r>
              <a:rPr lang="en-GB" dirty="0" smtClean="0"/>
              <a:t>I will go </a:t>
            </a:r>
            <a:r>
              <a:rPr lang="en-GB" b="1" dirty="0" smtClean="0"/>
              <a:t>to</a:t>
            </a:r>
            <a:r>
              <a:rPr lang="en-GB" dirty="0" smtClean="0"/>
              <a:t> bed when I am tired.</a:t>
            </a:r>
          </a:p>
          <a:p>
            <a:pPr lvl="0"/>
            <a:r>
              <a:rPr lang="en-GB" dirty="0" smtClean="0"/>
              <a:t>They will go </a:t>
            </a:r>
            <a:r>
              <a:rPr lang="en-GB" b="1" dirty="0" smtClean="0"/>
              <a:t>to </a:t>
            </a:r>
            <a:r>
              <a:rPr lang="en-GB" dirty="0" smtClean="0"/>
              <a:t>the zoo if they finish their errands.</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noAutofit/>
          </a:bodyPr>
          <a:lstStyle/>
          <a:p>
            <a:r>
              <a:rPr lang="en-GB"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Prepositions of Movement</a:t>
            </a:r>
            <a:br>
              <a:rPr lang="en-GB"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sz="2000" dirty="0"/>
          </a:p>
        </p:txBody>
      </p:sp>
      <p:sp>
        <p:nvSpPr>
          <p:cNvPr id="3" name="Content Placeholder 2"/>
          <p:cNvSpPr>
            <a:spLocks noGrp="1"/>
          </p:cNvSpPr>
          <p:nvPr>
            <p:ph idx="1"/>
          </p:nvPr>
        </p:nvSpPr>
        <p:spPr>
          <a:xfrm>
            <a:off x="357158" y="1142984"/>
            <a:ext cx="8329642" cy="5181616"/>
          </a:xfrm>
        </p:spPr>
        <p:txBody>
          <a:bodyPr/>
          <a:lstStyle/>
          <a:p>
            <a:r>
              <a:rPr lang="en-GB" dirty="0" smtClean="0"/>
              <a:t>Other more specific prepositions of movement include: </a:t>
            </a:r>
            <a:r>
              <a:rPr lang="en-GB" i="1" dirty="0" smtClean="0"/>
              <a:t>through, across, off, down</a:t>
            </a:r>
            <a:r>
              <a:rPr lang="en-GB" dirty="0" smtClean="0"/>
              <a:t> and </a:t>
            </a:r>
            <a:r>
              <a:rPr lang="en-GB" i="1" dirty="0" smtClean="0"/>
              <a:t>into</a:t>
            </a:r>
            <a:r>
              <a:rPr lang="en-GB" dirty="0" smtClean="0"/>
              <a:t>. </a:t>
            </a:r>
          </a:p>
          <a:p>
            <a:r>
              <a:rPr lang="en-GB" dirty="0" smtClean="0"/>
              <a:t>These prepositions can sometimes get mixed up with others. While they are similar, they have individual meanings that add context to the movement.</a:t>
            </a:r>
          </a:p>
          <a:p>
            <a:endParaRPr lang="en-GB" dirty="0" smtClean="0"/>
          </a:p>
          <a:p>
            <a:pPr lvl="1"/>
            <a:r>
              <a:rPr lang="en-GB" b="1" i="1" dirty="0" smtClean="0">
                <a:solidFill>
                  <a:srgbClr val="FF0000"/>
                </a:solidFill>
              </a:rPr>
              <a:t>Across</a:t>
            </a:r>
            <a:r>
              <a:rPr lang="en-GB" dirty="0" smtClean="0">
                <a:solidFill>
                  <a:srgbClr val="FF0000"/>
                </a:solidFill>
              </a:rPr>
              <a:t> refers to moving from one side to another.</a:t>
            </a:r>
          </a:p>
          <a:p>
            <a:pPr lvl="1">
              <a:buNone/>
            </a:pPr>
            <a:endParaRPr lang="en-GB" dirty="0" smtClean="0"/>
          </a:p>
          <a:p>
            <a:pPr lvl="1">
              <a:buNone/>
            </a:pPr>
            <a:r>
              <a:rPr lang="en-GB" dirty="0" smtClean="0"/>
              <a:t>		Mike travelled </a:t>
            </a:r>
            <a:r>
              <a:rPr lang="en-GB" b="1" dirty="0" smtClean="0"/>
              <a:t>across</a:t>
            </a:r>
            <a:r>
              <a:rPr lang="en-GB" dirty="0" smtClean="0"/>
              <a:t> America on his motorcycle.</a:t>
            </a:r>
          </a:p>
          <a:p>
            <a:pPr lvl="1">
              <a:buNone/>
            </a:pPr>
            <a:r>
              <a:rPr lang="en-GB" dirty="0" smtClean="0"/>
              <a:t>		Rebecca and Judi are swimming </a:t>
            </a:r>
            <a:r>
              <a:rPr lang="en-GB" b="1" dirty="0" smtClean="0"/>
              <a:t>across</a:t>
            </a:r>
            <a:r>
              <a:rPr lang="en-GB" dirty="0" smtClean="0"/>
              <a:t> the lake.</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329642" cy="5681682"/>
          </a:xfrm>
        </p:spPr>
        <p:txBody>
          <a:bodyPr/>
          <a:lstStyle/>
          <a:p>
            <a:r>
              <a:rPr lang="en-GB" b="1" i="1" dirty="0" smtClean="0">
                <a:solidFill>
                  <a:srgbClr val="FF0000"/>
                </a:solidFill>
              </a:rPr>
              <a:t>Through</a:t>
            </a:r>
            <a:r>
              <a:rPr lang="en-GB" dirty="0" smtClean="0">
                <a:solidFill>
                  <a:srgbClr val="FF0000"/>
                </a:solidFill>
              </a:rPr>
              <a:t> refers to moving directly inside something and out the other end.</a:t>
            </a:r>
          </a:p>
          <a:p>
            <a:endParaRPr lang="en-GB" dirty="0" smtClean="0"/>
          </a:p>
          <a:p>
            <a:pPr lvl="1"/>
            <a:r>
              <a:rPr lang="en-GB" dirty="0" smtClean="0"/>
              <a:t>The bullet Ben shot went </a:t>
            </a:r>
            <a:r>
              <a:rPr lang="en-GB" b="1" dirty="0" smtClean="0"/>
              <a:t>through </a:t>
            </a:r>
            <a:r>
              <a:rPr lang="en-GB" dirty="0" smtClean="0"/>
              <a:t>the window.</a:t>
            </a:r>
          </a:p>
          <a:p>
            <a:pPr lvl="1"/>
            <a:r>
              <a:rPr lang="en-GB" dirty="0" smtClean="0"/>
              <a:t>The train passes </a:t>
            </a:r>
            <a:r>
              <a:rPr lang="en-GB" b="1" dirty="0" smtClean="0"/>
              <a:t>through</a:t>
            </a:r>
            <a:r>
              <a:rPr lang="en-GB" dirty="0" smtClean="0"/>
              <a:t> the tunnel.</a:t>
            </a:r>
          </a:p>
          <a:p>
            <a:pPr lvl="1"/>
            <a:endParaRPr lang="en-GB" dirty="0" smtClean="0"/>
          </a:p>
          <a:p>
            <a:pPr lvl="1"/>
            <a:endParaRPr lang="en-GB" dirty="0" smtClean="0"/>
          </a:p>
          <a:p>
            <a:r>
              <a:rPr lang="en-GB" b="1" i="1" dirty="0" smtClean="0">
                <a:solidFill>
                  <a:srgbClr val="FF0000"/>
                </a:solidFill>
              </a:rPr>
              <a:t>Into</a:t>
            </a:r>
            <a:r>
              <a:rPr lang="en-GB" dirty="0" smtClean="0">
                <a:solidFill>
                  <a:srgbClr val="FF0000"/>
                </a:solidFill>
              </a:rPr>
              <a:t> refers to entering or looking inside something.</a:t>
            </a:r>
          </a:p>
          <a:p>
            <a:endParaRPr lang="en-GB" dirty="0" smtClean="0"/>
          </a:p>
          <a:p>
            <a:pPr lvl="1"/>
            <a:r>
              <a:rPr lang="en-GB" dirty="0" smtClean="0"/>
              <a:t>James went</a:t>
            </a:r>
            <a:r>
              <a:rPr lang="en-GB" b="1" dirty="0" smtClean="0"/>
              <a:t> into </a:t>
            </a:r>
            <a:r>
              <a:rPr lang="en-GB" dirty="0" smtClean="0"/>
              <a:t>the room</a:t>
            </a:r>
            <a:r>
              <a:rPr lang="en-GB" b="1" dirty="0" smtClean="0"/>
              <a:t>.</a:t>
            </a:r>
            <a:endParaRPr lang="en-GB" dirty="0" smtClean="0"/>
          </a:p>
          <a:p>
            <a:pPr lvl="1"/>
            <a:r>
              <a:rPr lang="en-GB" dirty="0" smtClean="0"/>
              <a:t>They stare </a:t>
            </a:r>
            <a:r>
              <a:rPr lang="en-GB" b="1" dirty="0" smtClean="0"/>
              <a:t>into</a:t>
            </a:r>
            <a:r>
              <a:rPr lang="en-GB" dirty="0" smtClean="0"/>
              <a:t> the darkness.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is a preposition?</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p:txBody>
          <a:bodyPr/>
          <a:lstStyle/>
          <a:p>
            <a:pPr algn="just"/>
            <a:r>
              <a:rPr lang="en-GB" b="1" dirty="0" smtClean="0"/>
              <a:t>A preposition is a word used to link </a:t>
            </a:r>
            <a:r>
              <a:rPr lang="en-GB" b="1" dirty="0" smtClean="0">
                <a:hlinkClick r:id="rId2"/>
              </a:rPr>
              <a:t>nouns</a:t>
            </a:r>
            <a:r>
              <a:rPr lang="en-GB" b="1" dirty="0" smtClean="0"/>
              <a:t>, </a:t>
            </a:r>
            <a:r>
              <a:rPr lang="en-GB" b="1" dirty="0" smtClean="0">
                <a:hlinkClick r:id="rId3"/>
              </a:rPr>
              <a:t>pronouns</a:t>
            </a:r>
            <a:r>
              <a:rPr lang="en-GB" b="1" dirty="0" smtClean="0"/>
              <a:t>, or phrases to other words within a sentence. </a:t>
            </a:r>
          </a:p>
          <a:p>
            <a:pPr algn="just"/>
            <a:r>
              <a:rPr lang="en-GB" dirty="0" smtClean="0"/>
              <a:t>They act to connect the people, objects, time and locations of a sentence. </a:t>
            </a:r>
          </a:p>
          <a:p>
            <a:pPr algn="just"/>
            <a:r>
              <a:rPr lang="en-GB" b="1" dirty="0" smtClean="0"/>
              <a:t> Prepositions are usually short words, and they are normally placed directly in front of nouns. In some cases, you’ll find prepositions in front of </a:t>
            </a:r>
            <a:r>
              <a:rPr lang="en-GB" b="1" dirty="0" smtClean="0">
                <a:hlinkClick r:id="rId4"/>
              </a:rPr>
              <a:t>gerund verbs</a:t>
            </a:r>
            <a:r>
              <a:rPr lang="en-GB" b="1" dirty="0" smtClean="0"/>
              <a:t>.</a:t>
            </a:r>
            <a:endParaRPr lang="en-GB" dirty="0" smtClean="0"/>
          </a:p>
          <a:p>
            <a:pPr algn="just"/>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329642" cy="5753120"/>
          </a:xfrm>
        </p:spPr>
        <p:txBody>
          <a:bodyPr/>
          <a:lstStyle/>
          <a:p>
            <a:r>
              <a:rPr lang="en-GB" b="1" i="1" dirty="0" smtClean="0">
                <a:solidFill>
                  <a:srgbClr val="FF0000"/>
                </a:solidFill>
              </a:rPr>
              <a:t>Up, over, down, past</a:t>
            </a:r>
            <a:r>
              <a:rPr lang="en-GB" dirty="0" smtClean="0">
                <a:solidFill>
                  <a:srgbClr val="FF0000"/>
                </a:solidFill>
              </a:rPr>
              <a:t> and </a:t>
            </a:r>
            <a:r>
              <a:rPr lang="en-GB" b="1" i="1" dirty="0" smtClean="0">
                <a:solidFill>
                  <a:srgbClr val="FF0000"/>
                </a:solidFill>
              </a:rPr>
              <a:t>around</a:t>
            </a:r>
            <a:r>
              <a:rPr lang="en-GB" b="1" dirty="0" smtClean="0">
                <a:solidFill>
                  <a:srgbClr val="FF0000"/>
                </a:solidFill>
              </a:rPr>
              <a:t> </a:t>
            </a:r>
            <a:r>
              <a:rPr lang="en-GB" dirty="0" smtClean="0">
                <a:solidFill>
                  <a:srgbClr val="FF0000"/>
                </a:solidFill>
              </a:rPr>
              <a:t>indicate directions of movement:</a:t>
            </a:r>
          </a:p>
          <a:p>
            <a:endParaRPr lang="en-GB" dirty="0" smtClean="0"/>
          </a:p>
          <a:p>
            <a:pPr lvl="2"/>
            <a:r>
              <a:rPr lang="en-GB" sz="2800" dirty="0" smtClean="0"/>
              <a:t>Jack went </a:t>
            </a:r>
            <a:r>
              <a:rPr lang="en-GB" sz="2800" b="1" dirty="0" smtClean="0"/>
              <a:t>up</a:t>
            </a:r>
            <a:r>
              <a:rPr lang="en-GB" sz="2800" dirty="0" smtClean="0"/>
              <a:t> the hill.</a:t>
            </a:r>
          </a:p>
          <a:p>
            <a:pPr lvl="2"/>
            <a:r>
              <a:rPr lang="en-GB" sz="2800" dirty="0" smtClean="0"/>
              <a:t>Jill came tumbling </a:t>
            </a:r>
            <a:r>
              <a:rPr lang="en-GB" sz="2800" b="1" dirty="0" smtClean="0"/>
              <a:t>down </a:t>
            </a:r>
            <a:r>
              <a:rPr lang="en-GB" sz="2800" dirty="0" smtClean="0"/>
              <a:t>after.</a:t>
            </a:r>
          </a:p>
          <a:p>
            <a:pPr lvl="2"/>
            <a:r>
              <a:rPr lang="en-GB" sz="2800" dirty="0" smtClean="0"/>
              <a:t>We will travel </a:t>
            </a:r>
            <a:r>
              <a:rPr lang="en-GB" sz="2800" b="1" dirty="0" smtClean="0"/>
              <a:t>over</a:t>
            </a:r>
            <a:r>
              <a:rPr lang="en-GB" sz="2800" dirty="0" smtClean="0"/>
              <a:t> rough terrain on our way to Grandma’s house.</a:t>
            </a:r>
          </a:p>
          <a:p>
            <a:pPr lvl="2"/>
            <a:r>
              <a:rPr lang="en-GB" sz="2800" dirty="0" smtClean="0"/>
              <a:t>The horse runs </a:t>
            </a:r>
            <a:r>
              <a:rPr lang="en-GB" sz="2800" b="1" dirty="0" smtClean="0"/>
              <a:t>around</a:t>
            </a:r>
            <a:r>
              <a:rPr lang="en-GB" sz="2800" dirty="0" smtClean="0"/>
              <a:t> the track all morning.</a:t>
            </a:r>
          </a:p>
          <a:p>
            <a:pPr lvl="2"/>
            <a:r>
              <a:rPr lang="en-GB" sz="2800" dirty="0" smtClean="0"/>
              <a:t>A car zoomed </a:t>
            </a:r>
            <a:r>
              <a:rPr lang="en-GB" sz="2800" b="1" dirty="0" smtClean="0"/>
              <a:t>past</a:t>
            </a:r>
            <a:r>
              <a:rPr lang="en-GB" sz="2800" dirty="0" smtClean="0"/>
              <a:t> a truck on the highway</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lstStyle/>
          <a:p>
            <a:pPr lvl="2" algn="l" rtl="0">
              <a:spcBef>
                <a:spcPct val="0"/>
              </a:spcBef>
            </a:pP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4.Prepositions of Manner</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57200" y="1428736"/>
            <a:ext cx="8229600" cy="4895864"/>
          </a:xfrm>
        </p:spPr>
        <p:txBody>
          <a:bodyPr>
            <a:normAutofit fontScale="92500" lnSpcReduction="10000"/>
          </a:bodyPr>
          <a:lstStyle/>
          <a:p>
            <a:pPr algn="just"/>
            <a:r>
              <a:rPr lang="en-GB" sz="3200" dirty="0" smtClean="0"/>
              <a:t>Prepositions of Manner is all about </a:t>
            </a:r>
            <a:r>
              <a:rPr lang="en-GB" sz="3200" i="1" dirty="0" smtClean="0"/>
              <a:t>how </a:t>
            </a:r>
            <a:r>
              <a:rPr lang="en-GB" sz="3200" dirty="0" smtClean="0"/>
              <a:t>a certain thing happened or is done.</a:t>
            </a:r>
          </a:p>
          <a:p>
            <a:pPr algn="just"/>
            <a:endParaRPr lang="en-GB" sz="3200" dirty="0" smtClean="0"/>
          </a:p>
          <a:p>
            <a:pPr algn="just"/>
            <a:r>
              <a:rPr lang="en-GB" sz="3200" dirty="0" smtClean="0"/>
              <a:t> Sometimes even referred to as Prepositions of Method, these include </a:t>
            </a:r>
            <a:r>
              <a:rPr lang="en-GB" sz="3200" dirty="0" smtClean="0">
                <a:hlinkClick r:id="rId2"/>
              </a:rPr>
              <a:t>words</a:t>
            </a:r>
            <a:r>
              <a:rPr lang="en-GB" sz="3200" dirty="0" smtClean="0"/>
              <a:t> like </a:t>
            </a:r>
            <a:r>
              <a:rPr lang="en-GB" sz="3200" i="1" dirty="0" smtClean="0"/>
              <a:t>on, by, with, like, etc. </a:t>
            </a:r>
          </a:p>
          <a:p>
            <a:pPr algn="just"/>
            <a:r>
              <a:rPr lang="en-GB" sz="3200" dirty="0" smtClean="0"/>
              <a:t>In other words, These are applied to describe the way or means by which something happened or happens, when used in a sentence.</a:t>
            </a:r>
            <a:endParaRPr lang="en-GB"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He goes to work </a:t>
            </a:r>
            <a:r>
              <a:rPr lang="en-GB" b="1" i="1" dirty="0" smtClean="0"/>
              <a:t>by</a:t>
            </a:r>
            <a:r>
              <a:rPr lang="en-GB" dirty="0" smtClean="0"/>
              <a:t> train</a:t>
            </a:r>
          </a:p>
          <a:p>
            <a:r>
              <a:rPr lang="en-GB" dirty="0" smtClean="0"/>
              <a:t>I came there </a:t>
            </a:r>
            <a:r>
              <a:rPr lang="en-GB" b="1" i="1" dirty="0" smtClean="0"/>
              <a:t>in</a:t>
            </a:r>
            <a:r>
              <a:rPr lang="en-GB" dirty="0" smtClean="0"/>
              <a:t> a taxi.</a:t>
            </a:r>
          </a:p>
          <a:p>
            <a:r>
              <a:rPr lang="en-GB" dirty="0" smtClean="0"/>
              <a:t>The boy speaks </a:t>
            </a:r>
            <a:r>
              <a:rPr lang="en-GB" b="1" i="1" dirty="0" smtClean="0"/>
              <a:t>like</a:t>
            </a:r>
            <a:r>
              <a:rPr lang="en-GB" dirty="0" smtClean="0"/>
              <a:t> an old man.</a:t>
            </a:r>
          </a:p>
          <a:p>
            <a:r>
              <a:rPr lang="en-GB" dirty="0" smtClean="0"/>
              <a:t>The supplies were dropped </a:t>
            </a:r>
            <a:r>
              <a:rPr lang="en-GB" b="1" dirty="0" smtClean="0"/>
              <a:t>by </a:t>
            </a:r>
            <a:r>
              <a:rPr lang="en-GB" dirty="0" smtClean="0"/>
              <a:t>parachutes.</a:t>
            </a:r>
          </a:p>
          <a:p>
            <a:r>
              <a:rPr lang="en-GB" dirty="0" smtClean="0"/>
              <a:t>He fell </a:t>
            </a:r>
            <a:r>
              <a:rPr lang="en-GB" b="1" dirty="0" smtClean="0"/>
              <a:t>in</a:t>
            </a:r>
            <a:r>
              <a:rPr lang="en-GB" dirty="0" smtClean="0"/>
              <a:t> his dash for the finishing line.</a:t>
            </a:r>
          </a:p>
          <a:p>
            <a:r>
              <a:rPr lang="en-GB" dirty="0" smtClean="0"/>
              <a:t>Many say he laughs </a:t>
            </a:r>
            <a:r>
              <a:rPr lang="en-GB" b="1" dirty="0" smtClean="0"/>
              <a:t>like</a:t>
            </a:r>
            <a:r>
              <a:rPr lang="en-GB" dirty="0" smtClean="0"/>
              <a:t> a hyena.</a:t>
            </a:r>
          </a:p>
          <a:p>
            <a:r>
              <a:rPr lang="en-GB" dirty="0" smtClean="0"/>
              <a:t>The tourists arrived on the island </a:t>
            </a:r>
            <a:r>
              <a:rPr lang="en-GB" b="1" dirty="0" smtClean="0"/>
              <a:t>on</a:t>
            </a:r>
            <a:r>
              <a:rPr lang="en-GB" dirty="0" smtClean="0"/>
              <a:t> a hovercraft.</a:t>
            </a:r>
          </a:p>
          <a:p>
            <a:r>
              <a:rPr lang="en-GB" dirty="0" smtClean="0"/>
              <a:t>She reacted </a:t>
            </a:r>
            <a:r>
              <a:rPr lang="en-GB" b="1" dirty="0" smtClean="0"/>
              <a:t>with</a:t>
            </a:r>
            <a:r>
              <a:rPr lang="en-GB" dirty="0" smtClean="0"/>
              <a:t> anger to what he said.</a:t>
            </a:r>
          </a:p>
          <a:p>
            <a:endParaRPr lang="en-GB" dirty="0" smtClean="0"/>
          </a:p>
          <a:p>
            <a:endParaRPr lang="en-GB" dirty="0"/>
          </a:p>
        </p:txBody>
      </p:sp>
      <p:sp>
        <p:nvSpPr>
          <p:cNvPr id="4" name="Title 1"/>
          <p:cNvSpPr>
            <a:spLocks noGrp="1"/>
          </p:cNvSpPr>
          <p:nvPr>
            <p:ph type="title"/>
          </p:nvPr>
        </p:nvSpPr>
        <p:spPr>
          <a:xfrm>
            <a:off x="457200" y="704088"/>
            <a:ext cx="8229600" cy="1143000"/>
          </a:xfrm>
        </p:spPr>
        <p:txBody>
          <a:bodyPr>
            <a:normAutofit fontScale="90000"/>
          </a:bodyPr>
          <a:lstStyle/>
          <a:p>
            <a:r>
              <a:rPr lang="en-GB" dirty="0" smtClean="0"/>
              <a:t>Ex. </a:t>
            </a:r>
            <a:br>
              <a:rPr lang="en-GB" dirty="0" smtClean="0"/>
            </a:b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lstStyle/>
          <a:p>
            <a:pPr lvl="2" algn="l" rtl="0">
              <a:spcBef>
                <a:spcPct val="0"/>
              </a:spcBef>
            </a:pP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5. Prepositions of Agent or Instrument</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500034" y="1357298"/>
            <a:ext cx="8186766" cy="4967302"/>
          </a:xfrm>
        </p:spPr>
        <p:txBody>
          <a:bodyPr/>
          <a:lstStyle/>
          <a:p>
            <a:r>
              <a:rPr lang="en-GB" dirty="0" smtClean="0"/>
              <a:t>These prepositions are applied to indicate that an action conducted on a noun is caused by another noun, when used in a sentence.                                These include: </a:t>
            </a:r>
            <a:r>
              <a:rPr lang="en-GB" b="1" i="1" dirty="0" smtClean="0"/>
              <a:t>by</a:t>
            </a:r>
            <a:r>
              <a:rPr lang="en-GB" dirty="0" smtClean="0"/>
              <a:t>, </a:t>
            </a:r>
            <a:r>
              <a:rPr lang="en-GB" b="1" i="1" dirty="0" smtClean="0"/>
              <a:t>with</a:t>
            </a:r>
            <a:r>
              <a:rPr lang="en-GB" dirty="0" smtClean="0"/>
              <a:t>.</a:t>
            </a:r>
          </a:p>
          <a:p>
            <a:endParaRPr lang="en-GB" dirty="0" smtClean="0"/>
          </a:p>
          <a:p>
            <a:pPr lvl="1"/>
            <a:r>
              <a:rPr lang="en-GB" dirty="0" smtClean="0"/>
              <a:t>This poem was written </a:t>
            </a:r>
            <a:r>
              <a:rPr lang="en-GB" b="1" i="1" dirty="0" smtClean="0"/>
              <a:t>by</a:t>
            </a:r>
            <a:r>
              <a:rPr lang="en-GB" dirty="0" smtClean="0"/>
              <a:t> Milton.</a:t>
            </a:r>
          </a:p>
          <a:p>
            <a:pPr lvl="1"/>
            <a:r>
              <a:rPr lang="en-GB" dirty="0" smtClean="0"/>
              <a:t>I opened my closet </a:t>
            </a:r>
            <a:r>
              <a:rPr lang="en-GB" b="1" i="1" dirty="0" smtClean="0"/>
              <a:t>with</a:t>
            </a:r>
            <a:r>
              <a:rPr lang="en-GB" dirty="0" smtClean="0"/>
              <a:t> a key.</a:t>
            </a:r>
          </a:p>
          <a:p>
            <a:pPr lvl="1"/>
            <a:r>
              <a:rPr lang="en-GB" dirty="0" smtClean="0"/>
              <a:t>She is writing </a:t>
            </a:r>
            <a:r>
              <a:rPr lang="en-GB" b="1" i="1" dirty="0" smtClean="0"/>
              <a:t>with</a:t>
            </a:r>
            <a:r>
              <a:rPr lang="en-GB" dirty="0" smtClean="0"/>
              <a:t> her blue pen.</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normAutofit/>
          </a:bodyPr>
          <a:lstStyle/>
          <a:p>
            <a:pPr marL="1124712" lvl="2" indent="-457200" algn="l"/>
            <a:r>
              <a:rPr lang="en-GB"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6. Prepositions of Measure </a:t>
            </a:r>
            <a:br>
              <a:rPr lang="en-GB"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28596" y="1428736"/>
            <a:ext cx="8258204" cy="4895864"/>
          </a:xfrm>
        </p:spPr>
        <p:txBody>
          <a:bodyPr/>
          <a:lstStyle/>
          <a:p>
            <a:r>
              <a:rPr lang="en-GB" dirty="0" smtClean="0"/>
              <a:t>These prepositions are applied to connect the quantity of the noun with the noun itself, when used in a sentence. These include: </a:t>
            </a:r>
            <a:r>
              <a:rPr lang="en-GB" b="1" i="1" dirty="0" smtClean="0"/>
              <a:t>of</a:t>
            </a:r>
            <a:r>
              <a:rPr lang="en-GB" dirty="0" smtClean="0"/>
              <a:t>, </a:t>
            </a:r>
            <a:r>
              <a:rPr lang="en-GB" b="1" i="1" dirty="0" smtClean="0"/>
              <a:t>by</a:t>
            </a:r>
            <a:r>
              <a:rPr lang="en-GB" dirty="0" smtClean="0"/>
              <a:t>.</a:t>
            </a:r>
          </a:p>
          <a:p>
            <a:endParaRPr lang="en-GB" dirty="0" smtClean="0"/>
          </a:p>
          <a:p>
            <a:pPr lvl="2"/>
            <a:r>
              <a:rPr lang="en-GB" sz="2800" dirty="0" smtClean="0"/>
              <a:t>I bought a pound </a:t>
            </a:r>
            <a:r>
              <a:rPr lang="en-GB" sz="2800" b="1" i="1" dirty="0" smtClean="0"/>
              <a:t>of</a:t>
            </a:r>
            <a:r>
              <a:rPr lang="en-GB" sz="2800" dirty="0" smtClean="0"/>
              <a:t> cheese today.</a:t>
            </a:r>
          </a:p>
          <a:p>
            <a:pPr lvl="2"/>
            <a:r>
              <a:rPr lang="en-GB" sz="2800" dirty="0" smtClean="0"/>
              <a:t>One-third </a:t>
            </a:r>
            <a:r>
              <a:rPr lang="en-GB" sz="2800" b="1" i="1" dirty="0" smtClean="0"/>
              <a:t>of</a:t>
            </a:r>
            <a:r>
              <a:rPr lang="en-GB" sz="2800" dirty="0" smtClean="0"/>
              <a:t> the students were present in the class.</a:t>
            </a:r>
          </a:p>
          <a:p>
            <a:pPr lvl="2"/>
            <a:r>
              <a:rPr lang="en-GB" sz="2800" dirty="0" smtClean="0"/>
              <a:t>This shop sells cloth </a:t>
            </a:r>
            <a:r>
              <a:rPr lang="en-GB" sz="2800" b="1" i="1" dirty="0" smtClean="0"/>
              <a:t>by</a:t>
            </a:r>
            <a:r>
              <a:rPr lang="en-GB" sz="2800" dirty="0" smtClean="0"/>
              <a:t> the yard.</a:t>
            </a:r>
            <a:br>
              <a:rPr lang="en-GB" sz="2800" dirty="0" smtClean="0"/>
            </a:br>
            <a:endParaRPr lang="en-GB"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0"/>
          </a:xfrm>
        </p:spPr>
        <p:txBody>
          <a:bodyPr>
            <a:normAutofit/>
          </a:bodyPr>
          <a:lstStyle/>
          <a:p>
            <a:r>
              <a:rPr lang="en-GB"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7. Prepositions of Source</a:t>
            </a:r>
            <a:endParaRPr lang="en-GB"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28596" y="1571612"/>
            <a:ext cx="8258204" cy="4752988"/>
          </a:xfrm>
        </p:spPr>
        <p:txBody>
          <a:bodyPr/>
          <a:lstStyle/>
          <a:p>
            <a:r>
              <a:rPr lang="en-GB" dirty="0" smtClean="0"/>
              <a:t>These prepositions are applied when it is needed to convey that one </a:t>
            </a:r>
            <a:r>
              <a:rPr lang="en-GB" b="1" dirty="0" smtClean="0">
                <a:hlinkClick r:id="rId2"/>
              </a:rPr>
              <a:t>noun</a:t>
            </a:r>
            <a:r>
              <a:rPr lang="en-GB" dirty="0" smtClean="0"/>
              <a:t> or pronoun has originated from another noun or pronoun in the sentence.</a:t>
            </a:r>
          </a:p>
          <a:p>
            <a:pPr>
              <a:buNone/>
            </a:pPr>
            <a:r>
              <a:rPr lang="en-GB" dirty="0" smtClean="0"/>
              <a:t>	These include: </a:t>
            </a:r>
            <a:r>
              <a:rPr lang="en-GB" b="1" i="1" dirty="0" smtClean="0"/>
              <a:t>from</a:t>
            </a:r>
            <a:r>
              <a:rPr lang="en-GB" dirty="0" smtClean="0"/>
              <a:t>, </a:t>
            </a:r>
            <a:r>
              <a:rPr lang="en-GB" b="1" i="1" dirty="0" smtClean="0"/>
              <a:t>by</a:t>
            </a:r>
            <a:r>
              <a:rPr lang="en-GB" dirty="0" smtClean="0"/>
              <a:t>.</a:t>
            </a:r>
          </a:p>
          <a:p>
            <a:pPr>
              <a:buNone/>
            </a:pPr>
            <a:endParaRPr lang="en-GB" dirty="0" smtClean="0"/>
          </a:p>
          <a:p>
            <a:pPr lvl="2"/>
            <a:r>
              <a:rPr lang="en-GB" sz="2800" dirty="0" smtClean="0"/>
              <a:t>The Earth receives light </a:t>
            </a:r>
            <a:r>
              <a:rPr lang="en-GB" sz="2800" b="1" i="1" dirty="0" smtClean="0"/>
              <a:t>from</a:t>
            </a:r>
            <a:r>
              <a:rPr lang="en-GB" sz="2800" dirty="0" smtClean="0"/>
              <a:t> the Sun.</a:t>
            </a:r>
          </a:p>
          <a:p>
            <a:pPr lvl="2"/>
            <a:r>
              <a:rPr lang="en-GB" sz="2800" dirty="0" smtClean="0"/>
              <a:t>This poem is written </a:t>
            </a:r>
            <a:r>
              <a:rPr lang="en-GB" sz="2800" b="1" i="1" dirty="0" smtClean="0"/>
              <a:t>by</a:t>
            </a:r>
            <a:r>
              <a:rPr lang="en-GB" sz="2800" dirty="0" smtClean="0"/>
              <a:t> me.</a:t>
            </a:r>
          </a:p>
          <a:p>
            <a:pPr lvl="2"/>
            <a:r>
              <a:rPr lang="en-GB" sz="2800" dirty="0" smtClean="0"/>
              <a:t>He did the help </a:t>
            </a:r>
            <a:r>
              <a:rPr lang="en-GB" sz="2800" b="1" i="1" dirty="0" smtClean="0"/>
              <a:t>from</a:t>
            </a:r>
            <a:r>
              <a:rPr lang="en-GB" sz="2800" dirty="0" smtClean="0"/>
              <a:t> gratitude.</a:t>
            </a:r>
          </a:p>
          <a:p>
            <a:pPr>
              <a:buNone/>
            </a:pP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0"/>
          </a:xfrm>
        </p:spPr>
        <p:txBody>
          <a:bodyPr>
            <a:normAutofit/>
          </a:bodyPr>
          <a:lstStyle/>
          <a:p>
            <a:r>
              <a:rPr lang="en-GB"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8. Prepositions of Possession</a:t>
            </a:r>
            <a:endParaRPr lang="en-GB"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28596" y="1500174"/>
            <a:ext cx="8258204" cy="4824426"/>
          </a:xfrm>
        </p:spPr>
        <p:txBody>
          <a:bodyPr/>
          <a:lstStyle/>
          <a:p>
            <a:r>
              <a:rPr lang="en-GB" dirty="0" smtClean="0"/>
              <a:t>These prepositions are applied when it is needed to indicate that one noun or pronoun owns another noun or pronoun in the sentence.</a:t>
            </a:r>
          </a:p>
          <a:p>
            <a:pPr>
              <a:buNone/>
            </a:pPr>
            <a:r>
              <a:rPr lang="en-GB" dirty="0" smtClean="0"/>
              <a:t>	These include: </a:t>
            </a:r>
            <a:r>
              <a:rPr lang="en-GB" b="1" i="1" dirty="0" smtClean="0"/>
              <a:t>in</a:t>
            </a:r>
            <a:r>
              <a:rPr lang="en-GB" dirty="0" smtClean="0"/>
              <a:t>, </a:t>
            </a:r>
            <a:r>
              <a:rPr lang="en-GB" b="1" i="1" dirty="0" smtClean="0"/>
              <a:t>with</a:t>
            </a:r>
            <a:r>
              <a:rPr lang="en-GB" dirty="0" smtClean="0"/>
              <a:t>, </a:t>
            </a:r>
            <a:r>
              <a:rPr lang="en-GB" b="1" i="1" dirty="0" smtClean="0"/>
              <a:t>of</a:t>
            </a:r>
            <a:r>
              <a:rPr lang="en-GB" dirty="0" smtClean="0"/>
              <a:t>.</a:t>
            </a:r>
          </a:p>
          <a:p>
            <a:pPr>
              <a:buNone/>
            </a:pPr>
            <a:endParaRPr lang="en-GB" dirty="0" smtClean="0"/>
          </a:p>
          <a:p>
            <a:pPr lvl="2"/>
            <a:r>
              <a:rPr lang="en-GB" sz="2800" dirty="0" smtClean="0"/>
              <a:t>I met the boy </a:t>
            </a:r>
            <a:r>
              <a:rPr lang="en-GB" sz="2800" b="1" i="1" dirty="0" smtClean="0"/>
              <a:t>with</a:t>
            </a:r>
            <a:r>
              <a:rPr lang="en-GB" sz="2800" dirty="0" smtClean="0"/>
              <a:t> red hair today.</a:t>
            </a:r>
          </a:p>
          <a:p>
            <a:pPr lvl="2"/>
            <a:r>
              <a:rPr lang="en-GB" sz="2800" dirty="0" smtClean="0"/>
              <a:t>The old man had no money </a:t>
            </a:r>
            <a:r>
              <a:rPr lang="en-GB" sz="2800" b="1" i="1" dirty="0" smtClean="0"/>
              <a:t>on</a:t>
            </a:r>
            <a:r>
              <a:rPr lang="en-GB" sz="2800" dirty="0" smtClean="0"/>
              <a:t> him.</a:t>
            </a:r>
          </a:p>
          <a:p>
            <a:pPr lvl="2"/>
            <a:r>
              <a:rPr lang="en-GB" sz="2800" dirty="0" smtClean="0"/>
              <a:t>My friend’s father is a man </a:t>
            </a:r>
            <a:r>
              <a:rPr lang="en-GB" sz="2800" b="1" i="1" dirty="0" smtClean="0"/>
              <a:t>of</a:t>
            </a:r>
            <a:r>
              <a:rPr lang="en-GB" sz="2800" dirty="0" smtClean="0"/>
              <a:t> wealth.</a:t>
            </a:r>
          </a:p>
          <a:p>
            <a:pPr>
              <a:buNone/>
            </a:pPr>
            <a:r>
              <a:rPr lang="en-GB" dirty="0" smtClean="0"/>
              <a:t>		</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Forms of Prepositions </a:t>
            </a:r>
            <a:endParaRPr lang="en-GB"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lstStyle/>
          <a:p>
            <a:r>
              <a:rPr lang="en-GB" dirty="0" smtClean="0"/>
              <a:t>There are five different forms (look) of prepositions:</a:t>
            </a:r>
          </a:p>
          <a:p>
            <a:endParaRPr lang="en-GB" dirty="0" smtClean="0"/>
          </a:p>
          <a:p>
            <a:pPr marL="850392" lvl="1" indent="-457200">
              <a:buFont typeface="+mj-lt"/>
              <a:buAutoNum type="arabicParenR"/>
            </a:pPr>
            <a:r>
              <a:rPr lang="en-GB" dirty="0" smtClean="0"/>
              <a:t>Simple prepositions</a:t>
            </a:r>
          </a:p>
          <a:p>
            <a:pPr marL="850392" lvl="1" indent="-457200">
              <a:buFont typeface="+mj-lt"/>
              <a:buAutoNum type="arabicParenR"/>
            </a:pPr>
            <a:r>
              <a:rPr lang="en-GB" dirty="0" smtClean="0"/>
              <a:t>Double prepositions</a:t>
            </a:r>
          </a:p>
          <a:p>
            <a:pPr marL="850392" lvl="1" indent="-457200">
              <a:buFont typeface="+mj-lt"/>
              <a:buAutoNum type="arabicParenR"/>
            </a:pPr>
            <a:r>
              <a:rPr lang="en-GB" dirty="0" smtClean="0"/>
              <a:t>Compound prepositions</a:t>
            </a:r>
          </a:p>
          <a:p>
            <a:pPr marL="850392" lvl="1" indent="-457200">
              <a:buFont typeface="+mj-lt"/>
              <a:buAutoNum type="arabicParenR"/>
            </a:pPr>
            <a:r>
              <a:rPr lang="en-GB" dirty="0" smtClean="0"/>
              <a:t>Participle prepositions</a:t>
            </a:r>
          </a:p>
          <a:p>
            <a:pPr marL="850392" lvl="1" indent="-457200">
              <a:buFont typeface="+mj-lt"/>
              <a:buAutoNum type="arabicParenR"/>
            </a:pPr>
            <a:r>
              <a:rPr lang="en-GB" dirty="0" smtClean="0"/>
              <a:t>Phrase prepositions</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16"/>
            <a:ext cx="8229600" cy="1143000"/>
          </a:xfrm>
        </p:spPr>
        <p:txBody>
          <a:bodyPr>
            <a:noAutofit/>
          </a:bodyPr>
          <a:lstStyle/>
          <a:p>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Simple Prepositions</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500174"/>
            <a:ext cx="8329642" cy="4824426"/>
          </a:xfrm>
        </p:spPr>
        <p:txBody>
          <a:bodyPr/>
          <a:lstStyle/>
          <a:p>
            <a:pPr algn="just"/>
            <a:r>
              <a:rPr lang="en-GB" dirty="0" smtClean="0"/>
              <a:t>Simple prepositions are words like </a:t>
            </a:r>
            <a:r>
              <a:rPr lang="en-GB" b="1" dirty="0" smtClean="0"/>
              <a:t>at</a:t>
            </a:r>
            <a:r>
              <a:rPr lang="en-GB" dirty="0" smtClean="0"/>
              <a:t>, </a:t>
            </a:r>
            <a:r>
              <a:rPr lang="en-GB" b="1" dirty="0" smtClean="0"/>
              <a:t>for</a:t>
            </a:r>
            <a:r>
              <a:rPr lang="en-GB" dirty="0" smtClean="0"/>
              <a:t>, </a:t>
            </a:r>
            <a:r>
              <a:rPr lang="en-GB" b="1" dirty="0" smtClean="0"/>
              <a:t>in</a:t>
            </a:r>
            <a:r>
              <a:rPr lang="en-GB" dirty="0" smtClean="0"/>
              <a:t>, </a:t>
            </a:r>
            <a:r>
              <a:rPr lang="en-GB" b="1" dirty="0" smtClean="0"/>
              <a:t>off</a:t>
            </a:r>
            <a:r>
              <a:rPr lang="en-GB" dirty="0" smtClean="0"/>
              <a:t>, </a:t>
            </a:r>
            <a:r>
              <a:rPr lang="en-GB" b="1" dirty="0" smtClean="0"/>
              <a:t>on</a:t>
            </a:r>
            <a:r>
              <a:rPr lang="en-GB" dirty="0" smtClean="0"/>
              <a:t>, </a:t>
            </a:r>
            <a:r>
              <a:rPr lang="en-GB" b="1" dirty="0" smtClean="0"/>
              <a:t>over</a:t>
            </a:r>
            <a:r>
              <a:rPr lang="en-GB" dirty="0" smtClean="0"/>
              <a:t>, and </a:t>
            </a:r>
            <a:r>
              <a:rPr lang="en-GB" b="1" dirty="0" smtClean="0"/>
              <a:t>under</a:t>
            </a:r>
            <a:r>
              <a:rPr lang="en-GB" dirty="0" smtClean="0"/>
              <a:t>.</a:t>
            </a:r>
          </a:p>
          <a:p>
            <a:pPr algn="just"/>
            <a:endParaRPr lang="en-GB" dirty="0" smtClean="0"/>
          </a:p>
          <a:p>
            <a:pPr algn="just"/>
            <a:r>
              <a:rPr lang="en-GB" dirty="0" smtClean="0"/>
              <a:t> These common prepositions can be used to describe a location, time or place.</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2471726" cy="489790"/>
          </a:xfrm>
        </p:spPr>
        <p:txBody>
          <a:bodyPr>
            <a:normAutofit/>
          </a:bodyPr>
          <a:lstStyle/>
          <a:p>
            <a:r>
              <a:rPr lang="en-GB" sz="2800" dirty="0" smtClean="0"/>
              <a:t>Examples:</a:t>
            </a:r>
            <a:endParaRPr lang="en-GB" sz="2800" dirty="0"/>
          </a:p>
        </p:txBody>
      </p:sp>
      <p:sp>
        <p:nvSpPr>
          <p:cNvPr id="3" name="Content Placeholder 2"/>
          <p:cNvSpPr>
            <a:spLocks noGrp="1"/>
          </p:cNvSpPr>
          <p:nvPr>
            <p:ph idx="1"/>
          </p:nvPr>
        </p:nvSpPr>
        <p:spPr>
          <a:xfrm>
            <a:off x="457200" y="857232"/>
            <a:ext cx="8472518" cy="5467368"/>
          </a:xfrm>
        </p:spPr>
        <p:txBody>
          <a:bodyPr numCol="2">
            <a:normAutofit fontScale="85000" lnSpcReduction="10000"/>
          </a:bodyPr>
          <a:lstStyle/>
          <a:p>
            <a:r>
              <a:rPr lang="en-GB" dirty="0" smtClean="0"/>
              <a:t>He sat </a:t>
            </a:r>
            <a:r>
              <a:rPr lang="en-GB" i="1" dirty="0" smtClean="0"/>
              <a:t>on</a:t>
            </a:r>
            <a:r>
              <a:rPr lang="en-GB" dirty="0" smtClean="0"/>
              <a:t> the chair.</a:t>
            </a:r>
          </a:p>
          <a:p>
            <a:r>
              <a:rPr lang="en-GB" dirty="0" smtClean="0"/>
              <a:t>There is some milk </a:t>
            </a:r>
            <a:r>
              <a:rPr lang="en-GB" i="1" dirty="0" smtClean="0"/>
              <a:t>in</a:t>
            </a:r>
            <a:r>
              <a:rPr lang="en-GB" dirty="0" smtClean="0"/>
              <a:t> the fridge.</a:t>
            </a:r>
          </a:p>
          <a:p>
            <a:r>
              <a:rPr lang="en-GB" dirty="0" smtClean="0"/>
              <a:t>She was hiding </a:t>
            </a:r>
            <a:r>
              <a:rPr lang="en-GB" i="1" dirty="0" smtClean="0"/>
              <a:t>under</a:t>
            </a:r>
            <a:r>
              <a:rPr lang="en-GB" dirty="0" smtClean="0"/>
              <a:t> the table.</a:t>
            </a:r>
          </a:p>
          <a:p>
            <a:r>
              <a:rPr lang="en-GB" dirty="0" smtClean="0"/>
              <a:t>The cat jumped </a:t>
            </a:r>
            <a:r>
              <a:rPr lang="en-GB" i="1" dirty="0" smtClean="0"/>
              <a:t>off</a:t>
            </a:r>
            <a:r>
              <a:rPr lang="en-GB" dirty="0" smtClean="0"/>
              <a:t> the counter.</a:t>
            </a:r>
          </a:p>
          <a:p>
            <a:r>
              <a:rPr lang="en-GB" dirty="0" smtClean="0"/>
              <a:t>He drove </a:t>
            </a:r>
            <a:r>
              <a:rPr lang="en-GB" i="1" dirty="0" smtClean="0"/>
              <a:t>over</a:t>
            </a:r>
            <a:r>
              <a:rPr lang="en-GB" dirty="0" smtClean="0"/>
              <a:t> the bridge.</a:t>
            </a:r>
          </a:p>
          <a:p>
            <a:r>
              <a:rPr lang="en-GB" dirty="0" smtClean="0"/>
              <a:t>She lost her ring </a:t>
            </a:r>
            <a:r>
              <a:rPr lang="en-GB" i="1" dirty="0" smtClean="0"/>
              <a:t>at</a:t>
            </a:r>
            <a:r>
              <a:rPr lang="en-GB" dirty="0" smtClean="0"/>
              <a:t> the beach.</a:t>
            </a:r>
          </a:p>
          <a:p>
            <a:r>
              <a:rPr lang="en-GB" dirty="0" smtClean="0"/>
              <a:t>The book belongs </a:t>
            </a:r>
            <a:r>
              <a:rPr lang="en-GB" i="1" dirty="0" smtClean="0"/>
              <a:t>to</a:t>
            </a:r>
            <a:r>
              <a:rPr lang="en-GB" dirty="0" smtClean="0"/>
              <a:t> Anthony.</a:t>
            </a:r>
          </a:p>
          <a:p>
            <a:r>
              <a:rPr lang="en-GB" dirty="0" smtClean="0"/>
              <a:t>They were sitting </a:t>
            </a:r>
            <a:r>
              <a:rPr lang="en-GB" i="1" dirty="0" smtClean="0"/>
              <a:t>by</a:t>
            </a:r>
            <a:r>
              <a:rPr lang="en-GB" dirty="0" smtClean="0"/>
              <a:t> the tree.</a:t>
            </a:r>
          </a:p>
          <a:p>
            <a:r>
              <a:rPr lang="en-GB" dirty="0" smtClean="0"/>
              <a:t>We are running </a:t>
            </a:r>
            <a:r>
              <a:rPr lang="en-GB" i="1" dirty="0" smtClean="0"/>
              <a:t>in</a:t>
            </a:r>
            <a:r>
              <a:rPr lang="en-GB" dirty="0" smtClean="0"/>
              <a:t> the gym today.</a:t>
            </a:r>
          </a:p>
          <a:p>
            <a:r>
              <a:rPr lang="en-GB" dirty="0" smtClean="0"/>
              <a:t>The sun is </a:t>
            </a:r>
            <a:r>
              <a:rPr lang="en-GB" i="1" dirty="0" smtClean="0"/>
              <a:t>above</a:t>
            </a:r>
            <a:r>
              <a:rPr lang="en-GB" dirty="0" smtClean="0"/>
              <a:t> the clouds.</a:t>
            </a:r>
          </a:p>
          <a:p>
            <a:r>
              <a:rPr lang="en-GB" dirty="0" smtClean="0"/>
              <a:t>She lives </a:t>
            </a:r>
            <a:r>
              <a:rPr lang="en-GB" i="1" dirty="0" smtClean="0"/>
              <a:t>near</a:t>
            </a:r>
            <a:r>
              <a:rPr lang="en-GB" dirty="0" smtClean="0"/>
              <a:t> her workplace.</a:t>
            </a:r>
          </a:p>
          <a:p>
            <a:r>
              <a:rPr lang="en-GB" dirty="0" smtClean="0"/>
              <a:t>She drew the picture </a:t>
            </a:r>
            <a:r>
              <a:rPr lang="en-GB" i="1" dirty="0" smtClean="0"/>
              <a:t>with</a:t>
            </a:r>
            <a:r>
              <a:rPr lang="en-GB" dirty="0" smtClean="0"/>
              <a:t> a crayon.</a:t>
            </a:r>
          </a:p>
          <a:p>
            <a:r>
              <a:rPr lang="en-GB" dirty="0" smtClean="0"/>
              <a:t>He swam </a:t>
            </a:r>
            <a:r>
              <a:rPr lang="en-GB" i="1" dirty="0" smtClean="0"/>
              <a:t>at</a:t>
            </a:r>
            <a:r>
              <a:rPr lang="en-GB" dirty="0" smtClean="0"/>
              <a:t> the lake.</a:t>
            </a:r>
          </a:p>
          <a:p>
            <a:r>
              <a:rPr lang="en-GB" dirty="0" smtClean="0"/>
              <a:t>I walked </a:t>
            </a:r>
            <a:r>
              <a:rPr lang="en-GB" i="1" dirty="0" smtClean="0"/>
              <a:t>down</a:t>
            </a:r>
            <a:r>
              <a:rPr lang="en-GB" dirty="0" smtClean="0"/>
              <a:t> the street.</a:t>
            </a:r>
          </a:p>
          <a:p>
            <a:r>
              <a:rPr lang="en-GB" dirty="0" smtClean="0"/>
              <a:t>We located the key </a:t>
            </a:r>
            <a:r>
              <a:rPr lang="en-GB" i="1" dirty="0" smtClean="0"/>
              <a:t>for</a:t>
            </a:r>
            <a:r>
              <a:rPr lang="en-GB" dirty="0" smtClean="0"/>
              <a:t> the lock.</a:t>
            </a:r>
          </a:p>
          <a:p>
            <a:r>
              <a:rPr lang="en-GB" dirty="0" smtClean="0"/>
              <a:t>The car went </a:t>
            </a:r>
            <a:r>
              <a:rPr lang="en-GB" i="1" dirty="0" smtClean="0"/>
              <a:t>through</a:t>
            </a:r>
            <a:r>
              <a:rPr lang="en-GB" dirty="0" smtClean="0"/>
              <a:t> the tunnel.</a:t>
            </a:r>
          </a:p>
          <a:p>
            <a:r>
              <a:rPr lang="en-GB" dirty="0" smtClean="0"/>
              <a:t>I got a package </a:t>
            </a:r>
            <a:r>
              <a:rPr lang="en-GB" i="1" dirty="0" smtClean="0"/>
              <a:t>from</a:t>
            </a:r>
            <a:r>
              <a:rPr lang="en-GB" dirty="0" smtClean="0"/>
              <a:t> a friend.</a:t>
            </a:r>
          </a:p>
          <a:p>
            <a:r>
              <a:rPr lang="en-GB" dirty="0" smtClean="0"/>
              <a:t>I have liked that song </a:t>
            </a:r>
            <a:r>
              <a:rPr lang="en-GB" i="1" dirty="0" smtClean="0"/>
              <a:t>since</a:t>
            </a:r>
            <a:r>
              <a:rPr lang="en-GB" dirty="0" smtClean="0"/>
              <a:t> 1999.</a:t>
            </a:r>
          </a:p>
          <a:p>
            <a:r>
              <a:rPr lang="en-GB" dirty="0" smtClean="0"/>
              <a:t>She put the flowers </a:t>
            </a:r>
            <a:r>
              <a:rPr lang="en-GB" i="1" dirty="0" smtClean="0"/>
              <a:t>by</a:t>
            </a:r>
            <a:r>
              <a:rPr lang="en-GB" dirty="0" smtClean="0"/>
              <a:t> the window.</a:t>
            </a:r>
          </a:p>
          <a:p>
            <a:r>
              <a:rPr lang="en-GB" dirty="0" smtClean="0"/>
              <a:t>The food was placed </a:t>
            </a:r>
            <a:r>
              <a:rPr lang="en-GB" i="1" dirty="0" smtClean="0"/>
              <a:t>on</a:t>
            </a:r>
            <a:r>
              <a:rPr lang="en-GB" dirty="0" smtClean="0"/>
              <a:t> the table.</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329642" cy="4967302"/>
          </a:xfrm>
        </p:spPr>
        <p:txBody>
          <a:bodyPr/>
          <a:lstStyle/>
          <a:p>
            <a:pPr algn="just"/>
            <a:r>
              <a:rPr lang="en-GB" dirty="0" smtClean="0"/>
              <a:t>A nice way to think about prepositions is as the words that help glue a sentence together. They do this by expressing position and movement, possession, time and how an action is completed.</a:t>
            </a:r>
          </a:p>
          <a:p>
            <a:pPr algn="just"/>
            <a:endParaRPr lang="en-GB" dirty="0" smtClean="0"/>
          </a:p>
          <a:p>
            <a:pPr algn="just"/>
            <a:r>
              <a:rPr lang="en-GB" b="1" dirty="0" smtClean="0"/>
              <a:t>Prepositions allow us to create complex sentences and add in important details</a:t>
            </a:r>
            <a:r>
              <a:rPr lang="en-GB" dirty="0" smtClean="0"/>
              <a:t>. They play a crucial role in helping sentences make sense, which is super important when you need to communicate clearly and effectively. </a:t>
            </a:r>
          </a:p>
          <a:p>
            <a:pPr algn="just"/>
            <a:endParaRPr lang="en-GB" dirty="0"/>
          </a:p>
        </p:txBody>
      </p:sp>
      <p:sp>
        <p:nvSpPr>
          <p:cNvPr id="4" name="Title 1"/>
          <p:cNvSpPr>
            <a:spLocks noGrp="1"/>
          </p:cNvSpPr>
          <p:nvPr>
            <p:ph type="title"/>
          </p:nvPr>
        </p:nvSpPr>
        <p:spPr>
          <a:xfrm>
            <a:off x="457200" y="704088"/>
            <a:ext cx="8229600" cy="1143000"/>
          </a:xfrm>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is a preposition?</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Double Prepositions</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214282" y="1000108"/>
            <a:ext cx="8715436" cy="5643602"/>
          </a:xfrm>
        </p:spPr>
        <p:txBody>
          <a:bodyPr>
            <a:normAutofit fontScale="92500"/>
          </a:bodyPr>
          <a:lstStyle/>
          <a:p>
            <a:r>
              <a:rPr lang="en-GB" dirty="0" smtClean="0"/>
              <a:t>Double prepositions are two simple prepositions used together, often indicating direction.</a:t>
            </a:r>
          </a:p>
          <a:p>
            <a:endParaRPr lang="en-GB" dirty="0" smtClean="0"/>
          </a:p>
          <a:p>
            <a:r>
              <a:rPr lang="en-GB" dirty="0" smtClean="0"/>
              <a:t> Some examples are </a:t>
            </a:r>
            <a:r>
              <a:rPr lang="en-GB" b="1" dirty="0" smtClean="0"/>
              <a:t>into</a:t>
            </a:r>
            <a:r>
              <a:rPr lang="en-GB" dirty="0" smtClean="0"/>
              <a:t>, </a:t>
            </a:r>
            <a:r>
              <a:rPr lang="en-GB" b="1" dirty="0" smtClean="0"/>
              <a:t>upon</a:t>
            </a:r>
            <a:r>
              <a:rPr lang="en-GB" dirty="0" smtClean="0"/>
              <a:t>, </a:t>
            </a:r>
            <a:r>
              <a:rPr lang="en-GB" b="1" dirty="0" smtClean="0"/>
              <a:t>onto</a:t>
            </a:r>
            <a:r>
              <a:rPr lang="en-GB" dirty="0" smtClean="0"/>
              <a:t>, </a:t>
            </a:r>
            <a:r>
              <a:rPr lang="en-GB" b="1" dirty="0" smtClean="0"/>
              <a:t>out of</a:t>
            </a:r>
            <a:r>
              <a:rPr lang="en-GB" dirty="0" smtClean="0"/>
              <a:t>, </a:t>
            </a:r>
            <a:r>
              <a:rPr lang="en-GB" b="1" dirty="0" smtClean="0"/>
              <a:t>from within</a:t>
            </a:r>
          </a:p>
          <a:p>
            <a:endParaRPr lang="en-GB" b="1" dirty="0" smtClean="0"/>
          </a:p>
          <a:p>
            <a:pPr lvl="1"/>
            <a:r>
              <a:rPr lang="en-GB" dirty="0" smtClean="0"/>
              <a:t>Once </a:t>
            </a:r>
            <a:r>
              <a:rPr lang="en-GB" i="1" dirty="0" smtClean="0"/>
              <a:t>upon</a:t>
            </a:r>
            <a:r>
              <a:rPr lang="en-GB" dirty="0" smtClean="0"/>
              <a:t> a time, there was a beautiful princess.</a:t>
            </a:r>
          </a:p>
          <a:p>
            <a:pPr lvl="1"/>
            <a:r>
              <a:rPr lang="en-GB" dirty="0" smtClean="0"/>
              <a:t>The baby climbed </a:t>
            </a:r>
            <a:r>
              <a:rPr lang="en-GB" i="1" dirty="0" smtClean="0"/>
              <a:t>onto</a:t>
            </a:r>
            <a:r>
              <a:rPr lang="en-GB" dirty="0" smtClean="0"/>
              <a:t> the table.</a:t>
            </a:r>
          </a:p>
          <a:p>
            <a:pPr lvl="1"/>
            <a:r>
              <a:rPr lang="en-GB" dirty="0" smtClean="0"/>
              <a:t>It is </a:t>
            </a:r>
            <a:r>
              <a:rPr lang="en-GB" i="1" dirty="0" smtClean="0"/>
              <a:t>up to</a:t>
            </a:r>
            <a:r>
              <a:rPr lang="en-GB" dirty="0" smtClean="0"/>
              <a:t> us to find the answer.</a:t>
            </a:r>
          </a:p>
          <a:p>
            <a:pPr lvl="1"/>
            <a:r>
              <a:rPr lang="en-GB" dirty="0" smtClean="0"/>
              <a:t>The loud noise came </a:t>
            </a:r>
            <a:r>
              <a:rPr lang="en-GB" i="1" dirty="0" smtClean="0"/>
              <a:t>from within</a:t>
            </a:r>
            <a:r>
              <a:rPr lang="en-GB" dirty="0" smtClean="0"/>
              <a:t> the stadium.</a:t>
            </a:r>
          </a:p>
          <a:p>
            <a:pPr lvl="1"/>
            <a:r>
              <a:rPr lang="en-GB" dirty="0" smtClean="0"/>
              <a:t>She never leaves </a:t>
            </a:r>
            <a:r>
              <a:rPr lang="en-GB" i="1" dirty="0" smtClean="0"/>
              <a:t>without</a:t>
            </a:r>
            <a:r>
              <a:rPr lang="en-GB" dirty="0" smtClean="0"/>
              <a:t> her phone.</a:t>
            </a:r>
          </a:p>
          <a:p>
            <a:pPr lvl="1"/>
            <a:r>
              <a:rPr lang="en-GB" dirty="0" smtClean="0"/>
              <a:t>The bird sat </a:t>
            </a:r>
            <a:r>
              <a:rPr lang="en-GB" i="1" dirty="0" smtClean="0"/>
              <a:t>atop</a:t>
            </a:r>
            <a:r>
              <a:rPr lang="en-GB" dirty="0" smtClean="0"/>
              <a:t> the oak tree.</a:t>
            </a:r>
          </a:p>
          <a:p>
            <a:pPr lvl="1"/>
            <a:r>
              <a:rPr lang="en-GB" dirty="0" smtClean="0"/>
              <a:t>The caterpillar turned </a:t>
            </a:r>
            <a:r>
              <a:rPr lang="en-GB" i="1" dirty="0" smtClean="0"/>
              <a:t>into</a:t>
            </a:r>
            <a:r>
              <a:rPr lang="en-GB" dirty="0" smtClean="0"/>
              <a:t> a butterfly.</a:t>
            </a:r>
          </a:p>
          <a:p>
            <a:pPr lvl="1"/>
            <a:r>
              <a:rPr lang="en-GB" dirty="0" smtClean="0"/>
              <a:t>I was unable to get </a:t>
            </a:r>
            <a:r>
              <a:rPr lang="en-GB" i="1" dirty="0" smtClean="0"/>
              <a:t>out of</a:t>
            </a:r>
            <a:r>
              <a:rPr lang="en-GB" dirty="0" smtClean="0"/>
              <a:t> the appointment.</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Compound Prepositions</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214422"/>
            <a:ext cx="8358246" cy="5429288"/>
          </a:xfrm>
        </p:spPr>
        <p:txBody>
          <a:bodyPr>
            <a:normAutofit/>
          </a:bodyPr>
          <a:lstStyle/>
          <a:p>
            <a:r>
              <a:rPr lang="en-GB" dirty="0" smtClean="0"/>
              <a:t>Compound prepositions (or complex prepositions) consist of two or more words, usually a simple preposition and another word, to convey location.</a:t>
            </a:r>
          </a:p>
          <a:p>
            <a:r>
              <a:rPr lang="en-GB" dirty="0" smtClean="0"/>
              <a:t> Some examples are </a:t>
            </a:r>
            <a:r>
              <a:rPr lang="en-GB" b="1" dirty="0" smtClean="0"/>
              <a:t>in addition to, on behalf of, </a:t>
            </a:r>
            <a:r>
              <a:rPr lang="en-GB" dirty="0" smtClean="0"/>
              <a:t>and</a:t>
            </a:r>
            <a:r>
              <a:rPr lang="en-GB" b="1" dirty="0" smtClean="0"/>
              <a:t> in the middle of</a:t>
            </a:r>
            <a:r>
              <a:rPr lang="en-GB" dirty="0" smtClean="0"/>
              <a:t>.</a:t>
            </a:r>
          </a:p>
          <a:p>
            <a:pPr lvl="2"/>
            <a:r>
              <a:rPr lang="en-GB" dirty="0" smtClean="0"/>
              <a:t>She sat </a:t>
            </a:r>
            <a:r>
              <a:rPr lang="en-GB" i="1" dirty="0" smtClean="0"/>
              <a:t>across from</a:t>
            </a:r>
            <a:r>
              <a:rPr lang="en-GB" dirty="0" smtClean="0"/>
              <a:t> Marie.</a:t>
            </a:r>
          </a:p>
          <a:p>
            <a:pPr lvl="2"/>
            <a:r>
              <a:rPr lang="en-GB" dirty="0" smtClean="0"/>
              <a:t>I attended the meeting </a:t>
            </a:r>
            <a:r>
              <a:rPr lang="en-GB" i="1" dirty="0" smtClean="0"/>
              <a:t>on behalf of</a:t>
            </a:r>
            <a:r>
              <a:rPr lang="en-GB" dirty="0" smtClean="0"/>
              <a:t> my company.</a:t>
            </a:r>
          </a:p>
          <a:p>
            <a:pPr lvl="2"/>
            <a:r>
              <a:rPr lang="en-GB" dirty="0" smtClean="0"/>
              <a:t>We were </a:t>
            </a:r>
            <a:r>
              <a:rPr lang="en-GB" i="1" dirty="0" smtClean="0"/>
              <a:t>in the middle of</a:t>
            </a:r>
            <a:r>
              <a:rPr lang="en-GB" dirty="0" smtClean="0"/>
              <a:t> the storm.</a:t>
            </a:r>
          </a:p>
          <a:p>
            <a:pPr lvl="2"/>
            <a:r>
              <a:rPr lang="en-GB" dirty="0" smtClean="0"/>
              <a:t>He has gym class </a:t>
            </a:r>
            <a:r>
              <a:rPr lang="en-GB" i="1" dirty="0" smtClean="0"/>
              <a:t>in addition to</a:t>
            </a:r>
            <a:r>
              <a:rPr lang="en-GB" dirty="0" smtClean="0"/>
              <a:t> his regular classes today.</a:t>
            </a:r>
          </a:p>
          <a:p>
            <a:pPr lvl="2"/>
            <a:r>
              <a:rPr lang="en-GB" dirty="0" smtClean="0"/>
              <a:t>He picked up the penny </a:t>
            </a:r>
            <a:r>
              <a:rPr lang="en-GB" i="1" dirty="0" smtClean="0"/>
              <a:t>from beneath</a:t>
            </a:r>
            <a:r>
              <a:rPr lang="en-GB" dirty="0" smtClean="0"/>
              <a:t> the couch.</a:t>
            </a:r>
          </a:p>
          <a:p>
            <a:pPr lvl="2"/>
            <a:r>
              <a:rPr lang="en-GB" i="1" dirty="0" smtClean="0"/>
              <a:t>Aside from</a:t>
            </a:r>
            <a:r>
              <a:rPr lang="en-GB" dirty="0" smtClean="0"/>
              <a:t> singing, she also plays the piano at the bar.</a:t>
            </a:r>
          </a:p>
          <a:p>
            <a:pPr lvl="2"/>
            <a:r>
              <a:rPr lang="en-GB" dirty="0" smtClean="0"/>
              <a:t>My car is parked </a:t>
            </a:r>
            <a:r>
              <a:rPr lang="en-GB" i="1" dirty="0" smtClean="0"/>
              <a:t>in front of</a:t>
            </a:r>
            <a:r>
              <a:rPr lang="en-GB" dirty="0" smtClean="0"/>
              <a:t> the mailbox.</a:t>
            </a:r>
          </a:p>
          <a:p>
            <a:pPr lvl="2"/>
            <a:r>
              <a:rPr lang="en-GB" dirty="0" smtClean="0"/>
              <a:t>The weather will be good this weekend </a:t>
            </a:r>
            <a:r>
              <a:rPr lang="en-GB" i="1" dirty="0" smtClean="0"/>
              <a:t>according to</a:t>
            </a:r>
            <a:r>
              <a:rPr lang="en-GB" dirty="0" smtClean="0"/>
              <a:t> Tom.</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Participle Prepositions</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142984"/>
            <a:ext cx="8329642" cy="5181616"/>
          </a:xfrm>
        </p:spPr>
        <p:txBody>
          <a:bodyPr>
            <a:normAutofit lnSpcReduction="10000"/>
          </a:bodyPr>
          <a:lstStyle/>
          <a:p>
            <a:pPr algn="just"/>
            <a:r>
              <a:rPr lang="en-GB" dirty="0" smtClean="0"/>
              <a:t>Participle prepositions have endings such as -</a:t>
            </a:r>
            <a:r>
              <a:rPr lang="en-GB" dirty="0" err="1" smtClean="0"/>
              <a:t>ed</a:t>
            </a:r>
            <a:r>
              <a:rPr lang="en-GB" dirty="0" smtClean="0"/>
              <a:t> and -</a:t>
            </a:r>
            <a:r>
              <a:rPr lang="en-GB" dirty="0" err="1" smtClean="0"/>
              <a:t>ing</a:t>
            </a:r>
            <a:r>
              <a:rPr lang="en-GB" dirty="0" smtClean="0"/>
              <a:t>. Examples are words such as </a:t>
            </a:r>
            <a:r>
              <a:rPr lang="en-GB" b="1" dirty="0" smtClean="0"/>
              <a:t>considering</a:t>
            </a:r>
            <a:r>
              <a:rPr lang="en-GB" dirty="0" smtClean="0"/>
              <a:t>, </a:t>
            </a:r>
            <a:r>
              <a:rPr lang="en-GB" b="1" dirty="0" smtClean="0"/>
              <a:t>during</a:t>
            </a:r>
            <a:r>
              <a:rPr lang="en-GB" dirty="0" smtClean="0"/>
              <a:t>, </a:t>
            </a:r>
            <a:r>
              <a:rPr lang="en-GB" b="1" dirty="0" smtClean="0"/>
              <a:t>concerning,</a:t>
            </a:r>
            <a:r>
              <a:rPr lang="en-GB" dirty="0" smtClean="0"/>
              <a:t> </a:t>
            </a:r>
            <a:r>
              <a:rPr lang="en-GB" b="1" dirty="0" smtClean="0"/>
              <a:t>provided</a:t>
            </a:r>
            <a:r>
              <a:rPr lang="en-GB" dirty="0" smtClean="0"/>
              <a:t>.</a:t>
            </a:r>
          </a:p>
          <a:p>
            <a:pPr algn="just"/>
            <a:endParaRPr lang="en-GB" dirty="0" smtClean="0"/>
          </a:p>
          <a:p>
            <a:pPr lvl="1" algn="just"/>
            <a:r>
              <a:rPr lang="en-GB" dirty="0" smtClean="0"/>
              <a:t>She is interested in anything </a:t>
            </a:r>
            <a:r>
              <a:rPr lang="en-GB" i="1" dirty="0" smtClean="0"/>
              <a:t>concerning</a:t>
            </a:r>
            <a:r>
              <a:rPr lang="en-GB" dirty="0" smtClean="0"/>
              <a:t> horses.</a:t>
            </a:r>
          </a:p>
          <a:p>
            <a:pPr lvl="1" algn="just"/>
            <a:r>
              <a:rPr lang="en-GB" dirty="0" smtClean="0"/>
              <a:t>He works one job </a:t>
            </a:r>
            <a:r>
              <a:rPr lang="en-GB" i="1" dirty="0" smtClean="0"/>
              <a:t>during</a:t>
            </a:r>
            <a:r>
              <a:rPr lang="en-GB" dirty="0" smtClean="0"/>
              <a:t> the day and another at night.</a:t>
            </a:r>
          </a:p>
          <a:p>
            <a:pPr lvl="1" algn="just"/>
            <a:r>
              <a:rPr lang="en-GB" dirty="0" smtClean="0"/>
              <a:t>The dog kept </a:t>
            </a:r>
            <a:r>
              <a:rPr lang="en-GB" i="1" dirty="0" smtClean="0"/>
              <a:t>following</a:t>
            </a:r>
            <a:r>
              <a:rPr lang="en-GB" dirty="0" smtClean="0"/>
              <a:t> him home.</a:t>
            </a:r>
          </a:p>
          <a:p>
            <a:pPr lvl="1" algn="just"/>
            <a:r>
              <a:rPr lang="en-GB" dirty="0" smtClean="0"/>
              <a:t>All the </a:t>
            </a:r>
            <a:r>
              <a:rPr lang="en-GB" dirty="0" err="1" smtClean="0"/>
              <a:t>neighbors</a:t>
            </a:r>
            <a:r>
              <a:rPr lang="en-GB" dirty="0" smtClean="0"/>
              <a:t> were there </a:t>
            </a:r>
            <a:r>
              <a:rPr lang="en-GB" i="1" dirty="0" smtClean="0"/>
              <a:t>including</a:t>
            </a:r>
            <a:r>
              <a:rPr lang="en-GB" dirty="0" smtClean="0"/>
              <a:t> the new one.</a:t>
            </a:r>
          </a:p>
          <a:p>
            <a:pPr lvl="1" algn="just"/>
            <a:r>
              <a:rPr lang="en-GB" dirty="0" smtClean="0"/>
              <a:t>The principal was asking questions </a:t>
            </a:r>
            <a:r>
              <a:rPr lang="en-GB" i="1" dirty="0" smtClean="0"/>
              <a:t>regarding</a:t>
            </a:r>
            <a:r>
              <a:rPr lang="en-GB" dirty="0" smtClean="0"/>
              <a:t> her </a:t>
            </a:r>
            <a:r>
              <a:rPr lang="en-GB" dirty="0" err="1" smtClean="0"/>
              <a:t>behavior</a:t>
            </a:r>
            <a:r>
              <a:rPr lang="en-GB" dirty="0" smtClean="0"/>
              <a:t>.</a:t>
            </a:r>
          </a:p>
          <a:p>
            <a:pPr lvl="1" algn="just"/>
            <a:r>
              <a:rPr lang="en-GB" i="1" dirty="0" smtClean="0"/>
              <a:t>Considering</a:t>
            </a:r>
            <a:r>
              <a:rPr lang="en-GB" dirty="0" smtClean="0"/>
              <a:t> his age, he did a great job.</a:t>
            </a:r>
          </a:p>
          <a:p>
            <a:pPr lvl="1" algn="just"/>
            <a:r>
              <a:rPr lang="en-GB" dirty="0" smtClean="0"/>
              <a:t>He was </a:t>
            </a:r>
            <a:r>
              <a:rPr lang="en-GB" i="1" dirty="0" smtClean="0"/>
              <a:t>frustrated</a:t>
            </a:r>
            <a:r>
              <a:rPr lang="en-GB" dirty="0" smtClean="0"/>
              <a:t> at the situation.</a:t>
            </a:r>
          </a:p>
          <a:p>
            <a:pPr lvl="1" algn="just"/>
            <a:r>
              <a:rPr lang="en-GB" dirty="0" smtClean="0"/>
              <a:t>The teacher said no talking </a:t>
            </a:r>
            <a:r>
              <a:rPr lang="en-GB" i="1" dirty="0" smtClean="0"/>
              <a:t>during</a:t>
            </a:r>
            <a:r>
              <a:rPr lang="en-GB" dirty="0" smtClean="0"/>
              <a:t> class.</a:t>
            </a:r>
          </a:p>
          <a:p>
            <a:pPr algn="just"/>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Phrase Prepositions</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GB"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357158" y="1000108"/>
            <a:ext cx="8329642" cy="5324492"/>
          </a:xfrm>
        </p:spPr>
        <p:txBody>
          <a:bodyPr>
            <a:normAutofit lnSpcReduction="10000"/>
          </a:bodyPr>
          <a:lstStyle/>
          <a:p>
            <a:r>
              <a:rPr lang="en-GB" dirty="0" smtClean="0"/>
              <a:t>Phrase prepositions (or </a:t>
            </a:r>
            <a:r>
              <a:rPr lang="en-GB" dirty="0" smtClean="0">
                <a:hlinkClick r:id="rId2"/>
              </a:rPr>
              <a:t>prepositional phrases</a:t>
            </a:r>
            <a:r>
              <a:rPr lang="en-GB" dirty="0" smtClean="0"/>
              <a:t>) include a preposition, an object, and the object's modifier. </a:t>
            </a:r>
          </a:p>
          <a:p>
            <a:r>
              <a:rPr lang="en-GB" dirty="0" smtClean="0"/>
              <a:t>Examples include phrases like </a:t>
            </a:r>
            <a:r>
              <a:rPr lang="en-GB" b="1" dirty="0" smtClean="0"/>
              <a:t>on time</a:t>
            </a:r>
            <a:r>
              <a:rPr lang="en-GB" dirty="0" smtClean="0"/>
              <a:t>, </a:t>
            </a:r>
            <a:r>
              <a:rPr lang="en-GB" b="1" dirty="0" smtClean="0"/>
              <a:t>at home</a:t>
            </a:r>
            <a:r>
              <a:rPr lang="en-GB" dirty="0" smtClean="0"/>
              <a:t>, </a:t>
            </a:r>
            <a:r>
              <a:rPr lang="en-GB" b="1" dirty="0" smtClean="0"/>
              <a:t>before class</a:t>
            </a:r>
            <a:r>
              <a:rPr lang="en-GB" dirty="0" smtClean="0"/>
              <a:t>, and </a:t>
            </a:r>
            <a:r>
              <a:rPr lang="en-GB" b="1" dirty="0" smtClean="0"/>
              <a:t>on the floor</a:t>
            </a:r>
            <a:r>
              <a:rPr lang="en-GB" dirty="0" smtClean="0"/>
              <a:t>.</a:t>
            </a:r>
          </a:p>
          <a:p>
            <a:endParaRPr lang="en-GB" dirty="0" smtClean="0"/>
          </a:p>
          <a:p>
            <a:pPr lvl="1"/>
            <a:r>
              <a:rPr lang="en-GB" dirty="0" smtClean="0"/>
              <a:t>I will get to the conference </a:t>
            </a:r>
            <a:r>
              <a:rPr lang="en-GB" i="1" dirty="0" smtClean="0"/>
              <a:t>on time</a:t>
            </a:r>
            <a:r>
              <a:rPr lang="en-GB" dirty="0" smtClean="0"/>
              <a:t>.</a:t>
            </a:r>
          </a:p>
          <a:p>
            <a:pPr lvl="1"/>
            <a:r>
              <a:rPr lang="en-GB" dirty="0" smtClean="0"/>
              <a:t>The baseball game was cancelled </a:t>
            </a:r>
            <a:r>
              <a:rPr lang="en-GB" i="1" dirty="0" smtClean="0"/>
              <a:t>after the heavy</a:t>
            </a:r>
            <a:r>
              <a:rPr lang="en-GB" dirty="0" smtClean="0"/>
              <a:t> </a:t>
            </a:r>
            <a:r>
              <a:rPr lang="en-GB" i="1" dirty="0" smtClean="0"/>
              <a:t>rain</a:t>
            </a:r>
            <a:r>
              <a:rPr lang="en-GB" dirty="0" smtClean="0"/>
              <a:t>.</a:t>
            </a:r>
          </a:p>
          <a:p>
            <a:pPr lvl="1"/>
            <a:r>
              <a:rPr lang="en-GB" dirty="0" smtClean="0"/>
              <a:t>John found his homework </a:t>
            </a:r>
            <a:r>
              <a:rPr lang="en-GB" i="1" dirty="0" smtClean="0"/>
              <a:t>under the bed</a:t>
            </a:r>
            <a:r>
              <a:rPr lang="en-GB" dirty="0" smtClean="0"/>
              <a:t>.</a:t>
            </a:r>
          </a:p>
          <a:p>
            <a:pPr lvl="1"/>
            <a:r>
              <a:rPr lang="en-GB" dirty="0" smtClean="0"/>
              <a:t>The children loved the gifts </a:t>
            </a:r>
            <a:r>
              <a:rPr lang="en-GB" i="1" dirty="0" smtClean="0"/>
              <a:t>from their grandparents</a:t>
            </a:r>
            <a:r>
              <a:rPr lang="en-GB" dirty="0" smtClean="0"/>
              <a:t>.</a:t>
            </a:r>
          </a:p>
          <a:p>
            <a:pPr lvl="1"/>
            <a:r>
              <a:rPr lang="en-GB" dirty="0" smtClean="0"/>
              <a:t>He succeeded </a:t>
            </a:r>
            <a:r>
              <a:rPr lang="en-GB" i="1" dirty="0" smtClean="0"/>
              <a:t>with a little help</a:t>
            </a:r>
            <a:r>
              <a:rPr lang="en-GB" dirty="0" smtClean="0"/>
              <a:t>.</a:t>
            </a:r>
          </a:p>
          <a:p>
            <a:pPr lvl="1"/>
            <a:r>
              <a:rPr lang="en-GB" dirty="0" smtClean="0"/>
              <a:t>We met to discuss the project </a:t>
            </a:r>
            <a:r>
              <a:rPr lang="en-GB" i="1" dirty="0" smtClean="0"/>
              <a:t>before class</a:t>
            </a:r>
            <a:r>
              <a:rPr lang="en-GB" dirty="0" smtClean="0"/>
              <a:t>.</a:t>
            </a:r>
          </a:p>
          <a:p>
            <a:pPr lvl="1"/>
            <a:r>
              <a:rPr lang="en-GB" dirty="0" smtClean="0"/>
              <a:t>She left muddy footprints </a:t>
            </a:r>
            <a:r>
              <a:rPr lang="en-GB" i="1" dirty="0" smtClean="0"/>
              <a:t>on the clean floor</a:t>
            </a:r>
            <a:r>
              <a:rPr lang="en-GB" dirty="0" smtClean="0"/>
              <a:t>.</a:t>
            </a:r>
          </a:p>
          <a:p>
            <a:pPr lvl="1"/>
            <a:r>
              <a:rPr lang="en-GB" i="1" dirty="0" smtClean="0"/>
              <a:t>According to</a:t>
            </a:r>
            <a:r>
              <a:rPr lang="en-GB" dirty="0" smtClean="0"/>
              <a:t> </a:t>
            </a:r>
            <a:r>
              <a:rPr lang="en-GB" i="1" dirty="0" smtClean="0"/>
              <a:t>his wishes</a:t>
            </a:r>
            <a:r>
              <a:rPr lang="en-GB" dirty="0" smtClean="0"/>
              <a:t>, his funeral will be private.</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43190"/>
            <a:ext cx="8229600" cy="11430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en-GB" sz="13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Thank you</a:t>
            </a:r>
            <a:endParaRPr lang="en-GB" sz="13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positions_of_place"/>
          <p:cNvPicPr/>
          <p:nvPr/>
        </p:nvPicPr>
        <p:blipFill>
          <a:blip r:embed="rId2"/>
          <a:srcRect/>
          <a:stretch>
            <a:fillRect/>
          </a:stretch>
        </p:blipFill>
        <p:spPr bwMode="auto">
          <a:xfrm>
            <a:off x="1000100" y="785794"/>
            <a:ext cx="7572428" cy="557216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Types of Prepositions</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428596" y="1357298"/>
            <a:ext cx="8286808" cy="4967302"/>
          </a:xfrm>
        </p:spPr>
        <p:txBody>
          <a:bodyPr/>
          <a:lstStyle/>
          <a:p>
            <a:r>
              <a:rPr lang="en-GB" b="1" dirty="0" smtClean="0"/>
              <a:t>There are eight types of Prepositions</a:t>
            </a:r>
          </a:p>
          <a:p>
            <a:pPr marL="1124712" lvl="2" indent="-457200">
              <a:buFont typeface="+mj-lt"/>
              <a:buAutoNum type="arabicPeriod"/>
            </a:pPr>
            <a:r>
              <a:rPr lang="en-GB" sz="2800" dirty="0" smtClean="0"/>
              <a:t>Prepositions of Time</a:t>
            </a:r>
          </a:p>
          <a:p>
            <a:pPr marL="1124712" lvl="2" indent="-457200">
              <a:buFont typeface="+mj-lt"/>
              <a:buAutoNum type="arabicPeriod"/>
            </a:pPr>
            <a:r>
              <a:rPr lang="en-GB" sz="2800" dirty="0" smtClean="0"/>
              <a:t>Prepositions Of Place</a:t>
            </a:r>
          </a:p>
          <a:p>
            <a:pPr marL="1124712" lvl="2" indent="-457200">
              <a:buFont typeface="+mj-lt"/>
              <a:buAutoNum type="arabicPeriod"/>
            </a:pPr>
            <a:r>
              <a:rPr lang="en-GB" sz="2800" dirty="0" smtClean="0"/>
              <a:t>Prepositions of Movement</a:t>
            </a:r>
          </a:p>
          <a:p>
            <a:pPr marL="1124712" lvl="2" indent="-457200">
              <a:buFont typeface="+mj-lt"/>
              <a:buAutoNum type="arabicPeriod"/>
            </a:pPr>
            <a:r>
              <a:rPr lang="en-GB" sz="2800" dirty="0" smtClean="0"/>
              <a:t>Prepositions of Manner</a:t>
            </a:r>
          </a:p>
          <a:p>
            <a:pPr marL="1124712" lvl="2" indent="-457200">
              <a:buFont typeface="+mj-lt"/>
              <a:buAutoNum type="arabicPeriod"/>
            </a:pPr>
            <a:r>
              <a:rPr lang="en-GB" sz="2800" dirty="0" smtClean="0"/>
              <a:t>Prepositions of Agent or Instrument</a:t>
            </a:r>
          </a:p>
          <a:p>
            <a:pPr marL="1124712" lvl="2" indent="-457200">
              <a:buFont typeface="+mj-lt"/>
              <a:buAutoNum type="arabicPeriod"/>
            </a:pPr>
            <a:r>
              <a:rPr lang="en-GB" sz="2800" dirty="0" smtClean="0"/>
              <a:t>Prepositions of Measure</a:t>
            </a:r>
          </a:p>
          <a:p>
            <a:pPr marL="1124712" lvl="2" indent="-457200">
              <a:buFont typeface="+mj-lt"/>
              <a:buAutoNum type="arabicPeriod"/>
            </a:pPr>
            <a:r>
              <a:rPr lang="en-GB" sz="2800" dirty="0" smtClean="0"/>
              <a:t>Prepositions of Source</a:t>
            </a:r>
          </a:p>
          <a:p>
            <a:pPr marL="1124712" lvl="2" indent="-457200">
              <a:buFont typeface="+mj-lt"/>
              <a:buAutoNum type="arabicPeriod"/>
            </a:pPr>
            <a:r>
              <a:rPr lang="en-GB" sz="2800" dirty="0" smtClean="0"/>
              <a:t>Prepositions of Possession</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lstStyle/>
          <a:p>
            <a:pPr lvl="2" algn="l" rtl="0">
              <a:spcBef>
                <a:spcPct val="0"/>
              </a:spcBef>
            </a:pP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 Prepositions of Time</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357158" y="1285860"/>
            <a:ext cx="8572560" cy="5357850"/>
          </a:xfrm>
        </p:spPr>
        <p:txBody>
          <a:bodyPr>
            <a:normAutofit lnSpcReduction="10000"/>
          </a:bodyPr>
          <a:lstStyle/>
          <a:p>
            <a:r>
              <a:rPr lang="en-GB" dirty="0" smtClean="0"/>
              <a:t>A preposition of time is a </a:t>
            </a:r>
            <a:r>
              <a:rPr lang="en-GB" b="1" dirty="0" smtClean="0">
                <a:hlinkClick r:id="rId2"/>
              </a:rPr>
              <a:t>preposition</a:t>
            </a:r>
            <a:r>
              <a:rPr lang="en-GB" dirty="0" smtClean="0"/>
              <a:t> that allows you to discuss a specific time period such as a date on the calendar, one of the days of the week, or the actual time something takes place. </a:t>
            </a:r>
          </a:p>
          <a:p>
            <a:endParaRPr lang="en-GB" dirty="0" smtClean="0"/>
          </a:p>
          <a:p>
            <a:r>
              <a:rPr lang="en-GB" dirty="0" smtClean="0"/>
              <a:t>These are used when there is a need to indicate when a particular event happened. These include: </a:t>
            </a:r>
            <a:r>
              <a:rPr lang="en-GB" b="1" i="1" dirty="0" smtClean="0"/>
              <a:t>In, On, At, Since, For, During</a:t>
            </a:r>
            <a:r>
              <a:rPr lang="en-GB" dirty="0" smtClean="0"/>
              <a:t> etc</a:t>
            </a:r>
          </a:p>
          <a:p>
            <a:pPr>
              <a:buNone/>
            </a:pPr>
            <a:endParaRPr lang="en-GB" dirty="0" smtClean="0"/>
          </a:p>
          <a:p>
            <a:pPr>
              <a:buNone/>
            </a:pPr>
            <a:r>
              <a:rPr lang="en-GB" dirty="0" smtClean="0"/>
              <a:t> Prepositions of time are the same words as prepositions of place, however they are used in a different way. You can easily distinguish these prepositions, as they always discuss times rather than places.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58204" cy="5467368"/>
          </a:xfrm>
        </p:spPr>
        <p:txBody>
          <a:bodyPr>
            <a:normAutofit/>
          </a:bodyPr>
          <a:lstStyle/>
          <a:p>
            <a:r>
              <a:rPr lang="en-GB" dirty="0" smtClean="0"/>
              <a:t>At – This preposition of time is used to discuss clock times, holidays and festivals, and other very specific time frames including exceptions, such as “at night.”</a:t>
            </a:r>
          </a:p>
          <a:p>
            <a:endParaRPr lang="en-GB" dirty="0" smtClean="0"/>
          </a:p>
          <a:p>
            <a:r>
              <a:rPr lang="en-GB" dirty="0" smtClean="0"/>
              <a:t>In – This preposition of time is used to discuss months, seasons, years, centuries, general times of day, and longer periods of time such as “in the past.”</a:t>
            </a:r>
          </a:p>
          <a:p>
            <a:endParaRPr lang="en-GB" dirty="0" smtClean="0"/>
          </a:p>
          <a:p>
            <a:r>
              <a:rPr lang="en-GB" dirty="0" smtClean="0"/>
              <a:t>On – This preposition of time is used to discuss certain days of the week or portions of days of the week, specific dates, and special days such as “on New Year’s Day.”</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lstStyle/>
          <a:p>
            <a:r>
              <a:rPr lang="en-GB" dirty="0" smtClean="0"/>
              <a:t>Ex. </a:t>
            </a:r>
            <a:endParaRPr lang="en-GB" dirty="0"/>
          </a:p>
        </p:txBody>
      </p:sp>
      <p:sp>
        <p:nvSpPr>
          <p:cNvPr id="3" name="Content Placeholder 2"/>
          <p:cNvSpPr>
            <a:spLocks noGrp="1"/>
          </p:cNvSpPr>
          <p:nvPr>
            <p:ph idx="1"/>
          </p:nvPr>
        </p:nvSpPr>
        <p:spPr>
          <a:xfrm>
            <a:off x="500034" y="1428736"/>
            <a:ext cx="8429684" cy="5143536"/>
          </a:xfrm>
        </p:spPr>
        <p:txBody>
          <a:bodyPr>
            <a:normAutofit fontScale="92500"/>
          </a:bodyPr>
          <a:lstStyle/>
          <a:p>
            <a:pPr lvl="1"/>
            <a:r>
              <a:rPr lang="en-GB" sz="2800" dirty="0" smtClean="0"/>
              <a:t>My birthday falls </a:t>
            </a:r>
            <a:r>
              <a:rPr lang="en-GB" sz="2800" i="1" dirty="0" smtClean="0"/>
              <a:t>in </a:t>
            </a:r>
            <a:r>
              <a:rPr lang="en-GB" sz="2800" dirty="0" smtClean="0"/>
              <a:t>January.</a:t>
            </a:r>
          </a:p>
          <a:p>
            <a:pPr lvl="1"/>
            <a:r>
              <a:rPr lang="en-GB" sz="2800" dirty="0" smtClean="0"/>
              <a:t>Birds often migrate </a:t>
            </a:r>
            <a:r>
              <a:rPr lang="en-GB" sz="2800" i="1" dirty="0" smtClean="0"/>
              <a:t>in </a:t>
            </a:r>
            <a:r>
              <a:rPr lang="en-GB" sz="2800" dirty="0" smtClean="0"/>
              <a:t>spring and autumn. My great-grandmother was born </a:t>
            </a:r>
            <a:r>
              <a:rPr lang="en-GB" sz="2800" i="1" dirty="0" smtClean="0"/>
              <a:t>in</a:t>
            </a:r>
            <a:r>
              <a:rPr lang="en-GB" sz="2800" dirty="0" smtClean="0"/>
              <a:t> 1906.</a:t>
            </a:r>
          </a:p>
          <a:p>
            <a:pPr lvl="1"/>
            <a:r>
              <a:rPr lang="en-GB" sz="2800" dirty="0" smtClean="0"/>
              <a:t>Breakfast is a meal which is generally eaten </a:t>
            </a:r>
            <a:r>
              <a:rPr lang="en-GB" sz="2800" i="1" dirty="0" smtClean="0"/>
              <a:t>in</a:t>
            </a:r>
            <a:r>
              <a:rPr lang="en-GB" sz="2800" dirty="0" smtClean="0"/>
              <a:t> the morning.</a:t>
            </a:r>
          </a:p>
          <a:p>
            <a:pPr lvl="1"/>
            <a:r>
              <a:rPr lang="en-GB" sz="2800" dirty="0" smtClean="0"/>
              <a:t>My parents grew up </a:t>
            </a:r>
            <a:r>
              <a:rPr lang="en-GB" sz="2800" i="1" dirty="0" smtClean="0"/>
              <a:t>in</a:t>
            </a:r>
            <a:r>
              <a:rPr lang="en-GB" sz="2800" dirty="0" smtClean="0"/>
              <a:t> the 1960s.</a:t>
            </a:r>
          </a:p>
          <a:p>
            <a:pPr lvl="1"/>
            <a:r>
              <a:rPr lang="en-GB" sz="2800" dirty="0" smtClean="0"/>
              <a:t>My vacation ends </a:t>
            </a:r>
            <a:r>
              <a:rPr lang="en-GB" sz="2800" i="1" dirty="0" smtClean="0"/>
              <a:t>on </a:t>
            </a:r>
            <a:r>
              <a:rPr lang="en-GB" sz="2800" dirty="0" smtClean="0"/>
              <a:t>Monday.</a:t>
            </a:r>
          </a:p>
          <a:p>
            <a:pPr lvl="1"/>
            <a:r>
              <a:rPr lang="en-GB" sz="2800" dirty="0" smtClean="0"/>
              <a:t>We’re going bowling </a:t>
            </a:r>
            <a:r>
              <a:rPr lang="en-GB" sz="2800" i="1" dirty="0" smtClean="0"/>
              <a:t>on </a:t>
            </a:r>
            <a:r>
              <a:rPr lang="en-GB" sz="2800" dirty="0" smtClean="0"/>
              <a:t>Friday night.</a:t>
            </a:r>
          </a:p>
          <a:p>
            <a:pPr lvl="1"/>
            <a:r>
              <a:rPr lang="en-GB" sz="2800" dirty="0" smtClean="0"/>
              <a:t>My brother John was born </a:t>
            </a:r>
            <a:r>
              <a:rPr lang="en-GB" sz="2800" i="1" dirty="0" smtClean="0"/>
              <a:t>on</a:t>
            </a:r>
            <a:r>
              <a:rPr lang="en-GB" sz="2800" dirty="0" smtClean="0"/>
              <a:t> September 3</a:t>
            </a:r>
            <a:r>
              <a:rPr lang="en-GB" sz="2800" baseline="30000" dirty="0" smtClean="0"/>
              <a:t>rd</a:t>
            </a:r>
            <a:r>
              <a:rPr lang="en-GB" sz="2800" dirty="0" smtClean="0"/>
              <a:t>.</a:t>
            </a:r>
          </a:p>
          <a:p>
            <a:pPr lvl="1"/>
            <a:r>
              <a:rPr lang="en-GB" sz="2800" dirty="0" smtClean="0"/>
              <a:t>We always have a huge celebration </a:t>
            </a:r>
            <a:r>
              <a:rPr lang="en-GB" sz="2800" i="1" dirty="0" smtClean="0"/>
              <a:t>on</a:t>
            </a:r>
            <a:r>
              <a:rPr lang="en-GB" sz="2800" dirty="0" smtClean="0"/>
              <a:t> New Year’s Eve.</a:t>
            </a:r>
          </a:p>
          <a:p>
            <a:pPr lvl="1"/>
            <a:r>
              <a:rPr lang="en-GB" sz="2800" dirty="0" smtClean="0"/>
              <a:t>Meet me </a:t>
            </a:r>
            <a:r>
              <a:rPr lang="en-GB" sz="2800" i="1" dirty="0" smtClean="0"/>
              <a:t>at</a:t>
            </a:r>
            <a:r>
              <a:rPr lang="en-GB" sz="2800" dirty="0" smtClean="0"/>
              <a:t> 7:30.</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lstStyle/>
          <a:p>
            <a:pPr lvl="2" algn="l" rtl="0">
              <a:spcBef>
                <a:spcPct val="0"/>
              </a:spcBef>
            </a:pP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 Prepositions Of Place</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28596" y="1214422"/>
            <a:ext cx="8258204" cy="5110178"/>
          </a:xfrm>
        </p:spPr>
        <p:txBody>
          <a:bodyPr/>
          <a:lstStyle/>
          <a:p>
            <a:pPr algn="just"/>
            <a:r>
              <a:rPr lang="en-GB" dirty="0" smtClean="0"/>
              <a:t>These prepositions are used to illustrate the location of nouns or </a:t>
            </a:r>
            <a:r>
              <a:rPr lang="en-GB" b="1" dirty="0" smtClean="0">
                <a:hlinkClick r:id="rId2"/>
              </a:rPr>
              <a:t>pronouns</a:t>
            </a:r>
            <a:r>
              <a:rPr lang="en-GB" dirty="0" smtClean="0"/>
              <a:t> in a sentence. </a:t>
            </a:r>
          </a:p>
          <a:p>
            <a:pPr algn="just">
              <a:buNone/>
            </a:pPr>
            <a:endParaRPr lang="en-GB" dirty="0" smtClean="0"/>
          </a:p>
          <a:p>
            <a:pPr algn="just">
              <a:buNone/>
            </a:pPr>
            <a:r>
              <a:rPr lang="en-GB" dirty="0" smtClean="0"/>
              <a:t>These include: </a:t>
            </a:r>
            <a:r>
              <a:rPr lang="en-GB" b="1" i="1" dirty="0" smtClean="0"/>
              <a:t>In</a:t>
            </a:r>
            <a:r>
              <a:rPr lang="en-GB" dirty="0" smtClean="0"/>
              <a:t>, </a:t>
            </a:r>
            <a:r>
              <a:rPr lang="en-GB" b="1" i="1" dirty="0" smtClean="0"/>
              <a:t>On</a:t>
            </a:r>
            <a:r>
              <a:rPr lang="en-GB" dirty="0" smtClean="0"/>
              <a:t>, </a:t>
            </a:r>
            <a:r>
              <a:rPr lang="en-GB" b="1" i="1" dirty="0" smtClean="0"/>
              <a:t>Between</a:t>
            </a:r>
            <a:r>
              <a:rPr lang="en-GB" dirty="0" smtClean="0"/>
              <a:t>, </a:t>
            </a:r>
            <a:r>
              <a:rPr lang="en-GB" b="1" i="1" dirty="0" smtClean="0"/>
              <a:t>Behind</a:t>
            </a:r>
            <a:r>
              <a:rPr lang="en-GB" dirty="0" smtClean="0"/>
              <a:t>, </a:t>
            </a:r>
            <a:r>
              <a:rPr lang="en-GB" b="1" i="1" dirty="0" smtClean="0"/>
              <a:t>Under</a:t>
            </a:r>
            <a:r>
              <a:rPr lang="en-GB" dirty="0" smtClean="0"/>
              <a:t>, </a:t>
            </a:r>
            <a:r>
              <a:rPr lang="en-GB" b="1" i="1" dirty="0" smtClean="0"/>
              <a:t>Over</a:t>
            </a:r>
            <a:r>
              <a:rPr lang="en-GB" dirty="0" smtClean="0"/>
              <a:t>,</a:t>
            </a:r>
          </a:p>
          <a:p>
            <a:pPr algn="just">
              <a:buNone/>
            </a:pPr>
            <a:r>
              <a:rPr lang="en-GB" b="1" i="1" dirty="0" smtClean="0"/>
              <a:t>	 Near</a:t>
            </a:r>
            <a:r>
              <a:rPr lang="en-GB" dirty="0" smtClean="0"/>
              <a:t> etc</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256</TotalTime>
  <Words>954</Words>
  <Application>Microsoft Office PowerPoint</Application>
  <PresentationFormat>On-screen Show (4:3)</PresentationFormat>
  <Paragraphs>276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Prepositions </vt:lpstr>
      <vt:lpstr>What is a preposition? </vt:lpstr>
      <vt:lpstr>What is a preposition? </vt:lpstr>
      <vt:lpstr>Slide 4</vt:lpstr>
      <vt:lpstr>Types of Prepositions </vt:lpstr>
      <vt:lpstr>1. Prepositions of Time </vt:lpstr>
      <vt:lpstr>Slide 7</vt:lpstr>
      <vt:lpstr>Ex. </vt:lpstr>
      <vt:lpstr>2. Prepositions Of Place </vt:lpstr>
      <vt:lpstr>Slide 10</vt:lpstr>
      <vt:lpstr>Slide 11</vt:lpstr>
      <vt:lpstr>Slide 12</vt:lpstr>
      <vt:lpstr>Slide 13</vt:lpstr>
      <vt:lpstr>Slide 14</vt:lpstr>
      <vt:lpstr>Slide 15</vt:lpstr>
      <vt:lpstr>3.Prepositions of Movement </vt:lpstr>
      <vt:lpstr>Ex.  </vt:lpstr>
      <vt:lpstr>Prepositions of Movement </vt:lpstr>
      <vt:lpstr>Slide 19</vt:lpstr>
      <vt:lpstr>Slide 20</vt:lpstr>
      <vt:lpstr>4.Prepositions of Manner </vt:lpstr>
      <vt:lpstr>Ex.  </vt:lpstr>
      <vt:lpstr>5. Prepositions of Agent or Instrument </vt:lpstr>
      <vt:lpstr>6. Prepositions of Measure  </vt:lpstr>
      <vt:lpstr>7. Prepositions of Source</vt:lpstr>
      <vt:lpstr>8. Prepositions of Possession</vt:lpstr>
      <vt:lpstr>Forms of Prepositions </vt:lpstr>
      <vt:lpstr>Simple Prepositions  </vt:lpstr>
      <vt:lpstr>Examples:</vt:lpstr>
      <vt:lpstr>Double Prepositions  </vt:lpstr>
      <vt:lpstr>Compound Prepositions  </vt:lpstr>
      <vt:lpstr>Participle Prepositions  </vt:lpstr>
      <vt:lpstr>Phrase Prepositions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Prepositions </dc:title>
  <dc:creator>tanveergul@outlook.com</dc:creator>
  <cp:lastModifiedBy>tanveergul@outlook.com</cp:lastModifiedBy>
  <cp:revision>12</cp:revision>
  <dcterms:created xsi:type="dcterms:W3CDTF">2020-11-21T08:09:01Z</dcterms:created>
  <dcterms:modified xsi:type="dcterms:W3CDTF">2020-11-24T04:06:25Z</dcterms:modified>
</cp:coreProperties>
</file>