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65" r:id="rId3"/>
  </p:sldMasterIdLst>
  <p:notesMasterIdLst>
    <p:notesMasterId r:id="rId28"/>
  </p:notesMasterIdLst>
  <p:sldIdLst>
    <p:sldId id="262" r:id="rId4"/>
    <p:sldId id="265" r:id="rId5"/>
    <p:sldId id="284" r:id="rId6"/>
    <p:sldId id="266" r:id="rId7"/>
    <p:sldId id="257" r:id="rId8"/>
    <p:sldId id="264" r:id="rId9"/>
    <p:sldId id="263" r:id="rId10"/>
    <p:sldId id="268" r:id="rId11"/>
    <p:sldId id="269" r:id="rId12"/>
    <p:sldId id="267" r:id="rId13"/>
    <p:sldId id="270" r:id="rId14"/>
    <p:sldId id="271" r:id="rId15"/>
    <p:sldId id="273" r:id="rId16"/>
    <p:sldId id="260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2" r:id="rId26"/>
    <p:sldId id="283" r:id="rId27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>
      <p:cViewPr>
        <p:scale>
          <a:sx n="89" d="100"/>
          <a:sy n="89" d="100"/>
        </p:scale>
        <p:origin x="-780" y="-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F17050-9B4D-42B3-AB2F-59BBBDE37868}" type="datetimeFigureOut">
              <a:rPr lang="en-US" smtClean="0"/>
              <a:t>16-Nov-20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89E0B-C26E-4585-A4CF-46F9B074F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28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89E0B-C26E-4585-A4CF-46F9B074FCC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547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89E0B-C26E-4585-A4CF-46F9B074FCC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547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89E0B-C26E-4585-A4CF-46F9B074FCC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547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89E0B-C26E-4585-A4CF-46F9B074FCC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547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89E0B-C26E-4585-A4CF-46F9B074FCC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547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89E0B-C26E-4585-A4CF-46F9B074FCC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9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5951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B8C0B-6BAD-41AB-837D-FE28F0028C5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977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F2EFC2-F514-4D4A-8718-D55A3329DDC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267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B7224-A5E3-42C8-BFFB-8F139727F0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687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C902A9-4C6C-47EE-8D57-5BD3FA084C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346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fld id="{96129949-8D31-4137-8325-10931158B64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618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fld id="{D463D871-C168-4846-9219-0C10903134E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24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92F06-7D6D-4349-8E27-38753EBD6EF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22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80630C-01F7-4751-BCC9-AFB472D714A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047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80D3D-1C7A-4B6D-AC66-32B15B669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8515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DA9303-4D84-43D6-8882-E9998C787BB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92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22159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C2B8CE-C56F-4A26-B257-FE153900C34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6956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49CB7-ADCC-4251-8010-FF8B3CC7C72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1723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A7DBF-38E0-4C0D-920C-7D88E6F3283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7091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B8C0B-6BAD-41AB-837D-FE28F0028C5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56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F2EFC2-F514-4D4A-8718-D55A3329DDC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3194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B7224-A5E3-42C8-BFFB-8F139727F0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8019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C902A9-4C6C-47EE-8D57-5BD3FA084C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5932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fld id="{96129949-8D31-4137-8325-10931158B64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526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fld id="{D463D871-C168-4846-9219-0C10903134E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069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92F06-7D6D-4349-8E27-38753EBD6EF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092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80630C-01F7-4751-BCC9-AFB472D714A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126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80D3D-1C7A-4B6D-AC66-32B15B669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455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DA9303-4D84-43D6-8882-E9998C787BB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476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C2B8CE-C56F-4A26-B257-FE153900C34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628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49CB7-ADCC-4251-8010-FF8B3CC7C72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48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A7DBF-38E0-4C0D-920C-7D88E6F3283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644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2780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fld id="{566C1DD1-2419-4820-A7CF-2DDF771A9A66}" type="slidenum">
              <a:rPr lang="en-US" smtClean="0">
                <a:solidFill>
                  <a:srgbClr val="000000"/>
                </a:solidFill>
              </a:rPr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825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fld id="{566C1DD1-2419-4820-A7CF-2DDF771A9A66}" type="slidenum">
              <a:rPr lang="en-US" smtClean="0">
                <a:solidFill>
                  <a:srgbClr val="000000"/>
                </a:solidFill>
              </a:rPr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17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00575" y="1419622"/>
            <a:ext cx="70184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/>
              <a:t>Nitrogen fixation is a process by which molecular 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 nitrogen in </a:t>
            </a:r>
            <a:r>
              <a:rPr lang="en-US" sz="2000" dirty="0"/>
              <a:t>the air is converted into ammonia </a:t>
            </a:r>
            <a:r>
              <a:rPr lang="en-US" sz="2000" dirty="0" smtClean="0"/>
              <a:t>(NH</a:t>
            </a:r>
            <a:r>
              <a:rPr lang="en-US" dirty="0" smtClean="0"/>
              <a:t>3</a:t>
            </a:r>
            <a:r>
              <a:rPr lang="en-US" sz="2000" dirty="0"/>
              <a:t>) or 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 related nitrogenous </a:t>
            </a:r>
            <a:r>
              <a:rPr lang="en-US" sz="2000" dirty="0"/>
              <a:t>compounds in soil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/>
              <a:t>Nitrogen is essential constituents of all biomolecules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both in plants and animals</a:t>
            </a:r>
          </a:p>
          <a:p>
            <a:endParaRPr lang="en-US" sz="2000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/>
              <a:t>Only some plants can take nitrogen from soil in the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form of nitrate or ammonium ion other need to fix it.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419872" y="411510"/>
            <a:ext cx="3617913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 smtClean="0"/>
              <a:t>Nitrogen Fixation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26216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9582"/>
            <a:ext cx="8640960" cy="367240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000" dirty="0">
                <a:latin typeface="Malgun Gothic" pitchFamily="34" charset="-127"/>
                <a:ea typeface="Malgun Gothic" pitchFamily="34" charset="-127"/>
              </a:rPr>
              <a:t>Fixation of free nitrogen by micro-organisms living </a:t>
            </a:r>
            <a:r>
              <a:rPr lang="en-US" sz="2000" dirty="0" smtClean="0">
                <a:latin typeface="Malgun Gothic" pitchFamily="34" charset="-127"/>
                <a:ea typeface="Malgun Gothic" pitchFamily="34" charset="-127"/>
              </a:rPr>
              <a:t>symbiotically inside </a:t>
            </a:r>
            <a:r>
              <a:rPr lang="en-US" sz="2000" dirty="0">
                <a:latin typeface="Malgun Gothic" pitchFamily="34" charset="-127"/>
                <a:ea typeface="Malgun Gothic" pitchFamily="34" charset="-127"/>
              </a:rPr>
              <a:t>the plants.</a:t>
            </a:r>
          </a:p>
          <a:p>
            <a:endParaRPr lang="en-US" sz="2000" dirty="0">
              <a:latin typeface="Malgun Gothic" pitchFamily="34" charset="-127"/>
              <a:ea typeface="Malgun Gothic" pitchFamily="34" charset="-127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>
                <a:latin typeface="Malgun Gothic" pitchFamily="34" charset="-127"/>
                <a:ea typeface="Malgun Gothic" pitchFamily="34" charset="-127"/>
              </a:rPr>
              <a:t>The term ‘symbiosis’ was first introduced by a biologist named </a:t>
            </a:r>
            <a:r>
              <a:rPr lang="en-US" sz="2000" dirty="0" err="1">
                <a:latin typeface="Malgun Gothic" pitchFamily="34" charset="-127"/>
                <a:ea typeface="Malgun Gothic" pitchFamily="34" charset="-127"/>
              </a:rPr>
              <a:t>DeBary</a:t>
            </a:r>
            <a:r>
              <a:rPr lang="en-US" sz="2000" dirty="0" smtClean="0">
                <a:latin typeface="Malgun Gothic" pitchFamily="34" charset="-127"/>
                <a:ea typeface="Malgun Gothic" pitchFamily="34" charset="-127"/>
              </a:rPr>
              <a:t>.</a:t>
            </a:r>
          </a:p>
          <a:p>
            <a:pPr marL="0" indent="0">
              <a:buNone/>
            </a:pPr>
            <a:endParaRPr lang="en-US" sz="2000" dirty="0">
              <a:latin typeface="Malgun Gothic" pitchFamily="34" charset="-127"/>
              <a:ea typeface="Malgun Gothic" pitchFamily="34" charset="-127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>
                <a:latin typeface="Malgun Gothic" pitchFamily="34" charset="-127"/>
                <a:ea typeface="Malgun Gothic" pitchFamily="34" charset="-127"/>
              </a:rPr>
              <a:t>These can be discussed under the following three </a:t>
            </a:r>
            <a:r>
              <a:rPr lang="en-US" sz="2000" dirty="0" smtClean="0">
                <a:latin typeface="Malgun Gothic" pitchFamily="34" charset="-127"/>
                <a:ea typeface="Malgun Gothic" pitchFamily="34" charset="-127"/>
              </a:rPr>
              <a:t>headings</a:t>
            </a:r>
            <a:endParaRPr lang="en-US" sz="2000" dirty="0">
              <a:latin typeface="Malgun Gothic" pitchFamily="34" charset="-127"/>
              <a:ea typeface="Malgun Gothic" pitchFamily="34" charset="-127"/>
            </a:endParaRPr>
          </a:p>
          <a:p>
            <a:pPr marL="0" indent="0">
              <a:buNone/>
            </a:pPr>
            <a:r>
              <a:rPr lang="en-US" sz="1800" dirty="0" smtClean="0">
                <a:latin typeface="Malgun Gothic" pitchFamily="34" charset="-127"/>
                <a:ea typeface="Malgun Gothic" pitchFamily="34" charset="-127"/>
              </a:rPr>
              <a:t>1</a:t>
            </a:r>
            <a:r>
              <a:rPr lang="en-US" sz="2000" dirty="0">
                <a:latin typeface="Malgun Gothic" pitchFamily="34" charset="-127"/>
                <a:ea typeface="Malgun Gothic" pitchFamily="34" charset="-127"/>
              </a:rPr>
              <a:t>. Nodule formation in leguminous plants.</a:t>
            </a:r>
          </a:p>
          <a:p>
            <a:pPr marL="0" indent="0">
              <a:buNone/>
            </a:pPr>
            <a:r>
              <a:rPr lang="en-US" sz="1800" dirty="0" smtClean="0">
                <a:latin typeface="Malgun Gothic" pitchFamily="34" charset="-127"/>
                <a:ea typeface="Malgun Gothic" pitchFamily="34" charset="-127"/>
              </a:rPr>
              <a:t>2</a:t>
            </a:r>
            <a:r>
              <a:rPr lang="en-US" sz="2000" dirty="0">
                <a:latin typeface="Malgun Gothic" pitchFamily="34" charset="-127"/>
                <a:ea typeface="Malgun Gothic" pitchFamily="34" charset="-127"/>
              </a:rPr>
              <a:t>. Nodule formation in non-leguminous plants.</a:t>
            </a:r>
          </a:p>
          <a:p>
            <a:pPr marL="0" indent="0">
              <a:buNone/>
            </a:pPr>
            <a:r>
              <a:rPr lang="en-US" sz="1800" dirty="0" smtClean="0">
                <a:latin typeface="Malgun Gothic" pitchFamily="34" charset="-127"/>
                <a:ea typeface="Malgun Gothic" pitchFamily="34" charset="-127"/>
              </a:rPr>
              <a:t>3</a:t>
            </a:r>
            <a:r>
              <a:rPr lang="en-US" sz="2000" dirty="0">
                <a:latin typeface="Malgun Gothic" pitchFamily="34" charset="-127"/>
                <a:ea typeface="Malgun Gothic" pitchFamily="34" charset="-127"/>
              </a:rPr>
              <a:t>. Non nodulation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186577"/>
            <a:ext cx="4875053" cy="523220"/>
          </a:xfrm>
          <a:prstGeom prst="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rtlCol="0">
            <a:spAutoFit/>
          </a:bodyPr>
          <a:lstStyle/>
          <a:p>
            <a:pPr lvl="0" latinLnBrk="0"/>
            <a:r>
              <a:rPr lang="en-US" sz="2800" b="1" kern="0" dirty="0">
                <a:solidFill>
                  <a:srgbClr val="FFFFFF"/>
                </a:solidFill>
                <a:latin typeface="Malgun Gothic" pitchFamily="34" charset="-127"/>
                <a:ea typeface="Malgun Gothic" pitchFamily="34" charset="-127"/>
              </a:rPr>
              <a:t>Symbiotic nitrogen fixation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481899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3648" y="123478"/>
            <a:ext cx="6996724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r>
              <a:rPr lang="en-US" sz="2800" dirty="0" smtClean="0"/>
              <a:t>-Nodule formation in leguminous plants</a:t>
            </a:r>
            <a:endParaRPr lang="en-US" sz="2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95536" y="826882"/>
            <a:ext cx="8568952" cy="425595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sz="2000" dirty="0"/>
              <a:t>More than 2500 species of the family </a:t>
            </a:r>
            <a:r>
              <a:rPr lang="en-US" sz="2000" dirty="0" err="1"/>
              <a:t>Leguminosae</a:t>
            </a:r>
            <a:r>
              <a:rPr lang="en-US" sz="2000" dirty="0"/>
              <a:t> produce </a:t>
            </a:r>
            <a:r>
              <a:rPr lang="en-US" sz="2000" dirty="0" smtClean="0"/>
              <a:t>root nodules </a:t>
            </a:r>
            <a:r>
              <a:rPr lang="en-US" sz="2000" dirty="0"/>
              <a:t>with Rhizobium spp.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Some </a:t>
            </a:r>
            <a:r>
              <a:rPr lang="en-US" sz="2000" dirty="0"/>
              <a:t>examples of plants that belongs to botanical family </a:t>
            </a:r>
            <a:r>
              <a:rPr lang="en-US" sz="2000" dirty="0" err="1" smtClean="0"/>
              <a:t>Leguminosae</a:t>
            </a:r>
            <a:r>
              <a:rPr lang="en-US" sz="2000" dirty="0" smtClean="0"/>
              <a:t> includes </a:t>
            </a:r>
            <a:r>
              <a:rPr lang="en-US" sz="2000" dirty="0" err="1"/>
              <a:t>Cicer</a:t>
            </a:r>
            <a:r>
              <a:rPr lang="en-US" sz="2000" dirty="0"/>
              <a:t> </a:t>
            </a:r>
            <a:r>
              <a:rPr lang="en-US" sz="2000" dirty="0" err="1"/>
              <a:t>arientium</a:t>
            </a:r>
            <a:r>
              <a:rPr lang="en-US" sz="2000" dirty="0"/>
              <a:t> , </a:t>
            </a:r>
            <a:r>
              <a:rPr lang="en-US" sz="2000" dirty="0" err="1"/>
              <a:t>Pisum</a:t>
            </a:r>
            <a:r>
              <a:rPr lang="en-US" sz="2000" dirty="0"/>
              <a:t>, </a:t>
            </a:r>
            <a:r>
              <a:rPr lang="en-US" sz="2000" dirty="0" err="1"/>
              <a:t>Cajanus</a:t>
            </a:r>
            <a:r>
              <a:rPr lang="en-US" sz="2000" dirty="0"/>
              <a:t>, </a:t>
            </a:r>
            <a:r>
              <a:rPr lang="en-US" sz="2000" dirty="0" err="1"/>
              <a:t>Arachis</a:t>
            </a:r>
            <a:r>
              <a:rPr lang="en-US" sz="2000" dirty="0"/>
              <a:t> ,etc.</a:t>
            </a:r>
          </a:p>
          <a:p>
            <a:endParaRPr lang="en-US" sz="2000" dirty="0"/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They fix nitrogen only inside the root nodules.</a:t>
            </a:r>
          </a:p>
          <a:p>
            <a:endParaRPr lang="en-US" sz="2000" dirty="0"/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The association provides food and shelter to the bacteria. The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bacteria supply </a:t>
            </a:r>
            <a:r>
              <a:rPr lang="en-US" sz="2000" dirty="0"/>
              <a:t>fixed nitrogen to the plant.</a:t>
            </a:r>
          </a:p>
          <a:p>
            <a:endParaRPr lang="en-US" sz="2000" dirty="0"/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Nodule may buried in soil, even after harvesting - continue </a:t>
            </a:r>
            <a:r>
              <a:rPr lang="en-US" sz="2000" dirty="0" smtClean="0"/>
              <a:t>nitrogen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fixation</a:t>
            </a:r>
            <a:r>
              <a:rPr lang="en-US" sz="2000" dirty="0"/>
              <a:t>.</a:t>
            </a: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2215018" y="826882"/>
            <a:ext cx="6605453" cy="451596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000" dirty="0">
              <a:latin typeface="Malgun Gothic" pitchFamily="34" charset="-127"/>
              <a:ea typeface="Malgun Gothic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5915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979712" y="1059582"/>
            <a:ext cx="7056784" cy="31779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Ø"/>
            </a:pPr>
            <a:r>
              <a:rPr lang="en-US" sz="2000" dirty="0">
                <a:latin typeface="Malgun Gothic" pitchFamily="34" charset="-127"/>
                <a:ea typeface="Malgun Gothic" pitchFamily="34" charset="-127"/>
              </a:rPr>
              <a:t>Besides leguminous plants, some other plants </a:t>
            </a:r>
            <a:r>
              <a:rPr lang="en-US" sz="2000" dirty="0" err="1">
                <a:latin typeface="Malgun Gothic" pitchFamily="34" charset="-127"/>
                <a:ea typeface="Malgun Gothic" pitchFamily="34" charset="-127"/>
              </a:rPr>
              <a:t>aslo</a:t>
            </a:r>
            <a:r>
              <a:rPr lang="en-US" sz="2000" dirty="0">
                <a:latin typeface="Malgun Gothic" pitchFamily="34" charset="-127"/>
                <a:ea typeface="Malgun Gothic" pitchFamily="34" charset="-127"/>
              </a:rPr>
              <a:t> </a:t>
            </a:r>
          </a:p>
          <a:p>
            <a:pPr marL="0" indent="0" algn="just">
              <a:buNone/>
            </a:pPr>
            <a:r>
              <a:rPr lang="en-US" sz="2000" dirty="0" smtClean="0">
                <a:latin typeface="Malgun Gothic" pitchFamily="34" charset="-127"/>
                <a:ea typeface="Malgun Gothic" pitchFamily="34" charset="-127"/>
              </a:rPr>
              <a:t>    found </a:t>
            </a:r>
            <a:r>
              <a:rPr lang="en-US" sz="2000" dirty="0">
                <a:latin typeface="Malgun Gothic" pitchFamily="34" charset="-127"/>
                <a:ea typeface="Malgun Gothic" pitchFamily="34" charset="-127"/>
              </a:rPr>
              <a:t>to form </a:t>
            </a:r>
            <a:r>
              <a:rPr lang="en-US" sz="2000" dirty="0" smtClean="0">
                <a:latin typeface="Malgun Gothic" pitchFamily="34" charset="-127"/>
                <a:ea typeface="Malgun Gothic" pitchFamily="34" charset="-127"/>
              </a:rPr>
              <a:t>root </a:t>
            </a:r>
            <a:r>
              <a:rPr lang="en-US" sz="2000" dirty="0">
                <a:latin typeface="Malgun Gothic" pitchFamily="34" charset="-127"/>
                <a:ea typeface="Malgun Gothic" pitchFamily="34" charset="-127"/>
              </a:rPr>
              <a:t>nodules.</a:t>
            </a:r>
          </a:p>
          <a:p>
            <a:pPr algn="just"/>
            <a:endParaRPr lang="en-US" sz="2000" dirty="0">
              <a:latin typeface="Malgun Gothic" pitchFamily="34" charset="-127"/>
              <a:ea typeface="Malgun Gothic" pitchFamily="34" charset="-127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000" dirty="0">
                <a:latin typeface="Malgun Gothic" pitchFamily="34" charset="-127"/>
                <a:ea typeface="Malgun Gothic" pitchFamily="34" charset="-127"/>
              </a:rPr>
              <a:t>Some examples include, </a:t>
            </a:r>
            <a:r>
              <a:rPr lang="en-US" sz="2000" dirty="0" err="1">
                <a:latin typeface="Malgun Gothic" pitchFamily="34" charset="-127"/>
                <a:ea typeface="Malgun Gothic" pitchFamily="34" charset="-127"/>
              </a:rPr>
              <a:t>Causuarina</a:t>
            </a:r>
            <a:r>
              <a:rPr lang="en-US" sz="2000" dirty="0">
                <a:latin typeface="Malgun Gothic" pitchFamily="34" charset="-127"/>
                <a:ea typeface="Malgun Gothic" pitchFamily="34" charset="-127"/>
              </a:rPr>
              <a:t> </a:t>
            </a:r>
            <a:r>
              <a:rPr lang="en-US" sz="2000" dirty="0" err="1">
                <a:latin typeface="Malgun Gothic" pitchFamily="34" charset="-127"/>
                <a:ea typeface="Malgun Gothic" pitchFamily="34" charset="-127"/>
              </a:rPr>
              <a:t>equisetifolia</a:t>
            </a:r>
            <a:r>
              <a:rPr lang="en-US" sz="2000" dirty="0">
                <a:latin typeface="Malgun Gothic" pitchFamily="34" charset="-127"/>
                <a:ea typeface="Malgun Gothic" pitchFamily="34" charset="-127"/>
              </a:rPr>
              <a:t>, </a:t>
            </a:r>
            <a:endParaRPr lang="en-US" sz="2000" dirty="0" smtClean="0">
              <a:latin typeface="Malgun Gothic" pitchFamily="34" charset="-127"/>
              <a:ea typeface="Malgun Gothic" pitchFamily="34" charset="-127"/>
            </a:endParaRPr>
          </a:p>
          <a:p>
            <a:pPr marL="0" indent="0" algn="just">
              <a:buNone/>
            </a:pPr>
            <a:r>
              <a:rPr lang="en-US" sz="2000" dirty="0">
                <a:latin typeface="Malgun Gothic" pitchFamily="34" charset="-127"/>
                <a:ea typeface="Malgun Gothic" pitchFamily="34" charset="-127"/>
              </a:rPr>
              <a:t> </a:t>
            </a:r>
            <a:r>
              <a:rPr lang="en-US" sz="2000" dirty="0" smtClean="0">
                <a:latin typeface="Malgun Gothic" pitchFamily="34" charset="-127"/>
                <a:ea typeface="Malgun Gothic" pitchFamily="34" charset="-127"/>
              </a:rPr>
              <a:t>   </a:t>
            </a:r>
            <a:r>
              <a:rPr lang="en-US" sz="2000" dirty="0" err="1" smtClean="0">
                <a:latin typeface="Malgun Gothic" pitchFamily="34" charset="-127"/>
                <a:ea typeface="Malgun Gothic" pitchFamily="34" charset="-127"/>
              </a:rPr>
              <a:t>Myrica</a:t>
            </a:r>
            <a:r>
              <a:rPr lang="en-US" sz="2000" dirty="0" smtClean="0">
                <a:latin typeface="Malgun Gothic" pitchFamily="34" charset="-127"/>
                <a:ea typeface="Malgun Gothic" pitchFamily="34" charset="-127"/>
              </a:rPr>
              <a:t> </a:t>
            </a:r>
            <a:r>
              <a:rPr lang="en-US" sz="2000" dirty="0">
                <a:latin typeface="Malgun Gothic" pitchFamily="34" charset="-127"/>
                <a:ea typeface="Malgun Gothic" pitchFamily="34" charset="-127"/>
              </a:rPr>
              <a:t>gale etc.</a:t>
            </a:r>
          </a:p>
          <a:p>
            <a:pPr algn="just"/>
            <a:endParaRPr lang="en-US" sz="2000" dirty="0">
              <a:latin typeface="Malgun Gothic" pitchFamily="34" charset="-127"/>
              <a:ea typeface="Malgun Gothic" pitchFamily="34" charset="-127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000" dirty="0">
                <a:latin typeface="Malgun Gothic" pitchFamily="34" charset="-127"/>
                <a:ea typeface="Malgun Gothic" pitchFamily="34" charset="-127"/>
              </a:rPr>
              <a:t>Leaf nodules are also noted in some species of </a:t>
            </a:r>
          </a:p>
          <a:p>
            <a:pPr marL="0" indent="0" algn="just">
              <a:buNone/>
            </a:pPr>
            <a:r>
              <a:rPr lang="en-US" sz="2000" dirty="0">
                <a:latin typeface="Malgun Gothic" pitchFamily="34" charset="-127"/>
                <a:ea typeface="Malgun Gothic" pitchFamily="34" charset="-127"/>
              </a:rPr>
              <a:t> </a:t>
            </a:r>
            <a:r>
              <a:rPr lang="en-US" sz="2000" dirty="0" smtClean="0">
                <a:latin typeface="Malgun Gothic" pitchFamily="34" charset="-127"/>
                <a:ea typeface="Malgun Gothic" pitchFamily="34" charset="-127"/>
              </a:rPr>
              <a:t>   Gymnosperms </a:t>
            </a:r>
            <a:r>
              <a:rPr lang="en-US" sz="2000" dirty="0">
                <a:latin typeface="Malgun Gothic" pitchFamily="34" charset="-127"/>
                <a:ea typeface="Malgun Gothic" pitchFamily="34" charset="-127"/>
              </a:rPr>
              <a:t>e.g., </a:t>
            </a:r>
            <a:r>
              <a:rPr lang="en-US" sz="2000" dirty="0" err="1">
                <a:latin typeface="Malgun Gothic" pitchFamily="34" charset="-127"/>
                <a:ea typeface="Malgun Gothic" pitchFamily="34" charset="-127"/>
              </a:rPr>
              <a:t>Pavetta</a:t>
            </a:r>
            <a:r>
              <a:rPr lang="en-US" sz="2000" dirty="0">
                <a:latin typeface="Malgun Gothic" pitchFamily="34" charset="-127"/>
                <a:ea typeface="Malgun Gothic" pitchFamily="34" charset="-127"/>
              </a:rPr>
              <a:t> </a:t>
            </a:r>
            <a:r>
              <a:rPr lang="en-US" sz="2000" dirty="0" err="1">
                <a:latin typeface="Malgun Gothic" pitchFamily="34" charset="-127"/>
                <a:ea typeface="Malgun Gothic" pitchFamily="34" charset="-127"/>
              </a:rPr>
              <a:t>zinumermanniana</a:t>
            </a:r>
            <a:r>
              <a:rPr lang="en-US" sz="2000" dirty="0">
                <a:latin typeface="Malgun Gothic" pitchFamily="34" charset="-127"/>
                <a:ea typeface="Malgun Gothic" pitchFamily="34" charset="-127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09444" y="186577"/>
            <a:ext cx="7027052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/>
              <a:t>2-Nodule formation in non-leguminous plants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955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type="title"/>
          </p:nvPr>
        </p:nvSpPr>
        <p:spPr bwMode="auto">
          <a:xfrm>
            <a:off x="467544" y="223016"/>
            <a:ext cx="3190928" cy="523220"/>
          </a:xfrm>
          <a:prstGeom prst="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t>3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t>-Non-nodulation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 noGrp="1"/>
          </p:cNvSpPr>
          <p:nvPr>
            <p:ph type="body" sz="half" idx="2"/>
          </p:nvPr>
        </p:nvSpPr>
        <p:spPr bwMode="auto">
          <a:xfrm>
            <a:off x="107504" y="1076329"/>
            <a:ext cx="4032448" cy="1567429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cs typeface="+mn-cs"/>
              </a:rPr>
              <a:t>Lichens-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cs typeface="+mn-cs"/>
              </a:rPr>
              <a:t>Cyanobacteria 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/>
              <a:cs typeface="+mn-cs"/>
            </a:endParaRPr>
          </a:p>
          <a:p>
            <a:pPr fontAlgn="auto">
              <a:spcAft>
                <a:spcPts val="0"/>
              </a:spcAft>
            </a:pPr>
            <a:r>
              <a:rPr kumimoji="0" lang="en-US" sz="200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cs typeface="+mn-cs"/>
              </a:rPr>
              <a:t>Anthoceros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cs typeface="+mn-cs"/>
              </a:rPr>
              <a:t>-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cs typeface="+mn-cs"/>
              </a:rPr>
              <a:t>Nostoc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cs typeface="+mn-cs"/>
              </a:rPr>
              <a:t> 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/>
              <a:cs typeface="+mn-cs"/>
            </a:endParaRPr>
          </a:p>
          <a:p>
            <a:pPr fontAlgn="auto">
              <a:spcAft>
                <a:spcPts val="0"/>
              </a:spcAft>
            </a:pPr>
            <a:r>
              <a:rPr kumimoji="0" lang="en-US" sz="200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cs typeface="+mn-cs"/>
              </a:rPr>
              <a:t>Azolla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cs typeface="+mn-cs"/>
              </a:rPr>
              <a:t>-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cs typeface="+mn-cs"/>
              </a:rPr>
              <a:t>Anabaena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cs typeface="+mn-cs"/>
              </a:rPr>
              <a:t>azollae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cs typeface="+mn-cs"/>
              </a:rPr>
              <a:t> 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/>
              <a:cs typeface="+mn-cs"/>
            </a:endParaRPr>
          </a:p>
          <a:p>
            <a:pPr fontAlgn="auto">
              <a:spcAft>
                <a:spcPts val="0"/>
              </a:spcAft>
            </a:pPr>
            <a:r>
              <a:rPr kumimoji="0" lang="en-US" sz="200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cs typeface="+mn-cs"/>
              </a:rPr>
              <a:t>Cycas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cs typeface="+mn-cs"/>
              </a:rPr>
              <a:t>-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cs typeface="+mn-cs"/>
              </a:rPr>
              <a:t>Nostoc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cs typeface="+mn-cs"/>
              </a:rPr>
              <a:t> and Anabaena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algun Gothic" pitchFamily="34" charset="-127"/>
              <a:ea typeface="Malgun Gothic" pitchFamily="34" charset="-127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780" y="3147814"/>
            <a:ext cx="205422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7107"/>
            <a:ext cx="2707849" cy="464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625" y="267494"/>
            <a:ext cx="1966536" cy="2625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12" y="2730307"/>
            <a:ext cx="3240360" cy="2205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418112" y="4294386"/>
            <a:ext cx="1133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i="1" dirty="0" err="1"/>
              <a:t>Nostoc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858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2201"/>
            <a:ext cx="7344816" cy="4646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87399"/>
          <p:cNvSpPr txBox="1">
            <a:spLocks/>
          </p:cNvSpPr>
          <p:nvPr/>
        </p:nvSpPr>
        <p:spPr bwMode="auto">
          <a:xfrm>
            <a:off x="2339752" y="51470"/>
            <a:ext cx="432048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en-GB" altLang="en-US" sz="2400" dirty="0" smtClean="0">
                <a:latin typeface="Arial" charset="0"/>
                <a:cs typeface="Arial" charset="0"/>
              </a:rPr>
              <a:t>Symbiotic nitrogen fixation</a:t>
            </a:r>
          </a:p>
        </p:txBody>
      </p:sp>
    </p:spTree>
    <p:extLst>
      <p:ext uri="{BB962C8B-B14F-4D97-AF65-F5344CB8AC3E}">
        <p14:creationId xmlns:p14="http://schemas.microsoft.com/office/powerpoint/2010/main" val="333599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83768" y="165061"/>
            <a:ext cx="562186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Process of root nodule formation</a:t>
            </a:r>
            <a:endParaRPr lang="en-US" sz="2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968083" y="837262"/>
            <a:ext cx="7164288" cy="4176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3B3835"/>
                </a:solidFill>
              </a:rPr>
              <a:t>Root </a:t>
            </a:r>
            <a:r>
              <a:rPr lang="en-US" sz="2000" dirty="0">
                <a:solidFill>
                  <a:srgbClr val="3B3835"/>
                </a:solidFill>
              </a:rPr>
              <a:t>nodules formed due to infection </a:t>
            </a:r>
            <a:r>
              <a:rPr lang="en-US" sz="2000" dirty="0" smtClean="0">
                <a:solidFill>
                  <a:srgbClr val="3B3835"/>
                </a:solidFill>
              </a:rPr>
              <a:t>of Rhizobium</a:t>
            </a:r>
            <a:r>
              <a:rPr lang="en-US" sz="2000" dirty="0">
                <a:solidFill>
                  <a:srgbClr val="3B3835"/>
                </a:solidFill>
              </a:rPr>
              <a:t>. </a:t>
            </a:r>
            <a:endParaRPr lang="en-US" sz="2000" dirty="0" smtClean="0">
              <a:solidFill>
                <a:srgbClr val="3B3835"/>
              </a:solidFill>
            </a:endParaRPr>
          </a:p>
          <a:p>
            <a:pPr marL="0" indent="0" algn="just">
              <a:buNone/>
            </a:pPr>
            <a:endParaRPr lang="en-US" sz="2000" dirty="0" smtClean="0">
              <a:solidFill>
                <a:srgbClr val="3B3835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3B3835"/>
                </a:solidFill>
              </a:rPr>
              <a:t>Free </a:t>
            </a:r>
            <a:r>
              <a:rPr lang="en-US" sz="2000" dirty="0">
                <a:solidFill>
                  <a:srgbClr val="3B3835"/>
                </a:solidFill>
              </a:rPr>
              <a:t>living bacteria growing near the root of legumes </a:t>
            </a:r>
            <a:endParaRPr lang="en-US" sz="2000" dirty="0" smtClean="0">
              <a:solidFill>
                <a:srgbClr val="3B3835"/>
              </a:solidFill>
            </a:endParaRPr>
          </a:p>
          <a:p>
            <a:pPr marL="0" indent="0" algn="just">
              <a:buNone/>
            </a:pPr>
            <a:r>
              <a:rPr lang="en-US" sz="2000" dirty="0">
                <a:solidFill>
                  <a:srgbClr val="3B3835"/>
                </a:solidFill>
              </a:rPr>
              <a:t> </a:t>
            </a:r>
            <a:r>
              <a:rPr lang="en-US" sz="2000" dirty="0" smtClean="0">
                <a:solidFill>
                  <a:srgbClr val="3B3835"/>
                </a:solidFill>
              </a:rPr>
              <a:t>   unable </a:t>
            </a:r>
            <a:r>
              <a:rPr lang="en-US" sz="2000" dirty="0">
                <a:solidFill>
                  <a:srgbClr val="3B3835"/>
                </a:solidFill>
              </a:rPr>
              <a:t>the fix nitrogen in free condition</a:t>
            </a:r>
            <a:r>
              <a:rPr lang="en-US" sz="2000" dirty="0" smtClean="0">
                <a:solidFill>
                  <a:srgbClr val="3B3835"/>
                </a:solidFill>
              </a:rPr>
              <a:t>.</a:t>
            </a:r>
          </a:p>
          <a:p>
            <a:pPr marL="0" indent="0" algn="just">
              <a:buNone/>
            </a:pPr>
            <a:endParaRPr lang="en-US" sz="2000" dirty="0" smtClean="0">
              <a:solidFill>
                <a:srgbClr val="3B3835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3B3835"/>
                </a:solidFill>
              </a:rPr>
              <a:t>Roots </a:t>
            </a:r>
            <a:r>
              <a:rPr lang="en-US" sz="2000" dirty="0">
                <a:solidFill>
                  <a:srgbClr val="3B3835"/>
                </a:solidFill>
              </a:rPr>
              <a:t>of the plants belonging to the family </a:t>
            </a:r>
            <a:r>
              <a:rPr lang="en-US" sz="2000" dirty="0" err="1">
                <a:solidFill>
                  <a:srgbClr val="3B3835"/>
                </a:solidFill>
              </a:rPr>
              <a:t>Leguminosae</a:t>
            </a:r>
            <a:r>
              <a:rPr lang="en-US" sz="2000" dirty="0">
                <a:solidFill>
                  <a:srgbClr val="3B3835"/>
                </a:solidFill>
              </a:rPr>
              <a:t> secrete some growth factors helps in fast multiplication of bacteria</a:t>
            </a:r>
            <a:r>
              <a:rPr lang="en-US" sz="2000" dirty="0" smtClean="0">
                <a:solidFill>
                  <a:srgbClr val="3B3835"/>
                </a:solidFill>
              </a:rPr>
              <a:t>. </a:t>
            </a:r>
          </a:p>
          <a:p>
            <a:pPr marL="0" indent="0" algn="just">
              <a:buNone/>
            </a:pPr>
            <a:endParaRPr lang="en-US" sz="2000" dirty="0" smtClean="0">
              <a:solidFill>
                <a:srgbClr val="3B3835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3B3835"/>
                </a:solidFill>
              </a:rPr>
              <a:t>For </a:t>
            </a:r>
            <a:r>
              <a:rPr lang="en-US" sz="2000" dirty="0">
                <a:solidFill>
                  <a:srgbClr val="3B3835"/>
                </a:solidFill>
              </a:rPr>
              <a:t>instant, </a:t>
            </a:r>
            <a:r>
              <a:rPr lang="en-US" sz="2000" dirty="0" err="1">
                <a:solidFill>
                  <a:srgbClr val="3B3835"/>
                </a:solidFill>
              </a:rPr>
              <a:t>Pisum</a:t>
            </a:r>
            <a:r>
              <a:rPr lang="en-US" sz="2000" dirty="0">
                <a:solidFill>
                  <a:srgbClr val="3B3835"/>
                </a:solidFill>
              </a:rPr>
              <a:t> </a:t>
            </a:r>
            <a:r>
              <a:rPr lang="en-US" sz="2000" dirty="0" err="1">
                <a:solidFill>
                  <a:srgbClr val="3B3835"/>
                </a:solidFill>
              </a:rPr>
              <a:t>sativum</a:t>
            </a:r>
            <a:r>
              <a:rPr lang="en-US" sz="2000" dirty="0">
                <a:solidFill>
                  <a:srgbClr val="3B3835"/>
                </a:solidFill>
              </a:rPr>
              <a:t> secretes homo serine and </a:t>
            </a:r>
            <a:endParaRPr lang="en-US" sz="2000" dirty="0" smtClean="0">
              <a:solidFill>
                <a:srgbClr val="3B3835"/>
              </a:solidFill>
            </a:endParaRPr>
          </a:p>
          <a:p>
            <a:pPr marL="0" indent="0" algn="just">
              <a:buNone/>
            </a:pPr>
            <a:r>
              <a:rPr lang="en-US" sz="2000" dirty="0">
                <a:solidFill>
                  <a:srgbClr val="3B3835"/>
                </a:solidFill>
              </a:rPr>
              <a:t> </a:t>
            </a:r>
            <a:r>
              <a:rPr lang="en-US" sz="2000" dirty="0" smtClean="0">
                <a:solidFill>
                  <a:srgbClr val="3B3835"/>
                </a:solidFill>
              </a:rPr>
              <a:t>   carbohydrate </a:t>
            </a:r>
            <a:r>
              <a:rPr lang="en-US" sz="2000" dirty="0">
                <a:solidFill>
                  <a:srgbClr val="3B3835"/>
                </a:solidFill>
              </a:rPr>
              <a:t>containing protein called </a:t>
            </a:r>
            <a:r>
              <a:rPr lang="en-US" sz="2000" dirty="0" err="1">
                <a:solidFill>
                  <a:srgbClr val="3B3835"/>
                </a:solidFill>
              </a:rPr>
              <a:t>Lectins</a:t>
            </a:r>
            <a:r>
              <a:rPr lang="en-US" sz="2000" dirty="0">
                <a:solidFill>
                  <a:srgbClr val="3B3835"/>
                </a:solidFill>
              </a:rPr>
              <a:t> over </a:t>
            </a:r>
            <a:r>
              <a:rPr lang="en-US" sz="2000" dirty="0" smtClean="0">
                <a:solidFill>
                  <a:srgbClr val="3B3835"/>
                </a:solidFill>
              </a:rPr>
              <a:t>their  surface</a:t>
            </a:r>
            <a:endParaRPr lang="en-US" sz="2000" dirty="0">
              <a:ea typeface="Malgun Gothic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0207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5486"/>
            <a:ext cx="8568952" cy="4752528"/>
          </a:xfrm>
          <a:noFill/>
          <a:ln w="76200">
            <a:solidFill>
              <a:srgbClr val="92D050"/>
            </a:solidFill>
          </a:ln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000" dirty="0">
                <a:solidFill>
                  <a:srgbClr val="3B3835"/>
                </a:solidFill>
                <a:latin typeface="Malgun Gothic" pitchFamily="34" charset="-127"/>
                <a:ea typeface="Malgun Gothic" pitchFamily="34" charset="-127"/>
              </a:rPr>
              <a:t>Rhizobia are </a:t>
            </a:r>
            <a:r>
              <a:rPr lang="en-US" sz="2000" dirty="0" err="1">
                <a:solidFill>
                  <a:srgbClr val="3B3835"/>
                </a:solidFill>
                <a:latin typeface="Malgun Gothic" pitchFamily="34" charset="-127"/>
                <a:ea typeface="Malgun Gothic" pitchFamily="34" charset="-127"/>
              </a:rPr>
              <a:t>chemotactically</a:t>
            </a:r>
            <a:r>
              <a:rPr lang="en-US" sz="2000" dirty="0">
                <a:solidFill>
                  <a:srgbClr val="3B3835"/>
                </a:solidFill>
                <a:latin typeface="Malgun Gothic" pitchFamily="34" charset="-127"/>
                <a:ea typeface="Malgun Gothic" pitchFamily="34" charset="-127"/>
              </a:rPr>
              <a:t> attracted to the root hairs</a:t>
            </a:r>
            <a:r>
              <a:rPr lang="en-US" sz="2000" dirty="0" smtClean="0">
                <a:solidFill>
                  <a:srgbClr val="3B3835"/>
                </a:solidFill>
                <a:latin typeface="Malgun Gothic" pitchFamily="34" charset="-127"/>
                <a:ea typeface="Malgun Gothic" pitchFamily="34" charset="-127"/>
              </a:rPr>
              <a:t>.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3B3835"/>
                </a:solidFill>
                <a:latin typeface="Malgun Gothic" pitchFamily="34" charset="-127"/>
                <a:ea typeface="Malgun Gothic" pitchFamily="34" charset="-127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rgbClr val="3B3835"/>
                </a:solidFill>
                <a:latin typeface="Malgun Gothic" pitchFamily="34" charset="-127"/>
                <a:ea typeface="Malgun Gothic" pitchFamily="34" charset="-127"/>
              </a:rPr>
              <a:t>Medited</a:t>
            </a:r>
            <a:r>
              <a:rPr lang="en-US" sz="2000" dirty="0" smtClean="0">
                <a:solidFill>
                  <a:srgbClr val="3B3835"/>
                </a:solidFill>
                <a:latin typeface="Malgun Gothic" pitchFamily="34" charset="-127"/>
                <a:ea typeface="Malgun Gothic" pitchFamily="34" charset="-127"/>
              </a:rPr>
              <a:t> </a:t>
            </a:r>
            <a:r>
              <a:rPr lang="en-US" sz="2000" dirty="0">
                <a:solidFill>
                  <a:srgbClr val="3B3835"/>
                </a:solidFill>
                <a:latin typeface="Malgun Gothic" pitchFamily="34" charset="-127"/>
                <a:ea typeface="Malgun Gothic" pitchFamily="34" charset="-127"/>
              </a:rPr>
              <a:t>by </a:t>
            </a:r>
            <a:r>
              <a:rPr lang="en-US" sz="2000" dirty="0" err="1">
                <a:solidFill>
                  <a:srgbClr val="3B3835"/>
                </a:solidFill>
                <a:latin typeface="Malgun Gothic" pitchFamily="34" charset="-127"/>
                <a:ea typeface="Malgun Gothic" pitchFamily="34" charset="-127"/>
              </a:rPr>
              <a:t>lectins</a:t>
            </a:r>
            <a:r>
              <a:rPr lang="en-US" sz="2000" dirty="0">
                <a:solidFill>
                  <a:srgbClr val="3B3835"/>
                </a:solidFill>
                <a:latin typeface="Malgun Gothic" pitchFamily="34" charset="-127"/>
                <a:ea typeface="Malgun Gothic" pitchFamily="34" charset="-127"/>
              </a:rPr>
              <a:t>, some attach to root hair cell wall</a:t>
            </a:r>
            <a:r>
              <a:rPr lang="en-US" sz="2000" dirty="0" smtClean="0">
                <a:solidFill>
                  <a:srgbClr val="3B3835"/>
                </a:solidFill>
                <a:latin typeface="Malgun Gothic" pitchFamily="34" charset="-127"/>
                <a:ea typeface="Malgun Gothic" pitchFamily="34" charset="-127"/>
              </a:rPr>
              <a:t>.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3B3835"/>
                </a:solidFill>
                <a:latin typeface="Malgun Gothic" pitchFamily="34" charset="-127"/>
                <a:ea typeface="Malgun Gothic" pitchFamily="34" charset="-127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3B3835"/>
                </a:solidFill>
                <a:latin typeface="Malgun Gothic" pitchFamily="34" charset="-127"/>
                <a:ea typeface="Malgun Gothic" pitchFamily="34" charset="-127"/>
              </a:rPr>
              <a:t>Tryptophan </a:t>
            </a:r>
            <a:r>
              <a:rPr lang="en-US" sz="2000" dirty="0">
                <a:solidFill>
                  <a:srgbClr val="3B3835"/>
                </a:solidFill>
                <a:latin typeface="Malgun Gothic" pitchFamily="34" charset="-127"/>
                <a:ea typeface="Malgun Gothic" pitchFamily="34" charset="-127"/>
              </a:rPr>
              <a:t>is a component of the root hair exudate. </a:t>
            </a:r>
            <a:endParaRPr lang="en-US" sz="2000" dirty="0" smtClean="0">
              <a:solidFill>
                <a:srgbClr val="3B3835"/>
              </a:solidFill>
              <a:latin typeface="Malgun Gothic" pitchFamily="34" charset="-127"/>
              <a:ea typeface="Malgun Gothic" pitchFamily="34" charset="-127"/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3B3835"/>
              </a:solidFill>
              <a:latin typeface="Malgun Gothic" pitchFamily="34" charset="-127"/>
              <a:ea typeface="Malgun Gothic" pitchFamily="34" charset="-127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3B3835"/>
                </a:solidFill>
                <a:latin typeface="Malgun Gothic" pitchFamily="34" charset="-127"/>
                <a:ea typeface="Malgun Gothic" pitchFamily="34" charset="-127"/>
              </a:rPr>
              <a:t>Tryptophan </a:t>
            </a:r>
            <a:r>
              <a:rPr lang="en-US" sz="2000" dirty="0">
                <a:solidFill>
                  <a:srgbClr val="3B3835"/>
                </a:solidFill>
                <a:latin typeface="Malgun Gothic" pitchFamily="34" charset="-127"/>
                <a:ea typeface="Malgun Gothic" pitchFamily="34" charset="-127"/>
              </a:rPr>
              <a:t>is transformed by rhizobia to </a:t>
            </a:r>
            <a:r>
              <a:rPr lang="en-US" sz="2000" dirty="0" err="1">
                <a:solidFill>
                  <a:srgbClr val="3B3835"/>
                </a:solidFill>
                <a:latin typeface="Malgun Gothic" pitchFamily="34" charset="-127"/>
                <a:ea typeface="Malgun Gothic" pitchFamily="34" charset="-127"/>
              </a:rPr>
              <a:t>indole</a:t>
            </a:r>
            <a:r>
              <a:rPr lang="en-US" sz="2000" dirty="0">
                <a:solidFill>
                  <a:srgbClr val="3B3835"/>
                </a:solidFill>
                <a:latin typeface="Malgun Gothic" pitchFamily="34" charset="-127"/>
                <a:ea typeface="Malgun Gothic" pitchFamily="34" charset="-127"/>
              </a:rPr>
              <a:t> acetic acid(IAA). </a:t>
            </a:r>
            <a:endParaRPr lang="en-US" sz="2000" dirty="0" smtClean="0">
              <a:solidFill>
                <a:srgbClr val="3B3835"/>
              </a:solidFill>
              <a:latin typeface="Malgun Gothic" pitchFamily="34" charset="-127"/>
              <a:ea typeface="Malgun Gothic" pitchFamily="34" charset="-127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3B3835"/>
                </a:solidFill>
                <a:latin typeface="Malgun Gothic" pitchFamily="34" charset="-127"/>
                <a:ea typeface="Malgun Gothic" pitchFamily="34" charset="-127"/>
              </a:rPr>
              <a:t>This </a:t>
            </a:r>
            <a:r>
              <a:rPr lang="en-US" sz="2000" dirty="0">
                <a:solidFill>
                  <a:srgbClr val="3B3835"/>
                </a:solidFill>
                <a:latin typeface="Malgun Gothic" pitchFamily="34" charset="-127"/>
                <a:ea typeface="Malgun Gothic" pitchFamily="34" charset="-127"/>
              </a:rPr>
              <a:t>plant hormone causes the root hair to curl or branch around the attached rhizobia</a:t>
            </a:r>
            <a:r>
              <a:rPr lang="en-US" sz="2000" dirty="0" smtClean="0">
                <a:solidFill>
                  <a:srgbClr val="3B3835"/>
                </a:solidFill>
                <a:latin typeface="Malgun Gothic" pitchFamily="34" charset="-127"/>
                <a:ea typeface="Malgun Gothic" pitchFamily="34" charset="-127"/>
              </a:rPr>
              <a:t>.</a:t>
            </a:r>
          </a:p>
          <a:p>
            <a:pPr marL="0" indent="0">
              <a:buNone/>
            </a:pPr>
            <a:endParaRPr lang="en-US" sz="2000" dirty="0" smtClean="0">
              <a:solidFill>
                <a:srgbClr val="3B3835"/>
              </a:solidFill>
              <a:latin typeface="Malgun Gothic" pitchFamily="34" charset="-127"/>
              <a:ea typeface="Malgun Gothic" pitchFamily="34" charset="-127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err="1">
                <a:solidFill>
                  <a:srgbClr val="3B3835"/>
                </a:solidFill>
                <a:latin typeface="Malgun Gothic" pitchFamily="34" charset="-127"/>
                <a:ea typeface="Malgun Gothic" pitchFamily="34" charset="-127"/>
              </a:rPr>
              <a:t>Polygalacturonase</a:t>
            </a:r>
            <a:r>
              <a:rPr lang="en-US" sz="2000" dirty="0">
                <a:solidFill>
                  <a:srgbClr val="3B3835"/>
                </a:solidFill>
                <a:latin typeface="Malgun Gothic" pitchFamily="34" charset="-127"/>
                <a:ea typeface="Malgun Gothic" pitchFamily="34" charset="-127"/>
              </a:rPr>
              <a:t>, </a:t>
            </a:r>
            <a:r>
              <a:rPr lang="en-US" sz="2000" dirty="0" err="1">
                <a:solidFill>
                  <a:srgbClr val="3B3835"/>
                </a:solidFill>
                <a:latin typeface="Malgun Gothic" pitchFamily="34" charset="-127"/>
                <a:ea typeface="Malgun Gothic" pitchFamily="34" charset="-127"/>
              </a:rPr>
              <a:t>sectered</a:t>
            </a:r>
            <a:r>
              <a:rPr lang="en-US" sz="2000" dirty="0">
                <a:solidFill>
                  <a:srgbClr val="3B3835"/>
                </a:solidFill>
                <a:latin typeface="Malgun Gothic" pitchFamily="34" charset="-127"/>
                <a:ea typeface="Malgun Gothic" pitchFamily="34" charset="-127"/>
              </a:rPr>
              <a:t> by rhizobia or possibly by the plant, depolymerizes and softens cell wall of root hair, as a result rhizobia get entry to the root hair cell. </a:t>
            </a:r>
            <a:endParaRPr lang="en-US" sz="2000" dirty="0" smtClean="0">
              <a:solidFill>
                <a:srgbClr val="3B3835"/>
              </a:solidFill>
              <a:latin typeface="Malgun Gothic" pitchFamily="34" charset="-127"/>
              <a:ea typeface="Malgun Gothic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90545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483518"/>
            <a:ext cx="8064896" cy="4248472"/>
          </a:xfrm>
          <a:ln w="76200">
            <a:solidFill>
              <a:srgbClr val="92D050"/>
            </a:solidFill>
          </a:ln>
        </p:spPr>
        <p:txBody>
          <a:bodyPr/>
          <a:lstStyle/>
          <a:p>
            <a:pPr lvl="0">
              <a:buFont typeface="Wingdings" pitchFamily="2" charset="2"/>
              <a:buChar char="Ø"/>
            </a:pPr>
            <a:r>
              <a:rPr lang="en-US" sz="2000" dirty="0">
                <a:solidFill>
                  <a:srgbClr val="3B3835"/>
                </a:solidFill>
                <a:latin typeface="Malgun Gothic" pitchFamily="34" charset="-127"/>
                <a:ea typeface="Malgun Gothic" pitchFamily="34" charset="-127"/>
              </a:rPr>
              <a:t>The root hair cell nucleus directs the development of infection thread. </a:t>
            </a:r>
          </a:p>
          <a:p>
            <a:pPr marL="0" lvl="0" indent="0">
              <a:buNone/>
            </a:pPr>
            <a:endParaRPr lang="en-US" sz="2000" dirty="0" smtClean="0">
              <a:solidFill>
                <a:srgbClr val="3B3835"/>
              </a:solidFill>
              <a:latin typeface="Malgun Gothic" pitchFamily="34" charset="-127"/>
              <a:ea typeface="Malgun Gothic" pitchFamily="34" charset="-127"/>
            </a:endParaRPr>
          </a:p>
          <a:p>
            <a:pPr lvl="0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3B3835"/>
                </a:solidFill>
                <a:latin typeface="Malgun Gothic" pitchFamily="34" charset="-127"/>
                <a:ea typeface="Malgun Gothic" pitchFamily="34" charset="-127"/>
              </a:rPr>
              <a:t>Infection </a:t>
            </a:r>
            <a:r>
              <a:rPr lang="en-US" sz="2000" dirty="0">
                <a:solidFill>
                  <a:srgbClr val="3B3835"/>
                </a:solidFill>
                <a:latin typeface="Malgun Gothic" pitchFamily="34" charset="-127"/>
                <a:ea typeface="Malgun Gothic" pitchFamily="34" charset="-127"/>
              </a:rPr>
              <a:t>thread is a tube consisting of cell membrane and surrounding cellulosic wall. The infection thread with time results into formation of nodule tissue. </a:t>
            </a:r>
            <a:endParaRPr lang="en-US" sz="2000" dirty="0">
              <a:solidFill>
                <a:srgbClr val="000000"/>
              </a:solidFill>
              <a:latin typeface="Malgun Gothic" pitchFamily="34" charset="-127"/>
              <a:ea typeface="Malgun Gothic" pitchFamily="34" charset="-127"/>
            </a:endParaRPr>
          </a:p>
          <a:p>
            <a:pPr marL="0" lvl="0" indent="0">
              <a:buNone/>
            </a:pPr>
            <a:endParaRPr lang="en-US" sz="2000" dirty="0" smtClean="0">
              <a:solidFill>
                <a:srgbClr val="3B3835"/>
              </a:solidFill>
              <a:latin typeface="Malgun Gothic" pitchFamily="34" charset="-127"/>
              <a:ea typeface="Malgun Gothic" pitchFamily="34" charset="-127"/>
            </a:endParaRPr>
          </a:p>
          <a:p>
            <a:pPr lvl="0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3B3835"/>
                </a:solidFill>
                <a:latin typeface="Malgun Gothic" pitchFamily="34" charset="-127"/>
                <a:ea typeface="Malgun Gothic" pitchFamily="34" charset="-127"/>
              </a:rPr>
              <a:t> </a:t>
            </a:r>
            <a:r>
              <a:rPr lang="en-US" sz="2000" dirty="0">
                <a:solidFill>
                  <a:srgbClr val="3B3835"/>
                </a:solidFill>
                <a:latin typeface="Malgun Gothic" pitchFamily="34" charset="-127"/>
                <a:ea typeface="Malgun Gothic" pitchFamily="34" charset="-127"/>
              </a:rPr>
              <a:t>Infected root cells swell and cause dividing</a:t>
            </a:r>
            <a:r>
              <a:rPr lang="en-US" sz="2000" dirty="0" smtClean="0">
                <a:solidFill>
                  <a:srgbClr val="3B3835"/>
                </a:solidFill>
                <a:latin typeface="Malgun Gothic" pitchFamily="34" charset="-127"/>
                <a:ea typeface="Malgun Gothic" pitchFamily="34" charset="-127"/>
              </a:rPr>
              <a:t>.</a:t>
            </a:r>
          </a:p>
          <a:p>
            <a:pPr marL="0" lvl="0" indent="0">
              <a:buNone/>
            </a:pPr>
            <a:endParaRPr lang="en-US" sz="2000" dirty="0">
              <a:solidFill>
                <a:srgbClr val="3B3835"/>
              </a:solidFill>
              <a:latin typeface="Malgun Gothic" pitchFamily="34" charset="-127"/>
              <a:ea typeface="Malgun Gothic" pitchFamily="34" charset="-127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>
                <a:solidFill>
                  <a:srgbClr val="3B3835"/>
                </a:solidFill>
                <a:latin typeface="Malgun Gothic" pitchFamily="34" charset="-127"/>
                <a:ea typeface="Malgun Gothic" pitchFamily="34" charset="-127"/>
              </a:rPr>
              <a:t> </a:t>
            </a:r>
            <a:r>
              <a:rPr lang="en-US" sz="2000" dirty="0" smtClean="0">
                <a:solidFill>
                  <a:srgbClr val="3B3835"/>
                </a:solidFill>
                <a:latin typeface="Malgun Gothic" pitchFamily="34" charset="-127"/>
                <a:ea typeface="Malgun Gothic" pitchFamily="34" charset="-127"/>
              </a:rPr>
              <a:t>Bacteria </a:t>
            </a:r>
            <a:r>
              <a:rPr lang="en-US" sz="2000" dirty="0">
                <a:solidFill>
                  <a:srgbClr val="3B3835"/>
                </a:solidFill>
                <a:latin typeface="Malgun Gothic" pitchFamily="34" charset="-127"/>
                <a:ea typeface="Malgun Gothic" pitchFamily="34" charset="-127"/>
              </a:rPr>
              <a:t>within the </a:t>
            </a:r>
            <a:r>
              <a:rPr lang="en-US" sz="2000" dirty="0" err="1">
                <a:solidFill>
                  <a:srgbClr val="3B3835"/>
                </a:solidFill>
                <a:latin typeface="Malgun Gothic" pitchFamily="34" charset="-127"/>
                <a:ea typeface="Malgun Gothic" pitchFamily="34" charset="-127"/>
              </a:rPr>
              <a:t>swellen</a:t>
            </a:r>
            <a:r>
              <a:rPr lang="en-US" sz="2000" dirty="0">
                <a:solidFill>
                  <a:srgbClr val="3B3835"/>
                </a:solidFill>
                <a:latin typeface="Malgun Gothic" pitchFamily="34" charset="-127"/>
                <a:ea typeface="Malgun Gothic" pitchFamily="34" charset="-127"/>
              </a:rPr>
              <a:t> cells change their form to become </a:t>
            </a:r>
            <a:r>
              <a:rPr lang="en-US" sz="2000" dirty="0" err="1">
                <a:solidFill>
                  <a:srgbClr val="3B3835"/>
                </a:solidFill>
                <a:latin typeface="Malgun Gothic" pitchFamily="34" charset="-127"/>
                <a:ea typeface="Malgun Gothic" pitchFamily="34" charset="-127"/>
              </a:rPr>
              <a:t>endosymbiotic</a:t>
            </a:r>
            <a:r>
              <a:rPr lang="en-US" sz="2000" dirty="0">
                <a:solidFill>
                  <a:srgbClr val="3B3835"/>
                </a:solidFill>
                <a:latin typeface="Malgun Gothic" pitchFamily="34" charset="-127"/>
                <a:ea typeface="Malgun Gothic" pitchFamily="34" charset="-127"/>
              </a:rPr>
              <a:t> </a:t>
            </a:r>
            <a:r>
              <a:rPr lang="en-US" sz="2000" dirty="0" err="1">
                <a:solidFill>
                  <a:srgbClr val="3B3835"/>
                </a:solidFill>
                <a:latin typeface="Malgun Gothic" pitchFamily="34" charset="-127"/>
                <a:ea typeface="Malgun Gothic" pitchFamily="34" charset="-127"/>
              </a:rPr>
              <a:t>bacteriods</a:t>
            </a:r>
            <a:r>
              <a:rPr lang="en-US" sz="2000" dirty="0">
                <a:solidFill>
                  <a:srgbClr val="3B3835"/>
                </a:solidFill>
                <a:latin typeface="Malgun Gothic" pitchFamily="34" charset="-127"/>
                <a:ea typeface="Malgun Gothic" pitchFamily="34" charset="-127"/>
              </a:rPr>
              <a:t>, which begin to fix nitrogen.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80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3478"/>
            <a:ext cx="7632848" cy="4862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442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93872" y="1203598"/>
            <a:ext cx="701842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/>
              <a:t>Non-symbiotic (NS) N2 fixation includes N2 fixation by free-living soil bacteria (autotrophic and heterotrophic) that are not in a direct symbiosis with plants, and 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 associative </a:t>
            </a:r>
            <a:r>
              <a:rPr lang="en-US" sz="2000" dirty="0"/>
              <a:t>N2-fixation (e.g. associated with the 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 </a:t>
            </a:r>
            <a:r>
              <a:rPr lang="en-US" sz="2000" dirty="0" err="1" smtClean="0"/>
              <a:t>rhizospheres</a:t>
            </a:r>
            <a:r>
              <a:rPr lang="en-US" sz="2000" dirty="0" smtClean="0"/>
              <a:t> </a:t>
            </a:r>
            <a:r>
              <a:rPr lang="en-US" sz="2000" dirty="0"/>
              <a:t>of grasses and cereals</a:t>
            </a:r>
            <a:r>
              <a:rPr lang="en-US" sz="2000" dirty="0" smtClean="0"/>
              <a:t>).</a:t>
            </a:r>
          </a:p>
          <a:p>
            <a:endParaRPr lang="en-US" sz="20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>
                <a:solidFill>
                  <a:srgbClr val="3B3835"/>
                </a:solidFill>
                <a:latin typeface="Helvetica Neue"/>
              </a:rPr>
              <a:t>Non-symbiotic N2 fixers are also known as free living </a:t>
            </a:r>
            <a:endParaRPr lang="en-US" sz="2000" dirty="0" smtClean="0">
              <a:solidFill>
                <a:srgbClr val="3B3835"/>
              </a:solidFill>
              <a:latin typeface="Helvetica Neue"/>
            </a:endParaRPr>
          </a:p>
          <a:p>
            <a:r>
              <a:rPr lang="en-US" sz="2000" dirty="0" smtClean="0">
                <a:solidFill>
                  <a:srgbClr val="3B3835"/>
                </a:solidFill>
                <a:latin typeface="Helvetica Neue"/>
              </a:rPr>
              <a:t>     nitrogen </a:t>
            </a:r>
            <a:r>
              <a:rPr lang="en-US" sz="2000" dirty="0">
                <a:solidFill>
                  <a:srgbClr val="3B3835"/>
                </a:solidFill>
                <a:latin typeface="Helvetica Neue"/>
              </a:rPr>
              <a:t>fixers. </a:t>
            </a:r>
            <a:endParaRPr lang="en-US" sz="2000" dirty="0" smtClean="0">
              <a:solidFill>
                <a:srgbClr val="3B3835"/>
              </a:solidFill>
              <a:latin typeface="Helvetica Neue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en-US" sz="2000" dirty="0">
              <a:solidFill>
                <a:srgbClr val="3B3835"/>
              </a:solidFill>
              <a:latin typeface="Helvetica Neue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3B3835"/>
                </a:solidFill>
                <a:latin typeface="Helvetica Neue"/>
              </a:rPr>
              <a:t>They </a:t>
            </a:r>
            <a:r>
              <a:rPr lang="en-US" sz="2000" dirty="0">
                <a:solidFill>
                  <a:srgbClr val="3B3835"/>
                </a:solidFill>
                <a:latin typeface="Helvetica Neue"/>
              </a:rPr>
              <a:t>inhabit both in terrestrial and aquatic conditions.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699792" y="165061"/>
            <a:ext cx="5394169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Non-symbiotic nitrogen fixation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8728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5856" y="195486"/>
            <a:ext cx="4504759" cy="523220"/>
          </a:xfrm>
          <a:prstGeom prst="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ysClr val="window" lastClr="FFFFFF"/>
                </a:solidFill>
                <a:latin typeface="맑은 고딕"/>
              </a:rPr>
              <a:t>Role Of Nitrogen </a:t>
            </a:r>
            <a:r>
              <a:rPr lang="en-US" sz="2800" kern="0" dirty="0">
                <a:solidFill>
                  <a:sysClr val="window" lastClr="FFFFFF"/>
                </a:solidFill>
                <a:latin typeface="맑은 고딕"/>
              </a:rPr>
              <a:t>I</a:t>
            </a:r>
            <a:r>
              <a:rPr lang="en-US" sz="2800" kern="0" dirty="0" smtClean="0">
                <a:solidFill>
                  <a:sysClr val="window" lastClr="FFFFFF"/>
                </a:solidFill>
                <a:latin typeface="맑은 고딕"/>
              </a:rPr>
              <a:t>n Plants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051720" y="1059582"/>
            <a:ext cx="676875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Malgun Gothic" pitchFamily="34" charset="-127"/>
                <a:ea typeface="Malgun Gothic" pitchFamily="34" charset="-127"/>
              </a:rPr>
              <a:t>Major </a:t>
            </a:r>
            <a:r>
              <a:rPr lang="en-US" sz="2400" dirty="0">
                <a:latin typeface="Malgun Gothic" pitchFamily="34" charset="-127"/>
                <a:ea typeface="Malgun Gothic" pitchFamily="34" charset="-127"/>
              </a:rPr>
              <a:t>substance in plants next to water </a:t>
            </a:r>
            <a:r>
              <a:rPr lang="en-US" sz="2400" dirty="0" smtClean="0">
                <a:latin typeface="Malgun Gothic" pitchFamily="34" charset="-127"/>
                <a:ea typeface="Malgun Gothic" pitchFamily="34" charset="-127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Malgun Gothic" pitchFamily="34" charset="-127"/>
                <a:ea typeface="Malgun Gothic" pitchFamily="34" charset="-127"/>
              </a:rPr>
              <a:t>Building </a:t>
            </a:r>
            <a:r>
              <a:rPr lang="en-US" sz="2400" dirty="0">
                <a:latin typeface="Malgun Gothic" pitchFamily="34" charset="-127"/>
                <a:ea typeface="Malgun Gothic" pitchFamily="34" charset="-127"/>
              </a:rPr>
              <a:t>blocks </a:t>
            </a:r>
            <a:endParaRPr lang="en-US" sz="2400" dirty="0" smtClean="0">
              <a:latin typeface="Malgun Gothic" pitchFamily="34" charset="-127"/>
              <a:ea typeface="Malgun Gothic" pitchFamily="34" charset="-127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Malgun Gothic" pitchFamily="34" charset="-127"/>
                <a:ea typeface="Malgun Gothic" pitchFamily="34" charset="-127"/>
              </a:rPr>
              <a:t>Constituent </a:t>
            </a:r>
            <a:r>
              <a:rPr lang="en-US" sz="2400" dirty="0">
                <a:latin typeface="Malgun Gothic" pitchFamily="34" charset="-127"/>
                <a:ea typeface="Malgun Gothic" pitchFamily="34" charset="-127"/>
              </a:rPr>
              <a:t>element of </a:t>
            </a:r>
            <a:endParaRPr lang="en-US" sz="2400" dirty="0" smtClean="0">
              <a:latin typeface="Malgun Gothic" pitchFamily="34" charset="-127"/>
              <a:ea typeface="Malgun Gothic" pitchFamily="34" charset="-127"/>
            </a:endParaRPr>
          </a:p>
          <a:p>
            <a:pPr lvl="1"/>
            <a:r>
              <a:rPr lang="en-US" sz="2000" dirty="0" smtClean="0">
                <a:latin typeface="Malgun Gothic" pitchFamily="34" charset="-127"/>
                <a:ea typeface="Malgun Gothic" pitchFamily="34" charset="-127"/>
              </a:rPr>
              <a:t>Chlorophyll </a:t>
            </a:r>
          </a:p>
          <a:p>
            <a:pPr lvl="1"/>
            <a:r>
              <a:rPr lang="en-US" sz="2000" dirty="0" smtClean="0">
                <a:latin typeface="Malgun Gothic" pitchFamily="34" charset="-127"/>
                <a:ea typeface="Malgun Gothic" pitchFamily="34" charset="-127"/>
              </a:rPr>
              <a:t>Cytochromes </a:t>
            </a:r>
          </a:p>
          <a:p>
            <a:pPr lvl="1"/>
            <a:r>
              <a:rPr lang="en-US" sz="2000" dirty="0" smtClean="0">
                <a:latin typeface="Malgun Gothic" pitchFamily="34" charset="-127"/>
                <a:ea typeface="Malgun Gothic" pitchFamily="34" charset="-127"/>
              </a:rPr>
              <a:t>Alkaloids  </a:t>
            </a:r>
          </a:p>
          <a:p>
            <a:pPr lvl="1"/>
            <a:r>
              <a:rPr lang="en-US" sz="2000" dirty="0" smtClean="0">
                <a:latin typeface="Malgun Gothic" pitchFamily="34" charset="-127"/>
                <a:ea typeface="Malgun Gothic" pitchFamily="34" charset="-127"/>
              </a:rPr>
              <a:t>Many </a:t>
            </a:r>
            <a:r>
              <a:rPr lang="en-US" sz="2000" dirty="0">
                <a:latin typeface="Malgun Gothic" pitchFamily="34" charset="-127"/>
                <a:ea typeface="Malgun Gothic" pitchFamily="34" charset="-127"/>
              </a:rPr>
              <a:t>vitamins </a:t>
            </a:r>
            <a:endParaRPr lang="en-US" sz="2000" dirty="0" smtClean="0">
              <a:latin typeface="Malgun Gothic" pitchFamily="34" charset="-127"/>
              <a:ea typeface="Malgun Gothic" pitchFamily="34" charset="-127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Malgun Gothic" pitchFamily="34" charset="-127"/>
                <a:ea typeface="Malgun Gothic" pitchFamily="34" charset="-127"/>
              </a:rPr>
              <a:t>Plays </a:t>
            </a:r>
            <a:r>
              <a:rPr lang="en-US" sz="2400" dirty="0">
                <a:latin typeface="Malgun Gothic" pitchFamily="34" charset="-127"/>
                <a:ea typeface="Malgun Gothic" pitchFamily="34" charset="-127"/>
              </a:rPr>
              <a:t>important role in metabolism, growth, reproduction and heredity</a:t>
            </a:r>
          </a:p>
        </p:txBody>
      </p:sp>
    </p:spTree>
    <p:extLst>
      <p:ext uri="{BB962C8B-B14F-4D97-AF65-F5344CB8AC3E}">
        <p14:creationId xmlns:p14="http://schemas.microsoft.com/office/powerpoint/2010/main" val="144432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67494"/>
            <a:ext cx="8424936" cy="4536504"/>
          </a:xfrm>
          <a:ln w="76200">
            <a:solidFill>
              <a:srgbClr val="92D050"/>
            </a:solidFill>
          </a:ln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000" dirty="0">
                <a:latin typeface="Malgun Gothic" pitchFamily="34" charset="-127"/>
                <a:ea typeface="Malgun Gothic" pitchFamily="34" charset="-127"/>
              </a:rPr>
              <a:t>Fixation carried out by free living micro-organisms which are categorized into three different groups such as </a:t>
            </a:r>
            <a:r>
              <a:rPr lang="en-US" sz="2000" dirty="0" smtClean="0">
                <a:latin typeface="Malgun Gothic" pitchFamily="34" charset="-127"/>
                <a:ea typeface="Malgun Gothic" pitchFamily="34" charset="-127"/>
              </a:rPr>
              <a:t>Aerobic</a:t>
            </a:r>
            <a:r>
              <a:rPr lang="en-US" sz="2000" dirty="0">
                <a:latin typeface="Malgun Gothic" pitchFamily="34" charset="-127"/>
                <a:ea typeface="Malgun Gothic" pitchFamily="34" charset="-127"/>
              </a:rPr>
              <a:t>, Anaerobic and blue green algae</a:t>
            </a:r>
            <a:r>
              <a:rPr lang="en-US" sz="2000" dirty="0" smtClean="0">
                <a:latin typeface="Malgun Gothic" pitchFamily="34" charset="-127"/>
                <a:ea typeface="Malgun Gothic" pitchFamily="34" charset="-127"/>
              </a:rPr>
              <a:t>.</a:t>
            </a:r>
          </a:p>
          <a:p>
            <a:pPr marL="0" indent="0">
              <a:buNone/>
            </a:pPr>
            <a:endParaRPr lang="en-US" sz="2000" dirty="0" smtClean="0">
              <a:latin typeface="Malgun Gothic" pitchFamily="34" charset="-127"/>
              <a:ea typeface="Malgun Gothic" pitchFamily="34" charset="-127"/>
            </a:endParaRPr>
          </a:p>
          <a:p>
            <a:pPr marL="400050" lvl="1" indent="0">
              <a:buNone/>
            </a:pPr>
            <a:r>
              <a:rPr lang="en-US" sz="1800" dirty="0" smtClean="0">
                <a:latin typeface="Malgun Gothic" pitchFamily="34" charset="-127"/>
                <a:ea typeface="Malgun Gothic" pitchFamily="34" charset="-127"/>
              </a:rPr>
              <a:t>1</a:t>
            </a:r>
            <a:r>
              <a:rPr lang="en-US" sz="1800" dirty="0">
                <a:latin typeface="Malgun Gothic" pitchFamily="34" charset="-127"/>
                <a:ea typeface="Malgun Gothic" pitchFamily="34" charset="-127"/>
              </a:rPr>
              <a:t>. Free living aerobic : </a:t>
            </a:r>
            <a:r>
              <a:rPr lang="en-US" sz="1800" dirty="0" err="1">
                <a:latin typeface="Malgun Gothic" pitchFamily="34" charset="-127"/>
                <a:ea typeface="Malgun Gothic" pitchFamily="34" charset="-127"/>
              </a:rPr>
              <a:t>Azotobacter</a:t>
            </a:r>
            <a:r>
              <a:rPr lang="en-US" sz="1800" dirty="0">
                <a:latin typeface="Malgun Gothic" pitchFamily="34" charset="-127"/>
                <a:ea typeface="Malgun Gothic" pitchFamily="34" charset="-127"/>
              </a:rPr>
              <a:t>, </a:t>
            </a:r>
            <a:r>
              <a:rPr lang="en-US" sz="1800" dirty="0" err="1">
                <a:latin typeface="Malgun Gothic" pitchFamily="34" charset="-127"/>
                <a:ea typeface="Malgun Gothic" pitchFamily="34" charset="-127"/>
              </a:rPr>
              <a:t>Beijerenckia</a:t>
            </a:r>
            <a:r>
              <a:rPr lang="en-US" sz="1800" dirty="0">
                <a:latin typeface="Malgun Gothic" pitchFamily="34" charset="-127"/>
                <a:ea typeface="Malgun Gothic" pitchFamily="34" charset="-127"/>
              </a:rPr>
              <a:t> </a:t>
            </a:r>
            <a:endParaRPr lang="en-US" sz="1800" dirty="0" smtClean="0">
              <a:latin typeface="Malgun Gothic" pitchFamily="34" charset="-127"/>
              <a:ea typeface="Malgun Gothic" pitchFamily="34" charset="-127"/>
            </a:endParaRPr>
          </a:p>
          <a:p>
            <a:pPr marL="400050" lvl="1" indent="0">
              <a:buNone/>
            </a:pPr>
            <a:r>
              <a:rPr lang="en-US" sz="1800" dirty="0" smtClean="0">
                <a:latin typeface="Malgun Gothic" pitchFamily="34" charset="-127"/>
                <a:ea typeface="Malgun Gothic" pitchFamily="34" charset="-127"/>
              </a:rPr>
              <a:t>2</a:t>
            </a:r>
            <a:r>
              <a:rPr lang="en-US" sz="1800" dirty="0">
                <a:latin typeface="Malgun Gothic" pitchFamily="34" charset="-127"/>
                <a:ea typeface="Malgun Gothic" pitchFamily="34" charset="-127"/>
              </a:rPr>
              <a:t>. Free living anaerobic : Clostridium</a:t>
            </a:r>
            <a:r>
              <a:rPr lang="en-US" sz="1800" dirty="0" smtClean="0">
                <a:latin typeface="Malgun Gothic" pitchFamily="34" charset="-127"/>
                <a:ea typeface="Malgun Gothic" pitchFamily="34" charset="-127"/>
              </a:rPr>
              <a:t>.</a:t>
            </a:r>
          </a:p>
          <a:p>
            <a:pPr marL="400050" lvl="1" indent="0">
              <a:buNone/>
            </a:pPr>
            <a:r>
              <a:rPr lang="en-US" sz="1800" dirty="0">
                <a:latin typeface="Malgun Gothic" pitchFamily="34" charset="-127"/>
                <a:ea typeface="Malgun Gothic" pitchFamily="34" charset="-127"/>
              </a:rPr>
              <a:t>3. Free living photosynthetic : </a:t>
            </a:r>
            <a:r>
              <a:rPr lang="en-US" sz="1800" dirty="0" err="1">
                <a:latin typeface="Malgun Gothic" pitchFamily="34" charset="-127"/>
                <a:ea typeface="Malgun Gothic" pitchFamily="34" charset="-127"/>
              </a:rPr>
              <a:t>Chlorobium</a:t>
            </a:r>
            <a:r>
              <a:rPr lang="en-US" sz="1800" dirty="0">
                <a:latin typeface="Malgun Gothic" pitchFamily="34" charset="-127"/>
                <a:ea typeface="Malgun Gothic" pitchFamily="34" charset="-127"/>
              </a:rPr>
              <a:t>, </a:t>
            </a:r>
            <a:r>
              <a:rPr lang="en-US" sz="1800" dirty="0" err="1">
                <a:latin typeface="Malgun Gothic" pitchFamily="34" charset="-127"/>
                <a:ea typeface="Malgun Gothic" pitchFamily="34" charset="-127"/>
              </a:rPr>
              <a:t>Rhodopseudomonas</a:t>
            </a:r>
            <a:r>
              <a:rPr lang="en-US" sz="1800" dirty="0">
                <a:latin typeface="Malgun Gothic" pitchFamily="34" charset="-127"/>
                <a:ea typeface="Malgun Gothic" pitchFamily="34" charset="-127"/>
              </a:rPr>
              <a:t> </a:t>
            </a:r>
            <a:endParaRPr lang="en-US" sz="1800" dirty="0" smtClean="0">
              <a:latin typeface="Malgun Gothic" pitchFamily="34" charset="-127"/>
              <a:ea typeface="Malgun Gothic" pitchFamily="34" charset="-127"/>
            </a:endParaRPr>
          </a:p>
          <a:p>
            <a:pPr marL="400050" lvl="1" indent="0">
              <a:buNone/>
            </a:pPr>
            <a:r>
              <a:rPr lang="en-US" sz="1800" dirty="0" smtClean="0">
                <a:latin typeface="Malgun Gothic" pitchFamily="34" charset="-127"/>
                <a:ea typeface="Malgun Gothic" pitchFamily="34" charset="-127"/>
              </a:rPr>
              <a:t>4. Free </a:t>
            </a:r>
            <a:r>
              <a:rPr lang="en-US" sz="1800" dirty="0">
                <a:latin typeface="Malgun Gothic" pitchFamily="34" charset="-127"/>
                <a:ea typeface="Malgun Gothic" pitchFamily="34" charset="-127"/>
              </a:rPr>
              <a:t>living chemosynthetic :</a:t>
            </a:r>
            <a:r>
              <a:rPr lang="en-US" sz="1800" dirty="0" err="1" smtClean="0">
                <a:latin typeface="Malgun Gothic" pitchFamily="34" charset="-127"/>
                <a:ea typeface="Malgun Gothic" pitchFamily="34" charset="-127"/>
              </a:rPr>
              <a:t>Desulfovibro,Thiobacillus</a:t>
            </a:r>
            <a:endParaRPr lang="en-US" sz="1800" dirty="0" smtClean="0">
              <a:latin typeface="Malgun Gothic" pitchFamily="34" charset="-127"/>
              <a:ea typeface="Malgun Gothic" pitchFamily="34" charset="-127"/>
            </a:endParaRPr>
          </a:p>
          <a:p>
            <a:pPr marL="400050" lvl="1" indent="0">
              <a:buNone/>
            </a:pPr>
            <a:r>
              <a:rPr lang="en-US" sz="1800" dirty="0">
                <a:latin typeface="Malgun Gothic" pitchFamily="34" charset="-127"/>
                <a:ea typeface="Malgun Gothic" pitchFamily="34" charset="-127"/>
              </a:rPr>
              <a:t>5. Free living fungi: yeasts and </a:t>
            </a:r>
            <a:r>
              <a:rPr lang="en-US" sz="1800" dirty="0" err="1">
                <a:latin typeface="Malgun Gothic" pitchFamily="34" charset="-127"/>
                <a:ea typeface="Malgun Gothic" pitchFamily="34" charset="-127"/>
              </a:rPr>
              <a:t>Pillularia</a:t>
            </a:r>
            <a:r>
              <a:rPr lang="en-US" sz="1800" dirty="0">
                <a:latin typeface="Malgun Gothic" pitchFamily="34" charset="-127"/>
                <a:ea typeface="Malgun Gothic" pitchFamily="34" charset="-127"/>
              </a:rPr>
              <a:t> </a:t>
            </a:r>
            <a:endParaRPr lang="en-US" sz="1800" dirty="0" smtClean="0">
              <a:latin typeface="Malgun Gothic" pitchFamily="34" charset="-127"/>
              <a:ea typeface="Malgun Gothic" pitchFamily="34" charset="-127"/>
            </a:endParaRPr>
          </a:p>
          <a:p>
            <a:pPr marL="400050" lvl="1" indent="0">
              <a:buNone/>
            </a:pPr>
            <a:r>
              <a:rPr lang="en-US" sz="1800" dirty="0">
                <a:latin typeface="Malgun Gothic" pitchFamily="34" charset="-127"/>
                <a:ea typeface="Malgun Gothic" pitchFamily="34" charset="-127"/>
              </a:rPr>
              <a:t>6</a:t>
            </a:r>
            <a:r>
              <a:rPr lang="en-US" sz="1800" dirty="0" smtClean="0">
                <a:latin typeface="Malgun Gothic" pitchFamily="34" charset="-127"/>
                <a:ea typeface="Malgun Gothic" pitchFamily="34" charset="-127"/>
              </a:rPr>
              <a:t>. </a:t>
            </a:r>
            <a:r>
              <a:rPr lang="en-US" sz="1800" dirty="0">
                <a:latin typeface="Malgun Gothic" pitchFamily="34" charset="-127"/>
                <a:ea typeface="Malgun Gothic" pitchFamily="34" charset="-127"/>
              </a:rPr>
              <a:t>Blue green algae : </a:t>
            </a:r>
            <a:endParaRPr lang="en-US" sz="1800" dirty="0" smtClean="0">
              <a:latin typeface="Malgun Gothic" pitchFamily="34" charset="-127"/>
              <a:ea typeface="Malgun Gothic" pitchFamily="34" charset="-127"/>
            </a:endParaRPr>
          </a:p>
          <a:p>
            <a:pPr marL="857250" lvl="2" indent="0">
              <a:buNone/>
            </a:pPr>
            <a:r>
              <a:rPr lang="en-US" sz="1600" dirty="0" smtClean="0">
                <a:latin typeface="Malgun Gothic" pitchFamily="34" charset="-127"/>
                <a:ea typeface="Malgun Gothic" pitchFamily="34" charset="-127"/>
              </a:rPr>
              <a:t>a</a:t>
            </a:r>
            <a:r>
              <a:rPr lang="en-US" sz="1600" dirty="0">
                <a:latin typeface="Malgun Gothic" pitchFamily="34" charset="-127"/>
                <a:ea typeface="Malgun Gothic" pitchFamily="34" charset="-127"/>
              </a:rPr>
              <a:t>. Unicellular – e.g., </a:t>
            </a:r>
            <a:r>
              <a:rPr lang="en-US" sz="1600" dirty="0" err="1">
                <a:latin typeface="Malgun Gothic" pitchFamily="34" charset="-127"/>
                <a:ea typeface="Malgun Gothic" pitchFamily="34" charset="-127"/>
              </a:rPr>
              <a:t>Synechoccus</a:t>
            </a:r>
            <a:endParaRPr lang="en-US" sz="1600" dirty="0">
              <a:latin typeface="Malgun Gothic" pitchFamily="34" charset="-127"/>
              <a:ea typeface="Malgun Gothic" pitchFamily="34" charset="-127"/>
            </a:endParaRPr>
          </a:p>
          <a:p>
            <a:pPr marL="857250" lvl="2" indent="0">
              <a:buNone/>
            </a:pPr>
            <a:r>
              <a:rPr lang="en-US" sz="1600" dirty="0" smtClean="0">
                <a:latin typeface="Malgun Gothic" pitchFamily="34" charset="-127"/>
                <a:ea typeface="Malgun Gothic" pitchFamily="34" charset="-127"/>
              </a:rPr>
              <a:t>b</a:t>
            </a:r>
            <a:r>
              <a:rPr lang="en-US" sz="1600" dirty="0">
                <a:latin typeface="Malgun Gothic" pitchFamily="34" charset="-127"/>
                <a:ea typeface="Malgun Gothic" pitchFamily="34" charset="-127"/>
              </a:rPr>
              <a:t>. Filamentous ( non </a:t>
            </a:r>
            <a:r>
              <a:rPr lang="en-US" sz="1600" dirty="0" err="1">
                <a:latin typeface="Malgun Gothic" pitchFamily="34" charset="-127"/>
                <a:ea typeface="Malgun Gothic" pitchFamily="34" charset="-127"/>
              </a:rPr>
              <a:t>heterocystous</a:t>
            </a:r>
            <a:r>
              <a:rPr lang="en-US" sz="1600" dirty="0">
                <a:latin typeface="Malgun Gothic" pitchFamily="34" charset="-127"/>
                <a:ea typeface="Malgun Gothic" pitchFamily="34" charset="-127"/>
              </a:rPr>
              <a:t>) : </a:t>
            </a:r>
            <a:r>
              <a:rPr lang="en-US" sz="1600" dirty="0" err="1">
                <a:latin typeface="Malgun Gothic" pitchFamily="34" charset="-127"/>
                <a:ea typeface="Malgun Gothic" pitchFamily="34" charset="-127"/>
              </a:rPr>
              <a:t>Oscillatoria</a:t>
            </a:r>
            <a:r>
              <a:rPr lang="en-US" sz="1600" dirty="0">
                <a:latin typeface="Malgun Gothic" pitchFamily="34" charset="-127"/>
                <a:ea typeface="Malgun Gothic" pitchFamily="34" charset="-127"/>
              </a:rPr>
              <a:t> </a:t>
            </a:r>
            <a:endParaRPr lang="en-US" sz="1600" dirty="0" smtClean="0">
              <a:latin typeface="Malgun Gothic" pitchFamily="34" charset="-127"/>
              <a:ea typeface="Malgun Gothic" pitchFamily="34" charset="-127"/>
            </a:endParaRPr>
          </a:p>
          <a:p>
            <a:pPr marL="857250" lvl="2" indent="0">
              <a:buNone/>
            </a:pPr>
            <a:r>
              <a:rPr lang="en-US" sz="1600" dirty="0" smtClean="0">
                <a:latin typeface="Malgun Gothic" pitchFamily="34" charset="-127"/>
                <a:ea typeface="Malgun Gothic" pitchFamily="34" charset="-127"/>
              </a:rPr>
              <a:t>c</a:t>
            </a:r>
            <a:r>
              <a:rPr lang="en-US" sz="1600" dirty="0">
                <a:latin typeface="Malgun Gothic" pitchFamily="34" charset="-127"/>
                <a:ea typeface="Malgun Gothic" pitchFamily="34" charset="-127"/>
              </a:rPr>
              <a:t>. Filamentous ( </a:t>
            </a:r>
            <a:r>
              <a:rPr lang="en-US" sz="1600" dirty="0" err="1">
                <a:latin typeface="Malgun Gothic" pitchFamily="34" charset="-127"/>
                <a:ea typeface="Malgun Gothic" pitchFamily="34" charset="-127"/>
              </a:rPr>
              <a:t>heterocystous</a:t>
            </a:r>
            <a:r>
              <a:rPr lang="en-US" sz="1600" dirty="0">
                <a:latin typeface="Malgun Gothic" pitchFamily="34" charset="-127"/>
                <a:ea typeface="Malgun Gothic" pitchFamily="34" charset="-127"/>
              </a:rPr>
              <a:t>) : </a:t>
            </a:r>
            <a:r>
              <a:rPr lang="en-US" sz="1600" dirty="0" err="1">
                <a:latin typeface="Malgun Gothic" pitchFamily="34" charset="-127"/>
                <a:ea typeface="Malgun Gothic" pitchFamily="34" charset="-127"/>
              </a:rPr>
              <a:t>Nostoc</a:t>
            </a:r>
            <a:r>
              <a:rPr lang="en-US" sz="1600" dirty="0">
                <a:latin typeface="Malgun Gothic" pitchFamily="34" charset="-127"/>
                <a:ea typeface="Malgun Gothic" pitchFamily="34" charset="-127"/>
              </a:rPr>
              <a:t>, </a:t>
            </a:r>
            <a:r>
              <a:rPr lang="en-US" sz="1600" dirty="0" smtClean="0">
                <a:latin typeface="Malgun Gothic" pitchFamily="34" charset="-127"/>
                <a:ea typeface="Malgun Gothic" pitchFamily="34" charset="-127"/>
              </a:rPr>
              <a:t>Anabaena</a:t>
            </a:r>
          </a:p>
          <a:p>
            <a:pPr marL="857250" lvl="2" indent="0">
              <a:buNone/>
            </a:pPr>
            <a:endParaRPr lang="en-US" sz="1600" dirty="0" smtClean="0">
              <a:latin typeface="Malgun Gothic" pitchFamily="34" charset="-127"/>
              <a:ea typeface="Malgun Gothic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81486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979712" y="5144"/>
            <a:ext cx="7056784" cy="502002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0" eaLnBrk="0" fontAlgn="base" latinLnBrk="0" hangingPunct="0">
              <a:spcAft>
                <a:spcPct val="0"/>
              </a:spcAft>
              <a:buFont typeface="Wingdings" pitchFamily="2" charset="2"/>
              <a:buChar char="Ø"/>
            </a:pPr>
            <a:r>
              <a:rPr lang="en-US" sz="2000" kern="0" dirty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Ability to fix N</a:t>
            </a:r>
            <a:r>
              <a:rPr lang="en-US" sz="1600" kern="0" dirty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2</a:t>
            </a:r>
            <a:r>
              <a:rPr lang="en-US" sz="2000" kern="0" dirty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 by Microorganisms was confirmed by technique – acetylene reduction to ethylene . It is seen in </a:t>
            </a:r>
            <a:r>
              <a:rPr lang="en-US" sz="2000" kern="0" dirty="0" err="1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diazotropic</a:t>
            </a:r>
            <a:r>
              <a:rPr lang="en-US" sz="2000" kern="0" dirty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 microorganisms. </a:t>
            </a:r>
          </a:p>
          <a:p>
            <a:pPr marL="0" indent="0">
              <a:buNone/>
            </a:pPr>
            <a:endParaRPr lang="en-US" sz="2000" dirty="0" smtClean="0">
              <a:latin typeface="Malgun Gothic" pitchFamily="34" charset="-127"/>
              <a:ea typeface="Malgun Gothic" pitchFamily="34" charset="-127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Malgun Gothic" pitchFamily="34" charset="-127"/>
                <a:ea typeface="Malgun Gothic" pitchFamily="34" charset="-127"/>
              </a:rPr>
              <a:t>The </a:t>
            </a:r>
            <a:r>
              <a:rPr lang="en-US" sz="2000" dirty="0">
                <a:latin typeface="Malgun Gothic" pitchFamily="34" charset="-127"/>
                <a:ea typeface="Malgun Gothic" pitchFamily="34" charset="-127"/>
              </a:rPr>
              <a:t>conversion is controlled by an enzymatic complex </a:t>
            </a:r>
            <a:r>
              <a:rPr lang="en-US" sz="2000" dirty="0" smtClean="0">
                <a:latin typeface="Malgun Gothic" pitchFamily="34" charset="-127"/>
                <a:ea typeface="Malgun Gothic" pitchFamily="34" charset="-127"/>
              </a:rPr>
              <a:t> known </a:t>
            </a:r>
            <a:r>
              <a:rPr lang="en-US" sz="2000" dirty="0">
                <a:latin typeface="Malgun Gothic" pitchFamily="34" charset="-127"/>
                <a:ea typeface="Malgun Gothic" pitchFamily="34" charset="-127"/>
              </a:rPr>
              <a:t>as nitrogenous enzyme. It reduces the gaseous nitrogen into ammonia</a:t>
            </a:r>
            <a:r>
              <a:rPr lang="en-US" sz="2000" dirty="0" smtClean="0">
                <a:latin typeface="Malgun Gothic" pitchFamily="34" charset="-127"/>
                <a:ea typeface="Malgun Gothic" pitchFamily="34" charset="-127"/>
              </a:rPr>
              <a:t>.</a:t>
            </a:r>
          </a:p>
          <a:p>
            <a:pPr marL="0" indent="0">
              <a:buNone/>
            </a:pPr>
            <a:r>
              <a:rPr lang="en-US" sz="2000" dirty="0" smtClean="0">
                <a:latin typeface="Malgun Gothic" pitchFamily="34" charset="-127"/>
                <a:ea typeface="Malgun Gothic" pitchFamily="34" charset="-127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err="1" smtClean="0">
                <a:latin typeface="Malgun Gothic" pitchFamily="34" charset="-127"/>
                <a:ea typeface="Malgun Gothic" pitchFamily="34" charset="-127"/>
              </a:rPr>
              <a:t>Nitrogenase</a:t>
            </a:r>
            <a:r>
              <a:rPr lang="en-US" sz="2000" dirty="0" smtClean="0">
                <a:latin typeface="Malgun Gothic" pitchFamily="34" charset="-127"/>
                <a:ea typeface="Malgun Gothic" pitchFamily="34" charset="-127"/>
              </a:rPr>
              <a:t> </a:t>
            </a:r>
            <a:r>
              <a:rPr lang="en-US" sz="2000" dirty="0">
                <a:latin typeface="Malgun Gothic" pitchFamily="34" charset="-127"/>
                <a:ea typeface="Malgun Gothic" pitchFamily="34" charset="-127"/>
              </a:rPr>
              <a:t>sensitive to O</a:t>
            </a:r>
            <a:r>
              <a:rPr lang="en-US" sz="1400" dirty="0">
                <a:latin typeface="Malgun Gothic" pitchFamily="34" charset="-127"/>
                <a:ea typeface="Malgun Gothic" pitchFamily="34" charset="-127"/>
              </a:rPr>
              <a:t>2</a:t>
            </a:r>
            <a:r>
              <a:rPr lang="en-US" sz="2000" dirty="0">
                <a:latin typeface="Malgun Gothic" pitchFamily="34" charset="-127"/>
                <a:ea typeface="Malgun Gothic" pitchFamily="34" charset="-127"/>
              </a:rPr>
              <a:t> </a:t>
            </a:r>
            <a:r>
              <a:rPr lang="en-US" sz="2000" dirty="0" smtClean="0">
                <a:latin typeface="Malgun Gothic" pitchFamily="34" charset="-127"/>
                <a:ea typeface="Malgun Gothic" pitchFamily="34" charset="-127"/>
              </a:rPr>
              <a:t>.</a:t>
            </a:r>
          </a:p>
          <a:p>
            <a:pPr marL="0" indent="0">
              <a:buNone/>
            </a:pPr>
            <a:endParaRPr lang="en-US" sz="2000" dirty="0">
              <a:latin typeface="Malgun Gothic" pitchFamily="34" charset="-127"/>
              <a:ea typeface="Malgun Gothic" pitchFamily="34" charset="-127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>
                <a:latin typeface="Malgun Gothic" pitchFamily="34" charset="-127"/>
                <a:ea typeface="Malgun Gothic" pitchFamily="34" charset="-127"/>
              </a:rPr>
              <a:t>Several groups of </a:t>
            </a:r>
            <a:r>
              <a:rPr lang="en-US" sz="2000" dirty="0" smtClean="0">
                <a:latin typeface="Malgun Gothic" pitchFamily="34" charset="-127"/>
                <a:ea typeface="Malgun Gothic" pitchFamily="34" charset="-127"/>
              </a:rPr>
              <a:t>microorganisms </a:t>
            </a:r>
            <a:r>
              <a:rPr lang="en-US" sz="2000" dirty="0">
                <a:latin typeface="Malgun Gothic" pitchFamily="34" charset="-127"/>
                <a:ea typeface="Malgun Gothic" pitchFamily="34" charset="-127"/>
              </a:rPr>
              <a:t>fix </a:t>
            </a:r>
            <a:r>
              <a:rPr lang="en-US" sz="2000" dirty="0" smtClean="0">
                <a:latin typeface="Malgun Gothic" pitchFamily="34" charset="-127"/>
                <a:ea typeface="Malgun Gothic" pitchFamily="34" charset="-127"/>
              </a:rPr>
              <a:t>nitrogen </a:t>
            </a:r>
            <a:r>
              <a:rPr lang="en-US" sz="2000" dirty="0">
                <a:latin typeface="Malgun Gothic" pitchFamily="34" charset="-127"/>
                <a:ea typeface="Malgun Gothic" pitchFamily="34" charset="-127"/>
              </a:rPr>
              <a:t>in </a:t>
            </a:r>
            <a:r>
              <a:rPr lang="en-US" sz="2000" dirty="0" smtClean="0">
                <a:latin typeface="Malgun Gothic" pitchFamily="34" charset="-127"/>
                <a:ea typeface="Malgun Gothic" pitchFamily="34" charset="-127"/>
              </a:rPr>
              <a:t>        presence </a:t>
            </a:r>
            <a:r>
              <a:rPr lang="en-US" sz="2000" dirty="0">
                <a:latin typeface="Malgun Gothic" pitchFamily="34" charset="-127"/>
                <a:ea typeface="Malgun Gothic" pitchFamily="34" charset="-127"/>
              </a:rPr>
              <a:t>of minute quantities of O</a:t>
            </a:r>
            <a:r>
              <a:rPr lang="en-US" sz="1400" dirty="0">
                <a:latin typeface="Malgun Gothic" pitchFamily="34" charset="-127"/>
                <a:ea typeface="Malgun Gothic" pitchFamily="34" charset="-127"/>
              </a:rPr>
              <a:t>2</a:t>
            </a:r>
            <a:r>
              <a:rPr lang="en-US" sz="2000" dirty="0" smtClean="0">
                <a:latin typeface="Malgun Gothic" pitchFamily="34" charset="-127"/>
                <a:ea typeface="Malgun Gothic" pitchFamily="34" charset="-127"/>
              </a:rPr>
              <a:t>.</a:t>
            </a:r>
          </a:p>
          <a:p>
            <a:pPr marL="0" indent="0">
              <a:buNone/>
            </a:pPr>
            <a:r>
              <a:rPr lang="en-US" sz="2000" dirty="0" smtClean="0">
                <a:latin typeface="Malgun Gothic" pitchFamily="34" charset="-127"/>
                <a:ea typeface="Malgun Gothic" pitchFamily="34" charset="-127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>
                <a:latin typeface="Malgun Gothic" pitchFamily="34" charset="-127"/>
                <a:ea typeface="Malgun Gothic" pitchFamily="34" charset="-127"/>
              </a:rPr>
              <a:t>O</a:t>
            </a:r>
            <a:r>
              <a:rPr lang="en-US" sz="2000" dirty="0" smtClean="0">
                <a:latin typeface="Malgun Gothic" pitchFamily="34" charset="-127"/>
                <a:ea typeface="Malgun Gothic" pitchFamily="34" charset="-127"/>
              </a:rPr>
              <a:t>xygen </a:t>
            </a:r>
            <a:r>
              <a:rPr lang="en-US" sz="2000" dirty="0">
                <a:latin typeface="Malgun Gothic" pitchFamily="34" charset="-127"/>
                <a:ea typeface="Malgun Gothic" pitchFamily="34" charset="-127"/>
              </a:rPr>
              <a:t>not only inhabits the activity of </a:t>
            </a:r>
            <a:r>
              <a:rPr lang="en-US" sz="2000" dirty="0" err="1">
                <a:latin typeface="Malgun Gothic" pitchFamily="34" charset="-127"/>
                <a:ea typeface="Malgun Gothic" pitchFamily="34" charset="-127"/>
              </a:rPr>
              <a:t>nitrogenase</a:t>
            </a:r>
            <a:r>
              <a:rPr lang="en-US" sz="2000" dirty="0">
                <a:latin typeface="Malgun Gothic" pitchFamily="34" charset="-127"/>
                <a:ea typeface="Malgun Gothic" pitchFamily="34" charset="-127"/>
              </a:rPr>
              <a:t> but also regulate biosynthesis.</a:t>
            </a:r>
          </a:p>
        </p:txBody>
      </p:sp>
    </p:spTree>
    <p:extLst>
      <p:ext uri="{BB962C8B-B14F-4D97-AF65-F5344CB8AC3E}">
        <p14:creationId xmlns:p14="http://schemas.microsoft.com/office/powerpoint/2010/main" val="15901521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5486"/>
            <a:ext cx="6984776" cy="4900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32735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57684" y="1191582"/>
            <a:ext cx="701842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>
                <a:solidFill>
                  <a:srgbClr val="3B3835"/>
                </a:solidFill>
              </a:rPr>
              <a:t>Nitrogen fixers utilize atmospheric N</a:t>
            </a:r>
            <a:r>
              <a:rPr lang="en-US" dirty="0">
                <a:solidFill>
                  <a:srgbClr val="3B3835"/>
                </a:solidFill>
              </a:rPr>
              <a:t>2</a:t>
            </a:r>
            <a:r>
              <a:rPr lang="en-US" sz="2000" dirty="0">
                <a:solidFill>
                  <a:srgbClr val="3B3835"/>
                </a:solidFill>
              </a:rPr>
              <a:t> to synthesize </a:t>
            </a:r>
            <a:endParaRPr lang="en-US" sz="2000" dirty="0" smtClean="0">
              <a:solidFill>
                <a:srgbClr val="3B3835"/>
              </a:solidFill>
            </a:endParaRPr>
          </a:p>
          <a:p>
            <a:r>
              <a:rPr lang="en-US" sz="2000" dirty="0">
                <a:solidFill>
                  <a:srgbClr val="3B3835"/>
                </a:solidFill>
              </a:rPr>
              <a:t> </a:t>
            </a:r>
            <a:r>
              <a:rPr lang="en-US" sz="2000" dirty="0" smtClean="0">
                <a:solidFill>
                  <a:srgbClr val="3B3835"/>
                </a:solidFill>
              </a:rPr>
              <a:t>   NH</a:t>
            </a:r>
            <a:r>
              <a:rPr lang="en-US" sz="1600" dirty="0" smtClean="0">
                <a:solidFill>
                  <a:srgbClr val="3B3835"/>
                </a:solidFill>
              </a:rPr>
              <a:t>3</a:t>
            </a:r>
            <a:r>
              <a:rPr lang="en-US" sz="2000" dirty="0">
                <a:solidFill>
                  <a:srgbClr val="3B3835"/>
                </a:solidFill>
              </a:rPr>
              <a:t>. </a:t>
            </a:r>
          </a:p>
          <a:p>
            <a:endParaRPr lang="en-US" sz="2000" dirty="0" smtClean="0">
              <a:solidFill>
                <a:srgbClr val="3B3835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>
                <a:solidFill>
                  <a:srgbClr val="3B3835"/>
                </a:solidFill>
              </a:rPr>
              <a:t>In this process, N</a:t>
            </a:r>
            <a:r>
              <a:rPr lang="en-US" sz="1600" dirty="0">
                <a:solidFill>
                  <a:srgbClr val="3B3835"/>
                </a:solidFill>
              </a:rPr>
              <a:t>2</a:t>
            </a:r>
            <a:r>
              <a:rPr lang="en-US" sz="2000" dirty="0">
                <a:solidFill>
                  <a:srgbClr val="3B3835"/>
                </a:solidFill>
              </a:rPr>
              <a:t> is first split up into free N</a:t>
            </a:r>
            <a:r>
              <a:rPr lang="en-US" sz="1600" dirty="0">
                <a:solidFill>
                  <a:srgbClr val="3B3835"/>
                </a:solidFill>
              </a:rPr>
              <a:t>2</a:t>
            </a:r>
            <a:r>
              <a:rPr lang="en-US" sz="2000" dirty="0">
                <a:solidFill>
                  <a:srgbClr val="3B3835"/>
                </a:solidFill>
              </a:rPr>
              <a:t> atoms by breaking the triple bond, with the help of </a:t>
            </a:r>
            <a:r>
              <a:rPr lang="en-US" sz="2000" dirty="0" err="1">
                <a:solidFill>
                  <a:srgbClr val="3B3835"/>
                </a:solidFill>
              </a:rPr>
              <a:t>nitrogenase</a:t>
            </a:r>
            <a:r>
              <a:rPr lang="en-US" sz="2000" dirty="0">
                <a:solidFill>
                  <a:srgbClr val="3B3835"/>
                </a:solidFill>
              </a:rPr>
              <a:t> </a:t>
            </a:r>
            <a:endParaRPr lang="en-US" sz="2000" dirty="0" smtClean="0">
              <a:solidFill>
                <a:srgbClr val="3B3835"/>
              </a:solidFill>
            </a:endParaRPr>
          </a:p>
          <a:p>
            <a:r>
              <a:rPr lang="en-US" sz="2000" dirty="0">
                <a:solidFill>
                  <a:srgbClr val="3B3835"/>
                </a:solidFill>
              </a:rPr>
              <a:t> </a:t>
            </a:r>
            <a:r>
              <a:rPr lang="en-US" sz="2000" dirty="0" smtClean="0">
                <a:solidFill>
                  <a:srgbClr val="3B3835"/>
                </a:solidFill>
              </a:rPr>
              <a:t>   enzyme</a:t>
            </a:r>
            <a:r>
              <a:rPr lang="en-US" sz="2000" dirty="0">
                <a:solidFill>
                  <a:srgbClr val="3B3835"/>
                </a:solidFill>
              </a:rPr>
              <a:t>. </a:t>
            </a:r>
          </a:p>
          <a:p>
            <a:endParaRPr lang="en-US" sz="2000" dirty="0" smtClean="0">
              <a:solidFill>
                <a:srgbClr val="3B3835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>
                <a:solidFill>
                  <a:srgbClr val="3B3835"/>
                </a:solidFill>
              </a:rPr>
              <a:t>This reaction is endergonic (energy consuming), it requires an input of nearly 160kcal energy</a:t>
            </a:r>
            <a:r>
              <a:rPr lang="en-US" sz="2000" dirty="0" smtClean="0">
                <a:solidFill>
                  <a:srgbClr val="3B3835"/>
                </a:solidFill>
              </a:rPr>
              <a:t>.</a:t>
            </a:r>
          </a:p>
          <a:p>
            <a:endParaRPr lang="en-US" sz="2000" dirty="0" smtClean="0">
              <a:solidFill>
                <a:srgbClr val="3B3835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>
                <a:solidFill>
                  <a:srgbClr val="3B3835"/>
                </a:solidFill>
              </a:rPr>
              <a:t>Free energy combines with hydrogen forming NH</a:t>
            </a:r>
            <a:r>
              <a:rPr lang="en-US" dirty="0">
                <a:solidFill>
                  <a:srgbClr val="3B3835"/>
                </a:solidFill>
              </a:rPr>
              <a:t>3</a:t>
            </a:r>
            <a:r>
              <a:rPr lang="en-US" sz="2000" dirty="0">
                <a:solidFill>
                  <a:srgbClr val="3B3835"/>
                </a:solidFill>
              </a:rPr>
              <a:t>.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000" dirty="0">
              <a:solidFill>
                <a:srgbClr val="3B383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9792" y="165061"/>
            <a:ext cx="5534207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Biochemistry of nitrogen fixation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6769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57684" y="1191582"/>
            <a:ext cx="701842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3B3835"/>
                </a:solidFill>
              </a:rPr>
              <a:t>This </a:t>
            </a:r>
            <a:r>
              <a:rPr lang="en-US" sz="2000" dirty="0">
                <a:solidFill>
                  <a:srgbClr val="3B3835"/>
                </a:solidFill>
              </a:rPr>
              <a:t>reaction is exergonic (energy releasing</a:t>
            </a:r>
            <a:r>
              <a:rPr lang="en-US" sz="2000" dirty="0" smtClean="0">
                <a:solidFill>
                  <a:srgbClr val="3B3835"/>
                </a:solidFill>
              </a:rPr>
              <a:t>).</a:t>
            </a:r>
          </a:p>
          <a:p>
            <a:endParaRPr lang="en-US" sz="2000" dirty="0" smtClean="0">
              <a:solidFill>
                <a:srgbClr val="3B3835"/>
              </a:solidFill>
            </a:endParaRPr>
          </a:p>
          <a:p>
            <a:endParaRPr lang="en-US" sz="2000" dirty="0">
              <a:solidFill>
                <a:srgbClr val="3B3835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3B3835"/>
                </a:solidFill>
              </a:rPr>
              <a:t>Mediated </a:t>
            </a:r>
            <a:r>
              <a:rPr lang="en-US" sz="2000" dirty="0">
                <a:solidFill>
                  <a:srgbClr val="3B3835"/>
                </a:solidFill>
              </a:rPr>
              <a:t>by enzyme </a:t>
            </a:r>
            <a:r>
              <a:rPr lang="en-US" sz="2000" dirty="0" err="1">
                <a:solidFill>
                  <a:srgbClr val="3B3835"/>
                </a:solidFill>
              </a:rPr>
              <a:t>hydrogenase</a:t>
            </a:r>
            <a:r>
              <a:rPr lang="en-US" sz="2000" dirty="0">
                <a:solidFill>
                  <a:srgbClr val="3B3835"/>
                </a:solidFill>
              </a:rPr>
              <a:t> and it releases  </a:t>
            </a:r>
            <a:r>
              <a:rPr lang="en-US" sz="2000" dirty="0" smtClean="0">
                <a:solidFill>
                  <a:srgbClr val="3B3835"/>
                </a:solidFill>
              </a:rPr>
              <a:t>     nearly </a:t>
            </a:r>
            <a:r>
              <a:rPr lang="en-US" sz="2000" dirty="0">
                <a:solidFill>
                  <a:srgbClr val="3B3835"/>
                </a:solidFill>
              </a:rPr>
              <a:t>13 kcal energy. </a:t>
            </a:r>
            <a:endParaRPr lang="en-US" sz="2000" dirty="0" smtClean="0">
              <a:solidFill>
                <a:srgbClr val="3B3835"/>
              </a:solidFill>
            </a:endParaRPr>
          </a:p>
          <a:p>
            <a:endParaRPr lang="en-US" sz="2000" dirty="0" smtClean="0">
              <a:solidFill>
                <a:srgbClr val="3B3835"/>
              </a:solidFill>
            </a:endParaRPr>
          </a:p>
          <a:p>
            <a:endParaRPr lang="en-US" sz="2000" dirty="0" smtClean="0">
              <a:solidFill>
                <a:srgbClr val="3B3835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3B3835"/>
                </a:solidFill>
              </a:rPr>
              <a:t>Biological nitrogen fixation </a:t>
            </a:r>
            <a:r>
              <a:rPr lang="en-US" sz="2000" dirty="0">
                <a:solidFill>
                  <a:srgbClr val="3B3835"/>
                </a:solidFill>
              </a:rPr>
              <a:t>requires a net input of  </a:t>
            </a:r>
            <a:r>
              <a:rPr lang="en-US" sz="2000" dirty="0" smtClean="0">
                <a:solidFill>
                  <a:srgbClr val="3B3835"/>
                </a:solidFill>
              </a:rPr>
              <a:t>     147kcal </a:t>
            </a:r>
            <a:r>
              <a:rPr lang="en-US" sz="2000" dirty="0">
                <a:solidFill>
                  <a:srgbClr val="3B3835"/>
                </a:solidFill>
              </a:rPr>
              <a:t>energy and expenditure of nearly 16 moles of ATP per molecule of nitrogen.</a:t>
            </a:r>
          </a:p>
        </p:txBody>
      </p:sp>
    </p:spTree>
    <p:extLst>
      <p:ext uri="{BB962C8B-B14F-4D97-AF65-F5344CB8AC3E}">
        <p14:creationId xmlns:p14="http://schemas.microsoft.com/office/powerpoint/2010/main" val="395234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5856" y="195486"/>
            <a:ext cx="3536546" cy="523220"/>
          </a:xfrm>
          <a:prstGeom prst="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ysClr val="window" lastClr="FFFFFF"/>
                </a:solidFill>
                <a:latin typeface="맑은 고딕"/>
              </a:rPr>
              <a:t>Sources </a:t>
            </a:r>
            <a:r>
              <a:rPr lang="en-US" sz="2800" kern="0" dirty="0">
                <a:solidFill>
                  <a:sysClr val="window" lastClr="FFFFFF"/>
                </a:solidFill>
                <a:latin typeface="맑은 고딕"/>
              </a:rPr>
              <a:t>O</a:t>
            </a:r>
            <a:r>
              <a:rPr lang="en-US" sz="2800" kern="0" dirty="0" smtClean="0">
                <a:solidFill>
                  <a:sysClr val="window" lastClr="FFFFFF"/>
                </a:solidFill>
                <a:latin typeface="맑은 고딕"/>
              </a:rPr>
              <a:t>f Nitrogen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051720" y="1059582"/>
            <a:ext cx="676875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Malgun Gothic" pitchFamily="34" charset="-127"/>
                <a:ea typeface="Malgun Gothic" pitchFamily="34" charset="-127"/>
              </a:rPr>
              <a:t>Atmospheric nitrogen:</a:t>
            </a:r>
          </a:p>
          <a:p>
            <a:pPr lvl="1"/>
            <a:r>
              <a:rPr lang="en-US" sz="2000" dirty="0" smtClean="0">
                <a:latin typeface="Malgun Gothic" pitchFamily="34" charset="-127"/>
                <a:ea typeface="Malgun Gothic" pitchFamily="34" charset="-127"/>
              </a:rPr>
              <a:t>78% atmosphere contain nitrogen</a:t>
            </a:r>
          </a:p>
          <a:p>
            <a:pPr lvl="1"/>
            <a:r>
              <a:rPr lang="en-US" sz="2000" dirty="0" smtClean="0">
                <a:latin typeface="Malgun Gothic" pitchFamily="34" charset="-127"/>
                <a:ea typeface="Malgun Gothic" pitchFamily="34" charset="-127"/>
              </a:rPr>
              <a:t>Plant cannot utilize this form</a:t>
            </a:r>
          </a:p>
          <a:p>
            <a:pPr lvl="1"/>
            <a:r>
              <a:rPr lang="en-US" sz="2000" dirty="0" smtClean="0">
                <a:latin typeface="Malgun Gothic" pitchFamily="34" charset="-127"/>
                <a:ea typeface="Malgun Gothic" pitchFamily="34" charset="-127"/>
              </a:rPr>
              <a:t>Some bacteria, blue green algae and leguminous plants can fix it.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Malgun Gothic" pitchFamily="34" charset="-127"/>
                <a:ea typeface="Malgun Gothic" pitchFamily="34" charset="-127"/>
              </a:rPr>
              <a:t>Organic nitrogenous compounds in insects</a:t>
            </a:r>
          </a:p>
          <a:p>
            <a:pPr lvl="1"/>
            <a:r>
              <a:rPr lang="en-US" sz="2000" dirty="0" smtClean="0">
                <a:latin typeface="Malgun Gothic" pitchFamily="34" charset="-127"/>
                <a:ea typeface="Malgun Gothic" pitchFamily="34" charset="-127"/>
              </a:rPr>
              <a:t>Insectivorous plants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Malgun Gothic" pitchFamily="34" charset="-127"/>
                <a:ea typeface="Malgun Gothic" pitchFamily="34" charset="-127"/>
              </a:rPr>
              <a:t>Nitrates, nitrites, ammonia.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Malgun Gothic" pitchFamily="34" charset="-127"/>
                <a:ea typeface="Malgun Gothic" pitchFamily="34" charset="-127"/>
              </a:rPr>
              <a:t>Amino acids in soil</a:t>
            </a:r>
          </a:p>
          <a:p>
            <a:pPr marL="0" indent="0">
              <a:buFontTx/>
              <a:buNone/>
            </a:pPr>
            <a:endParaRPr lang="en-US" sz="2400" dirty="0">
              <a:latin typeface="Malgun Gothic" pitchFamily="34" charset="-127"/>
              <a:ea typeface="Malgun Gothic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02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 bwMode="auto">
          <a:xfrm>
            <a:off x="1619672" y="195486"/>
            <a:ext cx="5544616" cy="523220"/>
          </a:xfrm>
          <a:prstGeom prst="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t>Types Of Nitrogen Fixation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31590"/>
            <a:ext cx="8037672" cy="3740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9477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29253" y="195486"/>
            <a:ext cx="4770858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 smtClean="0"/>
              <a:t>Non-biological Fixation</a:t>
            </a:r>
            <a:endParaRPr lang="en-US" sz="32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907704" y="1059582"/>
            <a:ext cx="7128792" cy="39604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latin typeface="Malgun Gothic" pitchFamily="34" charset="-127"/>
                <a:ea typeface="Malgun Gothic" pitchFamily="34" charset="-127"/>
              </a:rPr>
              <a:t>Non-biological</a:t>
            </a:r>
            <a:r>
              <a:rPr lang="en-US" sz="2000" dirty="0" smtClean="0"/>
              <a:t> fixation can occur in two ways</a:t>
            </a:r>
          </a:p>
          <a:p>
            <a:pPr lvl="1" algn="just"/>
            <a:r>
              <a:rPr lang="en-US" sz="1600" dirty="0" smtClean="0"/>
              <a:t>Through lightning</a:t>
            </a:r>
          </a:p>
          <a:p>
            <a:pPr lvl="1" algn="just"/>
            <a:r>
              <a:rPr lang="en-US" sz="1600" dirty="0" smtClean="0"/>
              <a:t>Industrial fixation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en-US" sz="2000" dirty="0">
                <a:solidFill>
                  <a:prstClr val="black"/>
                </a:solidFill>
              </a:rPr>
              <a:t>Microorganisms </a:t>
            </a:r>
            <a:r>
              <a:rPr lang="en-US" sz="2000" dirty="0" err="1">
                <a:solidFill>
                  <a:prstClr val="black"/>
                </a:solidFill>
              </a:rPr>
              <a:t>donot</a:t>
            </a:r>
            <a:r>
              <a:rPr lang="en-US" sz="2000" dirty="0">
                <a:solidFill>
                  <a:prstClr val="black"/>
                </a:solidFill>
              </a:rPr>
              <a:t> take part in it.</a:t>
            </a:r>
          </a:p>
          <a:p>
            <a:pPr lvl="1" algn="just"/>
            <a:endParaRPr lang="en-US" sz="1600" dirty="0" smtClean="0"/>
          </a:p>
          <a:p>
            <a:pPr algn="just"/>
            <a:endParaRPr lang="en-US" sz="2000" dirty="0" smtClean="0"/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/>
              <a:t>Nitrogen </a:t>
            </a:r>
            <a:r>
              <a:rPr lang="en-US" sz="2000" dirty="0"/>
              <a:t>can be fixed by lightning that converts </a:t>
            </a:r>
            <a:endParaRPr lang="en-US" sz="2000" dirty="0" smtClean="0"/>
          </a:p>
          <a:p>
            <a:pPr marL="0" indent="0" algn="just">
              <a:buNone/>
            </a:pPr>
            <a:r>
              <a:rPr lang="en-US" sz="2000" dirty="0"/>
              <a:t> </a:t>
            </a:r>
            <a:r>
              <a:rPr lang="en-US" sz="2000" dirty="0" smtClean="0"/>
              <a:t>   nitrogen </a:t>
            </a:r>
            <a:r>
              <a:rPr lang="en-US" sz="2000" dirty="0"/>
              <a:t>gas (</a:t>
            </a:r>
            <a:r>
              <a:rPr lang="en-US" sz="2000" dirty="0" smtClean="0"/>
              <a:t>N</a:t>
            </a:r>
            <a:r>
              <a:rPr lang="en-US" sz="1800" dirty="0" smtClean="0"/>
              <a:t>2</a:t>
            </a:r>
            <a:r>
              <a:rPr lang="en-US" sz="2000" dirty="0"/>
              <a:t>) and oxygen gas (</a:t>
            </a:r>
            <a:r>
              <a:rPr lang="en-US" sz="2000" dirty="0" smtClean="0"/>
              <a:t>O</a:t>
            </a:r>
            <a:r>
              <a:rPr lang="en-US" sz="1800" dirty="0" smtClean="0"/>
              <a:t>2</a:t>
            </a:r>
            <a:r>
              <a:rPr lang="en-US" sz="2000" dirty="0"/>
              <a:t>) present in the </a:t>
            </a:r>
            <a:endParaRPr lang="en-US" sz="2000" dirty="0" smtClean="0"/>
          </a:p>
          <a:p>
            <a:pPr marL="0" indent="0" algn="just">
              <a:buNone/>
            </a:pPr>
            <a:r>
              <a:rPr lang="en-US" sz="2000" dirty="0"/>
              <a:t> </a:t>
            </a:r>
            <a:r>
              <a:rPr lang="en-US" sz="2000" dirty="0" smtClean="0"/>
              <a:t>   atmosphere </a:t>
            </a:r>
            <a:r>
              <a:rPr lang="en-US" sz="2000" dirty="0"/>
              <a:t>into </a:t>
            </a:r>
            <a:r>
              <a:rPr lang="en-US" sz="2000" dirty="0" err="1" smtClean="0"/>
              <a:t>NOx</a:t>
            </a:r>
            <a:r>
              <a:rPr lang="en-US" sz="2000" dirty="0" smtClean="0"/>
              <a:t> </a:t>
            </a:r>
            <a:r>
              <a:rPr lang="en-US" sz="2000" dirty="0"/>
              <a:t>(nitrogen oxides</a:t>
            </a:r>
            <a:r>
              <a:rPr lang="en-US" sz="2000" dirty="0" smtClean="0"/>
              <a:t>).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dirty="0" err="1" smtClean="0"/>
              <a:t>NOx</a:t>
            </a:r>
            <a:r>
              <a:rPr lang="en-US" sz="2000" dirty="0" smtClean="0"/>
              <a:t> </a:t>
            </a:r>
            <a:r>
              <a:rPr lang="en-US" sz="2000" dirty="0"/>
              <a:t>may react with water to make nitrous acid or nitric </a:t>
            </a:r>
            <a:r>
              <a:rPr lang="en-US" sz="2000" dirty="0" smtClean="0"/>
              <a:t>acid, </a:t>
            </a:r>
            <a:r>
              <a:rPr lang="en-US" sz="2000" dirty="0"/>
              <a:t>which seeps into the soil, where it makes nitrate, </a:t>
            </a:r>
            <a:endParaRPr lang="en-US" sz="2000" dirty="0" smtClean="0"/>
          </a:p>
          <a:p>
            <a:pPr marL="0" indent="0" algn="just">
              <a:buNone/>
            </a:pPr>
            <a:r>
              <a:rPr lang="en-US" sz="2000" dirty="0"/>
              <a:t> </a:t>
            </a:r>
            <a:r>
              <a:rPr lang="en-US" sz="2000" dirty="0" smtClean="0"/>
              <a:t>   which </a:t>
            </a:r>
            <a:r>
              <a:rPr lang="en-US" sz="2000" dirty="0"/>
              <a:t>is of use to plants</a:t>
            </a:r>
            <a:r>
              <a:rPr lang="en-US" sz="2000" dirty="0" smtClean="0"/>
              <a:t>.</a:t>
            </a:r>
          </a:p>
          <a:p>
            <a:pPr algn="just"/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202388" y="2427734"/>
            <a:ext cx="3442353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/>
              <a:t>1-Through lightening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6478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4466878"/>
            <a:ext cx="5138294" cy="425054"/>
          </a:xfr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Process of fixation through lightning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3478"/>
            <a:ext cx="47244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0651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627534"/>
            <a:ext cx="4788024" cy="4515966"/>
          </a:xfrm>
        </p:spPr>
        <p:txBody>
          <a:bodyPr/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n-US" sz="2000" dirty="0">
                <a:latin typeface="Malgun Gothic" pitchFamily="34" charset="-127"/>
                <a:ea typeface="Malgun Gothic" pitchFamily="34" charset="-127"/>
              </a:rPr>
              <a:t>Industrial nitrogen fixation through the Haber (or Haber-Bosch) process is a deliberate attempt of humans to produce ammonia</a:t>
            </a:r>
            <a:r>
              <a:rPr lang="en-US" sz="2000" dirty="0" smtClean="0">
                <a:latin typeface="Malgun Gothic" pitchFamily="34" charset="-127"/>
                <a:ea typeface="Malgun Gothic" pitchFamily="34" charset="-127"/>
              </a:rPr>
              <a:t>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2000" dirty="0" smtClean="0">
                <a:latin typeface="Malgun Gothic" pitchFamily="34" charset="-127"/>
                <a:ea typeface="Malgun Gothic" pitchFamily="34" charset="-127"/>
              </a:rPr>
              <a:t>This </a:t>
            </a:r>
            <a:r>
              <a:rPr lang="en-US" sz="2000" dirty="0">
                <a:latin typeface="Malgun Gothic" pitchFamily="34" charset="-127"/>
                <a:ea typeface="Malgun Gothic" pitchFamily="34" charset="-127"/>
              </a:rPr>
              <a:t>process was invented in the early 1900s by German scientist Fritz Haber.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2000" dirty="0" smtClean="0">
                <a:latin typeface="Malgun Gothic" pitchFamily="34" charset="-127"/>
                <a:ea typeface="Malgun Gothic" pitchFamily="34" charset="-127"/>
              </a:rPr>
              <a:t>It </a:t>
            </a:r>
            <a:r>
              <a:rPr lang="en-US" sz="2000" dirty="0" err="1">
                <a:latin typeface="Malgun Gothic" pitchFamily="34" charset="-127"/>
                <a:ea typeface="Malgun Gothic" pitchFamily="34" charset="-127"/>
              </a:rPr>
              <a:t>recquires</a:t>
            </a:r>
            <a:r>
              <a:rPr lang="en-US" sz="2000" dirty="0">
                <a:latin typeface="Malgun Gothic" pitchFamily="34" charset="-127"/>
                <a:ea typeface="Malgun Gothic" pitchFamily="34" charset="-127"/>
              </a:rPr>
              <a:t> high pressure (200 atmospheres) and temperature (400 °C), and the resulting ammonia is used as a synthetic nitrogen fertilizer to enrich land for crop growth.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611" y="81640"/>
            <a:ext cx="4331558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81640"/>
            <a:ext cx="4320480" cy="461665"/>
          </a:xfrm>
          <a:prstGeom prst="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txBody>
          <a:bodyPr wrap="square" rtlCol="0">
            <a:spAutoFit/>
          </a:bodyPr>
          <a:lstStyle/>
          <a:p>
            <a:pPr lvl="0" latinLnBrk="0"/>
            <a:r>
              <a:rPr lang="en-US" sz="2400" dirty="0" smtClean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  <a:t>2-Industrial </a:t>
            </a:r>
            <a:r>
              <a:rPr lang="en-US" sz="2400" dirty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  <a:t>nitrogen fixation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425725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29253" y="123478"/>
            <a:ext cx="377379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/>
              <a:t>B</a:t>
            </a:r>
            <a:r>
              <a:rPr lang="en-US" sz="3200" b="1" dirty="0" smtClean="0"/>
              <a:t>iological Fixation</a:t>
            </a:r>
            <a:endParaRPr lang="en-US" sz="32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907704" y="832214"/>
            <a:ext cx="7056784" cy="431128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Ø"/>
            </a:pPr>
            <a:r>
              <a:rPr lang="en-US" sz="2000" dirty="0"/>
              <a:t>Biological nitrogen fixation was discovered by the German </a:t>
            </a:r>
            <a:r>
              <a:rPr lang="en-US" sz="2000" dirty="0" smtClean="0"/>
              <a:t>agronomist Hermann </a:t>
            </a:r>
            <a:r>
              <a:rPr lang="en-US" sz="2000" dirty="0" err="1"/>
              <a:t>Hellriegel</a:t>
            </a:r>
            <a:r>
              <a:rPr lang="en-US" sz="2000" dirty="0"/>
              <a:t> and Dutch </a:t>
            </a:r>
            <a:endParaRPr lang="en-US" sz="2000" dirty="0" smtClean="0"/>
          </a:p>
          <a:p>
            <a:pPr marL="0" indent="0" algn="just">
              <a:buNone/>
            </a:pPr>
            <a:r>
              <a:rPr lang="en-US" sz="2000" dirty="0"/>
              <a:t> </a:t>
            </a:r>
            <a:r>
              <a:rPr lang="en-US" sz="2000" dirty="0" smtClean="0"/>
              <a:t>   microbiologist </a:t>
            </a:r>
            <a:r>
              <a:rPr lang="en-US" sz="2000" dirty="0" err="1"/>
              <a:t>Martinus</a:t>
            </a:r>
            <a:r>
              <a:rPr lang="en-US" sz="2000" dirty="0"/>
              <a:t> </a:t>
            </a:r>
            <a:r>
              <a:rPr lang="en-US" sz="2000" dirty="0" err="1"/>
              <a:t>Beijerinck</a:t>
            </a:r>
            <a:r>
              <a:rPr lang="en-US" sz="2000" dirty="0" smtClean="0"/>
              <a:t>. </a:t>
            </a:r>
          </a:p>
          <a:p>
            <a:pPr marL="0" indent="0" algn="just">
              <a:buNone/>
            </a:pPr>
            <a:endParaRPr lang="en-US" sz="2000" dirty="0"/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/>
              <a:t>N2 </a:t>
            </a:r>
            <a:r>
              <a:rPr lang="en-US" sz="2000" dirty="0"/>
              <a:t>gas are found 78.084% in the atmosphere of our </a:t>
            </a:r>
            <a:endParaRPr lang="en-US" sz="2000" dirty="0" smtClean="0"/>
          </a:p>
          <a:p>
            <a:pPr marL="0" indent="0" algn="just">
              <a:buNone/>
            </a:pPr>
            <a:r>
              <a:rPr lang="en-US" sz="2000" dirty="0"/>
              <a:t> </a:t>
            </a:r>
            <a:r>
              <a:rPr lang="en-US" sz="2000" dirty="0" smtClean="0"/>
              <a:t>   planet </a:t>
            </a:r>
            <a:r>
              <a:rPr lang="en-US" sz="2000" dirty="0"/>
              <a:t>called Earth</a:t>
            </a:r>
            <a:r>
              <a:rPr lang="en-US" sz="2000" dirty="0" smtClean="0"/>
              <a:t>.</a:t>
            </a:r>
          </a:p>
          <a:p>
            <a:pPr marL="0" indent="0" algn="just">
              <a:buNone/>
            </a:pPr>
            <a:endParaRPr lang="en-US" sz="2000" dirty="0"/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/>
              <a:t>N2 gas are </a:t>
            </a:r>
            <a:r>
              <a:rPr lang="en-US" sz="2000" dirty="0"/>
              <a:t>found in molecular </a:t>
            </a:r>
            <a:r>
              <a:rPr lang="en-US" sz="2000" dirty="0" smtClean="0"/>
              <a:t>N2 form in </a:t>
            </a:r>
            <a:r>
              <a:rPr lang="en-US" sz="2000" dirty="0"/>
              <a:t>soil</a:t>
            </a:r>
            <a:r>
              <a:rPr lang="en-US" sz="2000" dirty="0" smtClean="0"/>
              <a:t>.</a:t>
            </a:r>
          </a:p>
          <a:p>
            <a:pPr marL="0" indent="0" algn="just">
              <a:buNone/>
            </a:pPr>
            <a:endParaRPr lang="en-US" sz="2000" dirty="0"/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/>
              <a:t>Biological </a:t>
            </a:r>
            <a:r>
              <a:rPr lang="en-US" sz="2000" dirty="0"/>
              <a:t>nitrogen fixation is a specific process in which the </a:t>
            </a:r>
            <a:r>
              <a:rPr lang="en-US" sz="2000" dirty="0" smtClean="0"/>
              <a:t>atmospheric nitrogen </a:t>
            </a:r>
            <a:r>
              <a:rPr lang="en-US" sz="2000" dirty="0"/>
              <a:t>is converted to ammonia </a:t>
            </a:r>
            <a:r>
              <a:rPr lang="en-US" sz="2000" dirty="0" smtClean="0"/>
              <a:t>by</a:t>
            </a:r>
          </a:p>
          <a:p>
            <a:pPr marL="0" indent="0" algn="just">
              <a:buNone/>
            </a:pPr>
            <a:r>
              <a:rPr lang="en-US" sz="2000" dirty="0"/>
              <a:t> </a:t>
            </a:r>
            <a:r>
              <a:rPr lang="en-US" sz="2000" dirty="0" smtClean="0"/>
              <a:t>   an </a:t>
            </a:r>
            <a:r>
              <a:rPr lang="en-US" sz="2000" dirty="0"/>
              <a:t>enzyme called </a:t>
            </a:r>
            <a:r>
              <a:rPr lang="en-US" sz="2000" dirty="0" err="1"/>
              <a:t>nitrogenase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2215018" y="826882"/>
            <a:ext cx="6605453" cy="451596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000" dirty="0">
              <a:latin typeface="Malgun Gothic" pitchFamily="34" charset="-127"/>
              <a:ea typeface="Malgun Gothic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6493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 txBox="1">
            <a:spLocks/>
          </p:cNvSpPr>
          <p:nvPr/>
        </p:nvSpPr>
        <p:spPr>
          <a:xfrm>
            <a:off x="1993649" y="339502"/>
            <a:ext cx="6826823" cy="43924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sz="2000" dirty="0">
                <a:latin typeface="Malgun Gothic" pitchFamily="34" charset="-127"/>
                <a:ea typeface="Malgun Gothic" pitchFamily="34" charset="-127"/>
              </a:rPr>
              <a:t>BNF is mostly accomplished by </a:t>
            </a:r>
            <a:r>
              <a:rPr lang="en-US" sz="2000" dirty="0" smtClean="0">
                <a:latin typeface="Malgun Gothic" pitchFamily="34" charset="-127"/>
                <a:ea typeface="Malgun Gothic" pitchFamily="34" charset="-127"/>
              </a:rPr>
              <a:t>microorganisms called </a:t>
            </a:r>
          </a:p>
          <a:p>
            <a:pPr marL="0" indent="0">
              <a:buNone/>
            </a:pPr>
            <a:r>
              <a:rPr lang="en-US" sz="2000" dirty="0">
                <a:latin typeface="Malgun Gothic" pitchFamily="34" charset="-127"/>
                <a:ea typeface="Malgun Gothic" pitchFamily="34" charset="-127"/>
              </a:rPr>
              <a:t> </a:t>
            </a:r>
            <a:r>
              <a:rPr lang="en-US" sz="2000" dirty="0" smtClean="0">
                <a:latin typeface="Malgun Gothic" pitchFamily="34" charset="-127"/>
                <a:ea typeface="Malgun Gothic" pitchFamily="34" charset="-127"/>
              </a:rPr>
              <a:t>   </a:t>
            </a:r>
            <a:r>
              <a:rPr lang="en-US" sz="2000" dirty="0" err="1" smtClean="0">
                <a:latin typeface="Malgun Gothic" pitchFamily="34" charset="-127"/>
                <a:ea typeface="Malgun Gothic" pitchFamily="34" charset="-127"/>
              </a:rPr>
              <a:t>diazotrophs</a:t>
            </a:r>
            <a:r>
              <a:rPr lang="en-US" sz="2000" dirty="0" smtClean="0">
                <a:latin typeface="Malgun Gothic" pitchFamily="34" charset="-127"/>
                <a:ea typeface="Malgun Gothic" pitchFamily="34" charset="-127"/>
              </a:rPr>
              <a:t> </a:t>
            </a:r>
            <a:r>
              <a:rPr lang="en-US" sz="2000" dirty="0">
                <a:latin typeface="Malgun Gothic" pitchFamily="34" charset="-127"/>
                <a:ea typeface="Malgun Gothic" pitchFamily="34" charset="-127"/>
              </a:rPr>
              <a:t>or </a:t>
            </a:r>
            <a:r>
              <a:rPr lang="en-US" sz="2000" dirty="0" smtClean="0">
                <a:latin typeface="Malgun Gothic" pitchFamily="34" charset="-127"/>
                <a:ea typeface="Malgun Gothic" pitchFamily="34" charset="-127"/>
              </a:rPr>
              <a:t>N</a:t>
            </a:r>
            <a:r>
              <a:rPr lang="en-US" sz="1600" dirty="0" smtClean="0">
                <a:latin typeface="Malgun Gothic" pitchFamily="34" charset="-127"/>
                <a:ea typeface="Malgun Gothic" pitchFamily="34" charset="-127"/>
              </a:rPr>
              <a:t>2 </a:t>
            </a:r>
            <a:r>
              <a:rPr lang="en-US" sz="2000" dirty="0" smtClean="0">
                <a:latin typeface="Malgun Gothic" pitchFamily="34" charset="-127"/>
                <a:ea typeface="Malgun Gothic" pitchFamily="34" charset="-127"/>
              </a:rPr>
              <a:t>fixers.</a:t>
            </a:r>
            <a:endParaRPr lang="en-US" sz="2000" dirty="0">
              <a:latin typeface="Malgun Gothic" pitchFamily="34" charset="-127"/>
              <a:ea typeface="Malgun Gothic" pitchFamily="34" charset="-127"/>
            </a:endParaRPr>
          </a:p>
          <a:p>
            <a:pPr marL="0" indent="0">
              <a:buNone/>
            </a:pPr>
            <a:endParaRPr lang="en-US" sz="2000" dirty="0" smtClean="0">
              <a:latin typeface="Malgun Gothic" pitchFamily="34" charset="-127"/>
              <a:ea typeface="Malgun Gothic" pitchFamily="34" charset="-127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err="1" smtClean="0">
                <a:latin typeface="Malgun Gothic" pitchFamily="34" charset="-127"/>
                <a:ea typeface="Malgun Gothic" pitchFamily="34" charset="-127"/>
              </a:rPr>
              <a:t>Diazotrophs</a:t>
            </a:r>
            <a:r>
              <a:rPr lang="en-US" sz="2000" dirty="0" smtClean="0">
                <a:latin typeface="Malgun Gothic" pitchFamily="34" charset="-127"/>
                <a:ea typeface="Malgun Gothic" pitchFamily="34" charset="-127"/>
              </a:rPr>
              <a:t> </a:t>
            </a:r>
            <a:r>
              <a:rPr lang="en-US" sz="2000" dirty="0">
                <a:latin typeface="Malgun Gothic" pitchFamily="34" charset="-127"/>
                <a:ea typeface="Malgun Gothic" pitchFamily="34" charset="-127"/>
              </a:rPr>
              <a:t>includes some species of bacteria, fungi, </a:t>
            </a:r>
            <a:endParaRPr lang="en-US" sz="2000" dirty="0" smtClean="0">
              <a:latin typeface="Malgun Gothic" pitchFamily="34" charset="-127"/>
              <a:ea typeface="Malgun Gothic" pitchFamily="34" charset="-127"/>
            </a:endParaRPr>
          </a:p>
          <a:p>
            <a:pPr marL="0" indent="0">
              <a:buNone/>
            </a:pPr>
            <a:r>
              <a:rPr lang="en-US" sz="2000" dirty="0">
                <a:latin typeface="Malgun Gothic" pitchFamily="34" charset="-127"/>
                <a:ea typeface="Malgun Gothic" pitchFamily="34" charset="-127"/>
              </a:rPr>
              <a:t> </a:t>
            </a:r>
            <a:r>
              <a:rPr lang="en-US" sz="2000" dirty="0" smtClean="0">
                <a:latin typeface="Malgun Gothic" pitchFamily="34" charset="-127"/>
                <a:ea typeface="Malgun Gothic" pitchFamily="34" charset="-127"/>
              </a:rPr>
              <a:t>   blue </a:t>
            </a:r>
            <a:r>
              <a:rPr lang="en-US" sz="2000" dirty="0" err="1" smtClean="0">
                <a:latin typeface="Malgun Gothic" pitchFamily="34" charset="-127"/>
                <a:ea typeface="Malgun Gothic" pitchFamily="34" charset="-127"/>
              </a:rPr>
              <a:t>greenalgae</a:t>
            </a:r>
            <a:r>
              <a:rPr lang="en-US" sz="2000" dirty="0" smtClean="0">
                <a:latin typeface="Malgun Gothic" pitchFamily="34" charset="-127"/>
                <a:ea typeface="Malgun Gothic" pitchFamily="34" charset="-127"/>
              </a:rPr>
              <a:t>(Cyanobacteria</a:t>
            </a:r>
            <a:r>
              <a:rPr lang="en-US" sz="2000" dirty="0">
                <a:latin typeface="Malgun Gothic" pitchFamily="34" charset="-127"/>
                <a:ea typeface="Malgun Gothic" pitchFamily="34" charset="-127"/>
              </a:rPr>
              <a:t>), lichens </a:t>
            </a:r>
            <a:r>
              <a:rPr lang="en-US" sz="2000" dirty="0" smtClean="0">
                <a:latin typeface="Malgun Gothic" pitchFamily="34" charset="-127"/>
                <a:ea typeface="Malgun Gothic" pitchFamily="34" charset="-127"/>
              </a:rPr>
              <a:t>etc.</a:t>
            </a:r>
          </a:p>
          <a:p>
            <a:pPr marL="0" indent="0">
              <a:buNone/>
            </a:pPr>
            <a:endParaRPr lang="en-US" sz="2000" dirty="0" smtClean="0">
              <a:latin typeface="Malgun Gothic" pitchFamily="34" charset="-127"/>
              <a:ea typeface="Malgun Gothic" pitchFamily="34" charset="-127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Malgun Gothic" pitchFamily="34" charset="-127"/>
                <a:ea typeface="Malgun Gothic" pitchFamily="34" charset="-127"/>
              </a:rPr>
              <a:t>There are two types of biological nitrogen </a:t>
            </a:r>
          </a:p>
          <a:p>
            <a:pPr marL="0" indent="0">
              <a:buNone/>
            </a:pPr>
            <a:r>
              <a:rPr lang="en-US" sz="2000" dirty="0">
                <a:latin typeface="Malgun Gothic" pitchFamily="34" charset="-127"/>
                <a:ea typeface="Malgun Gothic" pitchFamily="34" charset="-127"/>
              </a:rPr>
              <a:t> </a:t>
            </a:r>
            <a:r>
              <a:rPr lang="en-US" sz="2000" dirty="0" smtClean="0">
                <a:latin typeface="Malgun Gothic" pitchFamily="34" charset="-127"/>
                <a:ea typeface="Malgun Gothic" pitchFamily="34" charset="-127"/>
              </a:rPr>
              <a:t>  fixation</a:t>
            </a:r>
          </a:p>
          <a:p>
            <a:pPr marL="914400" lvl="1" indent="-514350">
              <a:buFont typeface="+mj-lt"/>
              <a:buAutoNum type="romanLcPeriod"/>
            </a:pPr>
            <a:r>
              <a:rPr lang="en-US" sz="2000" dirty="0" smtClean="0">
                <a:latin typeface="Malgun Gothic" pitchFamily="34" charset="-127"/>
                <a:ea typeface="Malgun Gothic" pitchFamily="34" charset="-127"/>
              </a:rPr>
              <a:t>Symbiotic </a:t>
            </a:r>
          </a:p>
          <a:p>
            <a:pPr marL="914400" lvl="1" indent="-514350">
              <a:buFont typeface="+mj-lt"/>
              <a:buAutoNum type="romanLcPeriod"/>
            </a:pPr>
            <a:r>
              <a:rPr lang="en-US" sz="2000" dirty="0" smtClean="0">
                <a:latin typeface="Malgun Gothic" pitchFamily="34" charset="-127"/>
                <a:ea typeface="Malgun Gothic" pitchFamily="34" charset="-127"/>
              </a:rPr>
              <a:t>Non-symbiotic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000" dirty="0" smtClean="0">
              <a:latin typeface="Malgun Gothic" pitchFamily="34" charset="-127"/>
              <a:ea typeface="Malgun Gothic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7566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Blank Presentation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Blank Presentation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</TotalTime>
  <Words>1196</Words>
  <Application>Microsoft Office PowerPoint</Application>
  <PresentationFormat>On-screen Show (16:9)</PresentationFormat>
  <Paragraphs>183</Paragraphs>
  <Slides>24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Office 테마</vt:lpstr>
      <vt:lpstr>Blank Presentation</vt:lpstr>
      <vt:lpstr>1_Blank Presentation</vt:lpstr>
      <vt:lpstr>PowerPoint Presentation</vt:lpstr>
      <vt:lpstr>PowerPoint Presentation</vt:lpstr>
      <vt:lpstr>PowerPoint Presentation</vt:lpstr>
      <vt:lpstr>Types Of Nitrogen Fixation</vt:lpstr>
      <vt:lpstr>PowerPoint Presentation</vt:lpstr>
      <vt:lpstr>Process of fixation through lightning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3-Non-nodulation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 POWERPOINT TEMPLATES DESIGN</dc:title>
  <dc:creator>ALLPPT.com</dc:creator>
  <cp:lastModifiedBy>Huzaifa Jamil</cp:lastModifiedBy>
  <cp:revision>69</cp:revision>
  <dcterms:created xsi:type="dcterms:W3CDTF">2014-02-22T02:13:23Z</dcterms:created>
  <dcterms:modified xsi:type="dcterms:W3CDTF">2020-11-15T23:15:45Z</dcterms:modified>
</cp:coreProperties>
</file>