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0676A4C-D22D-4ADB-B68F-95057FDAB5AC}" type="datetimeFigureOut">
              <a:rPr lang="en-US" smtClean="0"/>
              <a:pPr/>
              <a:t>12/4/2020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02AB5F6-8896-443C-9213-5E7312AC2A7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76A4C-D22D-4ADB-B68F-95057FDAB5AC}"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02AB5F6-8896-443C-9213-5E7312AC2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76A4C-D22D-4ADB-B68F-95057FDAB5AC}"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76A4C-D22D-4ADB-B68F-95057FDAB5AC}"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6A4C-D22D-4ADB-B68F-95057FDAB5AC}" type="datetimeFigureOut">
              <a:rPr lang="en-US" smtClean="0"/>
              <a:pPr/>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676A4C-D22D-4ADB-B68F-95057FDAB5AC}"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0676A4C-D22D-4ADB-B68F-95057FDAB5AC}" type="datetimeFigureOut">
              <a:rPr lang="en-US" smtClean="0"/>
              <a:pPr/>
              <a:t>12/4/2020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2AB5F6-8896-443C-9213-5E7312AC2A7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Introduction of Computer</a:t>
            </a:r>
            <a:endParaRPr lang="en-US" dirty="0"/>
          </a:p>
        </p:txBody>
      </p:sp>
      <p:sp>
        <p:nvSpPr>
          <p:cNvPr id="3" name="Subtitle 2"/>
          <p:cNvSpPr>
            <a:spLocks noGrp="1"/>
          </p:cNvSpPr>
          <p:nvPr>
            <p:ph type="subTitle" idx="1"/>
          </p:nvPr>
        </p:nvSpPr>
        <p:spPr/>
        <p:txBody>
          <a:bodyPr>
            <a:normAutofit/>
          </a:bodyPr>
          <a:lstStyle/>
          <a:p>
            <a:r>
              <a:rPr lang="en-US" dirty="0" smtClean="0"/>
              <a:t>By</a:t>
            </a:r>
          </a:p>
          <a:p>
            <a:r>
              <a:rPr lang="en-US" dirty="0" smtClean="0"/>
              <a:t>Rashid </a:t>
            </a:r>
            <a:r>
              <a:rPr lang="en-US" dirty="0" err="1" smtClean="0"/>
              <a:t>Naeem</a:t>
            </a:r>
            <a:r>
              <a:rPr lang="en-US" dirty="0" smtClean="0"/>
              <a:t> Khan</a:t>
            </a:r>
            <a:endParaRPr lang="en-US" sz="2000" dirty="0" smtClean="0"/>
          </a:p>
          <a:p>
            <a:endParaRPr lang="en-US" sz="2000" dirty="0"/>
          </a:p>
        </p:txBody>
      </p:sp>
    </p:spTree>
    <p:extLst>
      <p:ext uri="{BB962C8B-B14F-4D97-AF65-F5344CB8AC3E}">
        <p14:creationId xmlns="" xmlns:p14="http://schemas.microsoft.com/office/powerpoint/2010/main" val="123389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Continue</a:t>
            </a:r>
            <a:endParaRPr lang="en-US" sz="1800" dirty="0"/>
          </a:p>
        </p:txBody>
      </p:sp>
      <p:sp>
        <p:nvSpPr>
          <p:cNvPr id="3" name="Content Placeholder 2"/>
          <p:cNvSpPr>
            <a:spLocks noGrp="1"/>
          </p:cNvSpPr>
          <p:nvPr>
            <p:ph idx="1"/>
          </p:nvPr>
        </p:nvSpPr>
        <p:spPr/>
        <p:txBody>
          <a:bodyPr/>
          <a:lstStyle/>
          <a:p>
            <a:pPr algn="just"/>
            <a:r>
              <a:rPr lang="en-US" dirty="0" smtClean="0"/>
              <a:t>Hybrid </a:t>
            </a:r>
            <a:r>
              <a:rPr lang="en-US" dirty="0" smtClean="0"/>
              <a:t>Computers</a:t>
            </a:r>
            <a:endParaRPr lang="en-US" dirty="0" smtClean="0"/>
          </a:p>
          <a:p>
            <a:pPr lvl="1" algn="just"/>
            <a:r>
              <a:rPr lang="en-US" dirty="0" smtClean="0"/>
              <a:t>A hybrid computer is a </a:t>
            </a:r>
            <a:r>
              <a:rPr lang="en-US" dirty="0" err="1" smtClean="0"/>
              <a:t>combinatio</a:t>
            </a:r>
            <a:r>
              <a:rPr lang="en-US" dirty="0" smtClean="0"/>
              <a:t> of both analog and digital computer.</a:t>
            </a:r>
          </a:p>
          <a:p>
            <a:pPr lvl="1" algn="just"/>
            <a:r>
              <a:rPr lang="en-US" dirty="0" smtClean="0"/>
              <a:t>A hybrid computer combines the best characteristics of both the analog and digital computer.</a:t>
            </a:r>
          </a:p>
          <a:p>
            <a:pPr lvl="1" algn="just"/>
            <a:r>
              <a:rPr lang="en-US" dirty="0" smtClean="0"/>
              <a:t>It can accept data in analog and digital form. </a:t>
            </a:r>
          </a:p>
          <a:p>
            <a:pPr lvl="1" algn="just"/>
            <a:r>
              <a:rPr lang="en-US" dirty="0" smtClean="0"/>
              <a:t>For example: hybrid computer devices may calculate patient heart function, temperature, blood pressure and other signs. </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Importance of Computer Literacy</a:t>
            </a:r>
            <a:endParaRPr lang="en-US" sz="2400" dirty="0"/>
          </a:p>
        </p:txBody>
      </p:sp>
      <p:sp>
        <p:nvSpPr>
          <p:cNvPr id="3" name="Content Placeholder 2"/>
          <p:cNvSpPr>
            <a:spLocks noGrp="1"/>
          </p:cNvSpPr>
          <p:nvPr>
            <p:ph idx="1"/>
          </p:nvPr>
        </p:nvSpPr>
        <p:spPr/>
        <p:txBody>
          <a:bodyPr>
            <a:normAutofit fontScale="92500" lnSpcReduction="10000"/>
          </a:bodyPr>
          <a:lstStyle/>
          <a:p>
            <a:pPr algn="just"/>
            <a:r>
              <a:rPr lang="en-US" dirty="0" smtClean="0"/>
              <a:t>Computer literacy is the knowledge and ability to use computers and technology efficiently. </a:t>
            </a:r>
            <a:endParaRPr lang="en-US" dirty="0" smtClean="0"/>
          </a:p>
          <a:p>
            <a:pPr algn="just"/>
            <a:r>
              <a:rPr lang="en-US" dirty="0" smtClean="0"/>
              <a:t>Computer </a:t>
            </a:r>
            <a:r>
              <a:rPr lang="en-US" dirty="0" smtClean="0"/>
              <a:t>literacy can also refer to the comfort level someone has with using computer programs and other applications that are associated with computers. </a:t>
            </a:r>
            <a:endParaRPr lang="en-US" dirty="0" smtClean="0"/>
          </a:p>
          <a:p>
            <a:pPr algn="just"/>
            <a:r>
              <a:rPr lang="en-US" dirty="0" smtClean="0"/>
              <a:t>The </a:t>
            </a:r>
            <a:r>
              <a:rPr lang="en-US" dirty="0" smtClean="0"/>
              <a:t>precise definition of “computer literacy” can vary from group to group. However, “computer literate” often connotes little more that the ability to use several specific applications (such as Microsoft Word and Microsoft Internet Explorer) for certain very well-defined simple tasks.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92500" lnSpcReduction="10000"/>
          </a:bodyPr>
          <a:lstStyle/>
          <a:p>
            <a:pPr algn="just"/>
            <a:r>
              <a:rPr lang="en-US" dirty="0" smtClean="0"/>
              <a:t>use of computer hardware, software and the Internet. These critical computer and Internet skills are valued in today’s academic and professional environments. </a:t>
            </a:r>
            <a:endParaRPr lang="en-US" dirty="0" smtClean="0"/>
          </a:p>
          <a:p>
            <a:pPr algn="just"/>
            <a:r>
              <a:rPr lang="en-US" dirty="0" smtClean="0"/>
              <a:t>This </a:t>
            </a:r>
            <a:r>
              <a:rPr lang="en-US" dirty="0" smtClean="0"/>
              <a:t>leads to success in education and employment since computer skills are integral to all areas of study and work. </a:t>
            </a:r>
            <a:endParaRPr lang="en-US" dirty="0" smtClean="0"/>
          </a:p>
          <a:p>
            <a:pPr algn="just"/>
            <a:r>
              <a:rPr lang="en-US" dirty="0" smtClean="0"/>
              <a:t>The </a:t>
            </a:r>
            <a:r>
              <a:rPr lang="en-US" dirty="0" smtClean="0"/>
              <a:t>3 R’s (reading, writing and arithmetic) should now also include the 3 C’s (communicating, calculating and computing) since the ability to use a computer is on the same level as reading and writing skills.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77500" lnSpcReduction="20000"/>
          </a:bodyPr>
          <a:lstStyle/>
          <a:p>
            <a:pPr algn="just"/>
            <a:r>
              <a:rPr lang="en-US" dirty="0" smtClean="0"/>
              <a:t>Educators are pushing greater computer literacy requirements since student exposure does not necessarily translate to understanding. </a:t>
            </a:r>
            <a:endParaRPr lang="en-US" dirty="0" smtClean="0"/>
          </a:p>
          <a:p>
            <a:pPr algn="just"/>
            <a:r>
              <a:rPr lang="en-US" dirty="0" smtClean="0"/>
              <a:t>Computer </a:t>
            </a:r>
            <a:r>
              <a:rPr lang="en-US" dirty="0" smtClean="0"/>
              <a:t>literacy is a crucial component for success at a higher education institution since the student interacts with the school, the faculty, and the community by using the computer. </a:t>
            </a:r>
            <a:endParaRPr lang="en-US" dirty="0" smtClean="0"/>
          </a:p>
          <a:p>
            <a:pPr algn="just"/>
            <a:r>
              <a:rPr lang="en-US" dirty="0" smtClean="0"/>
              <a:t>Students </a:t>
            </a:r>
            <a:r>
              <a:rPr lang="en-US" dirty="0" smtClean="0"/>
              <a:t>cannot complete their coursework or search for online solutions without this </a:t>
            </a:r>
            <a:r>
              <a:rPr lang="en-US" dirty="0" smtClean="0"/>
              <a:t>competency.</a:t>
            </a:r>
          </a:p>
          <a:p>
            <a:pPr algn="just"/>
            <a:r>
              <a:rPr lang="en-US" dirty="0" smtClean="0"/>
              <a:t>My experience to date has shown that possessing basic computer skills is a critical part of academic success that can be an effective tool, particularly for developmental students, to address some of the students’ deficiencies. </a:t>
            </a:r>
            <a:endParaRPr lang="en-US" dirty="0" smtClean="0"/>
          </a:p>
          <a:p>
            <a:pPr algn="just"/>
            <a:r>
              <a:rPr lang="en-US" dirty="0" smtClean="0"/>
              <a:t>Acquiring </a:t>
            </a:r>
            <a:r>
              <a:rPr lang="en-US" dirty="0" smtClean="0"/>
              <a:t>basic computer skills gives these underprepared students the encouragement to continue their education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effectLst/>
              </a:rPr>
              <a:t>What is Computer</a:t>
            </a:r>
            <a:endParaRPr lang="en-US" sz="2800" dirty="0"/>
          </a:p>
        </p:txBody>
      </p:sp>
      <p:sp>
        <p:nvSpPr>
          <p:cNvPr id="3" name="Content Placeholder 2"/>
          <p:cNvSpPr>
            <a:spLocks noGrp="1"/>
          </p:cNvSpPr>
          <p:nvPr>
            <p:ph idx="1"/>
          </p:nvPr>
        </p:nvSpPr>
        <p:spPr/>
        <p:txBody>
          <a:bodyPr>
            <a:normAutofit lnSpcReduction="10000"/>
          </a:bodyPr>
          <a:lstStyle/>
          <a:p>
            <a:pPr lvl="0" algn="just"/>
            <a:r>
              <a:rPr lang="en-US" dirty="0" smtClean="0"/>
              <a:t>Computer is an electronic machine used to solve different problems according to a set of instruction given to it.</a:t>
            </a:r>
          </a:p>
          <a:p>
            <a:pPr lvl="0" algn="just"/>
            <a:r>
              <a:rPr lang="en-US" dirty="0" smtClean="0"/>
              <a:t>The word computer is derived from compute that means to calculate. Computer can be used as a calculating machine to produce results at a very high speed. However, the calculation is not the only use of computer.</a:t>
            </a:r>
          </a:p>
          <a:p>
            <a:pPr lvl="0" algn="just"/>
            <a:r>
              <a:rPr lang="en-US" dirty="0" smtClean="0"/>
              <a:t>It ca be used for different purposes. </a:t>
            </a:r>
          </a:p>
          <a:p>
            <a:pPr lvl="0" algn="just"/>
            <a:r>
              <a:rPr lang="en-US" dirty="0" smtClean="0"/>
              <a:t>Computers are available in different shapes and size.</a:t>
            </a:r>
            <a:endParaRPr lang="en-US" dirty="0"/>
          </a:p>
        </p:txBody>
      </p:sp>
    </p:spTree>
    <p:extLst>
      <p:ext uri="{BB962C8B-B14F-4D97-AF65-F5344CB8AC3E}">
        <p14:creationId xmlns="" xmlns:p14="http://schemas.microsoft.com/office/powerpoint/2010/main" val="97025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Continue</a:t>
            </a:r>
            <a:endParaRPr lang="en-US" sz="2400" dirty="0"/>
          </a:p>
        </p:txBody>
      </p:sp>
      <p:sp>
        <p:nvSpPr>
          <p:cNvPr id="3" name="Content Placeholder 2"/>
          <p:cNvSpPr>
            <a:spLocks noGrp="1"/>
          </p:cNvSpPr>
          <p:nvPr>
            <p:ph idx="1"/>
          </p:nvPr>
        </p:nvSpPr>
        <p:spPr/>
        <p:txBody>
          <a:bodyPr>
            <a:normAutofit/>
          </a:bodyPr>
          <a:lstStyle/>
          <a:p>
            <a:pPr algn="just"/>
            <a:r>
              <a:rPr lang="en-US" dirty="0" smtClean="0"/>
              <a:t>People used computers to solve different problems quickly and easily.</a:t>
            </a:r>
          </a:p>
          <a:p>
            <a:pPr algn="just"/>
            <a:r>
              <a:rPr lang="en-US" dirty="0" smtClean="0"/>
              <a:t>It has changed the way of life</a:t>
            </a:r>
          </a:p>
          <a:p>
            <a:pPr algn="just"/>
            <a:r>
              <a:rPr lang="en-US" b="1" dirty="0" smtClean="0"/>
              <a:t>Computer Literacy:</a:t>
            </a:r>
          </a:p>
          <a:p>
            <a:pPr lvl="1" algn="just"/>
            <a:r>
              <a:rPr lang="en-US" dirty="0" smtClean="0"/>
              <a:t>The term computer literacy refers to the knowledge and understanding of computer and its uses.</a:t>
            </a:r>
          </a:p>
          <a:p>
            <a:pPr lvl="1" algn="just"/>
            <a:r>
              <a:rPr lang="en-US" dirty="0" smtClean="0"/>
              <a:t>A person is computer literate if he understands computer and its application. </a:t>
            </a:r>
            <a:endParaRPr lang="en-US" dirty="0" smtClean="0"/>
          </a:p>
        </p:txBody>
      </p:sp>
    </p:spTree>
    <p:extLst>
      <p:ext uri="{BB962C8B-B14F-4D97-AF65-F5344CB8AC3E}">
        <p14:creationId xmlns="" xmlns:p14="http://schemas.microsoft.com/office/powerpoint/2010/main" val="347120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Computer</a:t>
            </a:r>
            <a:endParaRPr lang="en-US" sz="3100" dirty="0"/>
          </a:p>
        </p:txBody>
      </p:sp>
      <p:sp>
        <p:nvSpPr>
          <p:cNvPr id="3" name="Content Placeholder 2"/>
          <p:cNvSpPr>
            <a:spLocks noGrp="1"/>
          </p:cNvSpPr>
          <p:nvPr>
            <p:ph idx="1"/>
          </p:nvPr>
        </p:nvSpPr>
        <p:spPr/>
        <p:txBody>
          <a:bodyPr>
            <a:normAutofit fontScale="55000" lnSpcReduction="20000"/>
          </a:bodyPr>
          <a:lstStyle/>
          <a:p>
            <a:pPr algn="just"/>
            <a:r>
              <a:rPr lang="en-US" dirty="0" smtClean="0"/>
              <a:t>Speed</a:t>
            </a:r>
          </a:p>
          <a:p>
            <a:pPr lvl="1" algn="just"/>
            <a:r>
              <a:rPr lang="en-US" dirty="0" smtClean="0"/>
              <a:t>Computer processes data at a very high speed. It much faster than human beings. </a:t>
            </a:r>
          </a:p>
          <a:p>
            <a:pPr lvl="1" algn="just"/>
            <a:r>
              <a:rPr lang="en-US" dirty="0" smtClean="0"/>
              <a:t>Computer speed is measured in mega Hertz or Giga Hertz.</a:t>
            </a:r>
            <a:endParaRPr lang="en-US" dirty="0" smtClean="0"/>
          </a:p>
          <a:p>
            <a:pPr algn="just"/>
            <a:r>
              <a:rPr lang="en-US" dirty="0" smtClean="0"/>
              <a:t>Reliability</a:t>
            </a:r>
          </a:p>
          <a:p>
            <a:pPr lvl="1" algn="just"/>
            <a:r>
              <a:rPr lang="en-US" dirty="0" smtClean="0"/>
              <a:t>It is reliable. </a:t>
            </a:r>
          </a:p>
          <a:p>
            <a:pPr lvl="1" algn="just"/>
            <a:r>
              <a:rPr lang="en-US" dirty="0" smtClean="0"/>
              <a:t>Electronic components in modern computer rarely break or fail.</a:t>
            </a:r>
          </a:p>
          <a:p>
            <a:pPr algn="just"/>
            <a:r>
              <a:rPr lang="en-US" dirty="0" smtClean="0"/>
              <a:t>Accuracy</a:t>
            </a:r>
          </a:p>
          <a:p>
            <a:pPr lvl="1" algn="just"/>
            <a:r>
              <a:rPr lang="en-US" dirty="0" smtClean="0"/>
              <a:t>It means provide results without errors. </a:t>
            </a:r>
          </a:p>
          <a:p>
            <a:pPr lvl="1" algn="just"/>
            <a:r>
              <a:rPr lang="en-US" dirty="0" smtClean="0"/>
              <a:t>Computer process large amounts of data and produce results accurately.</a:t>
            </a:r>
          </a:p>
          <a:p>
            <a:pPr lvl="1" algn="just"/>
            <a:r>
              <a:rPr lang="en-US" dirty="0" smtClean="0"/>
              <a:t>Result can be wrong only if the data given to the computer is not correct.</a:t>
            </a:r>
          </a:p>
          <a:p>
            <a:pPr algn="just"/>
            <a:r>
              <a:rPr lang="en-US" dirty="0" smtClean="0"/>
              <a:t>Storage</a:t>
            </a:r>
          </a:p>
          <a:p>
            <a:pPr lvl="1" algn="just"/>
            <a:r>
              <a:rPr lang="en-US" dirty="0" smtClean="0"/>
              <a:t>It can store a large amount of data permanently.</a:t>
            </a:r>
          </a:p>
          <a:p>
            <a:pPr lvl="1" algn="just"/>
            <a:r>
              <a:rPr lang="en-US" dirty="0" smtClean="0"/>
              <a:t>People can use this data at any time. </a:t>
            </a:r>
          </a:p>
          <a:p>
            <a:pPr lvl="1" algn="just"/>
            <a:r>
              <a:rPr lang="en-US" dirty="0" smtClean="0"/>
              <a:t>User can store any type of data in the computer</a:t>
            </a:r>
          </a:p>
          <a:p>
            <a:pPr lvl="1" algn="just"/>
            <a:r>
              <a:rPr lang="en-US" dirty="0" smtClean="0"/>
              <a:t>The storage capacity of computer is increasing rapidly.</a:t>
            </a:r>
          </a:p>
          <a:p>
            <a:pPr algn="just"/>
            <a:r>
              <a:rPr lang="en-US" dirty="0" smtClean="0"/>
              <a:t>Versatility</a:t>
            </a:r>
          </a:p>
          <a:p>
            <a:pPr lvl="1" algn="just"/>
            <a:r>
              <a:rPr lang="en-US" dirty="0" smtClean="0"/>
              <a:t>It can perform different types of tasks. </a:t>
            </a:r>
          </a:p>
          <a:p>
            <a:pPr lvl="1" algn="just"/>
            <a:r>
              <a:rPr lang="en-US" dirty="0" smtClean="0"/>
              <a:t>That is why it is being used in every field of life such as hospital, bank, office and at home also. </a:t>
            </a:r>
          </a:p>
          <a:p>
            <a:pPr lvl="1" algn="just"/>
            <a:r>
              <a:rPr lang="en-US" dirty="0" smtClean="0"/>
              <a:t>User can play games, listen music, watch movies ad use the internet using a computer. </a:t>
            </a:r>
            <a:endParaRPr lang="en-US" dirty="0" smtClean="0"/>
          </a:p>
        </p:txBody>
      </p:sp>
    </p:spTree>
    <p:extLst>
      <p:ext uri="{BB962C8B-B14F-4D97-AF65-F5344CB8AC3E}">
        <p14:creationId xmlns="" xmlns:p14="http://schemas.microsoft.com/office/powerpoint/2010/main" val="100214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70000" lnSpcReduction="20000"/>
          </a:bodyPr>
          <a:lstStyle/>
          <a:p>
            <a:pPr algn="just"/>
            <a:r>
              <a:rPr lang="en-US" dirty="0" smtClean="0"/>
              <a:t>Consistency</a:t>
            </a:r>
          </a:p>
          <a:p>
            <a:pPr lvl="1" algn="just"/>
            <a:r>
              <a:rPr lang="en-US" dirty="0" smtClean="0"/>
              <a:t>It work in a consistent way.</a:t>
            </a:r>
          </a:p>
          <a:p>
            <a:pPr lvl="1" algn="just"/>
            <a:r>
              <a:rPr lang="en-US" dirty="0" smtClean="0"/>
              <a:t>It does not lose concentration due to heavy work</a:t>
            </a:r>
          </a:p>
          <a:p>
            <a:pPr lvl="1" algn="just"/>
            <a:r>
              <a:rPr lang="en-US" dirty="0" smtClean="0"/>
              <a:t>It does not become tired or bored</a:t>
            </a:r>
            <a:endParaRPr lang="en-US" dirty="0" smtClean="0"/>
          </a:p>
          <a:p>
            <a:pPr algn="just"/>
            <a:r>
              <a:rPr lang="en-US" dirty="0" smtClean="0"/>
              <a:t>Communication</a:t>
            </a:r>
          </a:p>
          <a:p>
            <a:pPr lvl="1" algn="just"/>
            <a:r>
              <a:rPr lang="en-US" dirty="0" smtClean="0"/>
              <a:t>It have the capability of communicating with other computer. </a:t>
            </a:r>
          </a:p>
          <a:p>
            <a:pPr lvl="1" algn="just"/>
            <a:r>
              <a:rPr lang="en-US" dirty="0" smtClean="0"/>
              <a:t>We can connect two or more computers by a communication device such as modem.</a:t>
            </a:r>
          </a:p>
          <a:p>
            <a:pPr lvl="1" algn="just"/>
            <a:r>
              <a:rPr lang="en-US" dirty="0" smtClean="0"/>
              <a:t>Computer can share data, instructions and information. </a:t>
            </a:r>
            <a:endParaRPr lang="en-US" dirty="0" smtClean="0"/>
          </a:p>
          <a:p>
            <a:pPr algn="just"/>
            <a:r>
              <a:rPr lang="en-US" dirty="0" smtClean="0"/>
              <a:t>Recalling</a:t>
            </a:r>
          </a:p>
          <a:p>
            <a:pPr lvl="1" algn="just"/>
            <a:r>
              <a:rPr lang="en-US" dirty="0" smtClean="0"/>
              <a:t>Computer can recall the stored data and information as and when required.</a:t>
            </a:r>
            <a:endParaRPr lang="en-US" dirty="0" smtClean="0"/>
          </a:p>
          <a:p>
            <a:pPr algn="just"/>
            <a:r>
              <a:rPr lang="en-US" dirty="0" smtClean="0"/>
              <a:t>Control </a:t>
            </a:r>
            <a:r>
              <a:rPr lang="en-US" dirty="0" smtClean="0"/>
              <a:t>Sequence</a:t>
            </a:r>
          </a:p>
          <a:p>
            <a:pPr lvl="1" algn="just"/>
            <a:r>
              <a:rPr lang="en-US" dirty="0" smtClean="0"/>
              <a:t>A computer works strictly according to the given instructions.</a:t>
            </a:r>
          </a:p>
          <a:p>
            <a:pPr lvl="1" algn="just"/>
            <a:r>
              <a:rPr lang="en-US" dirty="0" smtClean="0"/>
              <a:t>It follows the same sequence of execution that is given in a </a:t>
            </a:r>
            <a:r>
              <a:rPr lang="en-US" dirty="0" err="1" smtClean="0"/>
              <a:t>progrem</a:t>
            </a:r>
            <a:r>
              <a:rPr lang="en-US" dirty="0" smtClean="0"/>
              <a:t>.</a:t>
            </a:r>
            <a:endParaRPr lang="en-US" dirty="0" smtClean="0"/>
          </a:p>
          <a:p>
            <a:pPr algn="just"/>
            <a:r>
              <a:rPr lang="en-US" dirty="0" smtClean="0"/>
              <a:t>Cost </a:t>
            </a:r>
            <a:r>
              <a:rPr lang="en-US" dirty="0" smtClean="0"/>
              <a:t>Reductions</a:t>
            </a:r>
          </a:p>
          <a:p>
            <a:pPr lvl="1" algn="just"/>
            <a:r>
              <a:rPr lang="en-US" dirty="0" smtClean="0"/>
              <a:t>We can perform a difficult task in less time and less cot.</a:t>
            </a:r>
            <a:endParaRPr lang="en-US" dirty="0" smtClean="0"/>
          </a:p>
          <a:p>
            <a:pPr algn="just"/>
            <a:endParaRPr lang="en-US" dirty="0"/>
          </a:p>
        </p:txBody>
      </p:sp>
    </p:spTree>
    <p:extLst>
      <p:ext uri="{BB962C8B-B14F-4D97-AF65-F5344CB8AC3E}">
        <p14:creationId xmlns="" xmlns:p14="http://schemas.microsoft.com/office/powerpoint/2010/main" val="67748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Identification Components of Computer</a:t>
            </a:r>
            <a:endParaRPr lang="en-US" sz="2800" dirty="0"/>
          </a:p>
        </p:txBody>
      </p:sp>
      <p:sp>
        <p:nvSpPr>
          <p:cNvPr id="3" name="Content Placeholder 2"/>
          <p:cNvSpPr>
            <a:spLocks noGrp="1"/>
          </p:cNvSpPr>
          <p:nvPr>
            <p:ph idx="1"/>
          </p:nvPr>
        </p:nvSpPr>
        <p:spPr/>
        <p:txBody>
          <a:bodyPr>
            <a:normAutofit fontScale="70000" lnSpcReduction="20000"/>
          </a:bodyPr>
          <a:lstStyle/>
          <a:p>
            <a:pPr algn="just"/>
            <a:r>
              <a:rPr lang="en-US" dirty="0" smtClean="0"/>
              <a:t>Different Components of Computer System are as under:</a:t>
            </a:r>
          </a:p>
          <a:p>
            <a:pPr lvl="1" algn="just"/>
            <a:r>
              <a:rPr lang="en-US" dirty="0" smtClean="0"/>
              <a:t>Input Devices</a:t>
            </a:r>
          </a:p>
          <a:p>
            <a:pPr lvl="2" algn="just"/>
            <a:r>
              <a:rPr lang="en-US" dirty="0" smtClean="0"/>
              <a:t>The data or instruction given to the computer is called input.</a:t>
            </a:r>
          </a:p>
          <a:p>
            <a:pPr lvl="2" algn="just"/>
            <a:r>
              <a:rPr lang="en-US" dirty="0" smtClean="0"/>
              <a:t>A hardware components used to entry data and instructions into computer is called input device.</a:t>
            </a:r>
          </a:p>
          <a:p>
            <a:pPr lvl="2" algn="just"/>
            <a:r>
              <a:rPr lang="en-US" dirty="0" smtClean="0"/>
              <a:t>Most commonly input devices are keyboard, mouse, microphone, scanner, digital camera and PC Camera.</a:t>
            </a:r>
          </a:p>
          <a:p>
            <a:pPr lvl="1" algn="just"/>
            <a:r>
              <a:rPr lang="en-US" dirty="0" smtClean="0"/>
              <a:t>Output Devices</a:t>
            </a:r>
          </a:p>
          <a:p>
            <a:pPr lvl="2" algn="just"/>
            <a:r>
              <a:rPr lang="en-US" dirty="0" smtClean="0"/>
              <a:t>The data processed into useful information is called output.</a:t>
            </a:r>
          </a:p>
          <a:p>
            <a:pPr lvl="2" algn="just"/>
            <a:r>
              <a:rPr lang="en-US" dirty="0" smtClean="0"/>
              <a:t>A hardware component used to display information to the user is called output devices.</a:t>
            </a:r>
          </a:p>
          <a:p>
            <a:pPr lvl="2" algn="just"/>
            <a:r>
              <a:rPr lang="en-US" dirty="0" smtClean="0"/>
              <a:t>Output devices are Monitor, Printer, Speaker.</a:t>
            </a:r>
          </a:p>
          <a:p>
            <a:pPr lvl="1" algn="just"/>
            <a:r>
              <a:rPr lang="en-US" dirty="0" smtClean="0"/>
              <a:t>System Unit</a:t>
            </a:r>
          </a:p>
          <a:p>
            <a:pPr lvl="2" algn="just"/>
            <a:r>
              <a:rPr lang="en-US" dirty="0" smtClean="0"/>
              <a:t>It is box that contain different electronic components of the computer used to process data.</a:t>
            </a:r>
          </a:p>
          <a:p>
            <a:pPr lvl="2" algn="just"/>
            <a:r>
              <a:rPr lang="en-US" dirty="0" smtClean="0"/>
              <a:t>All computers have a system unit.</a:t>
            </a:r>
          </a:p>
          <a:p>
            <a:pPr lvl="2" algn="just"/>
            <a:r>
              <a:rPr lang="en-US" dirty="0" smtClean="0"/>
              <a:t>The electronic components in system unit are connected to motherboard.</a:t>
            </a:r>
          </a:p>
          <a:p>
            <a:pPr lvl="2" algn="just"/>
            <a:r>
              <a:rPr lang="en-US" dirty="0" smtClean="0"/>
              <a:t>Motherboard also known as system board or main board. </a:t>
            </a:r>
          </a:p>
          <a:p>
            <a:pPr lvl="2" algn="just"/>
            <a:r>
              <a:rPr lang="en-US" dirty="0" smtClean="0"/>
              <a:t>System board is the communication medium for the entire computer system. </a:t>
            </a:r>
          </a:p>
          <a:p>
            <a:pPr lvl="2" algn="just"/>
            <a:r>
              <a:rPr lang="en-US" dirty="0" smtClean="0"/>
              <a:t>The important components of system unit are CPU and memory.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lstStyle/>
          <a:p>
            <a:pPr lvl="1" algn="just"/>
            <a:r>
              <a:rPr lang="en-US" dirty="0" smtClean="0"/>
              <a:t>Storage </a:t>
            </a:r>
            <a:r>
              <a:rPr lang="en-US" dirty="0" smtClean="0"/>
              <a:t>Devices</a:t>
            </a:r>
          </a:p>
          <a:p>
            <a:pPr lvl="2" algn="just"/>
            <a:r>
              <a:rPr lang="en-US" dirty="0" smtClean="0"/>
              <a:t>This components used to store data, instructions and information permanently are called storage deices.</a:t>
            </a:r>
          </a:p>
          <a:p>
            <a:pPr lvl="2" algn="just"/>
            <a:r>
              <a:rPr lang="en-US" dirty="0" smtClean="0"/>
              <a:t>It is called nonvolatile because its content safe when the computer is turned off.</a:t>
            </a:r>
            <a:endParaRPr lang="en-US" dirty="0" smtClean="0"/>
          </a:p>
          <a:p>
            <a:pPr lvl="1" algn="just"/>
            <a:r>
              <a:rPr lang="en-US" dirty="0" smtClean="0"/>
              <a:t>Communication </a:t>
            </a:r>
            <a:r>
              <a:rPr lang="en-US" dirty="0" smtClean="0"/>
              <a:t>Devices</a:t>
            </a:r>
          </a:p>
          <a:p>
            <a:pPr lvl="2" algn="just"/>
            <a:r>
              <a:rPr lang="en-US" dirty="0" smtClean="0"/>
              <a:t>The hardware components used to communicate and exchange data, instruction, information with other computers are called communication devices. </a:t>
            </a:r>
          </a:p>
          <a:p>
            <a:pPr lvl="2" algn="just"/>
            <a:r>
              <a:rPr lang="en-US" dirty="0" smtClean="0"/>
              <a:t>Modem is an example of communication device.</a:t>
            </a:r>
          </a:p>
          <a:p>
            <a:pPr lvl="2" algn="just"/>
            <a:r>
              <a:rPr lang="en-US" dirty="0" smtClean="0"/>
              <a:t>It enables the computer to communication with other computer through telephone line or cable. </a:t>
            </a:r>
            <a:endParaRPr lang="en-US" dirty="0" smtClean="0"/>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Computers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Different types of computers are as follows:-</a:t>
            </a:r>
          </a:p>
          <a:p>
            <a:pPr algn="just"/>
            <a:r>
              <a:rPr lang="en-US" dirty="0" smtClean="0"/>
              <a:t> </a:t>
            </a:r>
            <a:r>
              <a:rPr lang="en-US" dirty="0" smtClean="0"/>
              <a:t>Analog Computers</a:t>
            </a:r>
          </a:p>
          <a:p>
            <a:pPr lvl="1" algn="just"/>
            <a:r>
              <a:rPr lang="en-US" dirty="0" smtClean="0"/>
              <a:t>An analog computer recognizes the data as a continuous measurement of physical property.</a:t>
            </a:r>
          </a:p>
          <a:p>
            <a:pPr lvl="1" algn="just"/>
            <a:r>
              <a:rPr lang="en-US" dirty="0" smtClean="0"/>
              <a:t>Voltage, pressure, speed and temperature are some physical properties that can be measured in this way.</a:t>
            </a:r>
          </a:p>
          <a:p>
            <a:pPr lvl="1" algn="just"/>
            <a:r>
              <a:rPr lang="en-US" dirty="0" smtClean="0"/>
              <a:t>Its output is usually displayed on a meter or graph.</a:t>
            </a:r>
          </a:p>
          <a:p>
            <a:pPr lvl="1" algn="just"/>
            <a:r>
              <a:rPr lang="en-US" dirty="0" smtClean="0"/>
              <a:t>It does not operate with digital signals.</a:t>
            </a:r>
          </a:p>
          <a:p>
            <a:pPr lvl="1" algn="just"/>
            <a:r>
              <a:rPr lang="en-US" dirty="0" smtClean="0"/>
              <a:t>It has low memory and fewer functions.</a:t>
            </a:r>
          </a:p>
          <a:p>
            <a:pPr lvl="1" algn="just"/>
            <a:r>
              <a:rPr lang="en-US" dirty="0" smtClean="0"/>
              <a:t>It is difficult to operate and use. </a:t>
            </a:r>
          </a:p>
          <a:p>
            <a:pPr lvl="1" algn="just"/>
            <a:r>
              <a:rPr lang="en-US" dirty="0" smtClean="0"/>
              <a:t>It is usually built for special purpose.</a:t>
            </a:r>
          </a:p>
          <a:p>
            <a:pPr lvl="1" algn="just"/>
            <a:r>
              <a:rPr lang="en-US" dirty="0" smtClean="0"/>
              <a:t>It is mainly used in engineering and medicine. </a:t>
            </a:r>
          </a:p>
          <a:p>
            <a:pPr lvl="1" algn="just"/>
            <a:r>
              <a:rPr lang="en-US" dirty="0" smtClean="0"/>
              <a:t>For Example:- Speedometer, thermometer.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Continue</a:t>
            </a:r>
            <a:endParaRPr lang="en-US" sz="2400" dirty="0"/>
          </a:p>
        </p:txBody>
      </p:sp>
      <p:sp>
        <p:nvSpPr>
          <p:cNvPr id="3" name="Content Placeholder 2"/>
          <p:cNvSpPr>
            <a:spLocks noGrp="1"/>
          </p:cNvSpPr>
          <p:nvPr>
            <p:ph idx="1"/>
          </p:nvPr>
        </p:nvSpPr>
        <p:spPr/>
        <p:txBody>
          <a:bodyPr>
            <a:normAutofit fontScale="92500" lnSpcReduction="10000"/>
          </a:bodyPr>
          <a:lstStyle/>
          <a:p>
            <a:pPr algn="just"/>
            <a:r>
              <a:rPr lang="en-US" dirty="0" smtClean="0"/>
              <a:t>Digital </a:t>
            </a:r>
            <a:r>
              <a:rPr lang="en-US" dirty="0" smtClean="0"/>
              <a:t>Computers</a:t>
            </a:r>
          </a:p>
          <a:p>
            <a:pPr lvl="1" algn="just"/>
            <a:r>
              <a:rPr lang="en-US" dirty="0" smtClean="0"/>
              <a:t>A digital computer processes data in numerical form using digital circuits. </a:t>
            </a:r>
          </a:p>
          <a:p>
            <a:pPr lvl="1" algn="just"/>
            <a:r>
              <a:rPr lang="en-US" dirty="0" smtClean="0"/>
              <a:t>It performs arithmetic and logic operations with discrete values. </a:t>
            </a:r>
          </a:p>
          <a:p>
            <a:pPr lvl="1" algn="just"/>
            <a:r>
              <a:rPr lang="en-US" dirty="0" smtClean="0"/>
              <a:t>These values are 0 and 1. </a:t>
            </a:r>
          </a:p>
          <a:p>
            <a:pPr lvl="1" algn="just"/>
            <a:r>
              <a:rPr lang="en-US" dirty="0" smtClean="0"/>
              <a:t>The digital computers are very fast.</a:t>
            </a:r>
          </a:p>
          <a:p>
            <a:pPr lvl="1" algn="just"/>
            <a:r>
              <a:rPr lang="en-US" dirty="0" smtClean="0"/>
              <a:t>These computers are manufactured in variety of sizes, speeds and capacities. </a:t>
            </a:r>
          </a:p>
          <a:p>
            <a:pPr lvl="1" algn="just"/>
            <a:r>
              <a:rPr lang="en-US" dirty="0" smtClean="0"/>
              <a:t>Digital computer are commonly used at homes and in offices etc.</a:t>
            </a:r>
          </a:p>
          <a:p>
            <a:pPr lvl="1" algn="just"/>
            <a:r>
              <a:rPr lang="en-US" dirty="0" smtClean="0"/>
              <a:t>For example: Digital Watch</a:t>
            </a:r>
          </a:p>
          <a:p>
            <a:pPr lvl="1" algn="just"/>
            <a:r>
              <a:rPr lang="en-US" dirty="0" smtClean="0"/>
              <a:t>Digital Scoreboard. </a:t>
            </a:r>
            <a:endParaRPr lang="en-US" dirty="0" smtClean="0"/>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357</TotalTime>
  <Words>1209</Words>
  <Application>Microsoft Office PowerPoint</Application>
  <PresentationFormat>On-screen Show (4:3)</PresentationFormat>
  <Paragraphs>117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Introduction of Computer</vt:lpstr>
      <vt:lpstr>What is Computer</vt:lpstr>
      <vt:lpstr>Continue</vt:lpstr>
      <vt:lpstr>Characteristics of Computer</vt:lpstr>
      <vt:lpstr>Continue</vt:lpstr>
      <vt:lpstr>Identification Components of Computer</vt:lpstr>
      <vt:lpstr>Continue</vt:lpstr>
      <vt:lpstr>Types of Computers</vt:lpstr>
      <vt:lpstr>Continue</vt:lpstr>
      <vt:lpstr>Continue</vt:lpstr>
      <vt:lpstr>Importance of Computer Literacy</vt:lpstr>
      <vt:lpstr>Continue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SPORTS MEDICINE</dc:title>
  <dc:creator>Akbar</dc:creator>
  <cp:lastModifiedBy>shah</cp:lastModifiedBy>
  <cp:revision>80</cp:revision>
  <dcterms:created xsi:type="dcterms:W3CDTF">2014-05-25T06:16:47Z</dcterms:created>
  <dcterms:modified xsi:type="dcterms:W3CDTF">2020-12-04T16:31:33Z</dcterms:modified>
</cp:coreProperties>
</file>