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99" r:id="rId3"/>
    <p:sldId id="300" r:id="rId4"/>
    <p:sldId id="257" r:id="rId5"/>
    <p:sldId id="260" r:id="rId6"/>
    <p:sldId id="261" r:id="rId7"/>
    <p:sldId id="30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38" autoAdjust="0"/>
  </p:normalViewPr>
  <p:slideViewPr>
    <p:cSldViewPr snapToGrid="0" snapToObjects="1">
      <p:cViewPr>
        <p:scale>
          <a:sx n="100" d="100"/>
          <a:sy n="100" d="100"/>
        </p:scale>
        <p:origin x="-1816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5CE28610-31BC-4343-9AE4-F30BF7EE4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8610-31BC-4343-9AE4-F30BF7EE4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5CE28610-31BC-4343-9AE4-F30BF7EE4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8610-31BC-4343-9AE4-F30BF7EE4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8610-31BC-4343-9AE4-F30BF7EE4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8610-31BC-4343-9AE4-F30BF7EE468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8610-31BC-4343-9AE4-F30BF7EE4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8610-31BC-4343-9AE4-F30BF7EE4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8610-31BC-4343-9AE4-F30BF7EE4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8610-31BC-4343-9AE4-F30BF7EE4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8610-31BC-4343-9AE4-F30BF7EE4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8610-31BC-4343-9AE4-F30BF7EE4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8610-31BC-4343-9AE4-F30BF7EE4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8610-31BC-4343-9AE4-F30BF7EE46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38588B-B9E8-4A40-A8BA-BDA583D1996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E28610-31BC-4343-9AE4-F30BF7EE46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856" y="1343025"/>
            <a:ext cx="8616244" cy="806450"/>
          </a:xfrm>
        </p:spPr>
        <p:txBody>
          <a:bodyPr/>
          <a:lstStyle/>
          <a:p>
            <a:r>
              <a:rPr lang="en-US" sz="4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MASS CONTACT </a:t>
            </a:r>
            <a:r>
              <a:rPr lang="en-US"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METHODS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2514600"/>
            <a:ext cx="3822700" cy="382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56" y="2514600"/>
            <a:ext cx="4247444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9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36073"/>
            <a:ext cx="8308975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Advantages of Mass Contact Methods</a:t>
            </a: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Target large group of audience in short time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Timely &amp; quickly delivery of message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Develop reputation of extension department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Suitable for general awareness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Less expensive due to more coverage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4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23246"/>
            <a:ext cx="8308975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disadvantages of Mass Contact Methods</a:t>
            </a:r>
            <a:endParaRPr lang="en-US" sz="3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Lack of feedback due to one way communication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Use of generalized recommendations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High competition with entertainment programs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Very expensive if use private TV channels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Times New Roman"/>
                <a:cs typeface="Times New Roman"/>
              </a:rPr>
              <a:t>Requires extensive production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6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8297" y="117931"/>
            <a:ext cx="65709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MASS CONTACT METHODS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" y="1141380"/>
            <a:ext cx="5661660" cy="48699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8181"/>
              <a:buFont typeface="Wingdings"/>
              <a:buChar char=""/>
              <a:tabLst>
                <a:tab pos="287020" algn="l"/>
              </a:tabLst>
            </a:pPr>
            <a:r>
              <a:rPr lang="en-GB" sz="2400" spc="-5" dirty="0" smtClean="0">
                <a:latin typeface="Times New Roman"/>
                <a:cs typeface="Times New Roman"/>
              </a:rPr>
              <a:t>Electronic Media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spcBef>
                <a:spcPts val="70"/>
              </a:spcBef>
              <a:buClr>
                <a:srgbClr val="FD8537"/>
              </a:buClr>
              <a:buSzPct val="68181"/>
              <a:tabLst>
                <a:tab pos="287020" algn="l"/>
              </a:tabLst>
            </a:pPr>
            <a:r>
              <a:rPr lang="en-GB" sz="2400" spc="-5" dirty="0" smtClean="0">
                <a:latin typeface="Times New Roman"/>
                <a:cs typeface="Times New Roman"/>
              </a:rPr>
              <a:t>	TV, </a:t>
            </a:r>
            <a:r>
              <a:rPr sz="2400" spc="-5" dirty="0" smtClean="0">
                <a:latin typeface="Times New Roman"/>
                <a:cs typeface="Times New Roman"/>
              </a:rPr>
              <a:t>Radio</a:t>
            </a:r>
            <a:r>
              <a:rPr lang="en-GB" sz="2400" spc="-5" dirty="0" smtClean="0">
                <a:latin typeface="Times New Roman"/>
                <a:cs typeface="Times New Roman"/>
              </a:rPr>
              <a:t>, Internet, </a:t>
            </a:r>
            <a:r>
              <a:rPr lang="en-GB" sz="2400" spc="-5" dirty="0">
                <a:latin typeface="Times New Roman"/>
                <a:cs typeface="Times New Roman"/>
              </a:rPr>
              <a:t>social media, Interactive </a:t>
            </a:r>
            <a:r>
              <a:rPr lang="en-GB" sz="2400" spc="-5" dirty="0" smtClean="0">
                <a:latin typeface="Times New Roman"/>
                <a:cs typeface="Times New Roman"/>
              </a:rPr>
              <a:t>	and </a:t>
            </a:r>
            <a:r>
              <a:rPr lang="en-GB" sz="2400" spc="-5" dirty="0">
                <a:latin typeface="Times New Roman"/>
                <a:cs typeface="Times New Roman"/>
              </a:rPr>
              <a:t>computer aided  </a:t>
            </a:r>
            <a:r>
              <a:rPr lang="en-GB" sz="2400" spc="-5" dirty="0" smtClean="0">
                <a:latin typeface="Times New Roman"/>
                <a:cs typeface="Times New Roman"/>
              </a:rPr>
              <a:t>instructions, </a:t>
            </a:r>
            <a:r>
              <a:rPr lang="en-GB" sz="2400" spc="-30" dirty="0">
                <a:latin typeface="Times New Roman"/>
                <a:cs typeface="Times New Roman"/>
              </a:rPr>
              <a:t>Telephone </a:t>
            </a:r>
            <a:r>
              <a:rPr lang="en-GB" sz="2400" spc="-30" dirty="0" smtClean="0">
                <a:latin typeface="Times New Roman"/>
                <a:cs typeface="Times New Roman"/>
              </a:rPr>
              <a:t>	</a:t>
            </a:r>
            <a:r>
              <a:rPr lang="en-GB" sz="2400" spc="-5" dirty="0" smtClean="0">
                <a:latin typeface="Times New Roman"/>
                <a:cs typeface="Times New Roman"/>
              </a:rPr>
              <a:t>Message</a:t>
            </a:r>
            <a:r>
              <a:rPr lang="en-GB" sz="2400" spc="30" dirty="0" smtClean="0">
                <a:latin typeface="Times New Roman"/>
                <a:cs typeface="Times New Roman"/>
              </a:rPr>
              <a:t> </a:t>
            </a:r>
            <a:r>
              <a:rPr lang="en-GB" sz="2400" spc="-5" dirty="0" smtClean="0">
                <a:latin typeface="Times New Roman"/>
                <a:cs typeface="Times New Roman"/>
              </a:rPr>
              <a:t>services</a:t>
            </a:r>
            <a:endParaRPr lang="en-GB"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75"/>
              </a:spcBef>
              <a:buClr>
                <a:srgbClr val="FD8537"/>
              </a:buClr>
              <a:buSzPct val="68181"/>
              <a:buFont typeface="Wingdings"/>
              <a:buChar char=""/>
              <a:tabLst>
                <a:tab pos="287020" algn="l"/>
              </a:tabLst>
            </a:pPr>
            <a:r>
              <a:rPr lang="en-GB" sz="2400" spc="-15" dirty="0">
                <a:latin typeface="Times New Roman"/>
                <a:cs typeface="Times New Roman"/>
              </a:rPr>
              <a:t>Web</a:t>
            </a:r>
            <a:r>
              <a:rPr lang="en-GB" sz="2400" spc="-5" dirty="0">
                <a:latin typeface="Times New Roman"/>
                <a:cs typeface="Times New Roman"/>
              </a:rPr>
              <a:t> sites</a:t>
            </a:r>
            <a:endParaRPr lang="en-GB"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75"/>
              </a:spcBef>
              <a:buClr>
                <a:srgbClr val="FD8537"/>
              </a:buClr>
              <a:buSzPct val="68181"/>
              <a:buFont typeface="Wingdings"/>
              <a:buChar char=""/>
              <a:tabLst>
                <a:tab pos="287020" algn="l"/>
              </a:tabLst>
            </a:pPr>
            <a:r>
              <a:rPr lang="en-GB" sz="2400" spc="-5" dirty="0" smtClean="0">
                <a:latin typeface="Times New Roman"/>
                <a:cs typeface="Times New Roman"/>
              </a:rPr>
              <a:t>Internet</a:t>
            </a:r>
            <a:endParaRPr sz="2400" dirty="0" smtClean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80"/>
              </a:spcBef>
              <a:buClr>
                <a:srgbClr val="FD8537"/>
              </a:buClr>
              <a:buSzPct val="68181"/>
              <a:buFont typeface="Wingdings"/>
              <a:buChar char=""/>
              <a:tabLst>
                <a:tab pos="287020" algn="l"/>
              </a:tabLst>
            </a:pPr>
            <a:r>
              <a:rPr lang="en-GB" sz="2400" spc="-5" dirty="0" smtClean="0">
                <a:latin typeface="Times New Roman"/>
                <a:cs typeface="Times New Roman"/>
              </a:rPr>
              <a:t>Print Media</a:t>
            </a:r>
          </a:p>
          <a:p>
            <a:pPr marL="287020" indent="-274320">
              <a:lnSpc>
                <a:spcPct val="100000"/>
              </a:lnSpc>
              <a:spcBef>
                <a:spcPts val="80"/>
              </a:spcBef>
              <a:buClr>
                <a:srgbClr val="FD8537"/>
              </a:buClr>
              <a:buSzPct val="68181"/>
              <a:buFont typeface="Wingdings"/>
              <a:buChar char=""/>
              <a:tabLst>
                <a:tab pos="287020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Bulletins</a:t>
            </a:r>
            <a:r>
              <a:rPr lang="en-GB" sz="2400" dirty="0" smtClean="0">
                <a:latin typeface="Times New Roman"/>
                <a:cs typeface="Times New Roman"/>
              </a:rPr>
              <a:t>, </a:t>
            </a:r>
            <a:r>
              <a:rPr sz="2400" spc="-15" dirty="0" smtClean="0">
                <a:latin typeface="Times New Roman"/>
                <a:cs typeface="Times New Roman"/>
              </a:rPr>
              <a:t>Newsletter</a:t>
            </a:r>
            <a:r>
              <a:rPr sz="2400" spc="-15" dirty="0">
                <a:latin typeface="Times New Roman"/>
                <a:cs typeface="Times New Roman"/>
              </a:rPr>
              <a:t>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publications</a:t>
            </a:r>
            <a:r>
              <a:rPr lang="en-GB" sz="2400" dirty="0" smtClean="0">
                <a:latin typeface="Times New Roman"/>
                <a:cs typeface="Times New Roman"/>
              </a:rPr>
              <a:t>, </a:t>
            </a:r>
            <a:r>
              <a:rPr sz="2400" spc="-5" dirty="0" smtClean="0">
                <a:latin typeface="Times New Roman"/>
                <a:cs typeface="Times New Roman"/>
              </a:rPr>
              <a:t>Circular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Letter</a:t>
            </a:r>
            <a:r>
              <a:rPr lang="en-GB" sz="2400" dirty="0" smtClean="0">
                <a:latin typeface="Times New Roman"/>
                <a:cs typeface="Times New Roman"/>
              </a:rPr>
              <a:t>, </a:t>
            </a:r>
            <a:r>
              <a:rPr sz="2400" spc="-5" dirty="0" smtClean="0">
                <a:latin typeface="Times New Roman"/>
                <a:cs typeface="Times New Roman"/>
              </a:rPr>
              <a:t>Magazines</a:t>
            </a:r>
            <a:r>
              <a:rPr lang="en-GB" sz="2400" spc="-5" dirty="0" smtClean="0">
                <a:latin typeface="Times New Roman"/>
                <a:cs typeface="Times New Roman"/>
              </a:rPr>
              <a:t>, posters</a:t>
            </a:r>
            <a:endParaRPr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75"/>
              </a:spcBef>
              <a:buClr>
                <a:srgbClr val="FD8537"/>
              </a:buClr>
              <a:buSzPct val="68181"/>
              <a:buFont typeface="Wingdings"/>
              <a:buChar char=""/>
              <a:tabLst>
                <a:tab pos="287020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Exhibit</a:t>
            </a:r>
            <a:r>
              <a:rPr lang="en-GB" sz="2400" spc="-5" dirty="0" smtClean="0">
                <a:latin typeface="Times New Roman"/>
                <a:cs typeface="Times New Roman"/>
              </a:rPr>
              <a:t>ions</a:t>
            </a:r>
          </a:p>
          <a:p>
            <a:pPr marL="287020" indent="-274320">
              <a:lnSpc>
                <a:spcPct val="100000"/>
              </a:lnSpc>
              <a:spcBef>
                <a:spcPts val="75"/>
              </a:spcBef>
              <a:buClr>
                <a:srgbClr val="FD8537"/>
              </a:buClr>
              <a:buSzPct val="68181"/>
              <a:buFont typeface="Wingdings"/>
              <a:buChar char=""/>
              <a:tabLst>
                <a:tab pos="287020" algn="l"/>
              </a:tabLst>
            </a:pPr>
            <a:r>
              <a:rPr lang="en-GB" sz="2400" spc="-5" dirty="0" smtClean="0">
                <a:latin typeface="Times New Roman"/>
                <a:cs typeface="Times New Roman"/>
              </a:rPr>
              <a:t>Fairs</a:t>
            </a:r>
          </a:p>
          <a:p>
            <a:pPr marL="287020" indent="-274320">
              <a:lnSpc>
                <a:spcPct val="100000"/>
              </a:lnSpc>
              <a:spcBef>
                <a:spcPts val="75"/>
              </a:spcBef>
              <a:buClr>
                <a:srgbClr val="FD8537"/>
              </a:buClr>
              <a:buSzPct val="68181"/>
              <a:buFont typeface="Wingdings"/>
              <a:buChar char=""/>
              <a:tabLst>
                <a:tab pos="287020" algn="l"/>
              </a:tabLst>
            </a:pPr>
            <a:r>
              <a:rPr lang="en-GB" sz="2400" spc="-5" dirty="0" smtClean="0">
                <a:latin typeface="Times New Roman"/>
                <a:cs typeface="Times New Roman"/>
              </a:rPr>
              <a:t>Campaigns at mass level</a:t>
            </a:r>
          </a:p>
          <a:p>
            <a:pPr marL="287020" indent="-274320">
              <a:lnSpc>
                <a:spcPct val="100000"/>
              </a:lnSpc>
              <a:spcBef>
                <a:spcPts val="75"/>
              </a:spcBef>
              <a:buClr>
                <a:srgbClr val="FD8537"/>
              </a:buClr>
              <a:buSzPct val="68181"/>
              <a:buFont typeface="Wingdings"/>
              <a:buChar char=""/>
              <a:tabLst>
                <a:tab pos="287020" algn="l"/>
              </a:tabLst>
            </a:pPr>
            <a:endParaRPr sz="22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6388" y="741412"/>
            <a:ext cx="6455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354"/>
              <a:tabLst>
                <a:tab pos="287020" algn="l"/>
                <a:tab pos="1491615" algn="l"/>
              </a:tabLst>
            </a:pPr>
            <a:r>
              <a:rPr lang="en-US" sz="2000" b="1" spc="-5" dirty="0" smtClean="0">
                <a:solidFill>
                  <a:srgbClr val="3366FF"/>
                </a:solidFill>
                <a:latin typeface="Times New Roman"/>
                <a:cs typeface="Times New Roman"/>
              </a:rPr>
              <a:t>EXTENSION METHODS BY </a:t>
            </a:r>
            <a:r>
              <a:rPr lang="en-US" sz="2000" b="1" spc="-35" dirty="0" smtClean="0">
                <a:solidFill>
                  <a:srgbClr val="3366FF"/>
                </a:solidFill>
                <a:latin typeface="Times New Roman"/>
                <a:cs typeface="Times New Roman"/>
              </a:rPr>
              <a:t>NATURE</a:t>
            </a:r>
            <a:r>
              <a:rPr lang="en-US" sz="2000" b="1" spc="15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OF CONTACT</a:t>
            </a:r>
            <a:endParaRPr lang="en-US" sz="2000" b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690" y="4302062"/>
            <a:ext cx="2742238" cy="20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6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1994" y="555057"/>
            <a:ext cx="723565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0000FF"/>
                </a:solidFill>
                <a:latin typeface="Times"/>
                <a:cs typeface="Times"/>
              </a:rPr>
              <a:t>EXTENSION METHODS BY</a:t>
            </a:r>
            <a:r>
              <a:rPr sz="2200" b="1" spc="475" dirty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GB" sz="2200" b="1" spc="-5" dirty="0">
                <a:solidFill>
                  <a:srgbClr val="0000FF"/>
                </a:solidFill>
                <a:latin typeface="Times"/>
                <a:cs typeface="Times"/>
              </a:rPr>
              <a:t>NATURE OF </a:t>
            </a:r>
            <a:r>
              <a:rPr sz="2200" b="1" spc="-5" dirty="0" smtClean="0">
                <a:solidFill>
                  <a:srgbClr val="0000FF"/>
                </a:solidFill>
                <a:latin typeface="Times"/>
                <a:cs typeface="Times"/>
              </a:rPr>
              <a:t>FUNCTION</a:t>
            </a:r>
            <a:endParaRPr sz="22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75407"/>
            <a:ext cx="6755130" cy="496918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  <a:buClr>
                <a:srgbClr val="FD8537"/>
              </a:buClr>
              <a:buSzPct val="70312"/>
              <a:tabLst>
                <a:tab pos="287020" algn="l"/>
              </a:tabLst>
            </a:pP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Information</a:t>
            </a:r>
            <a:r>
              <a:rPr sz="25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Delivery</a:t>
            </a:r>
            <a:endParaRPr sz="25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40"/>
              </a:spcBef>
              <a:buClr>
                <a:srgbClr val="FD8537"/>
              </a:buClr>
              <a:buSzPct val="6923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500" spc="-5" dirty="0">
                <a:latin typeface="Times New Roman"/>
                <a:cs typeface="Times New Roman"/>
              </a:rPr>
              <a:t>Bulletins</a:t>
            </a:r>
            <a:endParaRPr sz="25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FD8537"/>
              </a:buClr>
              <a:buSzPct val="6923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500" spc="-5" dirty="0">
                <a:latin typeface="Times New Roman"/>
                <a:cs typeface="Times New Roman"/>
              </a:rPr>
              <a:t>Newsletter</a:t>
            </a:r>
            <a:endParaRPr sz="25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FD8537"/>
              </a:buClr>
              <a:buSzPct val="6923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500" spc="-5" dirty="0">
                <a:latin typeface="Times New Roman"/>
                <a:cs typeface="Times New Roman"/>
              </a:rPr>
              <a:t>Circular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Letter</a:t>
            </a:r>
            <a:endParaRPr sz="25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FD8537"/>
              </a:buClr>
              <a:buSzPct val="6923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500" spc="-5" dirty="0">
                <a:latin typeface="Times New Roman"/>
                <a:cs typeface="Times New Roman"/>
              </a:rPr>
              <a:t>Meetings</a:t>
            </a: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ts val="3304"/>
              </a:lnSpc>
              <a:buClr>
                <a:srgbClr val="FD8537"/>
              </a:buClr>
              <a:buSzPct val="32142"/>
              <a:tabLst>
                <a:tab pos="332105" algn="l"/>
                <a:tab pos="332740" algn="l"/>
              </a:tabLst>
            </a:pPr>
            <a:r>
              <a:rPr sz="25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Skill</a:t>
            </a:r>
            <a:r>
              <a:rPr sz="25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Building</a:t>
            </a:r>
            <a:endParaRPr sz="25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7020" indent="-274320">
              <a:spcBef>
                <a:spcPts val="325"/>
              </a:spcBef>
              <a:buClr>
                <a:srgbClr val="FD8537"/>
              </a:buClr>
              <a:buSzPct val="6923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500" spc="-5" dirty="0" smtClean="0">
                <a:latin typeface="Times New Roman"/>
                <a:cs typeface="Times New Roman"/>
              </a:rPr>
              <a:t>Workshop</a:t>
            </a:r>
            <a:endParaRPr sz="2500" spc="-5" dirty="0">
              <a:latin typeface="Times New Roman"/>
              <a:cs typeface="Times New Roman"/>
            </a:endParaRPr>
          </a:p>
          <a:p>
            <a:pPr marL="287020" indent="-274320">
              <a:spcBef>
                <a:spcPts val="290"/>
              </a:spcBef>
              <a:buClr>
                <a:srgbClr val="FD8537"/>
              </a:buClr>
              <a:buSzPct val="6923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500" spc="-5" dirty="0">
                <a:latin typeface="Times New Roman"/>
                <a:cs typeface="Times New Roman"/>
              </a:rPr>
              <a:t>Conference</a:t>
            </a: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FD8537"/>
              </a:buClr>
              <a:buSzPct val="6923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500" spc="-5" dirty="0">
                <a:latin typeface="Times New Roman"/>
                <a:cs typeface="Times New Roman"/>
              </a:rPr>
              <a:t>Symposium</a:t>
            </a: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FD8537"/>
              </a:buClr>
              <a:buSzPct val="6923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500" spc="-5" dirty="0">
                <a:latin typeface="Times New Roman"/>
                <a:cs typeface="Times New Roman"/>
              </a:rPr>
              <a:t>Demonstration</a:t>
            </a: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FD8537"/>
              </a:buClr>
              <a:buSzPct val="6923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500" spc="-5" dirty="0">
                <a:latin typeface="Times New Roman"/>
                <a:cs typeface="Times New Roman"/>
              </a:rPr>
              <a:t>Role Playing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61" t="7252" r="8422" b="8131"/>
          <a:stretch/>
        </p:blipFill>
        <p:spPr>
          <a:xfrm>
            <a:off x="3848482" y="2759626"/>
            <a:ext cx="4916924" cy="31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2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" y="955166"/>
            <a:ext cx="8737600" cy="5435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30000"/>
              </a:lnSpc>
              <a:spcBef>
                <a:spcPts val="1280"/>
              </a:spcBef>
              <a:buClr>
                <a:srgbClr val="FD8537"/>
              </a:buClr>
              <a:buSzPct val="66666"/>
              <a:tabLst>
                <a:tab pos="299720" algn="l"/>
              </a:tabLst>
            </a:pPr>
            <a:r>
              <a:rPr sz="32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Written</a:t>
            </a:r>
            <a:r>
              <a:rPr lang="en-GB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400" spc="-5" dirty="0" smtClean="0">
                <a:latin typeface="Times New Roman"/>
                <a:cs typeface="Times New Roman"/>
              </a:rPr>
              <a:t>Bulletins 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5" dirty="0">
                <a:latin typeface="Times New Roman"/>
                <a:cs typeface="Times New Roman"/>
              </a:rPr>
              <a:t>Fact </a:t>
            </a:r>
            <a:r>
              <a:rPr sz="2400" dirty="0">
                <a:latin typeface="Times New Roman"/>
                <a:cs typeface="Times New Roman"/>
              </a:rPr>
              <a:t>sheets, , </a:t>
            </a:r>
            <a:r>
              <a:rPr sz="2400" spc="-5" dirty="0">
                <a:latin typeface="Times New Roman"/>
                <a:cs typeface="Times New Roman"/>
              </a:rPr>
              <a:t>News </a:t>
            </a:r>
            <a:r>
              <a:rPr sz="2400" dirty="0">
                <a:latin typeface="Times New Roman"/>
                <a:cs typeface="Times New Roman"/>
              </a:rPr>
              <a:t>letters , </a:t>
            </a:r>
            <a:r>
              <a:rPr sz="2400" spc="-5" dirty="0">
                <a:latin typeface="Times New Roman"/>
                <a:cs typeface="Times New Roman"/>
              </a:rPr>
              <a:t>News </a:t>
            </a:r>
            <a:r>
              <a:rPr sz="2400" dirty="0">
                <a:latin typeface="Times New Roman"/>
                <a:cs typeface="Times New Roman"/>
              </a:rPr>
              <a:t>Articles </a:t>
            </a:r>
            <a:r>
              <a:rPr sz="2400" spc="-5" dirty="0">
                <a:latin typeface="Times New Roman"/>
                <a:cs typeface="Times New Roman"/>
              </a:rPr>
              <a:t>and Personal Letters</a:t>
            </a:r>
            <a:r>
              <a:rPr sz="2400" spc="-5" dirty="0" smtClean="0">
                <a:latin typeface="Times New Roman"/>
                <a:cs typeface="Times New Roman"/>
              </a:rPr>
              <a:t>,</a:t>
            </a:r>
            <a:r>
              <a:rPr lang="en-GB"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News</a:t>
            </a:r>
            <a:r>
              <a:rPr lang="en-GB" sz="2400" spc="-5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Paper, Folder,  Journal, Magazine,  Booklet, Brochures, Press </a:t>
            </a:r>
            <a:r>
              <a:rPr lang="en-US" sz="2400" spc="-5" dirty="0">
                <a:latin typeface="Times New Roman"/>
                <a:cs typeface="Times New Roman"/>
              </a:rPr>
              <a:t>Release, </a:t>
            </a:r>
            <a:r>
              <a:rPr lang="en-US" sz="2400" spc="-5" dirty="0" smtClean="0">
                <a:latin typeface="Times New Roman"/>
                <a:cs typeface="Times New Roman"/>
              </a:rPr>
              <a:t>Flyers</a:t>
            </a:r>
            <a:r>
              <a:rPr lang="en-GB" sz="2400" spc="-5" dirty="0" smtClean="0">
                <a:latin typeface="Times New Roman"/>
                <a:cs typeface="Times New Roman"/>
              </a:rPr>
              <a:t>                    	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30000"/>
              </a:lnSpc>
              <a:buClr>
                <a:srgbClr val="FD8537"/>
              </a:buClr>
              <a:buSzPct val="70312"/>
              <a:tabLst>
                <a:tab pos="287020" algn="l"/>
              </a:tabLst>
            </a:pPr>
            <a:r>
              <a:rPr sz="32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Spoken</a:t>
            </a:r>
            <a:r>
              <a:rPr lang="en-GB" sz="32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400" spc="-5" dirty="0" smtClean="0">
                <a:latin typeface="Times New Roman"/>
                <a:cs typeface="Times New Roman"/>
              </a:rPr>
              <a:t>Meetings</a:t>
            </a:r>
            <a:r>
              <a:rPr sz="2400" spc="-5" dirty="0">
                <a:latin typeface="Times New Roman"/>
                <a:cs typeface="Times New Roman"/>
              </a:rPr>
              <a:t>, Farm and Home Visits, office visits, Office </a:t>
            </a:r>
            <a:r>
              <a:rPr sz="2400" spc="-5" dirty="0" smtClean="0">
                <a:latin typeface="Times New Roman"/>
                <a:cs typeface="Times New Roman"/>
              </a:rPr>
              <a:t>calls, </a:t>
            </a:r>
            <a:r>
              <a:rPr sz="2400" spc="-5" dirty="0">
                <a:latin typeface="Times New Roman"/>
                <a:cs typeface="Times New Roman"/>
              </a:rPr>
              <a:t>Telephone calls, Radio</a:t>
            </a:r>
            <a:r>
              <a:rPr sz="2400" spc="-5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30000"/>
              </a:lnSpc>
              <a:buClr>
                <a:srgbClr val="FD8537"/>
              </a:buClr>
              <a:buSzPct val="70312"/>
              <a:tabLst>
                <a:tab pos="287020" algn="l"/>
              </a:tabLst>
            </a:pPr>
            <a:r>
              <a:rPr sz="32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Visual</a:t>
            </a:r>
            <a:r>
              <a:rPr lang="en-GB" sz="32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400" spc="-5" dirty="0" smtClean="0">
                <a:latin typeface="Times New Roman"/>
                <a:cs typeface="Times New Roman"/>
              </a:rPr>
              <a:t>Demonstration</a:t>
            </a:r>
            <a:r>
              <a:rPr sz="2400" spc="-5" dirty="0">
                <a:latin typeface="Times New Roman"/>
                <a:cs typeface="Times New Roman"/>
              </a:rPr>
              <a:t>, Exhibits, Slides, Videos</a:t>
            </a:r>
            <a:r>
              <a:rPr sz="2400" spc="-5" dirty="0" smtClean="0">
                <a:latin typeface="Times New Roman"/>
                <a:cs typeface="Times New Roman"/>
              </a:rPr>
              <a:t>,</a:t>
            </a:r>
            <a:r>
              <a:rPr lang="en-GB"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Television,</a:t>
            </a:r>
            <a:r>
              <a:rPr lang="en-GB"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Web </a:t>
            </a:r>
            <a:r>
              <a:rPr sz="2400" spc="-5" dirty="0">
                <a:latin typeface="Times New Roman"/>
                <a:cs typeface="Times New Roman"/>
              </a:rPr>
              <a:t>Pages, Visual Aids.</a:t>
            </a:r>
          </a:p>
          <a:p>
            <a:pPr marL="12700">
              <a:lnSpc>
                <a:spcPct val="130000"/>
              </a:lnSpc>
              <a:buClr>
                <a:srgbClr val="FD8537"/>
              </a:buClr>
              <a:buSzPct val="70312"/>
              <a:tabLst>
                <a:tab pos="287020" algn="l"/>
              </a:tabLst>
            </a:pP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Spoken and </a:t>
            </a:r>
            <a:r>
              <a:rPr sz="32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Visuals</a:t>
            </a:r>
            <a:r>
              <a:rPr lang="en-GB" sz="32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400" spc="-5" dirty="0" smtClean="0">
                <a:latin typeface="Times New Roman"/>
                <a:cs typeface="Times New Roman"/>
              </a:rPr>
              <a:t>Method </a:t>
            </a:r>
            <a:r>
              <a:rPr sz="2400" spc="-5" dirty="0">
                <a:latin typeface="Times New Roman"/>
                <a:cs typeface="Times New Roman"/>
              </a:rPr>
              <a:t>Demonstration Motion, Meeting and Result  Demonstrations, Meeting Involving motion </a:t>
            </a:r>
            <a:r>
              <a:rPr sz="2400" spc="-5" dirty="0" smtClean="0">
                <a:latin typeface="Times New Roman"/>
                <a:cs typeface="Times New Roman"/>
              </a:rPr>
              <a:t>pictures, </a:t>
            </a:r>
            <a:r>
              <a:rPr sz="2400" spc="-5" dirty="0">
                <a:latin typeface="Times New Roman"/>
                <a:cs typeface="Times New Roman"/>
              </a:rPr>
              <a:t>charts and other audio visual Aids and Telivision.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803588" y="779044"/>
            <a:ext cx="76123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EXTENSION METHODS BY 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FORM</a:t>
            </a:r>
            <a:r>
              <a:rPr lang="en-US" sz="2000" b="1" spc="6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 </a:t>
            </a:r>
            <a:r>
              <a:rPr lang="en-US" sz="2000" b="1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COMMUNICATION</a:t>
            </a:r>
            <a:endParaRPr lang="en-US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33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13" t="2363" r="2872" b="2252"/>
          <a:stretch/>
        </p:blipFill>
        <p:spPr>
          <a:xfrm>
            <a:off x="269412" y="346348"/>
            <a:ext cx="2014184" cy="2860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228" y="346347"/>
            <a:ext cx="2159766" cy="2860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203" y="346348"/>
            <a:ext cx="2031580" cy="2860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902" y="346348"/>
            <a:ext cx="1900924" cy="2988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12" y="3334491"/>
            <a:ext cx="2014184" cy="30152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7228" y="3334492"/>
            <a:ext cx="2159766" cy="30152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2706" y="3334492"/>
            <a:ext cx="4030120" cy="30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25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946</TotalTime>
  <Words>142</Words>
  <Application>Microsoft Macintosh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Expo</vt:lpstr>
      <vt:lpstr>MASS CONTACT METHODS</vt:lpstr>
      <vt:lpstr>Advantages of Mass Contact Methods</vt:lpstr>
      <vt:lpstr>disadvantages of Mass Contact Methods</vt:lpstr>
      <vt:lpstr>MASS CONTACT METHODS</vt:lpstr>
      <vt:lpstr>EXTENSION METHODS BY NATURE OF FUNCTION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Yaseen</dc:creator>
  <cp:lastModifiedBy>Mohammed Yaseen</cp:lastModifiedBy>
  <cp:revision>29</cp:revision>
  <dcterms:created xsi:type="dcterms:W3CDTF">2020-04-12T02:36:58Z</dcterms:created>
  <dcterms:modified xsi:type="dcterms:W3CDTF">2020-04-14T06:11:31Z</dcterms:modified>
</cp:coreProperties>
</file>