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2" r:id="rId4"/>
    <p:sldId id="258" r:id="rId5"/>
    <p:sldId id="259" r:id="rId6"/>
    <p:sldId id="260" r:id="rId7"/>
    <p:sldId id="261" r:id="rId8"/>
    <p:sldId id="263" r:id="rId9"/>
    <p:sldId id="264" r:id="rId10"/>
    <p:sldId id="265" r:id="rId11"/>
    <p:sldId id="266" r:id="rId12"/>
    <p:sldId id="267" r:id="rId13"/>
    <p:sldId id="271" r:id="rId14"/>
    <p:sldId id="268" r:id="rId15"/>
    <p:sldId id="269" r:id="rId16"/>
    <p:sldId id="270" r:id="rId17"/>
    <p:sldId id="272" r:id="rId18"/>
    <p:sldId id="273" r:id="rId19"/>
    <p:sldId id="274" r:id="rId20"/>
    <p:sldId id="275" r:id="rId21"/>
    <p:sldId id="276" r:id="rId22"/>
    <p:sldId id="277"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D7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ABBD6B67-3D4E-45F7-BAA6-516B92FD3D29}" type="datetimeFigureOut">
              <a:rPr lang="en-US" smtClean="0"/>
              <a:t>5/6/2020</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23FBB9E3-7EAC-454E-BB4F-956D3B1CA4B9}" type="slidenum">
              <a:rPr lang="en-US" smtClean="0"/>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87768539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BD6B67-3D4E-45F7-BAA6-516B92FD3D29}" type="datetimeFigureOut">
              <a:rPr lang="en-US" smtClean="0"/>
              <a:t>5/6/2020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FBB9E3-7EAC-454E-BB4F-956D3B1CA4B9}" type="slidenum">
              <a:rPr lang="en-US" smtClean="0"/>
              <a:t>‹#›</a:t>
            </a:fld>
            <a:endParaRPr lang="en-US"/>
          </a:p>
        </p:txBody>
      </p:sp>
    </p:spTree>
    <p:extLst>
      <p:ext uri="{BB962C8B-B14F-4D97-AF65-F5344CB8AC3E}">
        <p14:creationId xmlns:p14="http://schemas.microsoft.com/office/powerpoint/2010/main" val="3044902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BD6B67-3D4E-45F7-BAA6-516B92FD3D29}" type="datetimeFigureOut">
              <a:rPr lang="en-US" smtClean="0"/>
              <a:t>5/6/2020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FBB9E3-7EAC-454E-BB4F-956D3B1CA4B9}" type="slidenum">
              <a:rPr lang="en-US" smtClean="0"/>
              <a:t>‹#›</a:t>
            </a:fld>
            <a:endParaRPr lang="en-US"/>
          </a:p>
        </p:txBody>
      </p:sp>
    </p:spTree>
    <p:extLst>
      <p:ext uri="{BB962C8B-B14F-4D97-AF65-F5344CB8AC3E}">
        <p14:creationId xmlns:p14="http://schemas.microsoft.com/office/powerpoint/2010/main" val="787786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BD6B67-3D4E-45F7-BAA6-516B92FD3D29}" type="datetimeFigureOut">
              <a:rPr lang="en-US" smtClean="0"/>
              <a:t>5/6/2020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FBB9E3-7EAC-454E-BB4F-956D3B1CA4B9}" type="slidenum">
              <a:rPr lang="en-US" smtClean="0"/>
              <a:t>‹#›</a:t>
            </a:fld>
            <a:endParaRPr lang="en-US"/>
          </a:p>
        </p:txBody>
      </p:sp>
    </p:spTree>
    <p:extLst>
      <p:ext uri="{BB962C8B-B14F-4D97-AF65-F5344CB8AC3E}">
        <p14:creationId xmlns:p14="http://schemas.microsoft.com/office/powerpoint/2010/main" val="155370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ABBD6B67-3D4E-45F7-BAA6-516B92FD3D29}" type="datetimeFigureOut">
              <a:rPr lang="en-US" smtClean="0"/>
              <a:t>5/6/2020</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23FBB9E3-7EAC-454E-BB4F-956D3B1CA4B9}"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55442987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BBD6B67-3D4E-45F7-BAA6-516B92FD3D29}" type="datetimeFigureOut">
              <a:rPr lang="en-US" smtClean="0"/>
              <a:t>5/6/2020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FBB9E3-7EAC-454E-BB4F-956D3B1CA4B9}" type="slidenum">
              <a:rPr lang="en-US" smtClean="0"/>
              <a:t>‹#›</a:t>
            </a:fld>
            <a:endParaRPr lang="en-US"/>
          </a:p>
        </p:txBody>
      </p:sp>
    </p:spTree>
    <p:extLst>
      <p:ext uri="{BB962C8B-B14F-4D97-AF65-F5344CB8AC3E}">
        <p14:creationId xmlns:p14="http://schemas.microsoft.com/office/powerpoint/2010/main" val="1984339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BBD6B67-3D4E-45F7-BAA6-516B92FD3D29}" type="datetimeFigureOut">
              <a:rPr lang="en-US" smtClean="0"/>
              <a:t>5/6/2020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FBB9E3-7EAC-454E-BB4F-956D3B1CA4B9}" type="slidenum">
              <a:rPr lang="en-US" smtClean="0"/>
              <a:t>‹#›</a:t>
            </a:fld>
            <a:endParaRPr lang="en-US"/>
          </a:p>
        </p:txBody>
      </p:sp>
    </p:spTree>
    <p:extLst>
      <p:ext uri="{BB962C8B-B14F-4D97-AF65-F5344CB8AC3E}">
        <p14:creationId xmlns:p14="http://schemas.microsoft.com/office/powerpoint/2010/main" val="1694779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BBD6B67-3D4E-45F7-BAA6-516B92FD3D29}" type="datetimeFigureOut">
              <a:rPr lang="en-US" smtClean="0"/>
              <a:t>5/6/2020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FBB9E3-7EAC-454E-BB4F-956D3B1CA4B9}" type="slidenum">
              <a:rPr lang="en-US" smtClean="0"/>
              <a:t>‹#›</a:t>
            </a:fld>
            <a:endParaRPr lang="en-US"/>
          </a:p>
        </p:txBody>
      </p:sp>
    </p:spTree>
    <p:extLst>
      <p:ext uri="{BB962C8B-B14F-4D97-AF65-F5344CB8AC3E}">
        <p14:creationId xmlns:p14="http://schemas.microsoft.com/office/powerpoint/2010/main" val="4102608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BD6B67-3D4E-45F7-BAA6-516B92FD3D29}" type="datetimeFigureOut">
              <a:rPr lang="en-US" smtClean="0"/>
              <a:t>5/6/2020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FBB9E3-7EAC-454E-BB4F-956D3B1CA4B9}" type="slidenum">
              <a:rPr lang="en-US" smtClean="0"/>
              <a:t>‹#›</a:t>
            </a:fld>
            <a:endParaRPr lang="en-US"/>
          </a:p>
        </p:txBody>
      </p:sp>
    </p:spTree>
    <p:extLst>
      <p:ext uri="{BB962C8B-B14F-4D97-AF65-F5344CB8AC3E}">
        <p14:creationId xmlns:p14="http://schemas.microsoft.com/office/powerpoint/2010/main" val="1439860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ABBD6B67-3D4E-45F7-BAA6-516B92FD3D29}" type="datetimeFigureOut">
              <a:rPr lang="en-US" smtClean="0"/>
              <a:t>5/6/2020</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23FBB9E3-7EAC-454E-BB4F-956D3B1CA4B9}"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94270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ABBD6B67-3D4E-45F7-BAA6-516B92FD3D29}" type="datetimeFigureOut">
              <a:rPr lang="en-US" smtClean="0"/>
              <a:t>5/6/2020</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23FBB9E3-7EAC-454E-BB4F-956D3B1CA4B9}"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27232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ABBD6B67-3D4E-45F7-BAA6-516B92FD3D29}" type="datetimeFigureOut">
              <a:rPr lang="en-US" smtClean="0"/>
              <a:t>5/6/2020</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23FBB9E3-7EAC-454E-BB4F-956D3B1CA4B9}"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816633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16F3A-196A-454A-A9AF-F5C9246FE786}"/>
              </a:ext>
            </a:extLst>
          </p:cNvPr>
          <p:cNvSpPr>
            <a:spLocks noGrp="1"/>
          </p:cNvSpPr>
          <p:nvPr>
            <p:ph type="ctrTitle"/>
          </p:nvPr>
        </p:nvSpPr>
        <p:spPr/>
        <p:txBody>
          <a:bodyPr/>
          <a:lstStyle/>
          <a:p>
            <a:r>
              <a:rPr lang="en-US" dirty="0"/>
              <a:t>Communication Skills</a:t>
            </a:r>
          </a:p>
        </p:txBody>
      </p:sp>
      <p:sp>
        <p:nvSpPr>
          <p:cNvPr id="3" name="Subtitle 2">
            <a:extLst>
              <a:ext uri="{FF2B5EF4-FFF2-40B4-BE49-F238E27FC236}">
                <a16:creationId xmlns:a16="http://schemas.microsoft.com/office/drawing/2014/main" id="{48B68605-BDA9-4BAA-AA45-7EA3CB180D8E}"/>
              </a:ext>
            </a:extLst>
          </p:cNvPr>
          <p:cNvSpPr>
            <a:spLocks noGrp="1"/>
          </p:cNvSpPr>
          <p:nvPr>
            <p:ph type="subTitle" idx="1"/>
          </p:nvPr>
        </p:nvSpPr>
        <p:spPr>
          <a:xfrm>
            <a:off x="11148658" y="1788454"/>
            <a:ext cx="147700" cy="1086237"/>
          </a:xfrm>
        </p:spPr>
        <p:txBody>
          <a:bodyPr/>
          <a:lstStyle/>
          <a:p>
            <a:r>
              <a:rPr lang="en-US" dirty="0"/>
              <a:t>.</a:t>
            </a:r>
          </a:p>
        </p:txBody>
      </p:sp>
    </p:spTree>
    <p:extLst>
      <p:ext uri="{BB962C8B-B14F-4D97-AF65-F5344CB8AC3E}">
        <p14:creationId xmlns:p14="http://schemas.microsoft.com/office/powerpoint/2010/main" val="13615749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4248403-A5EB-4B4D-84FD-B427FBDB2193}"/>
              </a:ext>
            </a:extLst>
          </p:cNvPr>
          <p:cNvSpPr>
            <a:spLocks noGrp="1"/>
          </p:cNvSpPr>
          <p:nvPr>
            <p:ph type="title"/>
          </p:nvPr>
        </p:nvSpPr>
        <p:spPr/>
        <p:txBody>
          <a:bodyPr/>
          <a:lstStyle/>
          <a:p>
            <a:pPr algn="ctr"/>
            <a:r>
              <a:rPr lang="en-US" dirty="0"/>
              <a:t>Listening Skills </a:t>
            </a:r>
            <a:br>
              <a:rPr lang="en-US" dirty="0"/>
            </a:br>
            <a:endParaRPr lang="en-US" dirty="0"/>
          </a:p>
        </p:txBody>
      </p:sp>
      <p:sp>
        <p:nvSpPr>
          <p:cNvPr id="6" name="Content Placeholder 5">
            <a:extLst>
              <a:ext uri="{FF2B5EF4-FFF2-40B4-BE49-F238E27FC236}">
                <a16:creationId xmlns:a16="http://schemas.microsoft.com/office/drawing/2014/main" id="{852C483A-4692-47FF-9B5A-F5C0E63ADB78}"/>
              </a:ext>
            </a:extLst>
          </p:cNvPr>
          <p:cNvSpPr>
            <a:spLocks noGrp="1"/>
          </p:cNvSpPr>
          <p:nvPr>
            <p:ph sz="half" idx="1"/>
          </p:nvPr>
        </p:nvSpPr>
        <p:spPr/>
        <p:txBody>
          <a:bodyPr/>
          <a:lstStyle/>
          <a:p>
            <a:r>
              <a:rPr lang="en-US" dirty="0"/>
              <a:t>Listening is not a “passive” skill but a “receptive” skill. It requires as much attention and mental activity as speaking.</a:t>
            </a:r>
          </a:p>
          <a:p>
            <a:r>
              <a:rPr lang="en-US" dirty="0"/>
              <a:t>That of the time an individual is engaged in communication, approximately 9 % is devoted to writing, 16 % to reading, 30 % to speaking, and 45 % to listening. </a:t>
            </a:r>
          </a:p>
        </p:txBody>
      </p:sp>
      <p:pic>
        <p:nvPicPr>
          <p:cNvPr id="9" name="Content Placeholder 8">
            <a:extLst>
              <a:ext uri="{FF2B5EF4-FFF2-40B4-BE49-F238E27FC236}">
                <a16:creationId xmlns:a16="http://schemas.microsoft.com/office/drawing/2014/main" id="{38571DF9-5955-453A-8EF1-4B9194B39304}"/>
              </a:ext>
            </a:extLst>
          </p:cNvPr>
          <p:cNvPicPr>
            <a:picLocks noGrp="1" noChangeAspect="1"/>
          </p:cNvPicPr>
          <p:nvPr>
            <p:ph sz="half" idx="2"/>
          </p:nvPr>
        </p:nvPicPr>
        <p:blipFill>
          <a:blip r:embed="rId2"/>
          <a:stretch>
            <a:fillRect/>
          </a:stretch>
        </p:blipFill>
        <p:spPr>
          <a:xfrm>
            <a:off x="6524625" y="2285999"/>
            <a:ext cx="4448175" cy="2502098"/>
          </a:xfrm>
          <a:prstGeom prst="rect">
            <a:avLst/>
          </a:prstGeom>
        </p:spPr>
      </p:pic>
    </p:spTree>
    <p:extLst>
      <p:ext uri="{BB962C8B-B14F-4D97-AF65-F5344CB8AC3E}">
        <p14:creationId xmlns:p14="http://schemas.microsoft.com/office/powerpoint/2010/main" val="3762865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07347-8AC9-4833-8A30-758E7C0C4105}"/>
              </a:ext>
            </a:extLst>
          </p:cNvPr>
          <p:cNvSpPr>
            <a:spLocks noGrp="1"/>
          </p:cNvSpPr>
          <p:nvPr>
            <p:ph type="title"/>
          </p:nvPr>
        </p:nvSpPr>
        <p:spPr/>
        <p:txBody>
          <a:bodyPr/>
          <a:lstStyle/>
          <a:p>
            <a:pPr algn="ctr"/>
            <a:r>
              <a:rPr lang="en-US" dirty="0"/>
              <a:t>Nonverbal Communication</a:t>
            </a:r>
            <a:br>
              <a:rPr lang="en-US" dirty="0"/>
            </a:br>
            <a:endParaRPr lang="en-US" dirty="0"/>
          </a:p>
        </p:txBody>
      </p:sp>
      <p:sp>
        <p:nvSpPr>
          <p:cNvPr id="3" name="Content Placeholder 2">
            <a:extLst>
              <a:ext uri="{FF2B5EF4-FFF2-40B4-BE49-F238E27FC236}">
                <a16:creationId xmlns:a16="http://schemas.microsoft.com/office/drawing/2014/main" id="{C3CBEFD3-4F0C-4DC4-B365-A4EE56A602D4}"/>
              </a:ext>
            </a:extLst>
          </p:cNvPr>
          <p:cNvSpPr>
            <a:spLocks noGrp="1"/>
          </p:cNvSpPr>
          <p:nvPr>
            <p:ph idx="1"/>
          </p:nvPr>
        </p:nvSpPr>
        <p:spPr/>
        <p:txBody>
          <a:bodyPr/>
          <a:lstStyle/>
          <a:p>
            <a:r>
              <a:rPr lang="en-US" dirty="0"/>
              <a:t>• What percent of how we communicate with others is through nonverbal communication (facial expressions, body </a:t>
            </a:r>
          </a:p>
        </p:txBody>
      </p:sp>
      <p:pic>
        <p:nvPicPr>
          <p:cNvPr id="5" name="Content Placeholder 4">
            <a:extLst>
              <a:ext uri="{FF2B5EF4-FFF2-40B4-BE49-F238E27FC236}">
                <a16:creationId xmlns:a16="http://schemas.microsoft.com/office/drawing/2014/main" id="{22143EE1-84EE-4457-927E-64B561A24752}"/>
              </a:ext>
            </a:extLst>
          </p:cNvPr>
          <p:cNvPicPr>
            <a:picLocks noGrp="1" noChangeAspect="1"/>
          </p:cNvPicPr>
          <p:nvPr>
            <p:ph sz="half" idx="4294967295"/>
          </p:nvPr>
        </p:nvPicPr>
        <p:blipFill>
          <a:blip r:embed="rId2"/>
          <a:stretch>
            <a:fillRect/>
          </a:stretch>
        </p:blipFill>
        <p:spPr>
          <a:xfrm>
            <a:off x="3062674" y="3238500"/>
            <a:ext cx="6066652" cy="2743200"/>
          </a:xfrm>
          <a:prstGeom prst="rect">
            <a:avLst/>
          </a:prstGeom>
        </p:spPr>
      </p:pic>
    </p:spTree>
    <p:extLst>
      <p:ext uri="{BB962C8B-B14F-4D97-AF65-F5344CB8AC3E}">
        <p14:creationId xmlns:p14="http://schemas.microsoft.com/office/powerpoint/2010/main" val="3877539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184A2-9B4D-49B7-A045-78580A384EDF}"/>
              </a:ext>
            </a:extLst>
          </p:cNvPr>
          <p:cNvSpPr>
            <a:spLocks noGrp="1"/>
          </p:cNvSpPr>
          <p:nvPr>
            <p:ph type="title"/>
          </p:nvPr>
        </p:nvSpPr>
        <p:spPr/>
        <p:txBody>
          <a:bodyPr>
            <a:normAutofit fontScale="90000"/>
          </a:bodyPr>
          <a:lstStyle/>
          <a:p>
            <a:r>
              <a:rPr lang="en-US" dirty="0"/>
              <a:t>Why is nonverbal communication so important? </a:t>
            </a:r>
            <a:br>
              <a:rPr lang="en-US" dirty="0"/>
            </a:br>
            <a:endParaRPr lang="en-US" dirty="0"/>
          </a:p>
        </p:txBody>
      </p:sp>
      <p:sp>
        <p:nvSpPr>
          <p:cNvPr id="3" name="Content Placeholder 2">
            <a:extLst>
              <a:ext uri="{FF2B5EF4-FFF2-40B4-BE49-F238E27FC236}">
                <a16:creationId xmlns:a16="http://schemas.microsoft.com/office/drawing/2014/main" id="{7AB776AD-294F-4FD0-BA9F-615CA425B3BC}"/>
              </a:ext>
            </a:extLst>
          </p:cNvPr>
          <p:cNvSpPr>
            <a:spLocks noGrp="1"/>
          </p:cNvSpPr>
          <p:nvPr>
            <p:ph sz="half" idx="1"/>
          </p:nvPr>
        </p:nvSpPr>
        <p:spPr/>
        <p:txBody>
          <a:bodyPr/>
          <a:lstStyle/>
          <a:p>
            <a:r>
              <a:rPr lang="en-US" dirty="0"/>
              <a:t>Nonverbal is the first thing our mind reads before a word is even spoken.</a:t>
            </a:r>
          </a:p>
          <a:p>
            <a:r>
              <a:rPr lang="en-US" dirty="0"/>
              <a:t>Non-verbal communication can Reinforces, Complements, Contradicts, Regulates, or Replaces a verbal message. </a:t>
            </a:r>
          </a:p>
        </p:txBody>
      </p:sp>
      <p:pic>
        <p:nvPicPr>
          <p:cNvPr id="8" name="Content Placeholder 7">
            <a:extLst>
              <a:ext uri="{FF2B5EF4-FFF2-40B4-BE49-F238E27FC236}">
                <a16:creationId xmlns:a16="http://schemas.microsoft.com/office/drawing/2014/main" id="{A9F35E37-1A24-42D3-A576-4920EDE11989}"/>
              </a:ext>
            </a:extLst>
          </p:cNvPr>
          <p:cNvPicPr>
            <a:picLocks noGrp="1" noChangeAspect="1"/>
          </p:cNvPicPr>
          <p:nvPr>
            <p:ph sz="half" idx="2"/>
          </p:nvPr>
        </p:nvPicPr>
        <p:blipFill>
          <a:blip r:embed="rId2"/>
          <a:stretch>
            <a:fillRect/>
          </a:stretch>
        </p:blipFill>
        <p:spPr>
          <a:xfrm>
            <a:off x="6096000" y="2000421"/>
            <a:ext cx="5143878" cy="3857908"/>
          </a:xfrm>
          <a:prstGeom prst="rect">
            <a:avLst/>
          </a:prstGeom>
        </p:spPr>
      </p:pic>
    </p:spTree>
    <p:extLst>
      <p:ext uri="{BB962C8B-B14F-4D97-AF65-F5344CB8AC3E}">
        <p14:creationId xmlns:p14="http://schemas.microsoft.com/office/powerpoint/2010/main" val="3204483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F8397A2-ABC2-4FB4-BCF5-0F1526DEEB9C}"/>
              </a:ext>
            </a:extLst>
          </p:cNvPr>
          <p:cNvSpPr>
            <a:spLocks noGrp="1"/>
          </p:cNvSpPr>
          <p:nvPr>
            <p:ph type="title"/>
          </p:nvPr>
        </p:nvSpPr>
        <p:spPr>
          <a:xfrm>
            <a:off x="1371600" y="685800"/>
            <a:ext cx="9601200" cy="1404257"/>
          </a:xfrm>
        </p:spPr>
        <p:txBody>
          <a:bodyPr/>
          <a:lstStyle/>
          <a:p>
            <a:pPr algn="ctr"/>
            <a:r>
              <a:rPr lang="en-US" dirty="0"/>
              <a:t>CATEGORIES OF NONVERBAL COMMUNICATION</a:t>
            </a:r>
          </a:p>
        </p:txBody>
      </p:sp>
      <p:sp>
        <p:nvSpPr>
          <p:cNvPr id="6" name="Content Placeholder 5">
            <a:extLst>
              <a:ext uri="{FF2B5EF4-FFF2-40B4-BE49-F238E27FC236}">
                <a16:creationId xmlns:a16="http://schemas.microsoft.com/office/drawing/2014/main" id="{5B6A600B-BC37-4EFE-80E2-01E62508A376}"/>
              </a:ext>
            </a:extLst>
          </p:cNvPr>
          <p:cNvSpPr>
            <a:spLocks noGrp="1"/>
          </p:cNvSpPr>
          <p:nvPr>
            <p:ph idx="1"/>
          </p:nvPr>
        </p:nvSpPr>
        <p:spPr>
          <a:xfrm>
            <a:off x="1371600" y="2090057"/>
            <a:ext cx="9601200" cy="3777343"/>
          </a:xfrm>
        </p:spPr>
        <p:txBody>
          <a:bodyPr>
            <a:normAutofit fontScale="92500" lnSpcReduction="10000"/>
          </a:bodyPr>
          <a:lstStyle/>
          <a:p>
            <a:r>
              <a:rPr lang="en-US" b="1" u="sng" dirty="0"/>
              <a:t>Body movement</a:t>
            </a:r>
            <a:r>
              <a:rPr lang="en-US" dirty="0"/>
              <a:t>; way of walking.</a:t>
            </a:r>
          </a:p>
          <a:p>
            <a:r>
              <a:rPr lang="en-US" b="1" u="sng" dirty="0"/>
              <a:t>Posture</a:t>
            </a:r>
            <a:r>
              <a:rPr lang="en-US" dirty="0"/>
              <a:t>; way of sitting, standing.</a:t>
            </a:r>
          </a:p>
          <a:p>
            <a:r>
              <a:rPr lang="en-US" b="1" u="sng" dirty="0"/>
              <a:t>Gesture</a:t>
            </a:r>
            <a:r>
              <a:rPr lang="en-US" dirty="0"/>
              <a:t>; movements of hands, legs, arms and feet.</a:t>
            </a:r>
          </a:p>
          <a:p>
            <a:r>
              <a:rPr lang="en-US" b="1" u="sng" dirty="0"/>
              <a:t>Facial expressions &amp; eye contact</a:t>
            </a:r>
            <a:r>
              <a:rPr lang="en-US" dirty="0"/>
              <a:t>.</a:t>
            </a:r>
          </a:p>
          <a:p>
            <a:r>
              <a:rPr lang="en-US" b="1" u="sng" dirty="0"/>
              <a:t>Space</a:t>
            </a:r>
            <a:r>
              <a:rPr lang="en-US" dirty="0"/>
              <a:t>; place of sitting, distance.</a:t>
            </a:r>
          </a:p>
          <a:p>
            <a:r>
              <a:rPr lang="en-US" b="1" u="sng" dirty="0"/>
              <a:t>Touch</a:t>
            </a:r>
            <a:r>
              <a:rPr lang="en-US" dirty="0"/>
              <a:t>; shake hands, patting on the back.</a:t>
            </a:r>
          </a:p>
          <a:p>
            <a:r>
              <a:rPr lang="en-US" b="1" u="sng" dirty="0"/>
              <a:t>Time.</a:t>
            </a:r>
          </a:p>
          <a:p>
            <a:r>
              <a:rPr lang="en-US" b="1" u="sng" dirty="0"/>
              <a:t>Personal appearance</a:t>
            </a:r>
            <a:r>
              <a:rPr lang="en-US" dirty="0"/>
              <a:t>; clothes, hair, jeweler.</a:t>
            </a:r>
          </a:p>
          <a:p>
            <a:r>
              <a:rPr lang="en-US" b="1" u="sng" dirty="0"/>
              <a:t>Paralanguage</a:t>
            </a:r>
            <a:r>
              <a:rPr lang="en-US" dirty="0"/>
              <a:t>; vocal characteristics (pitch, volume, rate and quality), vocal interferences (umm, </a:t>
            </a:r>
            <a:r>
              <a:rPr lang="en-US" dirty="0" err="1"/>
              <a:t>uhh</a:t>
            </a:r>
            <a:r>
              <a:rPr lang="en-US" dirty="0"/>
              <a:t>).</a:t>
            </a:r>
          </a:p>
        </p:txBody>
      </p:sp>
    </p:spTree>
    <p:extLst>
      <p:ext uri="{BB962C8B-B14F-4D97-AF65-F5344CB8AC3E}">
        <p14:creationId xmlns:p14="http://schemas.microsoft.com/office/powerpoint/2010/main" val="2275628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26922B9-7D37-4685-95BF-9560BBB066A7}"/>
              </a:ext>
            </a:extLst>
          </p:cNvPr>
          <p:cNvSpPr>
            <a:spLocks noGrp="1"/>
          </p:cNvSpPr>
          <p:nvPr>
            <p:ph type="title"/>
          </p:nvPr>
        </p:nvSpPr>
        <p:spPr>
          <a:xfrm>
            <a:off x="1371600" y="685800"/>
            <a:ext cx="9601200" cy="707571"/>
          </a:xfrm>
        </p:spPr>
        <p:txBody>
          <a:bodyPr/>
          <a:lstStyle/>
          <a:p>
            <a:pPr algn="ctr"/>
            <a:r>
              <a:rPr lang="en-US" dirty="0"/>
              <a:t>Written Communication</a:t>
            </a:r>
          </a:p>
        </p:txBody>
      </p:sp>
      <p:pic>
        <p:nvPicPr>
          <p:cNvPr id="10" name="Content Placeholder 9">
            <a:extLst>
              <a:ext uri="{FF2B5EF4-FFF2-40B4-BE49-F238E27FC236}">
                <a16:creationId xmlns:a16="http://schemas.microsoft.com/office/drawing/2014/main" id="{7DE6A719-36E8-4A0B-849F-CC90E89E20CB}"/>
              </a:ext>
            </a:extLst>
          </p:cNvPr>
          <p:cNvPicPr>
            <a:picLocks noGrp="1" noChangeAspect="1"/>
          </p:cNvPicPr>
          <p:nvPr>
            <p:ph idx="1"/>
          </p:nvPr>
        </p:nvPicPr>
        <p:blipFill>
          <a:blip r:embed="rId2"/>
          <a:stretch>
            <a:fillRect/>
          </a:stretch>
        </p:blipFill>
        <p:spPr>
          <a:xfrm>
            <a:off x="2654300" y="1393371"/>
            <a:ext cx="7035800" cy="5270519"/>
          </a:xfrm>
          <a:prstGeom prst="rect">
            <a:avLst/>
          </a:prstGeom>
        </p:spPr>
      </p:pic>
      <p:sp>
        <p:nvSpPr>
          <p:cNvPr id="11" name="Rectangle 10">
            <a:extLst>
              <a:ext uri="{FF2B5EF4-FFF2-40B4-BE49-F238E27FC236}">
                <a16:creationId xmlns:a16="http://schemas.microsoft.com/office/drawing/2014/main" id="{306450AC-60E4-4C47-8F58-483CF8B7812B}"/>
              </a:ext>
            </a:extLst>
          </p:cNvPr>
          <p:cNvSpPr/>
          <p:nvPr/>
        </p:nvSpPr>
        <p:spPr>
          <a:xfrm>
            <a:off x="3309257" y="1857829"/>
            <a:ext cx="4238172" cy="420914"/>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94303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7DA4B-47AF-4AB8-9F1D-AE2FEF3ED52B}"/>
              </a:ext>
            </a:extLst>
          </p:cNvPr>
          <p:cNvSpPr>
            <a:spLocks noGrp="1"/>
          </p:cNvSpPr>
          <p:nvPr>
            <p:ph type="title"/>
          </p:nvPr>
        </p:nvSpPr>
        <p:spPr>
          <a:xfrm>
            <a:off x="1371600" y="1294228"/>
            <a:ext cx="9601200" cy="891540"/>
          </a:xfrm>
        </p:spPr>
        <p:txBody>
          <a:bodyPr/>
          <a:lstStyle/>
          <a:p>
            <a:pPr algn="ctr"/>
            <a:r>
              <a:rPr lang="en-US" dirty="0"/>
              <a:t>Purposes of Communication </a:t>
            </a:r>
          </a:p>
        </p:txBody>
      </p:sp>
      <p:sp>
        <p:nvSpPr>
          <p:cNvPr id="3" name="Content Placeholder 2">
            <a:extLst>
              <a:ext uri="{FF2B5EF4-FFF2-40B4-BE49-F238E27FC236}">
                <a16:creationId xmlns:a16="http://schemas.microsoft.com/office/drawing/2014/main" id="{A5593FA6-B9A6-4F4E-8BB9-4248798F986E}"/>
              </a:ext>
            </a:extLst>
          </p:cNvPr>
          <p:cNvSpPr>
            <a:spLocks noGrp="1"/>
          </p:cNvSpPr>
          <p:nvPr>
            <p:ph idx="1"/>
          </p:nvPr>
        </p:nvSpPr>
        <p:spPr/>
        <p:txBody>
          <a:bodyPr/>
          <a:lstStyle/>
          <a:p>
            <a:r>
              <a:rPr lang="en-US" dirty="0"/>
              <a:t>To support decision</a:t>
            </a:r>
          </a:p>
          <a:p>
            <a:r>
              <a:rPr lang="en-US" dirty="0"/>
              <a:t>to achieve coordinated action</a:t>
            </a:r>
          </a:p>
          <a:p>
            <a:r>
              <a:rPr lang="en-US" dirty="0"/>
              <a:t>To share information</a:t>
            </a:r>
          </a:p>
          <a:p>
            <a:r>
              <a:rPr lang="en-US" dirty="0"/>
              <a:t>To develop friendships</a:t>
            </a:r>
          </a:p>
          <a:p>
            <a:r>
              <a:rPr lang="en-US" dirty="0"/>
              <a:t>To build your personality in others mind.</a:t>
            </a:r>
          </a:p>
          <a:p>
            <a:r>
              <a:rPr lang="en-US" dirty="0"/>
              <a:t>To change behavior</a:t>
            </a:r>
          </a:p>
          <a:p>
            <a:r>
              <a:rPr lang="en-US" dirty="0"/>
              <a:t>To ensure understanding</a:t>
            </a:r>
          </a:p>
          <a:p>
            <a:r>
              <a:rPr lang="en-US" dirty="0"/>
              <a:t>To persuade</a:t>
            </a:r>
          </a:p>
        </p:txBody>
      </p:sp>
    </p:spTree>
    <p:extLst>
      <p:ext uri="{BB962C8B-B14F-4D97-AF65-F5344CB8AC3E}">
        <p14:creationId xmlns:p14="http://schemas.microsoft.com/office/powerpoint/2010/main" val="1465402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9A45C-FA56-4EB4-81F2-E0543074179B}"/>
              </a:ext>
            </a:extLst>
          </p:cNvPr>
          <p:cNvSpPr>
            <a:spLocks noGrp="1"/>
          </p:cNvSpPr>
          <p:nvPr>
            <p:ph type="title"/>
          </p:nvPr>
        </p:nvSpPr>
        <p:spPr/>
        <p:txBody>
          <a:bodyPr>
            <a:normAutofit/>
          </a:bodyPr>
          <a:lstStyle/>
          <a:p>
            <a:pPr algn="ctr"/>
            <a:r>
              <a:rPr lang="en-US" dirty="0"/>
              <a:t>ELEMENTS OF COMMUNICATION</a:t>
            </a:r>
            <a:br>
              <a:rPr lang="en-US" dirty="0"/>
            </a:br>
            <a:endParaRPr lang="en-US" dirty="0"/>
          </a:p>
        </p:txBody>
      </p:sp>
      <p:sp>
        <p:nvSpPr>
          <p:cNvPr id="3" name="Content Placeholder 2">
            <a:extLst>
              <a:ext uri="{FF2B5EF4-FFF2-40B4-BE49-F238E27FC236}">
                <a16:creationId xmlns:a16="http://schemas.microsoft.com/office/drawing/2014/main" id="{F699E4F9-DF9B-463A-8C11-EA6C6C2EF82D}"/>
              </a:ext>
            </a:extLst>
          </p:cNvPr>
          <p:cNvSpPr>
            <a:spLocks noGrp="1"/>
          </p:cNvSpPr>
          <p:nvPr>
            <p:ph sz="half" idx="1"/>
          </p:nvPr>
        </p:nvSpPr>
        <p:spPr>
          <a:xfrm>
            <a:off x="1371600" y="2285999"/>
            <a:ext cx="3621314" cy="3581401"/>
          </a:xfrm>
        </p:spPr>
        <p:txBody>
          <a:bodyPr/>
          <a:lstStyle/>
          <a:p>
            <a:r>
              <a:rPr lang="en-US" dirty="0"/>
              <a:t>Source</a:t>
            </a:r>
          </a:p>
          <a:p>
            <a:r>
              <a:rPr lang="en-US" dirty="0"/>
              <a:t>Message</a:t>
            </a:r>
          </a:p>
          <a:p>
            <a:r>
              <a:rPr lang="en-US" dirty="0"/>
              <a:t>Channel</a:t>
            </a:r>
          </a:p>
          <a:p>
            <a:r>
              <a:rPr lang="en-US" dirty="0"/>
              <a:t>Receiver</a:t>
            </a:r>
          </a:p>
          <a:p>
            <a:r>
              <a:rPr lang="en-US" dirty="0"/>
              <a:t>Effect</a:t>
            </a:r>
          </a:p>
          <a:p>
            <a:r>
              <a:rPr lang="en-US" dirty="0"/>
              <a:t>Feedback These are the 6 elements of communication.</a:t>
            </a:r>
          </a:p>
        </p:txBody>
      </p:sp>
      <p:pic>
        <p:nvPicPr>
          <p:cNvPr id="7" name="Content Placeholder 6">
            <a:extLst>
              <a:ext uri="{FF2B5EF4-FFF2-40B4-BE49-F238E27FC236}">
                <a16:creationId xmlns:a16="http://schemas.microsoft.com/office/drawing/2014/main" id="{1CF5558D-7324-4670-BFAB-2584C5F5C230}"/>
              </a:ext>
            </a:extLst>
          </p:cNvPr>
          <p:cNvPicPr>
            <a:picLocks noGrp="1" noChangeAspect="1"/>
          </p:cNvPicPr>
          <p:nvPr>
            <p:ph sz="half" idx="2"/>
          </p:nvPr>
        </p:nvPicPr>
        <p:blipFill>
          <a:blip r:embed="rId2"/>
          <a:stretch>
            <a:fillRect/>
          </a:stretch>
        </p:blipFill>
        <p:spPr>
          <a:xfrm>
            <a:off x="5239658" y="2285999"/>
            <a:ext cx="6604000" cy="2748827"/>
          </a:xfrm>
          <a:prstGeom prst="rect">
            <a:avLst/>
          </a:prstGeom>
        </p:spPr>
      </p:pic>
    </p:spTree>
    <p:extLst>
      <p:ext uri="{BB962C8B-B14F-4D97-AF65-F5344CB8AC3E}">
        <p14:creationId xmlns:p14="http://schemas.microsoft.com/office/powerpoint/2010/main" val="2365758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8ED4859-62C0-403A-8A83-F559F520DB71}"/>
              </a:ext>
            </a:extLst>
          </p:cNvPr>
          <p:cNvSpPr>
            <a:spLocks noGrp="1"/>
          </p:cNvSpPr>
          <p:nvPr>
            <p:ph type="title"/>
          </p:nvPr>
        </p:nvSpPr>
        <p:spPr/>
        <p:txBody>
          <a:bodyPr/>
          <a:lstStyle/>
          <a:p>
            <a:pPr algn="ctr"/>
            <a:r>
              <a:rPr lang="en-US" dirty="0"/>
              <a:t>SOURCE </a:t>
            </a:r>
            <a:br>
              <a:rPr lang="en-US" dirty="0"/>
            </a:br>
            <a:endParaRPr lang="en-US" dirty="0"/>
          </a:p>
        </p:txBody>
      </p:sp>
      <p:sp>
        <p:nvSpPr>
          <p:cNvPr id="6" name="Content Placeholder 5">
            <a:extLst>
              <a:ext uri="{FF2B5EF4-FFF2-40B4-BE49-F238E27FC236}">
                <a16:creationId xmlns:a16="http://schemas.microsoft.com/office/drawing/2014/main" id="{91077BC8-C7D4-485F-834D-0803FD4D1EC3}"/>
              </a:ext>
            </a:extLst>
          </p:cNvPr>
          <p:cNvSpPr>
            <a:spLocks noGrp="1"/>
          </p:cNvSpPr>
          <p:nvPr>
            <p:ph idx="1"/>
          </p:nvPr>
        </p:nvSpPr>
        <p:spPr/>
        <p:txBody>
          <a:bodyPr/>
          <a:lstStyle/>
          <a:p>
            <a:r>
              <a:rPr lang="en-US" dirty="0"/>
              <a:t>The source is the origin of the idea. Source is  also famously known as sender. He may be an individual or group though ultimately, it is an individual who will act on behalf of the group. The sender conceives the idea, prepares the message, selects the channel of distribution and decides who the receiver will be. </a:t>
            </a:r>
          </a:p>
        </p:txBody>
      </p:sp>
    </p:spTree>
    <p:extLst>
      <p:ext uri="{BB962C8B-B14F-4D97-AF65-F5344CB8AC3E}">
        <p14:creationId xmlns:p14="http://schemas.microsoft.com/office/powerpoint/2010/main" val="41022268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CB787-C7D9-4B6D-A57E-ED2065C76FF5}"/>
              </a:ext>
            </a:extLst>
          </p:cNvPr>
          <p:cNvSpPr>
            <a:spLocks noGrp="1"/>
          </p:cNvSpPr>
          <p:nvPr>
            <p:ph type="title"/>
          </p:nvPr>
        </p:nvSpPr>
        <p:spPr/>
        <p:txBody>
          <a:bodyPr/>
          <a:lstStyle/>
          <a:p>
            <a:pPr algn="ctr"/>
            <a:r>
              <a:rPr lang="en-US" dirty="0"/>
              <a:t>MESSAGE</a:t>
            </a:r>
            <a:br>
              <a:rPr lang="en-US" dirty="0"/>
            </a:br>
            <a:endParaRPr lang="en-US" dirty="0"/>
          </a:p>
        </p:txBody>
      </p:sp>
      <p:sp>
        <p:nvSpPr>
          <p:cNvPr id="3" name="Content Placeholder 2">
            <a:extLst>
              <a:ext uri="{FF2B5EF4-FFF2-40B4-BE49-F238E27FC236}">
                <a16:creationId xmlns:a16="http://schemas.microsoft.com/office/drawing/2014/main" id="{F8634E7A-325C-4016-A42C-AEF2EC5275E8}"/>
              </a:ext>
            </a:extLst>
          </p:cNvPr>
          <p:cNvSpPr>
            <a:spLocks noGrp="1"/>
          </p:cNvSpPr>
          <p:nvPr>
            <p:ph idx="1"/>
          </p:nvPr>
        </p:nvSpPr>
        <p:spPr/>
        <p:txBody>
          <a:bodyPr/>
          <a:lstStyle/>
          <a:p>
            <a:r>
              <a:rPr lang="en-US" dirty="0"/>
              <a:t>It refers to the content that the sender passes on to the receiver. It is the core of communication. Messages can consist of symbols or words. Transformation of an idea into a message by the sender is known an encoding and converting this message into some meaning by the receiver is known as decoding. The message should be clear so that the receiver understands it.</a:t>
            </a:r>
          </a:p>
        </p:txBody>
      </p:sp>
    </p:spTree>
    <p:extLst>
      <p:ext uri="{BB962C8B-B14F-4D97-AF65-F5344CB8AC3E}">
        <p14:creationId xmlns:p14="http://schemas.microsoft.com/office/powerpoint/2010/main" val="37311970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47ABB-C65F-43CE-A7F3-9036CD59074D}"/>
              </a:ext>
            </a:extLst>
          </p:cNvPr>
          <p:cNvSpPr>
            <a:spLocks noGrp="1"/>
          </p:cNvSpPr>
          <p:nvPr>
            <p:ph type="title"/>
          </p:nvPr>
        </p:nvSpPr>
        <p:spPr/>
        <p:txBody>
          <a:bodyPr/>
          <a:lstStyle/>
          <a:p>
            <a:pPr algn="ctr"/>
            <a:r>
              <a:rPr lang="en-US" dirty="0"/>
              <a:t>CHANNEL</a:t>
            </a:r>
            <a:br>
              <a:rPr lang="en-US" dirty="0"/>
            </a:br>
            <a:endParaRPr lang="en-US" dirty="0"/>
          </a:p>
        </p:txBody>
      </p:sp>
      <p:sp>
        <p:nvSpPr>
          <p:cNvPr id="3" name="Content Placeholder 2">
            <a:extLst>
              <a:ext uri="{FF2B5EF4-FFF2-40B4-BE49-F238E27FC236}">
                <a16:creationId xmlns:a16="http://schemas.microsoft.com/office/drawing/2014/main" id="{1FADF217-190A-4B83-9F6E-1733A6ED532B}"/>
              </a:ext>
            </a:extLst>
          </p:cNvPr>
          <p:cNvSpPr>
            <a:spLocks noGrp="1"/>
          </p:cNvSpPr>
          <p:nvPr>
            <p:ph idx="1"/>
          </p:nvPr>
        </p:nvSpPr>
        <p:spPr/>
        <p:txBody>
          <a:bodyPr/>
          <a:lstStyle/>
          <a:p>
            <a:r>
              <a:rPr lang="en-US" dirty="0"/>
              <a:t>The channel is the medium through which a message travels from sender to receiver. The channel may be mass media or interpersonal. Selection of channel depends on the message to be conveyed, availability of channel, cost and effectiveness of channel of distribution.</a:t>
            </a:r>
          </a:p>
        </p:txBody>
      </p:sp>
    </p:spTree>
    <p:extLst>
      <p:ext uri="{BB962C8B-B14F-4D97-AF65-F5344CB8AC3E}">
        <p14:creationId xmlns:p14="http://schemas.microsoft.com/office/powerpoint/2010/main" val="2878556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98207-893D-4280-9867-4112967DCB37}"/>
              </a:ext>
            </a:extLst>
          </p:cNvPr>
          <p:cNvSpPr>
            <a:spLocks noGrp="1"/>
          </p:cNvSpPr>
          <p:nvPr>
            <p:ph type="title"/>
          </p:nvPr>
        </p:nvSpPr>
        <p:spPr/>
        <p:txBody>
          <a:bodyPr/>
          <a:lstStyle/>
          <a:p>
            <a:pPr algn="ctr"/>
            <a:r>
              <a:rPr lang="en-US" dirty="0"/>
              <a:t>WHAT IS COMMUNICATION?</a:t>
            </a:r>
            <a:br>
              <a:rPr lang="en-US" dirty="0"/>
            </a:br>
            <a:endParaRPr lang="en-US" dirty="0"/>
          </a:p>
        </p:txBody>
      </p:sp>
      <p:sp>
        <p:nvSpPr>
          <p:cNvPr id="3" name="Content Placeholder 2">
            <a:extLst>
              <a:ext uri="{FF2B5EF4-FFF2-40B4-BE49-F238E27FC236}">
                <a16:creationId xmlns:a16="http://schemas.microsoft.com/office/drawing/2014/main" id="{68C0BA86-A696-4FC4-8603-E2708DD7A542}"/>
              </a:ext>
            </a:extLst>
          </p:cNvPr>
          <p:cNvSpPr>
            <a:spLocks noGrp="1"/>
          </p:cNvSpPr>
          <p:nvPr>
            <p:ph idx="1"/>
          </p:nvPr>
        </p:nvSpPr>
        <p:spPr/>
        <p:txBody>
          <a:bodyPr/>
          <a:lstStyle/>
          <a:p>
            <a:r>
              <a:rPr lang="en-US" dirty="0"/>
              <a:t>Communication is sending or receiving ideas, thoughts or feelings from one person to one or more persons in such a way that, the person receiving it understands it in the same way the sender wants him/her to understand.</a:t>
            </a:r>
          </a:p>
          <a:p>
            <a:r>
              <a:rPr lang="en-US" dirty="0"/>
              <a:t>The term ‘</a:t>
            </a:r>
            <a:r>
              <a:rPr lang="en-US" i="1" dirty="0"/>
              <a:t>communication</a:t>
            </a:r>
            <a:r>
              <a:rPr lang="en-US" dirty="0"/>
              <a:t>’, derived from a Latin term ‘</a:t>
            </a:r>
            <a:r>
              <a:rPr lang="en-US" i="1" dirty="0" err="1"/>
              <a:t>communicare</a:t>
            </a:r>
            <a:r>
              <a:rPr lang="en-US" dirty="0"/>
              <a:t>’.</a:t>
            </a:r>
          </a:p>
          <a:p>
            <a:r>
              <a:rPr lang="en-US" dirty="0"/>
              <a:t>Also known as “</a:t>
            </a:r>
            <a:r>
              <a:rPr lang="en-US" i="1" dirty="0"/>
              <a:t>people skills</a:t>
            </a:r>
            <a:r>
              <a:rPr lang="en-US" dirty="0"/>
              <a:t>” or “</a:t>
            </a:r>
            <a:r>
              <a:rPr lang="en-US" i="1" dirty="0"/>
              <a:t>soft skills</a:t>
            </a:r>
            <a:r>
              <a:rPr lang="en-US" dirty="0"/>
              <a:t>”.</a:t>
            </a:r>
          </a:p>
          <a:p>
            <a:r>
              <a:rPr lang="en-US" dirty="0"/>
              <a:t>Ranked in a survey as the most important requirement for successful job performance.</a:t>
            </a:r>
          </a:p>
          <a:p>
            <a:endParaRPr lang="en-US" dirty="0"/>
          </a:p>
        </p:txBody>
      </p:sp>
    </p:spTree>
    <p:extLst>
      <p:ext uri="{BB962C8B-B14F-4D97-AF65-F5344CB8AC3E}">
        <p14:creationId xmlns:p14="http://schemas.microsoft.com/office/powerpoint/2010/main" val="4109958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46870-55A1-4F2E-9AC3-F775E7853B5B}"/>
              </a:ext>
            </a:extLst>
          </p:cNvPr>
          <p:cNvSpPr>
            <a:spLocks noGrp="1"/>
          </p:cNvSpPr>
          <p:nvPr>
            <p:ph type="title"/>
          </p:nvPr>
        </p:nvSpPr>
        <p:spPr/>
        <p:txBody>
          <a:bodyPr/>
          <a:lstStyle/>
          <a:p>
            <a:pPr algn="ctr"/>
            <a:r>
              <a:rPr lang="en-US" dirty="0"/>
              <a:t>RECEIVER</a:t>
            </a:r>
            <a:br>
              <a:rPr lang="en-US" dirty="0"/>
            </a:br>
            <a:endParaRPr lang="en-US" dirty="0"/>
          </a:p>
        </p:txBody>
      </p:sp>
      <p:sp>
        <p:nvSpPr>
          <p:cNvPr id="3" name="Content Placeholder 2">
            <a:extLst>
              <a:ext uri="{FF2B5EF4-FFF2-40B4-BE49-F238E27FC236}">
                <a16:creationId xmlns:a16="http://schemas.microsoft.com/office/drawing/2014/main" id="{BDAAF061-ACB4-4F0B-B805-0B08500DBC4C}"/>
              </a:ext>
            </a:extLst>
          </p:cNvPr>
          <p:cNvSpPr>
            <a:spLocks noGrp="1"/>
          </p:cNvSpPr>
          <p:nvPr>
            <p:ph idx="1"/>
          </p:nvPr>
        </p:nvSpPr>
        <p:spPr/>
        <p:txBody>
          <a:bodyPr/>
          <a:lstStyle/>
          <a:p>
            <a:r>
              <a:rPr lang="en-US" dirty="0"/>
              <a:t>The receiver is the person for whom the message is intended. He is the most important aspect of the communication process which is  a two way process and incomplete without the receiver. Any change or neglect on the part of the receiver will hamper the entire process.</a:t>
            </a:r>
          </a:p>
        </p:txBody>
      </p:sp>
    </p:spTree>
    <p:extLst>
      <p:ext uri="{BB962C8B-B14F-4D97-AF65-F5344CB8AC3E}">
        <p14:creationId xmlns:p14="http://schemas.microsoft.com/office/powerpoint/2010/main" val="30806171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712B7-D012-4705-A875-AD4FD8598763}"/>
              </a:ext>
            </a:extLst>
          </p:cNvPr>
          <p:cNvSpPr>
            <a:spLocks noGrp="1"/>
          </p:cNvSpPr>
          <p:nvPr>
            <p:ph type="title"/>
          </p:nvPr>
        </p:nvSpPr>
        <p:spPr/>
        <p:txBody>
          <a:bodyPr/>
          <a:lstStyle/>
          <a:p>
            <a:pPr algn="ctr"/>
            <a:r>
              <a:rPr lang="en-US" dirty="0"/>
              <a:t>EFFECT</a:t>
            </a:r>
            <a:br>
              <a:rPr lang="en-US" dirty="0"/>
            </a:br>
            <a:endParaRPr lang="en-US" dirty="0"/>
          </a:p>
        </p:txBody>
      </p:sp>
      <p:sp>
        <p:nvSpPr>
          <p:cNvPr id="3" name="Content Placeholder 2">
            <a:extLst>
              <a:ext uri="{FF2B5EF4-FFF2-40B4-BE49-F238E27FC236}">
                <a16:creationId xmlns:a16="http://schemas.microsoft.com/office/drawing/2014/main" id="{F3A85A3A-52E1-4BC2-8CB0-FBCC2EEE845A}"/>
              </a:ext>
            </a:extLst>
          </p:cNvPr>
          <p:cNvSpPr>
            <a:spLocks noGrp="1"/>
          </p:cNvSpPr>
          <p:nvPr>
            <p:ph idx="1"/>
          </p:nvPr>
        </p:nvSpPr>
        <p:spPr/>
        <p:txBody>
          <a:bodyPr/>
          <a:lstStyle/>
          <a:p>
            <a:r>
              <a:rPr lang="en-US" dirty="0"/>
              <a:t>Effect is the change in </a:t>
            </a:r>
            <a:r>
              <a:rPr lang="en-US" dirty="0" err="1"/>
              <a:t>behaviour</a:t>
            </a:r>
            <a:r>
              <a:rPr lang="en-US" dirty="0"/>
              <a:t> of the receiver on receiving the message from the sender. He may ignore the message or store it or dispose it or even send a feedback to the source depending on how the message has an effect on the receiver. </a:t>
            </a:r>
          </a:p>
        </p:txBody>
      </p:sp>
    </p:spTree>
    <p:extLst>
      <p:ext uri="{BB962C8B-B14F-4D97-AF65-F5344CB8AC3E}">
        <p14:creationId xmlns:p14="http://schemas.microsoft.com/office/powerpoint/2010/main" val="31882968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F5BF3-1693-4F11-87B5-37903206CBF6}"/>
              </a:ext>
            </a:extLst>
          </p:cNvPr>
          <p:cNvSpPr>
            <a:spLocks noGrp="1"/>
          </p:cNvSpPr>
          <p:nvPr>
            <p:ph type="title"/>
          </p:nvPr>
        </p:nvSpPr>
        <p:spPr/>
        <p:txBody>
          <a:bodyPr/>
          <a:lstStyle/>
          <a:p>
            <a:pPr algn="ctr"/>
            <a:r>
              <a:rPr lang="en-US" dirty="0"/>
              <a:t>FEEDBACK</a:t>
            </a:r>
            <a:br>
              <a:rPr lang="en-US" dirty="0"/>
            </a:br>
            <a:endParaRPr lang="en-US" dirty="0"/>
          </a:p>
        </p:txBody>
      </p:sp>
      <p:sp>
        <p:nvSpPr>
          <p:cNvPr id="3" name="Content Placeholder 2">
            <a:extLst>
              <a:ext uri="{FF2B5EF4-FFF2-40B4-BE49-F238E27FC236}">
                <a16:creationId xmlns:a16="http://schemas.microsoft.com/office/drawing/2014/main" id="{FFCFE837-843F-4544-9CEA-09238639CE13}"/>
              </a:ext>
            </a:extLst>
          </p:cNvPr>
          <p:cNvSpPr>
            <a:spLocks noGrp="1"/>
          </p:cNvSpPr>
          <p:nvPr>
            <p:ph idx="1"/>
          </p:nvPr>
        </p:nvSpPr>
        <p:spPr/>
        <p:txBody>
          <a:bodyPr/>
          <a:lstStyle/>
          <a:p>
            <a:r>
              <a:rPr lang="en-US" dirty="0"/>
              <a:t>Feedback is the response the receiver gives  to the sender after the element of effect. Feedback can be negative or positive depending on how the message is encoded and decoded by the sender and receiver respectively. Feedback in most cases does not take place. It is an optional element of communication that may or may not happen.</a:t>
            </a:r>
          </a:p>
        </p:txBody>
      </p:sp>
    </p:spTree>
    <p:extLst>
      <p:ext uri="{BB962C8B-B14F-4D97-AF65-F5344CB8AC3E}">
        <p14:creationId xmlns:p14="http://schemas.microsoft.com/office/powerpoint/2010/main" val="1430713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1B8439A-D32D-4AB9-AA89-990D267CB31A}"/>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997255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AF22B31-242E-4451-922E-9C1F9033007C}"/>
              </a:ext>
            </a:extLst>
          </p:cNvPr>
          <p:cNvPicPr>
            <a:picLocks noChangeAspect="1"/>
          </p:cNvPicPr>
          <p:nvPr/>
        </p:nvPicPr>
        <p:blipFill>
          <a:blip r:embed="rId2"/>
          <a:stretch>
            <a:fillRect/>
          </a:stretch>
        </p:blipFill>
        <p:spPr>
          <a:xfrm>
            <a:off x="2382129" y="527538"/>
            <a:ext cx="7427742" cy="5802923"/>
          </a:xfrm>
          <a:prstGeom prst="rect">
            <a:avLst/>
          </a:prstGeom>
        </p:spPr>
      </p:pic>
    </p:spTree>
    <p:extLst>
      <p:ext uri="{BB962C8B-B14F-4D97-AF65-F5344CB8AC3E}">
        <p14:creationId xmlns:p14="http://schemas.microsoft.com/office/powerpoint/2010/main" val="1602708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9334AFB-805B-4BE9-A872-8E1B3182FF39}"/>
              </a:ext>
            </a:extLst>
          </p:cNvPr>
          <p:cNvPicPr>
            <a:picLocks noChangeAspect="1"/>
          </p:cNvPicPr>
          <p:nvPr/>
        </p:nvPicPr>
        <p:blipFill rotWithShape="1">
          <a:blip r:embed="rId2"/>
          <a:srcRect t="14553" b="10254"/>
          <a:stretch/>
        </p:blipFill>
        <p:spPr>
          <a:xfrm>
            <a:off x="1842868" y="1030457"/>
            <a:ext cx="8506264" cy="4797085"/>
          </a:xfrm>
          <a:prstGeom prst="rect">
            <a:avLst/>
          </a:prstGeom>
        </p:spPr>
      </p:pic>
      <p:sp>
        <p:nvSpPr>
          <p:cNvPr id="3" name="TextBox 2">
            <a:extLst>
              <a:ext uri="{FF2B5EF4-FFF2-40B4-BE49-F238E27FC236}">
                <a16:creationId xmlns:a16="http://schemas.microsoft.com/office/drawing/2014/main" id="{7E4CCDA1-CD5A-4BAE-AFB3-2AFA38A2A5EA}"/>
              </a:ext>
            </a:extLst>
          </p:cNvPr>
          <p:cNvSpPr txBox="1"/>
          <p:nvPr/>
        </p:nvSpPr>
        <p:spPr>
          <a:xfrm>
            <a:off x="4527451" y="568792"/>
            <a:ext cx="3137097" cy="461665"/>
          </a:xfrm>
          <a:prstGeom prst="rect">
            <a:avLst/>
          </a:prstGeom>
          <a:noFill/>
        </p:spPr>
        <p:txBody>
          <a:bodyPr wrap="square" rtlCol="0">
            <a:spAutoFit/>
          </a:bodyPr>
          <a:lstStyle/>
          <a:p>
            <a:r>
              <a:rPr lang="en-US" sz="2400" b="1" dirty="0"/>
              <a:t>Communication Cycle</a:t>
            </a:r>
          </a:p>
        </p:txBody>
      </p:sp>
    </p:spTree>
    <p:extLst>
      <p:ext uri="{BB962C8B-B14F-4D97-AF65-F5344CB8AC3E}">
        <p14:creationId xmlns:p14="http://schemas.microsoft.com/office/powerpoint/2010/main" val="4116276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B9F9C12-48C8-48B1-AEF8-95C89F41F51D}"/>
              </a:ext>
            </a:extLst>
          </p:cNvPr>
          <p:cNvPicPr>
            <a:picLocks noChangeAspect="1"/>
          </p:cNvPicPr>
          <p:nvPr/>
        </p:nvPicPr>
        <p:blipFill rotWithShape="1">
          <a:blip r:embed="rId2"/>
          <a:srcRect t="18960"/>
          <a:stretch/>
        </p:blipFill>
        <p:spPr>
          <a:xfrm>
            <a:off x="2249113" y="1090870"/>
            <a:ext cx="7693771" cy="4676259"/>
          </a:xfrm>
          <a:prstGeom prst="rect">
            <a:avLst/>
          </a:prstGeom>
        </p:spPr>
      </p:pic>
      <p:sp>
        <p:nvSpPr>
          <p:cNvPr id="3" name="TextBox 2">
            <a:extLst>
              <a:ext uri="{FF2B5EF4-FFF2-40B4-BE49-F238E27FC236}">
                <a16:creationId xmlns:a16="http://schemas.microsoft.com/office/drawing/2014/main" id="{7C5175BE-EF68-4576-ADCF-AE3AEF588024}"/>
              </a:ext>
            </a:extLst>
          </p:cNvPr>
          <p:cNvSpPr txBox="1"/>
          <p:nvPr/>
        </p:nvSpPr>
        <p:spPr>
          <a:xfrm>
            <a:off x="3338730" y="629205"/>
            <a:ext cx="5514536" cy="461665"/>
          </a:xfrm>
          <a:prstGeom prst="rect">
            <a:avLst/>
          </a:prstGeom>
          <a:noFill/>
        </p:spPr>
        <p:txBody>
          <a:bodyPr wrap="square" rtlCol="0">
            <a:spAutoFit/>
          </a:bodyPr>
          <a:lstStyle/>
          <a:p>
            <a:r>
              <a:rPr lang="en-US" sz="2400" b="1" dirty="0"/>
              <a:t>Communication Rights and responsibility</a:t>
            </a:r>
          </a:p>
        </p:txBody>
      </p:sp>
    </p:spTree>
    <p:extLst>
      <p:ext uri="{BB962C8B-B14F-4D97-AF65-F5344CB8AC3E}">
        <p14:creationId xmlns:p14="http://schemas.microsoft.com/office/powerpoint/2010/main" val="1768629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48476F5-9D8C-4983-AE1E-DD405C137325}"/>
              </a:ext>
            </a:extLst>
          </p:cNvPr>
          <p:cNvPicPr>
            <a:picLocks noChangeAspect="1"/>
          </p:cNvPicPr>
          <p:nvPr/>
        </p:nvPicPr>
        <p:blipFill>
          <a:blip r:embed="rId2"/>
          <a:stretch>
            <a:fillRect/>
          </a:stretch>
        </p:blipFill>
        <p:spPr>
          <a:xfrm>
            <a:off x="1219200" y="695325"/>
            <a:ext cx="9753600" cy="5467350"/>
          </a:xfrm>
          <a:prstGeom prst="rect">
            <a:avLst/>
          </a:prstGeom>
        </p:spPr>
      </p:pic>
    </p:spTree>
    <p:extLst>
      <p:ext uri="{BB962C8B-B14F-4D97-AF65-F5344CB8AC3E}">
        <p14:creationId xmlns:p14="http://schemas.microsoft.com/office/powerpoint/2010/main" val="1342288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FB4C9-2C19-4C43-9A57-E69E993B27A6}"/>
              </a:ext>
            </a:extLst>
          </p:cNvPr>
          <p:cNvSpPr>
            <a:spLocks noGrp="1"/>
          </p:cNvSpPr>
          <p:nvPr>
            <p:ph type="title"/>
          </p:nvPr>
        </p:nvSpPr>
        <p:spPr/>
        <p:txBody>
          <a:bodyPr/>
          <a:lstStyle/>
          <a:p>
            <a:pPr algn="ctr"/>
            <a:r>
              <a:rPr lang="en-US" dirty="0"/>
              <a:t>Major types of Communication </a:t>
            </a:r>
            <a:br>
              <a:rPr lang="en-US" dirty="0"/>
            </a:br>
            <a:endParaRPr lang="en-US" dirty="0"/>
          </a:p>
        </p:txBody>
      </p:sp>
      <p:sp>
        <p:nvSpPr>
          <p:cNvPr id="3" name="Content Placeholder 2">
            <a:extLst>
              <a:ext uri="{FF2B5EF4-FFF2-40B4-BE49-F238E27FC236}">
                <a16:creationId xmlns:a16="http://schemas.microsoft.com/office/drawing/2014/main" id="{1B6C1C34-E815-4527-8A45-1F041099D716}"/>
              </a:ext>
            </a:extLst>
          </p:cNvPr>
          <p:cNvSpPr>
            <a:spLocks noGrp="1"/>
          </p:cNvSpPr>
          <p:nvPr>
            <p:ph sz="half" idx="1"/>
          </p:nvPr>
        </p:nvSpPr>
        <p:spPr/>
        <p:txBody>
          <a:bodyPr>
            <a:normAutofit/>
          </a:bodyPr>
          <a:lstStyle/>
          <a:p>
            <a:r>
              <a:rPr lang="en-US" sz="3600" dirty="0"/>
              <a:t>Verbal </a:t>
            </a:r>
          </a:p>
          <a:p>
            <a:r>
              <a:rPr lang="en-US" sz="3600" dirty="0"/>
              <a:t>Nonverbal</a:t>
            </a:r>
          </a:p>
          <a:p>
            <a:r>
              <a:rPr lang="en-US" sz="3600" dirty="0"/>
              <a:t>Written </a:t>
            </a:r>
          </a:p>
        </p:txBody>
      </p:sp>
      <p:pic>
        <p:nvPicPr>
          <p:cNvPr id="5" name="Content Placeholder 4">
            <a:extLst>
              <a:ext uri="{FF2B5EF4-FFF2-40B4-BE49-F238E27FC236}">
                <a16:creationId xmlns:a16="http://schemas.microsoft.com/office/drawing/2014/main" id="{8B25016A-A866-4520-9842-16067B718B7C}"/>
              </a:ext>
            </a:extLst>
          </p:cNvPr>
          <p:cNvPicPr>
            <a:picLocks noGrp="1" noChangeAspect="1"/>
          </p:cNvPicPr>
          <p:nvPr>
            <p:ph sz="half" idx="2"/>
          </p:nvPr>
        </p:nvPicPr>
        <p:blipFill>
          <a:blip r:embed="rId2"/>
          <a:stretch>
            <a:fillRect/>
          </a:stretch>
        </p:blipFill>
        <p:spPr>
          <a:xfrm>
            <a:off x="5556738" y="1805354"/>
            <a:ext cx="5416062" cy="4062046"/>
          </a:xfrm>
          <a:prstGeom prst="rect">
            <a:avLst/>
          </a:prstGeom>
          <a:solidFill>
            <a:srgbClr val="FFD768"/>
          </a:solidFill>
          <a:ln>
            <a:solidFill>
              <a:srgbClr val="FFD768"/>
            </a:solidFill>
          </a:ln>
        </p:spPr>
      </p:pic>
      <p:sp>
        <p:nvSpPr>
          <p:cNvPr id="6" name="Rectangle 5">
            <a:extLst>
              <a:ext uri="{FF2B5EF4-FFF2-40B4-BE49-F238E27FC236}">
                <a16:creationId xmlns:a16="http://schemas.microsoft.com/office/drawing/2014/main" id="{3C9FE629-5BCF-470C-B3F2-31C6A7298B57}"/>
              </a:ext>
            </a:extLst>
          </p:cNvPr>
          <p:cNvSpPr/>
          <p:nvPr/>
        </p:nvSpPr>
        <p:spPr>
          <a:xfrm>
            <a:off x="6172200" y="2374900"/>
            <a:ext cx="4447786" cy="361950"/>
          </a:xfrm>
          <a:prstGeom prst="rect">
            <a:avLst/>
          </a:prstGeom>
          <a:solidFill>
            <a:srgbClr val="FFD768"/>
          </a:solidFill>
          <a:ln>
            <a:solidFill>
              <a:srgbClr val="FFD7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7376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EB460-9469-45F7-979D-F47AD6FA370D}"/>
              </a:ext>
            </a:extLst>
          </p:cNvPr>
          <p:cNvSpPr>
            <a:spLocks noGrp="1"/>
          </p:cNvSpPr>
          <p:nvPr>
            <p:ph type="title"/>
          </p:nvPr>
        </p:nvSpPr>
        <p:spPr/>
        <p:txBody>
          <a:bodyPr/>
          <a:lstStyle/>
          <a:p>
            <a:pPr algn="ctr"/>
            <a:r>
              <a:rPr lang="en-US" dirty="0"/>
              <a:t>Verbal Communication</a:t>
            </a:r>
            <a:br>
              <a:rPr lang="en-US" dirty="0"/>
            </a:br>
            <a:endParaRPr lang="en-US" dirty="0"/>
          </a:p>
        </p:txBody>
      </p:sp>
      <p:sp>
        <p:nvSpPr>
          <p:cNvPr id="3" name="Content Placeholder 2">
            <a:extLst>
              <a:ext uri="{FF2B5EF4-FFF2-40B4-BE49-F238E27FC236}">
                <a16:creationId xmlns:a16="http://schemas.microsoft.com/office/drawing/2014/main" id="{74D61D52-C490-4D56-9B37-F8EC77205B52}"/>
              </a:ext>
            </a:extLst>
          </p:cNvPr>
          <p:cNvSpPr>
            <a:spLocks noGrp="1"/>
          </p:cNvSpPr>
          <p:nvPr>
            <p:ph sz="half" idx="1"/>
          </p:nvPr>
        </p:nvSpPr>
        <p:spPr>
          <a:xfrm>
            <a:off x="1371600" y="1832112"/>
            <a:ext cx="4447786" cy="3581401"/>
          </a:xfrm>
        </p:spPr>
        <p:txBody>
          <a:bodyPr>
            <a:normAutofit lnSpcReduction="10000"/>
          </a:bodyPr>
          <a:lstStyle/>
          <a:p>
            <a:r>
              <a:rPr lang="en-US" dirty="0"/>
              <a:t>• Communicating using language, a structured system of sounds that is used and understood to </a:t>
            </a:r>
            <a:r>
              <a:rPr lang="en-US" i="1" dirty="0"/>
              <a:t>express ideas among people. </a:t>
            </a:r>
          </a:p>
          <a:p>
            <a:r>
              <a:rPr lang="en-US" dirty="0"/>
              <a:t>– Verbal communication includes… volume level, tone, etc. </a:t>
            </a:r>
          </a:p>
          <a:p>
            <a:r>
              <a:rPr lang="en-US" dirty="0"/>
              <a:t>Organize Your Thoughts</a:t>
            </a:r>
          </a:p>
          <a:p>
            <a:r>
              <a:rPr lang="en-US" dirty="0"/>
              <a:t>Paint Word Pictures</a:t>
            </a:r>
          </a:p>
          <a:p>
            <a:r>
              <a:rPr lang="en-US" dirty="0"/>
              <a:t>Watch Your Grammar</a:t>
            </a:r>
          </a:p>
          <a:p>
            <a:r>
              <a:rPr lang="en-US" dirty="0"/>
              <a:t>Be clear </a:t>
            </a:r>
          </a:p>
        </p:txBody>
      </p:sp>
      <p:pic>
        <p:nvPicPr>
          <p:cNvPr id="6" name="Content Placeholder 5">
            <a:extLst>
              <a:ext uri="{FF2B5EF4-FFF2-40B4-BE49-F238E27FC236}">
                <a16:creationId xmlns:a16="http://schemas.microsoft.com/office/drawing/2014/main" id="{E5B52C28-E3EC-4E72-BCE3-C7C0B67C6C30}"/>
              </a:ext>
            </a:extLst>
          </p:cNvPr>
          <p:cNvPicPr>
            <a:picLocks noGrp="1" noChangeAspect="1"/>
          </p:cNvPicPr>
          <p:nvPr>
            <p:ph sz="half" idx="2"/>
          </p:nvPr>
        </p:nvPicPr>
        <p:blipFill>
          <a:blip r:embed="rId2"/>
          <a:stretch>
            <a:fillRect/>
          </a:stretch>
        </p:blipFill>
        <p:spPr>
          <a:xfrm>
            <a:off x="6096000" y="1832112"/>
            <a:ext cx="5617029" cy="3193775"/>
          </a:xfrm>
          <a:prstGeom prst="rect">
            <a:avLst/>
          </a:prstGeom>
        </p:spPr>
      </p:pic>
    </p:spTree>
    <p:extLst>
      <p:ext uri="{BB962C8B-B14F-4D97-AF65-F5344CB8AC3E}">
        <p14:creationId xmlns:p14="http://schemas.microsoft.com/office/powerpoint/2010/main" val="2612597299"/>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Crop</Template>
  <TotalTime>55</TotalTime>
  <Words>765</Words>
  <Application>Microsoft Office PowerPoint</Application>
  <PresentationFormat>Widescreen</PresentationFormat>
  <Paragraphs>67</Paragraphs>
  <Slides>22</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22</vt:i4>
      </vt:variant>
    </vt:vector>
  </HeadingPairs>
  <TitlesOfParts>
    <vt:vector size="24" baseType="lpstr">
      <vt:lpstr>Franklin Gothic Book</vt:lpstr>
      <vt:lpstr>Crop</vt:lpstr>
      <vt:lpstr>Communication Skills</vt:lpstr>
      <vt:lpstr>WHAT IS COMMUNICATION? </vt:lpstr>
      <vt:lpstr>PowerPoint Presentation</vt:lpstr>
      <vt:lpstr>PowerPoint Presentation</vt:lpstr>
      <vt:lpstr>PowerPoint Presentation</vt:lpstr>
      <vt:lpstr>PowerPoint Presentation</vt:lpstr>
      <vt:lpstr>PowerPoint Presentation</vt:lpstr>
      <vt:lpstr>Major types of Communication  </vt:lpstr>
      <vt:lpstr>Verbal Communication </vt:lpstr>
      <vt:lpstr>Listening Skills  </vt:lpstr>
      <vt:lpstr>Nonverbal Communication </vt:lpstr>
      <vt:lpstr>Why is nonverbal communication so important?  </vt:lpstr>
      <vt:lpstr>CATEGORIES OF NONVERBAL COMMUNICATION</vt:lpstr>
      <vt:lpstr>Written Communication</vt:lpstr>
      <vt:lpstr>Purposes of Communication </vt:lpstr>
      <vt:lpstr>ELEMENTS OF COMMUNICATION </vt:lpstr>
      <vt:lpstr>SOURCE  </vt:lpstr>
      <vt:lpstr>MESSAGE </vt:lpstr>
      <vt:lpstr>CHANNEL </vt:lpstr>
      <vt:lpstr>RECEIVER </vt:lpstr>
      <vt:lpstr>EFFECT </vt:lpstr>
      <vt:lpstr>FEEDBACK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Communication Skills</dc:title>
  <dc:creator>Hassaan</dc:creator>
  <cp:lastModifiedBy>Hassaan</cp:lastModifiedBy>
  <cp:revision>24</cp:revision>
  <dcterms:created xsi:type="dcterms:W3CDTF">2020-05-06T11:01:40Z</dcterms:created>
  <dcterms:modified xsi:type="dcterms:W3CDTF">2020-05-06T12:30:41Z</dcterms:modified>
</cp:coreProperties>
</file>