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DD6F9-E3B9-41E4-8319-8436DC2EE1FC}"/>
              </a:ext>
            </a:extLst>
          </p:cNvPr>
          <p:cNvSpPr>
            <a:spLocks noGrp="1"/>
          </p:cNvSpPr>
          <p:nvPr>
            <p:ph type="ctrTitle"/>
          </p:nvPr>
        </p:nvSpPr>
        <p:spPr/>
        <p:txBody>
          <a:bodyPr/>
          <a:lstStyle/>
          <a:p>
            <a:r>
              <a:rPr lang="en-US" dirty="0"/>
              <a:t>What is plagiarism?</a:t>
            </a:r>
          </a:p>
        </p:txBody>
      </p:sp>
      <p:sp>
        <p:nvSpPr>
          <p:cNvPr id="3" name="Subtitle 2">
            <a:extLst>
              <a:ext uri="{FF2B5EF4-FFF2-40B4-BE49-F238E27FC236}">
                <a16:creationId xmlns:a16="http://schemas.microsoft.com/office/drawing/2014/main" id="{B766251E-D5BE-4E6E-9657-B8AA4F970C6D}"/>
              </a:ext>
            </a:extLst>
          </p:cNvPr>
          <p:cNvSpPr>
            <a:spLocks noGrp="1"/>
          </p:cNvSpPr>
          <p:nvPr>
            <p:ph type="subTitle" idx="1"/>
          </p:nvPr>
        </p:nvSpPr>
        <p:spPr/>
        <p:txBody>
          <a:bodyPr/>
          <a:lstStyle/>
          <a:p>
            <a:r>
              <a:rPr lang="en-US" dirty="0"/>
              <a:t>How to avoid it?</a:t>
            </a:r>
          </a:p>
          <a:p>
            <a:endParaRPr lang="en-US" dirty="0"/>
          </a:p>
        </p:txBody>
      </p:sp>
    </p:spTree>
    <p:extLst>
      <p:ext uri="{BB962C8B-B14F-4D97-AF65-F5344CB8AC3E}">
        <p14:creationId xmlns:p14="http://schemas.microsoft.com/office/powerpoint/2010/main" val="32307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58DB-3563-4703-B773-3D198B6E5E14}"/>
              </a:ext>
            </a:extLst>
          </p:cNvPr>
          <p:cNvSpPr>
            <a:spLocks noGrp="1"/>
          </p:cNvSpPr>
          <p:nvPr>
            <p:ph type="title"/>
          </p:nvPr>
        </p:nvSpPr>
        <p:spPr/>
        <p:txBody>
          <a:bodyPr/>
          <a:lstStyle/>
          <a:p>
            <a:r>
              <a:rPr lang="en-US" dirty="0"/>
              <a:t>Plagiarism</a:t>
            </a:r>
          </a:p>
        </p:txBody>
      </p:sp>
      <p:sp>
        <p:nvSpPr>
          <p:cNvPr id="3" name="Content Placeholder 2">
            <a:extLst>
              <a:ext uri="{FF2B5EF4-FFF2-40B4-BE49-F238E27FC236}">
                <a16:creationId xmlns:a16="http://schemas.microsoft.com/office/drawing/2014/main" id="{87AEF024-5AA2-4796-BEAE-F0B32DF22425}"/>
              </a:ext>
            </a:extLst>
          </p:cNvPr>
          <p:cNvSpPr>
            <a:spLocks noGrp="1"/>
          </p:cNvSpPr>
          <p:nvPr>
            <p:ph idx="1"/>
          </p:nvPr>
        </p:nvSpPr>
        <p:spPr/>
        <p:txBody>
          <a:bodyPr>
            <a:normAutofit lnSpcReduction="10000"/>
          </a:bodyPr>
          <a:lstStyle/>
          <a:p>
            <a:r>
              <a:rPr lang="en-US" dirty="0"/>
              <a:t>plagiarism means taking ideas or words from a source without</a:t>
            </a:r>
          </a:p>
          <a:p>
            <a:pPr marL="0" indent="0">
              <a:buNone/>
            </a:pPr>
            <a:r>
              <a:rPr lang="en-US" dirty="0"/>
              <a:t>giving credit (acknowledgement) to the author. It is seen as a kind of theft,</a:t>
            </a:r>
          </a:p>
          <a:p>
            <a:pPr marL="0" indent="0">
              <a:buNone/>
            </a:pPr>
            <a:r>
              <a:rPr lang="en-US" dirty="0"/>
              <a:t>and is considered to be an academic crime. In academic work, ideas and</a:t>
            </a:r>
          </a:p>
          <a:p>
            <a:pPr marL="0" indent="0">
              <a:buNone/>
            </a:pPr>
            <a:r>
              <a:rPr lang="en-US" dirty="0"/>
              <a:t>words are seen as private property belonging to the person who first</a:t>
            </a:r>
          </a:p>
          <a:p>
            <a:pPr marL="0" indent="0">
              <a:buNone/>
            </a:pPr>
            <a:r>
              <a:rPr lang="en-US" dirty="0"/>
              <a:t>thought or wrote them. Therefore it is important for all students, including</a:t>
            </a:r>
          </a:p>
          <a:p>
            <a:pPr marL="0" indent="0">
              <a:buNone/>
            </a:pPr>
            <a:r>
              <a:rPr lang="en-US" dirty="0"/>
              <a:t>international ones, to understand the meaning of plagiarism and learn how</a:t>
            </a:r>
          </a:p>
          <a:p>
            <a:pPr marL="0" indent="0">
              <a:buNone/>
            </a:pPr>
            <a:r>
              <a:rPr lang="en-US" dirty="0"/>
              <a:t>to prevent it in their work</a:t>
            </a:r>
          </a:p>
        </p:txBody>
      </p:sp>
    </p:spTree>
    <p:extLst>
      <p:ext uri="{BB962C8B-B14F-4D97-AF65-F5344CB8AC3E}">
        <p14:creationId xmlns:p14="http://schemas.microsoft.com/office/powerpoint/2010/main" val="398122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159C-6FD9-4ADA-8217-308B0B830011}"/>
              </a:ext>
            </a:extLst>
          </p:cNvPr>
          <p:cNvSpPr>
            <a:spLocks noGrp="1"/>
          </p:cNvSpPr>
          <p:nvPr>
            <p:ph type="title"/>
          </p:nvPr>
        </p:nvSpPr>
        <p:spPr>
          <a:xfrm>
            <a:off x="579784" y="1424875"/>
            <a:ext cx="6881190" cy="987022"/>
          </a:xfrm>
        </p:spPr>
        <p:txBody>
          <a:bodyPr>
            <a:normAutofit fontScale="90000"/>
          </a:bodyPr>
          <a:lstStyle/>
          <a:p>
            <a:r>
              <a:rPr lang="en-US" dirty="0"/>
              <a:t>Why do we avoid plagiarism?</a:t>
            </a:r>
            <a:br>
              <a:rPr lang="en-US" dirty="0"/>
            </a:br>
            <a:endParaRPr lang="en-US" dirty="0"/>
          </a:p>
        </p:txBody>
      </p:sp>
      <p:sp>
        <p:nvSpPr>
          <p:cNvPr id="3" name="Content Placeholder 2">
            <a:extLst>
              <a:ext uri="{FF2B5EF4-FFF2-40B4-BE49-F238E27FC236}">
                <a16:creationId xmlns:a16="http://schemas.microsoft.com/office/drawing/2014/main" id="{33FEDE52-D2BE-44A3-BE51-65ABF5902AF0}"/>
              </a:ext>
            </a:extLst>
          </p:cNvPr>
          <p:cNvSpPr>
            <a:spLocks noGrp="1"/>
          </p:cNvSpPr>
          <p:nvPr>
            <p:ph sz="half" idx="1"/>
          </p:nvPr>
        </p:nvSpPr>
        <p:spPr/>
        <p:txBody>
          <a:bodyPr>
            <a:normAutofit fontScale="62500" lnSpcReduction="20000"/>
          </a:bodyPr>
          <a:lstStyle/>
          <a:p>
            <a:pPr marL="0" indent="0">
              <a:buNone/>
            </a:pPr>
            <a:r>
              <a:rPr lang="en-US" dirty="0"/>
              <a:t>The main difficulty that students face is that they are expected:</a:t>
            </a:r>
          </a:p>
          <a:p>
            <a:r>
              <a:rPr lang="en-US" dirty="0"/>
              <a:t>(a) to show that they have read the principal experts on a subject by giving citations</a:t>
            </a:r>
          </a:p>
          <a:p>
            <a:r>
              <a:rPr lang="en-US" dirty="0"/>
              <a:t>(b) to explain these ideas in their own words and come to their own original conclusions</a:t>
            </a:r>
          </a:p>
        </p:txBody>
      </p:sp>
      <p:sp>
        <p:nvSpPr>
          <p:cNvPr id="4" name="Content Placeholder 3">
            <a:extLst>
              <a:ext uri="{FF2B5EF4-FFF2-40B4-BE49-F238E27FC236}">
                <a16:creationId xmlns:a16="http://schemas.microsoft.com/office/drawing/2014/main" id="{345E037D-D90E-42EA-AF28-7605C2FD91E7}"/>
              </a:ext>
            </a:extLst>
          </p:cNvPr>
          <p:cNvSpPr>
            <a:spLocks noGrp="1"/>
          </p:cNvSpPr>
          <p:nvPr>
            <p:ph sz="half" idx="2"/>
          </p:nvPr>
        </p:nvSpPr>
        <p:spPr/>
        <p:txBody>
          <a:bodyPr>
            <a:normAutofit fontScale="62500" lnSpcReduction="20000"/>
          </a:bodyPr>
          <a:lstStyle/>
          <a:p>
            <a:pPr marL="0" indent="0" algn="just">
              <a:buNone/>
            </a:pPr>
            <a:r>
              <a:rPr lang="en-US" dirty="0"/>
              <a:t>There are several reasons why students must avoid plagiarism:</a:t>
            </a:r>
          </a:p>
          <a:p>
            <a:pPr marL="0" indent="0" algn="just">
              <a:buNone/>
            </a:pPr>
            <a:r>
              <a:rPr lang="en-US" dirty="0"/>
              <a:t>• Copying the work of others will not help you develop your own</a:t>
            </a:r>
          </a:p>
          <a:p>
            <a:pPr marL="0" indent="0" algn="just">
              <a:buNone/>
            </a:pPr>
            <a:r>
              <a:rPr lang="en-US" dirty="0"/>
              <a:t>understanding</a:t>
            </a:r>
          </a:p>
          <a:p>
            <a:pPr marL="0" indent="0" algn="just">
              <a:buNone/>
            </a:pPr>
            <a:r>
              <a:rPr lang="en-US" dirty="0"/>
              <a:t>• To show that you understand the rules of the academic</a:t>
            </a:r>
          </a:p>
          <a:p>
            <a:pPr marL="0" indent="0" algn="just">
              <a:buNone/>
            </a:pPr>
            <a:r>
              <a:rPr lang="en-US" dirty="0"/>
              <a:t>community</a:t>
            </a:r>
          </a:p>
          <a:p>
            <a:pPr marL="0" indent="0" algn="just">
              <a:buNone/>
            </a:pPr>
            <a:r>
              <a:rPr lang="en-US" dirty="0"/>
              <a:t>• Plagiarism is easily detected by teachers and computer</a:t>
            </a:r>
          </a:p>
          <a:p>
            <a:pPr marL="0" indent="0" algn="just">
              <a:buNone/>
            </a:pPr>
            <a:r>
              <a:rPr lang="en-US" dirty="0"/>
              <a:t>software</a:t>
            </a:r>
          </a:p>
          <a:p>
            <a:pPr marL="0" indent="0" algn="just">
              <a:buNone/>
            </a:pPr>
            <a:r>
              <a:rPr lang="en-US" dirty="0"/>
              <a:t>• It may lead to failing a course or even having to leave college</a:t>
            </a:r>
          </a:p>
        </p:txBody>
      </p:sp>
    </p:spTree>
    <p:extLst>
      <p:ext uri="{BB962C8B-B14F-4D97-AF65-F5344CB8AC3E}">
        <p14:creationId xmlns:p14="http://schemas.microsoft.com/office/powerpoint/2010/main" val="350112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B1BE-CCD2-44A0-8735-245D56DA94BE}"/>
              </a:ext>
            </a:extLst>
          </p:cNvPr>
          <p:cNvSpPr>
            <a:spLocks noGrp="1"/>
          </p:cNvSpPr>
          <p:nvPr>
            <p:ph type="title"/>
          </p:nvPr>
        </p:nvSpPr>
        <p:spPr/>
        <p:txBody>
          <a:bodyPr>
            <a:normAutofit fontScale="90000"/>
          </a:bodyPr>
          <a:lstStyle/>
          <a:p>
            <a:r>
              <a:rPr lang="en-US" dirty="0"/>
              <a:t> Acknowledging sources</a:t>
            </a:r>
            <a:br>
              <a:rPr lang="en-US" dirty="0"/>
            </a:br>
            <a:endParaRPr lang="en-US" dirty="0"/>
          </a:p>
        </p:txBody>
      </p:sp>
      <p:sp>
        <p:nvSpPr>
          <p:cNvPr id="3" name="Content Placeholder 2">
            <a:extLst>
              <a:ext uri="{FF2B5EF4-FFF2-40B4-BE49-F238E27FC236}">
                <a16:creationId xmlns:a16="http://schemas.microsoft.com/office/drawing/2014/main" id="{F60DDE4C-F278-46BE-9FC4-8032596390DC}"/>
              </a:ext>
            </a:extLst>
          </p:cNvPr>
          <p:cNvSpPr>
            <a:spLocks noGrp="1"/>
          </p:cNvSpPr>
          <p:nvPr>
            <p:ph sz="half" idx="1"/>
          </p:nvPr>
        </p:nvSpPr>
        <p:spPr/>
        <p:txBody>
          <a:bodyPr>
            <a:normAutofit fontScale="70000" lnSpcReduction="20000"/>
          </a:bodyPr>
          <a:lstStyle/>
          <a:p>
            <a:pPr marL="0" indent="0" algn="just">
              <a:buNone/>
            </a:pPr>
            <a:r>
              <a:rPr lang="en-US" dirty="0"/>
              <a:t>If you borrow from or refer to the work of another person, you must show</a:t>
            </a:r>
          </a:p>
          <a:p>
            <a:pPr marL="0" indent="0" algn="just">
              <a:buNone/>
            </a:pPr>
            <a:r>
              <a:rPr lang="en-US" dirty="0"/>
              <a:t>that you have done this by providing the correct acknowledgement. There</a:t>
            </a:r>
          </a:p>
          <a:p>
            <a:pPr marL="0" indent="0" algn="just">
              <a:buNone/>
            </a:pPr>
            <a:r>
              <a:rPr lang="en-US" dirty="0"/>
              <a:t>are two ways to do this:</a:t>
            </a:r>
          </a:p>
          <a:p>
            <a:pPr marL="0" indent="0" algn="just">
              <a:buNone/>
            </a:pPr>
            <a:r>
              <a:rPr lang="en-US" dirty="0"/>
              <a:t>Summary and citation</a:t>
            </a:r>
          </a:p>
          <a:p>
            <a:pPr marL="0" indent="0" algn="just">
              <a:buNone/>
            </a:pPr>
            <a:r>
              <a:rPr lang="en-US" dirty="0"/>
              <a:t>Smith (2009) claims that the modern state wields power in new</a:t>
            </a:r>
          </a:p>
          <a:p>
            <a:pPr marL="0" indent="0" algn="just">
              <a:buNone/>
            </a:pPr>
            <a:r>
              <a:rPr lang="en-US" dirty="0"/>
              <a:t>ways.</a:t>
            </a:r>
          </a:p>
        </p:txBody>
      </p:sp>
      <p:sp>
        <p:nvSpPr>
          <p:cNvPr id="4" name="Content Placeholder 3">
            <a:extLst>
              <a:ext uri="{FF2B5EF4-FFF2-40B4-BE49-F238E27FC236}">
                <a16:creationId xmlns:a16="http://schemas.microsoft.com/office/drawing/2014/main" id="{DFF8B55C-A9F8-46D3-9709-2CB802166B7C}"/>
              </a:ext>
            </a:extLst>
          </p:cNvPr>
          <p:cNvSpPr>
            <a:spLocks noGrp="1"/>
          </p:cNvSpPr>
          <p:nvPr>
            <p:ph sz="half" idx="2"/>
          </p:nvPr>
        </p:nvSpPr>
        <p:spPr/>
        <p:txBody>
          <a:bodyPr>
            <a:normAutofit fontScale="70000" lnSpcReduction="20000"/>
          </a:bodyPr>
          <a:lstStyle/>
          <a:p>
            <a:pPr marL="0" indent="0" algn="just">
              <a:buNone/>
            </a:pPr>
            <a:r>
              <a:rPr lang="en-US" dirty="0"/>
              <a:t>Quotation and citation</a:t>
            </a:r>
          </a:p>
          <a:p>
            <a:pPr marL="0" indent="0" algn="just">
              <a:buNone/>
            </a:pPr>
            <a:r>
              <a:rPr lang="en-US" dirty="0"/>
              <a:t>According to Smith: ‘The point is not that the state is in retreat but that it is developing new forms of power . . .’ (Smith, 2009: 103).</a:t>
            </a:r>
          </a:p>
          <a:p>
            <a:pPr marL="0" indent="0" algn="just">
              <a:buNone/>
            </a:pPr>
            <a:r>
              <a:rPr lang="en-US" dirty="0"/>
              <a:t>These in-text citations are linked to a list of references at the end of the main text, which includes the following details:</a:t>
            </a:r>
          </a:p>
          <a:p>
            <a:pPr marL="0" indent="0" algn="just">
              <a:buNone/>
            </a:pPr>
            <a:r>
              <a:rPr lang="en-US" dirty="0"/>
              <a:t>The citation makes it clear to the reader that you have read Smith and borrowed this idea from him. This reference gives the reader the necessary information to find the source if the reader needs more detail.</a:t>
            </a:r>
          </a:p>
          <a:p>
            <a:endParaRPr lang="en-US" dirty="0"/>
          </a:p>
        </p:txBody>
      </p:sp>
    </p:spTree>
    <p:extLst>
      <p:ext uri="{BB962C8B-B14F-4D97-AF65-F5344CB8AC3E}">
        <p14:creationId xmlns:p14="http://schemas.microsoft.com/office/powerpoint/2010/main" val="1163776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B5AA-695C-4360-89D5-15376F0BEB54}"/>
              </a:ext>
            </a:extLst>
          </p:cNvPr>
          <p:cNvSpPr>
            <a:spLocks noGrp="1"/>
          </p:cNvSpPr>
          <p:nvPr>
            <p:ph type="title"/>
          </p:nvPr>
        </p:nvSpPr>
        <p:spPr>
          <a:xfrm>
            <a:off x="1520690" y="982132"/>
            <a:ext cx="8140146" cy="1907574"/>
          </a:xfrm>
        </p:spPr>
        <p:txBody>
          <a:bodyPr>
            <a:normAutofit fontScale="90000"/>
          </a:bodyPr>
          <a:lstStyle/>
          <a:p>
            <a:r>
              <a:rPr lang="en-US" dirty="0"/>
              <a:t>Avoiding plagiarism by summarizing and paraphrasing</a:t>
            </a:r>
            <a:br>
              <a:rPr lang="en-US" dirty="0"/>
            </a:br>
            <a:endParaRPr lang="en-US" dirty="0"/>
          </a:p>
        </p:txBody>
      </p:sp>
      <p:sp>
        <p:nvSpPr>
          <p:cNvPr id="3" name="Content Placeholder 2">
            <a:extLst>
              <a:ext uri="{FF2B5EF4-FFF2-40B4-BE49-F238E27FC236}">
                <a16:creationId xmlns:a16="http://schemas.microsoft.com/office/drawing/2014/main" id="{EBC13843-A0AB-4FB6-908D-41499583B660}"/>
              </a:ext>
            </a:extLst>
          </p:cNvPr>
          <p:cNvSpPr>
            <a:spLocks noGrp="1"/>
          </p:cNvSpPr>
          <p:nvPr>
            <p:ph idx="1"/>
          </p:nvPr>
        </p:nvSpPr>
        <p:spPr/>
        <p:txBody>
          <a:bodyPr>
            <a:normAutofit lnSpcReduction="10000"/>
          </a:bodyPr>
          <a:lstStyle/>
          <a:p>
            <a:pPr marL="0" indent="0" algn="just">
              <a:buNone/>
            </a:pPr>
            <a:r>
              <a:rPr lang="en-US" dirty="0"/>
              <a:t>Quotations should not be over-used, so you must learn to paraphrase and</a:t>
            </a:r>
          </a:p>
          <a:p>
            <a:pPr marL="0" indent="0" algn="just">
              <a:buNone/>
            </a:pPr>
            <a:r>
              <a:rPr lang="en-US" dirty="0"/>
              <a:t>summarize in order to include other writers’ ideas in your work. This will</a:t>
            </a:r>
          </a:p>
          <a:p>
            <a:pPr marL="0" indent="0" algn="just">
              <a:buNone/>
            </a:pPr>
            <a:r>
              <a:rPr lang="en-US" dirty="0"/>
              <a:t>demonstrate your understanding of a text to your teachers.</a:t>
            </a:r>
          </a:p>
          <a:p>
            <a:pPr marL="0" indent="0" algn="just">
              <a:buNone/>
            </a:pPr>
            <a:r>
              <a:rPr lang="en-US" dirty="0"/>
              <a:t>• Paraphrasing involves re-writing a text so that the language is</a:t>
            </a:r>
          </a:p>
          <a:p>
            <a:pPr marL="0" indent="0" algn="just">
              <a:buNone/>
            </a:pPr>
            <a:r>
              <a:rPr lang="en-US" dirty="0"/>
              <a:t>substantially different while the content stays the same.</a:t>
            </a:r>
          </a:p>
          <a:p>
            <a:pPr marL="0" indent="0" algn="just">
              <a:buNone/>
            </a:pPr>
            <a:r>
              <a:rPr lang="en-US" dirty="0"/>
              <a:t>• Summarizing means reducing the length of a text but retaining the</a:t>
            </a:r>
          </a:p>
          <a:p>
            <a:pPr marL="0" indent="0" algn="just">
              <a:buNone/>
            </a:pPr>
            <a:r>
              <a:rPr lang="en-US" dirty="0"/>
              <a:t>main points.</a:t>
            </a:r>
          </a:p>
        </p:txBody>
      </p:sp>
    </p:spTree>
    <p:extLst>
      <p:ext uri="{BB962C8B-B14F-4D97-AF65-F5344CB8AC3E}">
        <p14:creationId xmlns:p14="http://schemas.microsoft.com/office/powerpoint/2010/main" val="271440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5150-14DB-4919-B769-E4E0464297DB}"/>
              </a:ext>
            </a:extLst>
          </p:cNvPr>
          <p:cNvSpPr>
            <a:spLocks noGrp="1"/>
          </p:cNvSpPr>
          <p:nvPr>
            <p:ph type="title"/>
          </p:nvPr>
        </p:nvSpPr>
        <p:spPr/>
        <p:txBody>
          <a:bodyPr>
            <a:normAutofit fontScale="90000"/>
          </a:bodyPr>
          <a:lstStyle/>
          <a:p>
            <a:r>
              <a:rPr lang="en-US" dirty="0"/>
              <a:t>Avoiding plagiarism by developing</a:t>
            </a:r>
            <a:br>
              <a:rPr lang="en-US" dirty="0"/>
            </a:br>
            <a:r>
              <a:rPr lang="en-US" dirty="0"/>
              <a:t>good study habits</a:t>
            </a:r>
            <a:br>
              <a:rPr lang="en-US" dirty="0"/>
            </a:br>
            <a:endParaRPr lang="en-US" dirty="0"/>
          </a:p>
        </p:txBody>
      </p:sp>
      <p:sp>
        <p:nvSpPr>
          <p:cNvPr id="3" name="Content Placeholder 2">
            <a:extLst>
              <a:ext uri="{FF2B5EF4-FFF2-40B4-BE49-F238E27FC236}">
                <a16:creationId xmlns:a16="http://schemas.microsoft.com/office/drawing/2014/main" id="{9C1CA501-2C45-4816-B676-1D2FB88FDBAB}"/>
              </a:ext>
            </a:extLst>
          </p:cNvPr>
          <p:cNvSpPr>
            <a:spLocks noGrp="1"/>
          </p:cNvSpPr>
          <p:nvPr>
            <p:ph sz="half" idx="1"/>
          </p:nvPr>
        </p:nvSpPr>
        <p:spPr/>
        <p:txBody>
          <a:bodyPr>
            <a:normAutofit fontScale="92500" lnSpcReduction="20000"/>
          </a:bodyPr>
          <a:lstStyle/>
          <a:p>
            <a:pPr marL="0" indent="0" algn="just">
              <a:buNone/>
            </a:pPr>
            <a:r>
              <a:rPr lang="en-US" dirty="0"/>
              <a:t>Few students deliberately try to cheat by plagiarizing, but some develop poor study habits that result in the risk of plagiarism.</a:t>
            </a:r>
          </a:p>
          <a:p>
            <a:pPr algn="just"/>
            <a:r>
              <a:rPr lang="en-US" dirty="0"/>
              <a:t>Working with a partner, add to the list of positive habits.</a:t>
            </a:r>
          </a:p>
          <a:p>
            <a:pPr algn="just"/>
            <a:r>
              <a:rPr lang="en-US" dirty="0"/>
              <a:t>Plan your work carefully so you don’t have to write the essay at the last minute.</a:t>
            </a:r>
          </a:p>
          <a:p>
            <a:pPr algn="just"/>
            <a:r>
              <a:rPr lang="en-US" dirty="0"/>
              <a:t> Take care to make notes in your own words, not copying from the source.</a:t>
            </a:r>
          </a:p>
          <a:p>
            <a:endParaRPr lang="en-US" dirty="0"/>
          </a:p>
        </p:txBody>
      </p:sp>
      <p:sp>
        <p:nvSpPr>
          <p:cNvPr id="4" name="Content Placeholder 3">
            <a:extLst>
              <a:ext uri="{FF2B5EF4-FFF2-40B4-BE49-F238E27FC236}">
                <a16:creationId xmlns:a16="http://schemas.microsoft.com/office/drawing/2014/main" id="{A2FE1F12-AFF4-4009-9A43-0B93F0A562CA}"/>
              </a:ext>
            </a:extLst>
          </p:cNvPr>
          <p:cNvSpPr>
            <a:spLocks noGrp="1"/>
          </p:cNvSpPr>
          <p:nvPr>
            <p:ph sz="half" idx="2"/>
          </p:nvPr>
        </p:nvSpPr>
        <p:spPr/>
        <p:txBody>
          <a:bodyPr>
            <a:normAutofit fontScale="92500" lnSpcReduction="20000"/>
          </a:bodyPr>
          <a:lstStyle/>
          <a:p>
            <a:r>
              <a:rPr lang="en-US" dirty="0"/>
              <a:t>Keep a record of all the sources you use (e.g. author, date, title, page numbers, publisher).</a:t>
            </a:r>
          </a:p>
          <a:p>
            <a:r>
              <a:rPr lang="en-US" dirty="0"/>
              <a:t>Make sure your in-text citations are all included in the list of references.</a:t>
            </a:r>
          </a:p>
          <a:p>
            <a:endParaRPr lang="en-US" dirty="0"/>
          </a:p>
        </p:txBody>
      </p:sp>
    </p:spTree>
    <p:extLst>
      <p:ext uri="{BB962C8B-B14F-4D97-AF65-F5344CB8AC3E}">
        <p14:creationId xmlns:p14="http://schemas.microsoft.com/office/powerpoint/2010/main" val="41739080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TotalTime>
  <Words>567</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What is plagiarism?</vt:lpstr>
      <vt:lpstr>Plagiarism</vt:lpstr>
      <vt:lpstr>Why do we avoid plagiarism? </vt:lpstr>
      <vt:lpstr> Acknowledging sources </vt:lpstr>
      <vt:lpstr>Avoiding plagiarism by summarizing and paraphrasing </vt:lpstr>
      <vt:lpstr>Avoiding plagiarism by developing good study habits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plagiarism?</dc:title>
  <dc:creator>SOFTAGE</dc:creator>
  <cp:lastModifiedBy>SOFTAGE</cp:lastModifiedBy>
  <cp:revision>3</cp:revision>
  <dcterms:created xsi:type="dcterms:W3CDTF">2020-12-03T06:43:07Z</dcterms:created>
  <dcterms:modified xsi:type="dcterms:W3CDTF">2020-12-03T07:13:54Z</dcterms:modified>
</cp:coreProperties>
</file>