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90" r:id="rId9"/>
    <p:sldId id="291" r:id="rId10"/>
    <p:sldId id="263" r:id="rId11"/>
    <p:sldId id="264" r:id="rId12"/>
    <p:sldId id="292" r:id="rId13"/>
    <p:sldId id="265" r:id="rId14"/>
    <p:sldId id="293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94" r:id="rId23"/>
    <p:sldId id="273" r:id="rId24"/>
    <p:sldId id="295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96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16D5A8F-5D38-4348-B2C5-866A83AFE4DA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7B2E934-E5C6-49F0-BA69-A8BBB091BF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ULTRA VIOLET RAYS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Emission of 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electric arc is formed intense heat and illumination results, IR, visible and UV rays being emitted.</a:t>
            </a:r>
          </a:p>
          <a:p>
            <a:r>
              <a:rPr lang="en-US" dirty="0" smtClean="0"/>
              <a:t>When a metal is heated to incandescence, the spectrum of rays produced is continuous and is same for all metals.</a:t>
            </a:r>
          </a:p>
          <a:p>
            <a:r>
              <a:rPr lang="en-US" dirty="0" smtClean="0"/>
              <a:t>When metal is heated until </a:t>
            </a:r>
            <a:r>
              <a:rPr lang="en-US" dirty="0" err="1" smtClean="0"/>
              <a:t>vapour</a:t>
            </a:r>
            <a:r>
              <a:rPr lang="en-US" dirty="0" smtClean="0"/>
              <a:t> is formed it yield a spectrum which is specific to that metal and is in the form of lines and bands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50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 violet lamps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MURCURY VAPOUR LAMPS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KROMAYER LAMPS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FLUORESCENT TUBES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82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OHSANA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71628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30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air cooled electronic discharge mercury </a:t>
            </a:r>
            <a:r>
              <a:rPr lang="en-US" dirty="0" err="1" smtClean="0"/>
              <a:t>vapour</a:t>
            </a:r>
            <a:r>
              <a:rPr lang="en-US" dirty="0" smtClean="0"/>
              <a:t> lamp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Consist of an arc tube of quartz, as quartz transmits ultra violet and have high melting point</a:t>
            </a:r>
          </a:p>
          <a:p>
            <a:r>
              <a:rPr lang="en-US" dirty="0" smtClean="0"/>
              <a:t>The arc is formed within a tube of fused quartz.</a:t>
            </a:r>
          </a:p>
          <a:p>
            <a:r>
              <a:rPr lang="en-US" dirty="0" smtClean="0"/>
              <a:t>Tube is </a:t>
            </a:r>
            <a:r>
              <a:rPr lang="en-US" dirty="0"/>
              <a:t>e</a:t>
            </a:r>
            <a:r>
              <a:rPr lang="en-US" dirty="0" smtClean="0"/>
              <a:t>xhausted of air and contain a little argon and few drops of mercury</a:t>
            </a:r>
          </a:p>
          <a:p>
            <a:r>
              <a:rPr lang="en-US" dirty="0" smtClean="0"/>
              <a:t>Tube must be fully evacuated of air, otherwise O2 will produce oxides of mercury that will deposit on quartz and interfere with the transmission of rays</a:t>
            </a:r>
          </a:p>
          <a:p>
            <a:r>
              <a:rPr lang="en-US" dirty="0" smtClean="0"/>
              <a:t>An inert gas like ARGON will assist in striking the arc</a:t>
            </a:r>
          </a:p>
          <a:p>
            <a:r>
              <a:rPr lang="en-US" dirty="0" smtClean="0"/>
              <a:t>An electrode is introduce into each end of the arc tube</a:t>
            </a:r>
          </a:p>
          <a:p>
            <a:r>
              <a:rPr lang="en-US" dirty="0" smtClean="0"/>
              <a:t>Low pressure burner has straight arc tube 12cm while that of high pressure burner is shorter and U-shaped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02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MOHSANA\Desktop\Production+of+UV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7848600" cy="622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294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 switch is turned on a </a:t>
            </a:r>
            <a:r>
              <a:rPr lang="en-US" dirty="0" err="1" smtClean="0"/>
              <a:t>pd</a:t>
            </a:r>
            <a:r>
              <a:rPr lang="en-US" dirty="0" smtClean="0"/>
              <a:t> is set up between the electrodes</a:t>
            </a:r>
          </a:p>
          <a:p>
            <a:r>
              <a:rPr lang="en-US" dirty="0" smtClean="0"/>
              <a:t>But current can not pass across the burner until the argon is sufficiently </a:t>
            </a:r>
            <a:r>
              <a:rPr lang="en-US" dirty="0" err="1" smtClean="0"/>
              <a:t>ionised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 current is passing the </a:t>
            </a:r>
            <a:r>
              <a:rPr lang="en-US" dirty="0" err="1" smtClean="0"/>
              <a:t>ionisation</a:t>
            </a:r>
            <a:r>
              <a:rPr lang="en-US" dirty="0" smtClean="0"/>
              <a:t> is maintain by the collision between the particles.</a:t>
            </a:r>
          </a:p>
          <a:p>
            <a:r>
              <a:rPr lang="en-US" dirty="0" smtClean="0"/>
              <a:t>The passage of the current through the argon produces heat that </a:t>
            </a:r>
            <a:r>
              <a:rPr lang="en-US" dirty="0" err="1" smtClean="0"/>
              <a:t>vapourises</a:t>
            </a:r>
            <a:r>
              <a:rPr lang="en-US" dirty="0" smtClean="0"/>
              <a:t> the mercury</a:t>
            </a:r>
          </a:p>
          <a:p>
            <a:r>
              <a:rPr lang="en-US" dirty="0" err="1" smtClean="0"/>
              <a:t>Vapours</a:t>
            </a:r>
            <a:r>
              <a:rPr lang="en-US" dirty="0" smtClean="0"/>
              <a:t> of mercury collide with argon and become charged</a:t>
            </a:r>
          </a:p>
          <a:p>
            <a:r>
              <a:rPr lang="en-US" dirty="0" smtClean="0"/>
              <a:t>The passage of current through the mercury </a:t>
            </a:r>
            <a:r>
              <a:rPr lang="en-US" dirty="0" err="1" smtClean="0"/>
              <a:t>vapours</a:t>
            </a:r>
            <a:r>
              <a:rPr lang="en-US" dirty="0" smtClean="0"/>
              <a:t> produces the arc, and when this form intense illumination results</a:t>
            </a:r>
          </a:p>
          <a:p>
            <a:r>
              <a:rPr lang="en-US" dirty="0" smtClean="0"/>
              <a:t>3 to 4 min are required for the arc to be </a:t>
            </a:r>
            <a:r>
              <a:rPr lang="en-US" dirty="0" err="1" smtClean="0"/>
              <a:t>establlished</a:t>
            </a:r>
            <a:r>
              <a:rPr lang="en-US" dirty="0" smtClean="0"/>
              <a:t> and out put of rays to reach max intensity</a:t>
            </a:r>
          </a:p>
          <a:p>
            <a:r>
              <a:rPr lang="en-US" dirty="0" smtClean="0"/>
              <a:t>So the lamp turned on 5 min before</a:t>
            </a:r>
          </a:p>
          <a:p>
            <a:r>
              <a:rPr lang="en-US" dirty="0" smtClean="0"/>
              <a:t>The quantity of mercury is such that it is all </a:t>
            </a:r>
            <a:r>
              <a:rPr lang="en-US" dirty="0" err="1" smtClean="0"/>
              <a:t>vapourised</a:t>
            </a:r>
            <a:r>
              <a:rPr lang="en-US" dirty="0" smtClean="0"/>
              <a:t> when the burner is fully operating </a:t>
            </a:r>
          </a:p>
          <a:p>
            <a:r>
              <a:rPr lang="en-US" dirty="0" smtClean="0"/>
              <a:t>And as the arc is formed within a closed tube none of the </a:t>
            </a:r>
            <a:r>
              <a:rPr lang="en-US" dirty="0" err="1" smtClean="0"/>
              <a:t>vapour</a:t>
            </a:r>
            <a:r>
              <a:rPr lang="en-US" dirty="0" smtClean="0"/>
              <a:t> is lost</a:t>
            </a:r>
          </a:p>
          <a:p>
            <a:r>
              <a:rPr lang="en-US" dirty="0" smtClean="0"/>
              <a:t>Consequently the amount of mercury </a:t>
            </a:r>
            <a:r>
              <a:rPr lang="en-US" dirty="0" err="1" smtClean="0"/>
              <a:t>vapour</a:t>
            </a:r>
            <a:r>
              <a:rPr lang="en-US" dirty="0" smtClean="0"/>
              <a:t>, and so the production of rays is constant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4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variable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Quartz ____ transmit ultra violet</a:t>
            </a:r>
          </a:p>
          <a:p>
            <a:r>
              <a:rPr lang="en-US" dirty="0" smtClean="0"/>
              <a:t>But heat causes the quartz gradually to change into </a:t>
            </a:r>
            <a:r>
              <a:rPr lang="en-US" dirty="0" err="1" smtClean="0"/>
              <a:t>tridymite</a:t>
            </a:r>
            <a:r>
              <a:rPr lang="en-US" dirty="0" smtClean="0"/>
              <a:t>, another form of silica</a:t>
            </a:r>
          </a:p>
          <a:p>
            <a:r>
              <a:rPr lang="en-US" dirty="0" err="1" smtClean="0"/>
              <a:t>Tridymite</a:t>
            </a:r>
            <a:r>
              <a:rPr lang="en-US" dirty="0" smtClean="0"/>
              <a:t> is opaque to ultra violet rays and out put tend to fall</a:t>
            </a:r>
          </a:p>
          <a:p>
            <a:r>
              <a:rPr lang="en-US" dirty="0" smtClean="0"/>
              <a:t>To counteract this, variable resistance is included</a:t>
            </a:r>
          </a:p>
          <a:p>
            <a:r>
              <a:rPr lang="en-US" dirty="0" smtClean="0"/>
              <a:t>As the quartz change to </a:t>
            </a:r>
            <a:r>
              <a:rPr lang="en-US" dirty="0" err="1" smtClean="0"/>
              <a:t>tridymite</a:t>
            </a:r>
            <a:r>
              <a:rPr lang="en-US" dirty="0" smtClean="0"/>
              <a:t> the resistance reduce, intensity increase and more production of rays</a:t>
            </a:r>
          </a:p>
        </p:txBody>
      </p:sp>
    </p:spTree>
    <p:extLst>
      <p:ext uri="{BB962C8B-B14F-4D97-AF65-F5344CB8AC3E}">
        <p14:creationId xmlns:p14="http://schemas.microsoft.com/office/powerpoint/2010/main" val="359798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of lamps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Treatment of individual:</a:t>
            </a:r>
          </a:p>
          <a:p>
            <a:r>
              <a:rPr lang="en-US" dirty="0" smtClean="0"/>
              <a:t>High or low pressure burner</a:t>
            </a:r>
            <a:r>
              <a:rPr lang="en-US" dirty="0"/>
              <a:t> </a:t>
            </a:r>
            <a:r>
              <a:rPr lang="en-US" dirty="0" smtClean="0"/>
              <a:t>mounted on focal point of parabolic reflector</a:t>
            </a:r>
          </a:p>
          <a:p>
            <a:r>
              <a:rPr lang="en-US" dirty="0" smtClean="0"/>
              <a:t>Reflector is supported on stand</a:t>
            </a:r>
          </a:p>
          <a:p>
            <a:r>
              <a:rPr lang="en-US" u="sng" dirty="0" err="1" smtClean="0"/>
              <a:t>Centrosol</a:t>
            </a:r>
            <a:r>
              <a:rPr lang="en-US" u="sng" dirty="0" smtClean="0"/>
              <a:t> lamps</a:t>
            </a:r>
          </a:p>
          <a:p>
            <a:r>
              <a:rPr lang="en-US" dirty="0" smtClean="0"/>
              <a:t>Group therapy</a:t>
            </a:r>
          </a:p>
          <a:p>
            <a:r>
              <a:rPr lang="en-US" dirty="0" smtClean="0"/>
              <a:t>2 low pressure burner on a stand without reflector</a:t>
            </a:r>
          </a:p>
          <a:p>
            <a:r>
              <a:rPr lang="en-US" dirty="0" err="1" smtClean="0"/>
              <a:t>Pt</a:t>
            </a:r>
            <a:r>
              <a:rPr lang="en-US" dirty="0" smtClean="0"/>
              <a:t> sit around the lamp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6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consumption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2- 4 amperes</a:t>
            </a:r>
          </a:p>
          <a:p>
            <a:r>
              <a:rPr lang="en-US" dirty="0" smtClean="0"/>
              <a:t>Lamp must be connected to power circuits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Lamp provide </a:t>
            </a:r>
          </a:p>
          <a:p>
            <a:r>
              <a:rPr lang="en-US" dirty="0" smtClean="0"/>
              <a:t>Infra red; 20000 – 7700A (52% of total out put)</a:t>
            </a:r>
          </a:p>
          <a:p>
            <a:endParaRPr lang="en-US" dirty="0"/>
          </a:p>
          <a:p>
            <a:r>
              <a:rPr lang="en-US" dirty="0" smtClean="0"/>
              <a:t>Visible rays;6000-3900A(20%)</a:t>
            </a:r>
          </a:p>
          <a:p>
            <a:endParaRPr lang="en-US" dirty="0"/>
          </a:p>
          <a:p>
            <a:r>
              <a:rPr lang="en-US" dirty="0" err="1" smtClean="0"/>
              <a:t>Uv</a:t>
            </a:r>
            <a:r>
              <a:rPr lang="en-US" dirty="0" smtClean="0"/>
              <a:t>; 3900 _ 1890A  (28%)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11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OF ULTRE VIOLET RAYS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Varies with different lamps</a:t>
            </a:r>
          </a:p>
          <a:p>
            <a:r>
              <a:rPr lang="en-US" dirty="0" smtClean="0"/>
              <a:t>2 min at 1 meter of first degree </a:t>
            </a:r>
            <a:r>
              <a:rPr lang="en-US" dirty="0" err="1" smtClean="0"/>
              <a:t>arythema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23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kromayer</a:t>
            </a:r>
            <a:r>
              <a:rPr lang="en-US" dirty="0" smtClean="0"/>
              <a:t> lamp(water cooled mercury </a:t>
            </a:r>
            <a:r>
              <a:rPr lang="en-US" dirty="0" err="1" smtClean="0"/>
              <a:t>vapour</a:t>
            </a:r>
            <a:r>
              <a:rPr lang="en-US" dirty="0" smtClean="0"/>
              <a:t> lamp)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Suitable for local irradiation</a:t>
            </a:r>
          </a:p>
          <a:p>
            <a:r>
              <a:rPr lang="en-US" dirty="0" smtClean="0"/>
              <a:t>Can be used in contact with tissue or with a suitable applicator</a:t>
            </a:r>
          </a:p>
          <a:p>
            <a:r>
              <a:rPr lang="en-US" u="sng" dirty="0" smtClean="0"/>
              <a:t>site</a:t>
            </a:r>
            <a:r>
              <a:rPr lang="en-US" dirty="0" smtClean="0"/>
              <a:t> : interior of nose, mouth, throat or other cavity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3074" name="Picture 2" descr="C:\Users\MOHSANA\Desktop\Water+cooled+mercury+vapour+lamp+(kromayer+lam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7772400" cy="615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658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Burner is U shaped high-pressure electronic discharge tube, placed with the convexity forward, within a metal jacket which has a quartz window, surrounds the inner one</a:t>
            </a:r>
          </a:p>
          <a:p>
            <a:r>
              <a:rPr lang="en-US" dirty="0" smtClean="0"/>
              <a:t>The outer can be unscrewed for cleaning or the whole front of the lamp can be detached for freer access</a:t>
            </a:r>
          </a:p>
          <a:p>
            <a:r>
              <a:rPr lang="en-US" dirty="0" smtClean="0"/>
              <a:t>The inner window can be removed if the burner requires attention or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4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MOHSANA\Desktop\ultraviolet-radiation-11-63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48599" cy="609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389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Supply of cold water may come from a tap, or more commonly distilled water may be used</a:t>
            </a:r>
          </a:p>
          <a:p>
            <a:r>
              <a:rPr lang="en-US" dirty="0" smtClean="0"/>
              <a:t>The later is stored in a tank and the water is pumped through the lamp by an electric motor</a:t>
            </a:r>
          </a:p>
          <a:p>
            <a:r>
              <a:rPr lang="en-US" dirty="0" smtClean="0"/>
              <a:t>Water enters the lamp below and leaves at the top</a:t>
            </a:r>
          </a:p>
          <a:p>
            <a:r>
              <a:rPr lang="en-US" dirty="0" smtClean="0"/>
              <a:t>Thus keeping the space in front of the arc tube full </a:t>
            </a:r>
            <a:r>
              <a:rPr lang="en-US" dirty="0"/>
              <a:t>o</a:t>
            </a:r>
            <a:r>
              <a:rPr lang="en-US" dirty="0" smtClean="0"/>
              <a:t>f water</a:t>
            </a:r>
          </a:p>
          <a:p>
            <a:r>
              <a:rPr lang="en-US" u="sng" dirty="0" smtClean="0"/>
              <a:t>Disadvantages of tape water</a:t>
            </a:r>
            <a:r>
              <a:rPr lang="en-US" dirty="0" smtClean="0"/>
              <a:t>: contain salts and impurities, deposit on quartz windows, interfere with transmission of rays</a:t>
            </a:r>
          </a:p>
          <a:p>
            <a:r>
              <a:rPr lang="en-US" dirty="0" smtClean="0"/>
              <a:t>So it is better to use distilled water</a:t>
            </a:r>
          </a:p>
          <a:p>
            <a:r>
              <a:rPr lang="en-US" dirty="0" smtClean="0"/>
              <a:t>Water tend to become warm with prolonged use, as the tank contains rather less than 1 liter</a:t>
            </a:r>
          </a:p>
        </p:txBody>
      </p:sp>
    </p:spTree>
    <p:extLst>
      <p:ext uri="{BB962C8B-B14F-4D97-AF65-F5344CB8AC3E}">
        <p14:creationId xmlns:p14="http://schemas.microsoft.com/office/powerpoint/2010/main" val="7747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air cooled lamp.</a:t>
            </a:r>
          </a:p>
          <a:p>
            <a:r>
              <a:rPr lang="en-US" dirty="0" smtClean="0"/>
              <a:t>Water must circulate freely</a:t>
            </a:r>
          </a:p>
          <a:p>
            <a:r>
              <a:rPr lang="en-US" dirty="0" smtClean="0"/>
              <a:t>Air bubble must be eliminated,( light tilting)</a:t>
            </a:r>
          </a:p>
          <a:p>
            <a:r>
              <a:rPr lang="en-US" dirty="0" smtClean="0"/>
              <a:t>5 min are required for the output ray to </a:t>
            </a:r>
            <a:r>
              <a:rPr lang="en-US" dirty="0"/>
              <a:t>r</a:t>
            </a:r>
            <a:r>
              <a:rPr lang="en-US" dirty="0" smtClean="0"/>
              <a:t>each max. intensity</a:t>
            </a:r>
          </a:p>
          <a:p>
            <a:r>
              <a:rPr lang="en-US" dirty="0" smtClean="0"/>
              <a:t>Water should allow to circulate 5 min after the burner has been turned off, to ensure thorough cooling</a:t>
            </a:r>
          </a:p>
          <a:p>
            <a:r>
              <a:rPr lang="en-US" dirty="0" smtClean="0"/>
              <a:t>Variable resistance are also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72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specturm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Infra red rays____ absorbed by water</a:t>
            </a:r>
          </a:p>
          <a:p>
            <a:r>
              <a:rPr lang="en-US" dirty="0" smtClean="0"/>
              <a:t>Visible rays______ 6000_3900 A(40%)</a:t>
            </a:r>
          </a:p>
          <a:p>
            <a:r>
              <a:rPr lang="en-US" dirty="0" smtClean="0"/>
              <a:t>Ultra violet______ 3900_ 1849 A(60%)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2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st degree erythema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2 sec in contact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10 sec at 10cm (from the window)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6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A mica cap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A convex quartz applicator: </a:t>
            </a:r>
            <a:r>
              <a:rPr lang="en-US" dirty="0" smtClean="0"/>
              <a:t>compressing the tissues during treatment. </a:t>
            </a:r>
            <a:endParaRPr lang="en-US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Quartz rods:</a:t>
            </a:r>
            <a:r>
              <a:rPr lang="en-US" dirty="0" smtClean="0"/>
              <a:t>     irradiation of cavities, rays are emitted only from the ends, total internal reflection or a metal sheet, ray are absorbed in rod so  longer exposure is needed,                                               adding one contact dose for each 2.5cm </a:t>
            </a:r>
            <a:r>
              <a:rPr lang="en-US" dirty="0" err="1" smtClean="0"/>
              <a:t>e,g</a:t>
            </a:r>
            <a:r>
              <a:rPr lang="en-US" dirty="0" smtClean="0"/>
              <a:t>. a rod 5cm long </a:t>
            </a:r>
            <a:r>
              <a:rPr lang="en-US" dirty="0" err="1" smtClean="0"/>
              <a:t>requirs</a:t>
            </a:r>
            <a:r>
              <a:rPr lang="en-US" dirty="0" smtClean="0"/>
              <a:t> 3 times the contact dose                     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A holder for convex applicator and rods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Various filters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80990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TRANSMISSION OF CURRENTS THROUGH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gas at atmospheric pressure is poor conductor of electricity</a:t>
            </a:r>
          </a:p>
          <a:p>
            <a:r>
              <a:rPr lang="en-US" dirty="0" smtClean="0"/>
              <a:t>As pressure reduced conductivity increases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3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34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Care of mercury </a:t>
            </a:r>
            <a:r>
              <a:rPr lang="en-US" dirty="0" err="1" smtClean="0"/>
              <a:t>vapour</a:t>
            </a:r>
            <a:r>
              <a:rPr lang="en-US" dirty="0" smtClean="0"/>
              <a:t> lamps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7772400" cy="6019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Keep clean, dry and free from dust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Should not turned off and on frequently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Left burning if required to reuse within half an hour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Variable resistance must be carefully adjusted to maintain a constant out 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Record should be carefully kept of the time for which the lamp is in operation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After</a:t>
            </a:r>
            <a:r>
              <a:rPr lang="en-US" u="sng" dirty="0" smtClean="0"/>
              <a:t> 1000 hours </a:t>
            </a:r>
            <a:r>
              <a:rPr lang="en-US" dirty="0" smtClean="0"/>
              <a:t>of use production can no longer compensate for the constant production of rays,,, the arc tube must be replaced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Burner of the air cooled lamp should cleaned regularly with absolute alcohol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burner shouldn’t be touch with fingers, grease act like impurities, clean immediately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2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9. Water supply of the </a:t>
            </a:r>
            <a:r>
              <a:rPr lang="en-US" dirty="0" err="1" smtClean="0"/>
              <a:t>karomayer</a:t>
            </a:r>
            <a:r>
              <a:rPr lang="en-US" dirty="0" smtClean="0"/>
              <a:t> lamp must      </a:t>
            </a:r>
          </a:p>
          <a:p>
            <a:pPr marL="0" indent="0">
              <a:buNone/>
            </a:pPr>
            <a:r>
              <a:rPr lang="en-US" dirty="0" smtClean="0"/>
              <a:t>    be operated carefully, as overheating can    </a:t>
            </a:r>
          </a:p>
          <a:p>
            <a:pPr marL="0" indent="0">
              <a:buNone/>
            </a:pPr>
            <a:r>
              <a:rPr lang="en-US" dirty="0" smtClean="0"/>
              <a:t>    cause damage</a:t>
            </a:r>
          </a:p>
          <a:p>
            <a:pPr marL="0" indent="0">
              <a:buNone/>
            </a:pPr>
            <a:r>
              <a:rPr lang="en-US" dirty="0" smtClean="0"/>
              <a:t>10. At regular intervals, after 8 hours of use, </a:t>
            </a:r>
          </a:p>
          <a:p>
            <a:pPr marL="0" indent="0">
              <a:buNone/>
            </a:pPr>
            <a:r>
              <a:rPr lang="en-US" dirty="0" smtClean="0"/>
              <a:t>      distilled water should be renewed</a:t>
            </a:r>
          </a:p>
          <a:p>
            <a:pPr marL="0" indent="0">
              <a:buNone/>
            </a:pPr>
            <a:r>
              <a:rPr lang="en-US" dirty="0" smtClean="0"/>
              <a:t>11. Surfaces of quartz window which are used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in contact must be cleaned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8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Fluorescent tube for Ultra violet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Similar to the tube used for lighting</a:t>
            </a:r>
          </a:p>
          <a:p>
            <a:r>
              <a:rPr lang="en-US" dirty="0" smtClean="0"/>
              <a:t>Each tube is 4 feet in length</a:t>
            </a:r>
          </a:p>
          <a:p>
            <a:r>
              <a:rPr lang="en-US" dirty="0" smtClean="0"/>
              <a:t>It is made up of special type of glass which transmit  more ultra violet rays than ordinary glass tube</a:t>
            </a:r>
          </a:p>
          <a:p>
            <a:r>
              <a:rPr lang="en-US" dirty="0" smtClean="0"/>
              <a:t>The inner surface of tube is coated with a special phosphorus </a:t>
            </a:r>
          </a:p>
          <a:p>
            <a:r>
              <a:rPr lang="en-US" dirty="0" smtClean="0"/>
              <a:t>A low pressure mercury arc is set up within the tube</a:t>
            </a:r>
          </a:p>
          <a:p>
            <a:r>
              <a:rPr lang="en-US" dirty="0" smtClean="0"/>
              <a:t>The rays produced by the arc are absorbed by the phosphorus, from which rays of longer wave lengths are emitted.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8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MOHSANA\Desktop\download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6477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MOHSANA\Desktop\download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3429000"/>
            <a:ext cx="5791201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318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Specturm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Few infra red rays</a:t>
            </a:r>
          </a:p>
          <a:p>
            <a:r>
              <a:rPr lang="en-US" dirty="0" smtClean="0"/>
              <a:t>Shorter visible rays</a:t>
            </a:r>
          </a:p>
          <a:p>
            <a:r>
              <a:rPr lang="en-US" dirty="0" smtClean="0"/>
              <a:t>Large proportion of long ultra violet rays</a:t>
            </a:r>
          </a:p>
          <a:p>
            <a:r>
              <a:rPr lang="en-US" dirty="0" smtClean="0"/>
              <a:t>Rays of &lt; 2800 A is absorbed by the glass</a:t>
            </a:r>
          </a:p>
          <a:p>
            <a:r>
              <a:rPr lang="en-US" dirty="0" smtClean="0"/>
              <a:t>Rays of &gt; 2800 A is available for treatment</a:t>
            </a:r>
          </a:p>
          <a:p>
            <a:r>
              <a:rPr lang="en-US" u="sng" dirty="0" smtClean="0"/>
              <a:t>ADVANTAGE</a:t>
            </a:r>
          </a:p>
          <a:p>
            <a:r>
              <a:rPr lang="en-US" dirty="0" smtClean="0"/>
              <a:t>Rays of longer wave length are required for general treatment</a:t>
            </a:r>
          </a:p>
          <a:p>
            <a:r>
              <a:rPr lang="en-US" dirty="0" smtClean="0"/>
              <a:t>While mercury </a:t>
            </a:r>
            <a:r>
              <a:rPr lang="en-US" dirty="0" err="1" smtClean="0"/>
              <a:t>vapour</a:t>
            </a:r>
            <a:r>
              <a:rPr lang="en-US" dirty="0" smtClean="0"/>
              <a:t> lamps produce shorter rays so not suitable for general and group therapy but the fluorescent tube!</a:t>
            </a:r>
          </a:p>
          <a:p>
            <a:pPr marL="0" indent="0">
              <a:buNone/>
            </a:pP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134948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lamp:</a:t>
            </a:r>
            <a:br>
              <a:rPr lang="en-US" dirty="0" smtClean="0"/>
            </a:br>
            <a:r>
              <a:rPr lang="en-US" dirty="0" smtClean="0"/>
              <a:t> arrangement of tubes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Treatment of individual patient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Group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0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 tubes are vertically placed on a circular base</a:t>
            </a:r>
          </a:p>
          <a:p>
            <a:r>
              <a:rPr lang="en-US" dirty="0" smtClean="0"/>
              <a:t>No reflector</a:t>
            </a:r>
          </a:p>
          <a:p>
            <a:r>
              <a:rPr lang="en-US" dirty="0" smtClean="0"/>
              <a:t>Patients are arranged around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Lamp for individual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4 tubes, each with a parabolic reflector, arranged in a semicircular metal frame</a:t>
            </a:r>
          </a:p>
          <a:p>
            <a:r>
              <a:rPr lang="en-US" dirty="0" smtClean="0"/>
              <a:t>2 infra red element are included to keep the patient warm</a:t>
            </a:r>
          </a:p>
          <a:p>
            <a:r>
              <a:rPr lang="en-US" dirty="0" smtClean="0"/>
              <a:t>The tubes are arranged so that when the lamp is at suitable distance above the patient, half the body surface is irradiated</a:t>
            </a:r>
          </a:p>
          <a:p>
            <a:r>
              <a:rPr lang="en-US" dirty="0" smtClean="0"/>
              <a:t>When the lamp is in correct position all the tubes should be at 8 inches(45cm)from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48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irradition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area of skin immediately opposite to each tube is irradiated by rays from this tube striking the skin at right angles</a:t>
            </a:r>
          </a:p>
          <a:p>
            <a:r>
              <a:rPr lang="en-US" dirty="0" smtClean="0"/>
              <a:t>And by the adjacent rays obliquely</a:t>
            </a:r>
          </a:p>
          <a:p>
            <a:r>
              <a:rPr lang="en-US" dirty="0" smtClean="0"/>
              <a:t>Intermediate areas receive rays from two tube obliquely</a:t>
            </a:r>
          </a:p>
          <a:p>
            <a:r>
              <a:rPr lang="en-US" dirty="0" smtClean="0"/>
              <a:t>The final reaction is relatively more even</a:t>
            </a:r>
          </a:p>
          <a:p>
            <a:r>
              <a:rPr lang="en-US" dirty="0" smtClean="0"/>
              <a:t>Patient can treated in both prone and supine position to irradiate whole body surface area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5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Lamp for treatment of individual patients:</a:t>
            </a:r>
          </a:p>
          <a:p>
            <a:r>
              <a:rPr lang="en-US" dirty="0" smtClean="0"/>
              <a:t>3 min for 1</a:t>
            </a:r>
            <a:r>
              <a:rPr lang="en-US" baseline="30000" dirty="0" smtClean="0"/>
              <a:t>st</a:t>
            </a:r>
            <a:r>
              <a:rPr lang="en-US" dirty="0" smtClean="0"/>
              <a:t> degree erythema</a:t>
            </a:r>
          </a:p>
          <a:p>
            <a:r>
              <a:rPr lang="en-US" dirty="0" smtClean="0"/>
              <a:t>Full out put is obtained as soon as the lamp is turned on</a:t>
            </a:r>
          </a:p>
          <a:p>
            <a:r>
              <a:rPr lang="en-US" dirty="0" smtClean="0"/>
              <a:t>Out put falls only slowly as the tubes become 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Ionization of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Gas must be ionized, in order to conduct electricity</a:t>
            </a:r>
          </a:p>
          <a:p>
            <a:r>
              <a:rPr lang="en-US" dirty="0" smtClean="0"/>
              <a:t>So, some electrons must be displaced from their atoms, which become + ions</a:t>
            </a:r>
          </a:p>
          <a:p>
            <a:r>
              <a:rPr lang="en-US" dirty="0" smtClean="0"/>
              <a:t>Free electron _ ions</a:t>
            </a:r>
          </a:p>
          <a:p>
            <a:r>
              <a:rPr lang="en-US" dirty="0" smtClean="0"/>
              <a:t>Gas then contain +, _ , ions and neutral molecules</a:t>
            </a:r>
          </a:p>
          <a:p>
            <a:r>
              <a:rPr lang="en-US" dirty="0" err="1" smtClean="0"/>
              <a:t>Ionisation</a:t>
            </a:r>
            <a:r>
              <a:rPr lang="en-US" dirty="0" smtClean="0"/>
              <a:t> is brought about by cosmic and other radiations, radioactivity, electric field set up by high voltage charge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8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2628"/>
            <a:ext cx="7239000" cy="944628"/>
          </a:xfrm>
        </p:spPr>
        <p:txBody>
          <a:bodyPr/>
          <a:lstStyle/>
          <a:p>
            <a:r>
              <a:rPr lang="en-US" dirty="0" smtClean="0"/>
              <a:t>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79248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“a light filter is a substance which absorbs some rays and allow others to pass through”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Window glass;</a:t>
            </a:r>
            <a:r>
              <a:rPr lang="en-US" dirty="0" smtClean="0"/>
              <a:t> absorbs ultra violet rays below 3300A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Vita glass;</a:t>
            </a:r>
            <a:r>
              <a:rPr lang="en-US" dirty="0" smtClean="0"/>
              <a:t> absorbs below 2750 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Water;</a:t>
            </a:r>
            <a:r>
              <a:rPr lang="en-US" dirty="0" smtClean="0"/>
              <a:t> absorbs infra red rays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Chance’s </a:t>
            </a:r>
            <a:r>
              <a:rPr lang="en-US" b="1" u="sng" dirty="0" err="1" smtClean="0"/>
              <a:t>crookes</a:t>
            </a:r>
            <a:r>
              <a:rPr lang="en-US" dirty="0"/>
              <a:t>;</a:t>
            </a:r>
            <a:r>
              <a:rPr lang="en-US" dirty="0" smtClean="0"/>
              <a:t> a glass absorbs ultra violet rays and is used for goggles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Blue </a:t>
            </a:r>
            <a:r>
              <a:rPr lang="en-US" b="1" u="sng" dirty="0" err="1" smtClean="0"/>
              <a:t>uvoil</a:t>
            </a:r>
            <a:r>
              <a:rPr lang="en-US" b="1" u="sng" dirty="0" smtClean="0"/>
              <a:t> glass;</a:t>
            </a:r>
            <a:r>
              <a:rPr lang="en-US" dirty="0" smtClean="0"/>
              <a:t> absorbs the abiotic rays below 2900 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Oxides of nickel glass, wood’s filter, and chances ultra violet glass;</a:t>
            </a:r>
            <a:r>
              <a:rPr lang="en-US" dirty="0" smtClean="0"/>
              <a:t> transmit UV only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Mica</a:t>
            </a:r>
            <a:r>
              <a:rPr lang="en-US" dirty="0" smtClean="0"/>
              <a:t> is used for protective cover, it absorbs all the UV and some VR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Cellophane, liquid paraffin or code liver oil;</a:t>
            </a:r>
            <a:r>
              <a:rPr lang="en-US" dirty="0" smtClean="0"/>
              <a:t> are sometimes used instead of blue </a:t>
            </a:r>
            <a:r>
              <a:rPr lang="en-US" dirty="0" err="1" smtClean="0"/>
              <a:t>uvoil</a:t>
            </a:r>
            <a:r>
              <a:rPr lang="en-US" dirty="0" smtClean="0"/>
              <a:t> filter, absorbs short UV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ohsana\Downloads\thanky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74676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50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Passage of 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564" y="1641763"/>
            <a:ext cx="7239000" cy="48463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potential difference is applied across the </a:t>
            </a:r>
            <a:r>
              <a:rPr lang="en-US" dirty="0" err="1" smtClean="0"/>
              <a:t>ionised</a:t>
            </a:r>
            <a:r>
              <a:rPr lang="en-US" dirty="0" smtClean="0"/>
              <a:t> gas.</a:t>
            </a:r>
          </a:p>
          <a:p>
            <a:r>
              <a:rPr lang="en-US" dirty="0" smtClean="0"/>
              <a:t>Free electrons _____ + </a:t>
            </a:r>
            <a:r>
              <a:rPr lang="en-US" dirty="0" err="1" smtClean="0"/>
              <a:t>ve</a:t>
            </a:r>
            <a:r>
              <a:rPr lang="en-US" dirty="0" smtClean="0"/>
              <a:t> electrode</a:t>
            </a:r>
          </a:p>
          <a:p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ions ________  _</a:t>
            </a:r>
            <a:r>
              <a:rPr lang="en-US" dirty="0" err="1" smtClean="0"/>
              <a:t>ve</a:t>
            </a:r>
            <a:r>
              <a:rPr lang="en-US" dirty="0" smtClean="0"/>
              <a:t> electrodes</a:t>
            </a:r>
          </a:p>
          <a:p>
            <a:r>
              <a:rPr lang="en-US" dirty="0" smtClean="0"/>
              <a:t>Moving </a:t>
            </a:r>
            <a:r>
              <a:rPr lang="en-US" dirty="0" err="1" smtClean="0"/>
              <a:t>particals</a:t>
            </a:r>
            <a:r>
              <a:rPr lang="en-US" dirty="0" smtClean="0"/>
              <a:t> collide each other displacing more electrons and making more gas </a:t>
            </a:r>
            <a:r>
              <a:rPr lang="en-US" dirty="0" err="1" smtClean="0"/>
              <a:t>ionosed</a:t>
            </a:r>
            <a:endParaRPr lang="en-US" dirty="0" smtClean="0"/>
          </a:p>
          <a:p>
            <a:r>
              <a:rPr lang="en-US" dirty="0" smtClean="0"/>
              <a:t>Some +</a:t>
            </a:r>
            <a:r>
              <a:rPr lang="en-US" dirty="0" err="1" smtClean="0"/>
              <a:t>ve</a:t>
            </a:r>
            <a:r>
              <a:rPr lang="en-US" dirty="0" smtClean="0"/>
              <a:t> ions receive electrons and become neutral atoms</a:t>
            </a:r>
          </a:p>
          <a:p>
            <a:r>
              <a:rPr lang="en-US" dirty="0" smtClean="0"/>
              <a:t>Thus the current continuous to flow</a:t>
            </a:r>
          </a:p>
          <a:p>
            <a:r>
              <a:rPr lang="en-US" dirty="0" smtClean="0"/>
              <a:t>If gas is at </a:t>
            </a:r>
            <a:r>
              <a:rPr lang="en-US" dirty="0" err="1" smtClean="0"/>
              <a:t>atm</a:t>
            </a:r>
            <a:r>
              <a:rPr lang="en-US" dirty="0" smtClean="0"/>
              <a:t> pressure several thousands volts are required to pass current</a:t>
            </a:r>
          </a:p>
          <a:p>
            <a:r>
              <a:rPr lang="en-US" dirty="0" smtClean="0"/>
              <a:t>Thus pressure of gases is reduced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Visible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charged particles are recombine to form neutral molecules, energy is released in the form of heat and light</a:t>
            </a:r>
          </a:p>
          <a:p>
            <a:r>
              <a:rPr lang="en-US" dirty="0" smtClean="0"/>
              <a:t>Passage of current causes a spark</a:t>
            </a:r>
          </a:p>
          <a:p>
            <a:r>
              <a:rPr lang="en-US" dirty="0" smtClean="0"/>
              <a:t>Continuous passage of current set a luminous glow discharge</a:t>
            </a:r>
          </a:p>
          <a:p>
            <a:r>
              <a:rPr lang="en-US" dirty="0" smtClean="0"/>
              <a:t>The color of which is the </a:t>
            </a:r>
            <a:r>
              <a:rPr lang="en-US" dirty="0"/>
              <a:t>c</a:t>
            </a:r>
            <a:r>
              <a:rPr lang="en-US" dirty="0" smtClean="0"/>
              <a:t>haracteristic of specific gas like red for neon</a:t>
            </a:r>
          </a:p>
          <a:p>
            <a:r>
              <a:rPr lang="en-US" i="1" u="sng" dirty="0" smtClean="0"/>
              <a:t>If the gas through which the current is passes is the </a:t>
            </a:r>
            <a:r>
              <a:rPr lang="en-US" i="1" u="sng" dirty="0" err="1" smtClean="0"/>
              <a:t>vapour</a:t>
            </a:r>
            <a:r>
              <a:rPr lang="en-US" i="1" u="sng" dirty="0" smtClean="0"/>
              <a:t> of some metal or carbon, a flam is formed which is termed an electric arc.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electric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electric arc is the flam produced by the passage of current through the </a:t>
            </a:r>
            <a:r>
              <a:rPr lang="en-US" dirty="0" err="1" smtClean="0"/>
              <a:t>vapour</a:t>
            </a:r>
            <a:r>
              <a:rPr lang="en-US" dirty="0" smtClean="0"/>
              <a:t> of some metal or carbon</a:t>
            </a:r>
          </a:p>
          <a:p>
            <a:r>
              <a:rPr lang="en-US" dirty="0" smtClean="0"/>
              <a:t>It is so called because, if the electrodes between current  passes is placed horizontally, the flam curves upward in the shape of an arc of a circle.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6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Production of an electric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carbon arc is the simple example of the way in which electric arc is produced</a:t>
            </a:r>
          </a:p>
          <a:p>
            <a:r>
              <a:rPr lang="en-US" dirty="0" smtClean="0"/>
              <a:t>Used in variety of purposes, in the past was extensively </a:t>
            </a:r>
            <a:r>
              <a:rPr lang="en-US" dirty="0" err="1" smtClean="0"/>
              <a:t>emplyed</a:t>
            </a:r>
            <a:r>
              <a:rPr lang="en-US" dirty="0" smtClean="0"/>
              <a:t> for the production of UV rays in PT department </a:t>
            </a:r>
          </a:p>
          <a:p>
            <a:r>
              <a:rPr lang="en-US" dirty="0" smtClean="0"/>
              <a:t>Now a days in some home sunlight lamps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04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7239000" cy="1143000"/>
          </a:xfrm>
        </p:spPr>
        <p:txBody>
          <a:bodyPr/>
          <a:lstStyle/>
          <a:p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7924800" cy="56175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Two carbon rods are brought in contact with each other and a current is passed through them</a:t>
            </a:r>
          </a:p>
          <a:p>
            <a:r>
              <a:rPr lang="en-US" dirty="0" smtClean="0"/>
              <a:t>The point of contact of rods is of small cross sectional area, so offers a high resistance and intense heat is generated which </a:t>
            </a:r>
            <a:r>
              <a:rPr lang="en-US" dirty="0" err="1" smtClean="0"/>
              <a:t>vapourises</a:t>
            </a:r>
            <a:r>
              <a:rPr lang="en-US" dirty="0" smtClean="0"/>
              <a:t> the carbon</a:t>
            </a:r>
          </a:p>
          <a:p>
            <a:r>
              <a:rPr lang="en-US" dirty="0" smtClean="0"/>
              <a:t> the rods are then separated, the </a:t>
            </a:r>
            <a:r>
              <a:rPr lang="en-US" dirty="0" err="1" smtClean="0"/>
              <a:t>vapour</a:t>
            </a:r>
            <a:r>
              <a:rPr lang="en-US" dirty="0" smtClean="0"/>
              <a:t> fills the gap and is </a:t>
            </a:r>
            <a:r>
              <a:rPr lang="en-US" dirty="0" err="1" smtClean="0"/>
              <a:t>ionised</a:t>
            </a:r>
            <a:r>
              <a:rPr lang="en-US" dirty="0" smtClean="0"/>
              <a:t> by the </a:t>
            </a:r>
            <a:r>
              <a:rPr lang="en-US" dirty="0" err="1" smtClean="0"/>
              <a:t>p.d</a:t>
            </a:r>
            <a:r>
              <a:rPr lang="en-US" dirty="0" smtClean="0"/>
              <a:t>. between the electrodes and by the emission of electrons from the hot negative carbon( thermionic emission)</a:t>
            </a:r>
          </a:p>
          <a:p>
            <a:r>
              <a:rPr lang="en-US" dirty="0" smtClean="0"/>
              <a:t>Current passes through the </a:t>
            </a:r>
            <a:r>
              <a:rPr lang="en-US" dirty="0" err="1" smtClean="0"/>
              <a:t>vapour</a:t>
            </a:r>
            <a:r>
              <a:rPr lang="en-US" dirty="0" smtClean="0"/>
              <a:t>, electric </a:t>
            </a:r>
            <a:r>
              <a:rPr lang="en-US" dirty="0" err="1" smtClean="0"/>
              <a:t>arec</a:t>
            </a:r>
            <a:r>
              <a:rPr lang="en-US" dirty="0" smtClean="0"/>
              <a:t> is formed, the process being known as “</a:t>
            </a:r>
            <a:r>
              <a:rPr lang="en-US" b="1" u="sng" dirty="0" smtClean="0"/>
              <a:t>striking the arc” </a:t>
            </a:r>
            <a:endParaRPr lang="en-US" dirty="0" smtClean="0"/>
          </a:p>
          <a:p>
            <a:r>
              <a:rPr lang="en-US" dirty="0" smtClean="0"/>
              <a:t>The carbon of electrodes become </a:t>
            </a:r>
            <a:r>
              <a:rPr lang="en-US" dirty="0" err="1" smtClean="0"/>
              <a:t>vapourises</a:t>
            </a:r>
            <a:r>
              <a:rPr lang="en-US" dirty="0" smtClean="0"/>
              <a:t> so the rod become shorter as the arc burn.</a:t>
            </a:r>
          </a:p>
          <a:p>
            <a:r>
              <a:rPr lang="en-US" dirty="0" smtClean="0"/>
              <a:t>Current can passes through the gap 5 to 8 cm wide on the application of a </a:t>
            </a:r>
            <a:r>
              <a:rPr lang="en-US" dirty="0" err="1" smtClean="0"/>
              <a:t>p.d</a:t>
            </a:r>
            <a:r>
              <a:rPr lang="en-US" dirty="0" smtClean="0"/>
              <a:t>. of 80 to 100 volts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91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669</TotalTime>
  <Words>2016</Words>
  <Application>Microsoft Office PowerPoint</Application>
  <PresentationFormat>On-screen Show (4:3)</PresentationFormat>
  <Paragraphs>211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Opulent</vt:lpstr>
      <vt:lpstr>ULTRA VIOLET RAYS</vt:lpstr>
      <vt:lpstr>PRODUCTION OF ULTRE VIOLET RAYS</vt:lpstr>
      <vt:lpstr>TRANSMISSION OF CURRENTS THROUGH GASES</vt:lpstr>
      <vt:lpstr>Ionization of gases</vt:lpstr>
      <vt:lpstr>Passage of current</vt:lpstr>
      <vt:lpstr>Visible effects</vt:lpstr>
      <vt:lpstr>The electric arc</vt:lpstr>
      <vt:lpstr>Production of an electric arc</vt:lpstr>
      <vt:lpstr>production</vt:lpstr>
      <vt:lpstr>Emission of rays</vt:lpstr>
      <vt:lpstr>Ultra violet lamps</vt:lpstr>
      <vt:lpstr>PowerPoint Presentation</vt:lpstr>
      <vt:lpstr>The air cooled electronic discharge mercury vapour lamp </vt:lpstr>
      <vt:lpstr>PowerPoint Presentation</vt:lpstr>
      <vt:lpstr>Working </vt:lpstr>
      <vt:lpstr>The variable resistance</vt:lpstr>
      <vt:lpstr>Construction of lamps</vt:lpstr>
      <vt:lpstr>Current consumption </vt:lpstr>
      <vt:lpstr>spectrum</vt:lpstr>
      <vt:lpstr>Dose </vt:lpstr>
      <vt:lpstr>The kromayer lamp(water cooled mercury vapour lamp)</vt:lpstr>
      <vt:lpstr>PowerPoint Presentation</vt:lpstr>
      <vt:lpstr>construction</vt:lpstr>
      <vt:lpstr>PowerPoint Presentation</vt:lpstr>
      <vt:lpstr>Water supply</vt:lpstr>
      <vt:lpstr>working</vt:lpstr>
      <vt:lpstr>specturm</vt:lpstr>
      <vt:lpstr>dose</vt:lpstr>
      <vt:lpstr>accessories</vt:lpstr>
      <vt:lpstr>Care of mercury vapour lamps</vt:lpstr>
      <vt:lpstr>PowerPoint Presentation</vt:lpstr>
      <vt:lpstr>Fluorescent tube for Ultra violet radiation</vt:lpstr>
      <vt:lpstr>PowerPoint Presentation</vt:lpstr>
      <vt:lpstr>Specturm</vt:lpstr>
      <vt:lpstr>The lamp:  arrangement of tubes</vt:lpstr>
      <vt:lpstr>Group therapy</vt:lpstr>
      <vt:lpstr>Lamp for individual treatment</vt:lpstr>
      <vt:lpstr>irradition</vt:lpstr>
      <vt:lpstr>dose</vt:lpstr>
      <vt:lpstr>filters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 VIOLET RAYS</dc:title>
  <dc:creator>Mohsana</dc:creator>
  <cp:lastModifiedBy>MOHSANA</cp:lastModifiedBy>
  <cp:revision>42</cp:revision>
  <dcterms:created xsi:type="dcterms:W3CDTF">2013-01-14T16:53:47Z</dcterms:created>
  <dcterms:modified xsi:type="dcterms:W3CDTF">2018-05-07T06:37:33Z</dcterms:modified>
</cp:coreProperties>
</file>