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638" autoAdjust="0"/>
    <p:restoredTop sz="94660"/>
  </p:normalViewPr>
  <p:slideViewPr>
    <p:cSldViewPr snapToGrid="0">
      <p:cViewPr varScale="1">
        <p:scale>
          <a:sx n="48" d="100"/>
          <a:sy n="48" d="100"/>
        </p:scale>
        <p:origin x="66" y="84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1A611E9-8B12-47EA-B45B-03F5C215CFE6}" type="datetimeFigureOut">
              <a:rPr lang="en-US" smtClean="0"/>
              <a:t>5/20/2020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E7F071-EE74-43DE-AFEA-1B0C6775B9C2}" type="slidenum">
              <a:rPr lang="en-US" smtClean="0"/>
              <a:t>‹#›</a:t>
            </a:fld>
            <a:endParaRPr lang="en-US"/>
          </a:p>
        </p:txBody>
      </p:sp>
    </p:spTree>
    <p:extLst>
      <p:ext uri="{BB962C8B-B14F-4D97-AF65-F5344CB8AC3E}">
        <p14:creationId xmlns:p14="http://schemas.microsoft.com/office/powerpoint/2010/main" val="29285008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1A611E9-8B12-47EA-B45B-03F5C215CFE6}" type="datetimeFigureOut">
              <a:rPr lang="en-US" smtClean="0"/>
              <a:t>5/20/2020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E7F071-EE74-43DE-AFEA-1B0C6775B9C2}" type="slidenum">
              <a:rPr lang="en-US" smtClean="0"/>
              <a:t>‹#›</a:t>
            </a:fld>
            <a:endParaRPr lang="en-US"/>
          </a:p>
        </p:txBody>
      </p:sp>
    </p:spTree>
    <p:extLst>
      <p:ext uri="{BB962C8B-B14F-4D97-AF65-F5344CB8AC3E}">
        <p14:creationId xmlns:p14="http://schemas.microsoft.com/office/powerpoint/2010/main" val="18021773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1A611E9-8B12-47EA-B45B-03F5C215CFE6}" type="datetimeFigureOut">
              <a:rPr lang="en-US" smtClean="0"/>
              <a:t>5/20/2020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E7F071-EE74-43DE-AFEA-1B0C6775B9C2}" type="slidenum">
              <a:rPr lang="en-US" smtClean="0"/>
              <a:t>‹#›</a:t>
            </a:fld>
            <a:endParaRPr lang="en-US"/>
          </a:p>
        </p:txBody>
      </p:sp>
    </p:spTree>
    <p:extLst>
      <p:ext uri="{BB962C8B-B14F-4D97-AF65-F5344CB8AC3E}">
        <p14:creationId xmlns:p14="http://schemas.microsoft.com/office/powerpoint/2010/main" val="14180305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1A611E9-8B12-47EA-B45B-03F5C215CFE6}" type="datetimeFigureOut">
              <a:rPr lang="en-US" smtClean="0"/>
              <a:t>5/20/2020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E7F071-EE74-43DE-AFEA-1B0C6775B9C2}" type="slidenum">
              <a:rPr lang="en-US" smtClean="0"/>
              <a:t>‹#›</a:t>
            </a:fld>
            <a:endParaRPr lang="en-US"/>
          </a:p>
        </p:txBody>
      </p:sp>
    </p:spTree>
    <p:extLst>
      <p:ext uri="{BB962C8B-B14F-4D97-AF65-F5344CB8AC3E}">
        <p14:creationId xmlns:p14="http://schemas.microsoft.com/office/powerpoint/2010/main" val="1540817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1A611E9-8B12-47EA-B45B-03F5C215CFE6}" type="datetimeFigureOut">
              <a:rPr lang="en-US" smtClean="0"/>
              <a:t>5/20/2020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E7F071-EE74-43DE-AFEA-1B0C6775B9C2}" type="slidenum">
              <a:rPr lang="en-US" smtClean="0"/>
              <a:t>‹#›</a:t>
            </a:fld>
            <a:endParaRPr lang="en-US"/>
          </a:p>
        </p:txBody>
      </p:sp>
    </p:spTree>
    <p:extLst>
      <p:ext uri="{BB962C8B-B14F-4D97-AF65-F5344CB8AC3E}">
        <p14:creationId xmlns:p14="http://schemas.microsoft.com/office/powerpoint/2010/main" val="29413778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1A611E9-8B12-47EA-B45B-03F5C215CFE6}" type="datetimeFigureOut">
              <a:rPr lang="en-US" smtClean="0"/>
              <a:t>5/20/2020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E7F071-EE74-43DE-AFEA-1B0C6775B9C2}" type="slidenum">
              <a:rPr lang="en-US" smtClean="0"/>
              <a:t>‹#›</a:t>
            </a:fld>
            <a:endParaRPr lang="en-US"/>
          </a:p>
        </p:txBody>
      </p:sp>
    </p:spTree>
    <p:extLst>
      <p:ext uri="{BB962C8B-B14F-4D97-AF65-F5344CB8AC3E}">
        <p14:creationId xmlns:p14="http://schemas.microsoft.com/office/powerpoint/2010/main" val="25415122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1A611E9-8B12-47EA-B45B-03F5C215CFE6}" type="datetimeFigureOut">
              <a:rPr lang="en-US" smtClean="0"/>
              <a:t>5/20/2020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FE7F071-EE74-43DE-AFEA-1B0C6775B9C2}" type="slidenum">
              <a:rPr lang="en-US" smtClean="0"/>
              <a:t>‹#›</a:t>
            </a:fld>
            <a:endParaRPr lang="en-US"/>
          </a:p>
        </p:txBody>
      </p:sp>
    </p:spTree>
    <p:extLst>
      <p:ext uri="{BB962C8B-B14F-4D97-AF65-F5344CB8AC3E}">
        <p14:creationId xmlns:p14="http://schemas.microsoft.com/office/powerpoint/2010/main" val="40087667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1A611E9-8B12-47EA-B45B-03F5C215CFE6}" type="datetimeFigureOut">
              <a:rPr lang="en-US" smtClean="0"/>
              <a:t>5/20/2020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FE7F071-EE74-43DE-AFEA-1B0C6775B9C2}" type="slidenum">
              <a:rPr lang="en-US" smtClean="0"/>
              <a:t>‹#›</a:t>
            </a:fld>
            <a:endParaRPr lang="en-US"/>
          </a:p>
        </p:txBody>
      </p:sp>
    </p:spTree>
    <p:extLst>
      <p:ext uri="{BB962C8B-B14F-4D97-AF65-F5344CB8AC3E}">
        <p14:creationId xmlns:p14="http://schemas.microsoft.com/office/powerpoint/2010/main" val="40886668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1A611E9-8B12-47EA-B45B-03F5C215CFE6}" type="datetimeFigureOut">
              <a:rPr lang="en-US" smtClean="0"/>
              <a:t>5/20/2020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FE7F071-EE74-43DE-AFEA-1B0C6775B9C2}" type="slidenum">
              <a:rPr lang="en-US" smtClean="0"/>
              <a:t>‹#›</a:t>
            </a:fld>
            <a:endParaRPr lang="en-US"/>
          </a:p>
        </p:txBody>
      </p:sp>
    </p:spTree>
    <p:extLst>
      <p:ext uri="{BB962C8B-B14F-4D97-AF65-F5344CB8AC3E}">
        <p14:creationId xmlns:p14="http://schemas.microsoft.com/office/powerpoint/2010/main" val="21454657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1A611E9-8B12-47EA-B45B-03F5C215CFE6}" type="datetimeFigureOut">
              <a:rPr lang="en-US" smtClean="0"/>
              <a:t>5/20/2020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E7F071-EE74-43DE-AFEA-1B0C6775B9C2}" type="slidenum">
              <a:rPr lang="en-US" smtClean="0"/>
              <a:t>‹#›</a:t>
            </a:fld>
            <a:endParaRPr lang="en-US"/>
          </a:p>
        </p:txBody>
      </p:sp>
    </p:spTree>
    <p:extLst>
      <p:ext uri="{BB962C8B-B14F-4D97-AF65-F5344CB8AC3E}">
        <p14:creationId xmlns:p14="http://schemas.microsoft.com/office/powerpoint/2010/main" val="41812364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1A611E9-8B12-47EA-B45B-03F5C215CFE6}" type="datetimeFigureOut">
              <a:rPr lang="en-US" smtClean="0"/>
              <a:t>5/20/2020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E7F071-EE74-43DE-AFEA-1B0C6775B9C2}" type="slidenum">
              <a:rPr lang="en-US" smtClean="0"/>
              <a:t>‹#›</a:t>
            </a:fld>
            <a:endParaRPr lang="en-US"/>
          </a:p>
        </p:txBody>
      </p:sp>
    </p:spTree>
    <p:extLst>
      <p:ext uri="{BB962C8B-B14F-4D97-AF65-F5344CB8AC3E}">
        <p14:creationId xmlns:p14="http://schemas.microsoft.com/office/powerpoint/2010/main" val="35624712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1A611E9-8B12-47EA-B45B-03F5C215CFE6}" type="datetimeFigureOut">
              <a:rPr lang="en-US" smtClean="0"/>
              <a:t>5/20/2020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FE7F071-EE74-43DE-AFEA-1B0C6775B9C2}" type="slidenum">
              <a:rPr lang="en-US" smtClean="0"/>
              <a:t>‹#›</a:t>
            </a:fld>
            <a:endParaRPr lang="en-US"/>
          </a:p>
        </p:txBody>
      </p:sp>
    </p:spTree>
    <p:extLst>
      <p:ext uri="{BB962C8B-B14F-4D97-AF65-F5344CB8AC3E}">
        <p14:creationId xmlns:p14="http://schemas.microsoft.com/office/powerpoint/2010/main" val="21733194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dirty="0" smtClean="0"/>
              <a:t>Economic Principles of Livestock Production (</a:t>
            </a:r>
            <a:r>
              <a:rPr lang="en-US" b="1" dirty="0" smtClean="0"/>
              <a:t>FACTOR-PRODUCT </a:t>
            </a:r>
            <a:r>
              <a:rPr lang="en-US" b="1" dirty="0" smtClean="0"/>
              <a:t>RELATIONSHIP)</a:t>
            </a:r>
            <a:endParaRPr lang="en-US" b="1" dirty="0"/>
          </a:p>
        </p:txBody>
      </p:sp>
      <p:sp>
        <p:nvSpPr>
          <p:cNvPr id="3" name="Subtitle 2"/>
          <p:cNvSpPr>
            <a:spLocks noGrp="1"/>
          </p:cNvSpPr>
          <p:nvPr>
            <p:ph type="subTitle" idx="1"/>
          </p:nvPr>
        </p:nvSpPr>
        <p:spPr/>
        <p:txBody>
          <a:bodyPr/>
          <a:lstStyle/>
          <a:p>
            <a:endParaRPr lang="en-US" dirty="0" smtClean="0"/>
          </a:p>
          <a:p>
            <a:r>
              <a:rPr lang="en-US" dirty="0" smtClean="0"/>
              <a:t>By Hanzala Zulfiqar</a:t>
            </a:r>
            <a:endParaRPr lang="en-US" dirty="0"/>
          </a:p>
        </p:txBody>
      </p:sp>
    </p:spTree>
    <p:extLst>
      <p:ext uri="{BB962C8B-B14F-4D97-AF65-F5344CB8AC3E}">
        <p14:creationId xmlns:p14="http://schemas.microsoft.com/office/powerpoint/2010/main" val="47120552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Relationship Between Marginal Product (MP) and Average Product (AP)</a:t>
            </a:r>
            <a:endParaRPr lang="en-US" sz="3600" dirty="0"/>
          </a:p>
        </p:txBody>
      </p:sp>
      <p:sp>
        <p:nvSpPr>
          <p:cNvPr id="3" name="Content Placeholder 2"/>
          <p:cNvSpPr>
            <a:spLocks noGrp="1"/>
          </p:cNvSpPr>
          <p:nvPr>
            <p:ph idx="1"/>
          </p:nvPr>
        </p:nvSpPr>
        <p:spPr/>
        <p:txBody>
          <a:bodyPr/>
          <a:lstStyle/>
          <a:p>
            <a:pPr marL="0" indent="0">
              <a:buNone/>
            </a:pPr>
            <a:r>
              <a:rPr lang="en-US" sz="3200" dirty="0" smtClean="0"/>
              <a:t>There are different relationships exist between MP and AP.</a:t>
            </a:r>
          </a:p>
          <a:p>
            <a:pPr marL="514350" indent="-514350">
              <a:buFont typeface="+mj-lt"/>
              <a:buAutoNum type="arabicPeriod"/>
            </a:pPr>
            <a:r>
              <a:rPr lang="en-US" sz="3200" dirty="0" smtClean="0"/>
              <a:t>When the marginal product is greater than the average product, AP is increasing.</a:t>
            </a:r>
          </a:p>
          <a:p>
            <a:pPr marL="514350" indent="-514350">
              <a:buFont typeface="+mj-lt"/>
              <a:buAutoNum type="arabicPeriod"/>
            </a:pPr>
            <a:r>
              <a:rPr lang="en-US" sz="3200" dirty="0" smtClean="0"/>
              <a:t>When the marginal product is less than the average product, AP is decreasing.</a:t>
            </a:r>
          </a:p>
          <a:p>
            <a:pPr marL="514350" indent="-514350">
              <a:buFont typeface="+mj-lt"/>
              <a:buAutoNum type="arabicPeriod"/>
            </a:pPr>
            <a:r>
              <a:rPr lang="en-US" sz="3200" dirty="0" smtClean="0"/>
              <a:t>When the marginal product is equal to the average product, AP is maximum.</a:t>
            </a:r>
          </a:p>
          <a:p>
            <a:pPr marL="0" indent="0">
              <a:buNone/>
            </a:pPr>
            <a:endParaRPr lang="en-US" dirty="0" smtClean="0"/>
          </a:p>
          <a:p>
            <a:pPr marL="0" indent="0">
              <a:buNone/>
            </a:pPr>
            <a:endParaRPr lang="en-US" dirty="0"/>
          </a:p>
        </p:txBody>
      </p:sp>
    </p:spTree>
    <p:extLst>
      <p:ext uri="{BB962C8B-B14F-4D97-AF65-F5344CB8AC3E}">
        <p14:creationId xmlns:p14="http://schemas.microsoft.com/office/powerpoint/2010/main" val="286397846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0" y="0"/>
            <a:ext cx="12192000" cy="6858000"/>
          </a:xfrm>
          <a:prstGeom prst="rect">
            <a:avLst/>
          </a:prstGeom>
        </p:spPr>
      </p:pic>
    </p:spTree>
    <p:extLst>
      <p:ext uri="{BB962C8B-B14F-4D97-AF65-F5344CB8AC3E}">
        <p14:creationId xmlns:p14="http://schemas.microsoft.com/office/powerpoint/2010/main" val="284641491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048214"/>
          </a:xfrm>
        </p:spPr>
        <p:txBody>
          <a:bodyPr/>
          <a:lstStyle/>
          <a:p>
            <a:r>
              <a:rPr lang="en-US" b="1" dirty="0" smtClean="0"/>
              <a:t>Profit Maximization Condition</a:t>
            </a:r>
            <a:endParaRPr lang="en-US" b="1"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838200" y="1048214"/>
                <a:ext cx="10515600" cy="5809786"/>
              </a:xfrm>
            </p:spPr>
            <p:txBody>
              <a:bodyPr/>
              <a:lstStyle/>
              <a:p>
                <a:pPr marL="0" indent="0">
                  <a:buNone/>
                </a:pPr>
                <a:r>
                  <a:rPr lang="en-US" dirty="0" smtClean="0"/>
                  <a:t>There are different ways to find out profit maximization condition in Factor Product relationship.</a:t>
                </a:r>
              </a:p>
              <a:p>
                <a:pPr marL="514350" indent="-514350">
                  <a:buFont typeface="+mj-lt"/>
                  <a:buAutoNum type="arabicPeriod"/>
                </a:pPr>
                <a:r>
                  <a:rPr lang="en-US" dirty="0" smtClean="0"/>
                  <a:t>Added Revenue is equal to Added Cost  </a:t>
                </a:r>
                <a:r>
                  <a:rPr lang="en-US" i="1" dirty="0">
                    <a:latin typeface="Cambria Math" panose="02040503050406030204" pitchFamily="18" charset="0"/>
                  </a:rPr>
                  <a:t> </a:t>
                </a:r>
                <a:r>
                  <a:rPr lang="en-US" i="1" dirty="0" smtClean="0">
                    <a:latin typeface="Cambria Math" panose="02040503050406030204" pitchFamily="18" charset="0"/>
                  </a:rPr>
                  <a:t>                              </a:t>
                </a:r>
                <a14:m>
                  <m:oMath xmlns:m="http://schemas.openxmlformats.org/officeDocument/2006/math">
                    <m:r>
                      <a:rPr lang="en-US" b="0" i="1" smtClean="0">
                        <a:latin typeface="Cambria Math" panose="02040503050406030204" pitchFamily="18" charset="0"/>
                      </a:rPr>
                      <m:t>𝐴𝑑𝑑𝑒𝑑</m:t>
                    </m:r>
                    <m:r>
                      <a:rPr lang="en-US" b="0" i="1" smtClean="0">
                        <a:latin typeface="Cambria Math" panose="02040503050406030204" pitchFamily="18" charset="0"/>
                      </a:rPr>
                      <m:t> </m:t>
                    </m:r>
                    <m:r>
                      <a:rPr lang="en-US" b="0" i="1" smtClean="0">
                        <a:latin typeface="Cambria Math" panose="02040503050406030204" pitchFamily="18" charset="0"/>
                      </a:rPr>
                      <m:t>𝑅𝑒𝑣𝑒𝑛𝑢𝑒</m:t>
                    </m:r>
                    <m:r>
                      <a:rPr lang="en-US" b="0" i="1" smtClean="0">
                        <a:latin typeface="Cambria Math" panose="02040503050406030204" pitchFamily="18" charset="0"/>
                      </a:rPr>
                      <m:t>= </m:t>
                    </m:r>
                    <m:sSub>
                      <m:sSubPr>
                        <m:ctrlPr>
                          <a:rPr lang="en-US" b="0" i="1" smtClean="0">
                            <a:latin typeface="Cambria Math" panose="02040503050406030204" pitchFamily="18" charset="0"/>
                          </a:rPr>
                        </m:ctrlPr>
                      </m:sSubPr>
                      <m:e>
                        <m:r>
                          <a:rPr lang="en-US" b="0" i="1" smtClean="0">
                            <a:latin typeface="Cambria Math" panose="02040503050406030204" pitchFamily="18" charset="0"/>
                            <a:ea typeface="Cambria Math" panose="02040503050406030204" pitchFamily="18" charset="0"/>
                          </a:rPr>
                          <m:t>∆</m:t>
                        </m:r>
                        <m:r>
                          <a:rPr lang="en-US" b="0" i="1" smtClean="0">
                            <a:latin typeface="Cambria Math" panose="02040503050406030204" pitchFamily="18" charset="0"/>
                            <a:ea typeface="Cambria Math" panose="02040503050406030204" pitchFamily="18" charset="0"/>
                          </a:rPr>
                          <m:t>𝑌</m:t>
                        </m:r>
                        <m:r>
                          <a:rPr lang="en-US" b="0" i="1" smtClean="0">
                            <a:latin typeface="Cambria Math" panose="02040503050406030204" pitchFamily="18" charset="0"/>
                            <a:ea typeface="Cambria Math" panose="02040503050406030204" pitchFamily="18" charset="0"/>
                          </a:rPr>
                          <m:t>.</m:t>
                        </m:r>
                        <m:r>
                          <a:rPr lang="en-US" b="0" i="1" smtClean="0">
                            <a:latin typeface="Cambria Math" panose="02040503050406030204" pitchFamily="18" charset="0"/>
                            <a:ea typeface="Cambria Math" panose="02040503050406030204" pitchFamily="18" charset="0"/>
                          </a:rPr>
                          <m:t>𝑃</m:t>
                        </m:r>
                      </m:e>
                      <m:sub>
                        <m:r>
                          <a:rPr lang="en-US" b="0" i="1" smtClean="0">
                            <a:latin typeface="Cambria Math" panose="02040503050406030204" pitchFamily="18" charset="0"/>
                          </a:rPr>
                          <m:t>𝑌</m:t>
                        </m:r>
                      </m:sub>
                    </m:sSub>
                    <m:r>
                      <a:rPr lang="en-US" b="0" i="1" smtClean="0">
                        <a:latin typeface="Cambria Math" panose="02040503050406030204" pitchFamily="18" charset="0"/>
                      </a:rPr>
                      <m:t> &amp; </m:t>
                    </m:r>
                    <m:r>
                      <a:rPr lang="en-US" b="0" i="1" smtClean="0">
                        <a:latin typeface="Cambria Math" panose="02040503050406030204" pitchFamily="18" charset="0"/>
                      </a:rPr>
                      <m:t>𝐴𝑑𝑑𝑒𝑑</m:t>
                    </m:r>
                    <m:r>
                      <a:rPr lang="en-US" b="0" i="1" smtClean="0">
                        <a:latin typeface="Cambria Math" panose="02040503050406030204" pitchFamily="18" charset="0"/>
                      </a:rPr>
                      <m:t> </m:t>
                    </m:r>
                    <m:r>
                      <a:rPr lang="en-US" b="0" i="1" smtClean="0">
                        <a:latin typeface="Cambria Math" panose="02040503050406030204" pitchFamily="18" charset="0"/>
                      </a:rPr>
                      <m:t>𝐶𝑜𝑠𝑡</m:t>
                    </m:r>
                    <m:r>
                      <a:rPr lang="en-US" b="0" i="1" smtClean="0">
                        <a:latin typeface="Cambria Math" panose="02040503050406030204" pitchFamily="18" charset="0"/>
                      </a:rPr>
                      <m:t>= </m:t>
                    </m:r>
                    <m:sSub>
                      <m:sSubPr>
                        <m:ctrlPr>
                          <a:rPr lang="en-US" b="0" i="1" smtClean="0">
                            <a:latin typeface="Cambria Math" panose="02040503050406030204" pitchFamily="18" charset="0"/>
                          </a:rPr>
                        </m:ctrlPr>
                      </m:sSubPr>
                      <m:e>
                        <m:r>
                          <a:rPr lang="en-US" b="0" i="1" smtClean="0">
                            <a:latin typeface="Cambria Math" panose="02040503050406030204" pitchFamily="18" charset="0"/>
                            <a:ea typeface="Cambria Math" panose="02040503050406030204" pitchFamily="18" charset="0"/>
                          </a:rPr>
                          <m:t>∆</m:t>
                        </m:r>
                        <m:sSub>
                          <m:sSubPr>
                            <m:ctrlPr>
                              <a:rPr lang="en-US" b="0" i="1" smtClean="0">
                                <a:latin typeface="Cambria Math" panose="02040503050406030204" pitchFamily="18" charset="0"/>
                                <a:ea typeface="Cambria Math" panose="02040503050406030204" pitchFamily="18" charset="0"/>
                              </a:rPr>
                            </m:ctrlPr>
                          </m:sSubPr>
                          <m:e>
                            <m:r>
                              <a:rPr lang="en-US" b="0" i="1" smtClean="0">
                                <a:latin typeface="Cambria Math" panose="02040503050406030204" pitchFamily="18" charset="0"/>
                                <a:ea typeface="Cambria Math" panose="02040503050406030204" pitchFamily="18" charset="0"/>
                              </a:rPr>
                              <m:t>𝑋</m:t>
                            </m:r>
                          </m:e>
                          <m:sub>
                            <m:r>
                              <a:rPr lang="en-US" b="0" i="1" smtClean="0">
                                <a:latin typeface="Cambria Math" panose="02040503050406030204" pitchFamily="18" charset="0"/>
                                <a:ea typeface="Cambria Math" panose="02040503050406030204" pitchFamily="18" charset="0"/>
                              </a:rPr>
                              <m:t>1</m:t>
                            </m:r>
                          </m:sub>
                        </m:sSub>
                        <m:r>
                          <a:rPr lang="en-US" b="0" i="1" smtClean="0">
                            <a:latin typeface="Cambria Math" panose="02040503050406030204" pitchFamily="18" charset="0"/>
                            <a:ea typeface="Cambria Math" panose="02040503050406030204" pitchFamily="18" charset="0"/>
                          </a:rPr>
                          <m:t>.</m:t>
                        </m:r>
                        <m:r>
                          <a:rPr lang="en-US" b="0" i="1" smtClean="0">
                            <a:latin typeface="Cambria Math" panose="02040503050406030204" pitchFamily="18" charset="0"/>
                          </a:rPr>
                          <m:t>𝑃</m:t>
                        </m:r>
                      </m:e>
                      <m:sub>
                        <m:sSub>
                          <m:sSubPr>
                            <m:ctrlPr>
                              <a:rPr lang="en-US" b="0" i="1" smtClean="0">
                                <a:latin typeface="Cambria Math" panose="02040503050406030204" pitchFamily="18" charset="0"/>
                              </a:rPr>
                            </m:ctrlPr>
                          </m:sSubPr>
                          <m:e>
                            <m:r>
                              <a:rPr lang="en-US" b="0" i="1" smtClean="0">
                                <a:latin typeface="Cambria Math" panose="02040503050406030204" pitchFamily="18" charset="0"/>
                              </a:rPr>
                              <m:t>𝑋</m:t>
                            </m:r>
                          </m:e>
                          <m:sub>
                            <m:r>
                              <a:rPr lang="en-US" b="0" i="1" smtClean="0">
                                <a:latin typeface="Cambria Math" panose="02040503050406030204" pitchFamily="18" charset="0"/>
                              </a:rPr>
                              <m:t>1</m:t>
                            </m:r>
                          </m:sub>
                        </m:sSub>
                      </m:sub>
                    </m:sSub>
                  </m:oMath>
                </a14:m>
                <a:endParaRPr lang="en-US" b="0" dirty="0" smtClean="0"/>
              </a:p>
              <a:p>
                <a:pPr marL="514350" indent="-514350">
                  <a:buFont typeface="+mj-lt"/>
                  <a:buAutoNum type="arabicPeriod"/>
                </a:pPr>
                <a:r>
                  <a:rPr lang="en-US" dirty="0" smtClean="0"/>
                  <a:t>VMP (Value of Marginal Product) is equal to price of the input.   	where </a:t>
                </a:r>
                <a14:m>
                  <m:oMath xmlns:m="http://schemas.openxmlformats.org/officeDocument/2006/math">
                    <m:r>
                      <a:rPr lang="en-US" b="0" i="1" smtClean="0">
                        <a:latin typeface="Cambria Math" panose="02040503050406030204" pitchFamily="18" charset="0"/>
                      </a:rPr>
                      <m:t>𝑉𝑀𝑃</m:t>
                    </m:r>
                    <m:r>
                      <a:rPr lang="en-US" b="0" i="1" smtClean="0">
                        <a:latin typeface="Cambria Math" panose="02040503050406030204" pitchFamily="18" charset="0"/>
                      </a:rPr>
                      <m:t>= </m:t>
                    </m:r>
                    <m:f>
                      <m:fPr>
                        <m:ctrlPr>
                          <a:rPr lang="en-US" b="0" i="1" smtClean="0">
                            <a:latin typeface="Cambria Math" panose="02040503050406030204" pitchFamily="18" charset="0"/>
                          </a:rPr>
                        </m:ctrlPr>
                      </m:fPr>
                      <m:num>
                        <m:r>
                          <a:rPr lang="en-US" b="0" i="1" smtClean="0">
                            <a:latin typeface="Cambria Math" panose="02040503050406030204" pitchFamily="18" charset="0"/>
                            <a:ea typeface="Cambria Math" panose="02040503050406030204" pitchFamily="18" charset="0"/>
                          </a:rPr>
                          <m:t>∆</m:t>
                        </m:r>
                        <m:r>
                          <a:rPr lang="en-US" b="0" i="1" smtClean="0">
                            <a:latin typeface="Cambria Math" panose="02040503050406030204" pitchFamily="18" charset="0"/>
                            <a:ea typeface="Cambria Math" panose="02040503050406030204" pitchFamily="18" charset="0"/>
                          </a:rPr>
                          <m:t>𝑌</m:t>
                        </m:r>
                      </m:num>
                      <m:den>
                        <m:r>
                          <a:rPr lang="en-US" b="0" i="1" smtClean="0">
                            <a:latin typeface="Cambria Math" panose="02040503050406030204" pitchFamily="18" charset="0"/>
                            <a:ea typeface="Cambria Math" panose="02040503050406030204" pitchFamily="18" charset="0"/>
                          </a:rPr>
                          <m:t>∆</m:t>
                        </m:r>
                        <m:r>
                          <a:rPr lang="en-US" b="0" i="1" smtClean="0">
                            <a:latin typeface="Cambria Math" panose="02040503050406030204" pitchFamily="18" charset="0"/>
                            <a:ea typeface="Cambria Math" panose="02040503050406030204" pitchFamily="18" charset="0"/>
                          </a:rPr>
                          <m:t>𝑋</m:t>
                        </m:r>
                      </m:den>
                    </m:f>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𝑃</m:t>
                        </m:r>
                      </m:e>
                      <m:sub>
                        <m:r>
                          <a:rPr lang="en-US" b="0" i="1" smtClean="0">
                            <a:latin typeface="Cambria Math" panose="02040503050406030204" pitchFamily="18" charset="0"/>
                          </a:rPr>
                          <m:t>𝑌</m:t>
                        </m:r>
                      </m:sub>
                    </m:sSub>
                  </m:oMath>
                </a14:m>
                <a:r>
                  <a:rPr lang="en-US" dirty="0" smtClean="0"/>
                  <a:t> </a:t>
                </a:r>
              </a:p>
              <a:p>
                <a:pPr marL="514350" indent="-514350">
                  <a:buFont typeface="+mj-lt"/>
                  <a:buAutoNum type="arabicPeriod"/>
                </a:pPr>
                <a:r>
                  <a:rPr lang="en-US" dirty="0" smtClean="0"/>
                  <a:t>MR=MC   </a:t>
                </a:r>
                <a14:m>
                  <m:oMath xmlns:m="http://schemas.openxmlformats.org/officeDocument/2006/math">
                    <m:sSub>
                      <m:sSubPr>
                        <m:ctrlPr>
                          <a:rPr lang="en-US" i="1" smtClean="0">
                            <a:latin typeface="Cambria Math" panose="02040503050406030204" pitchFamily="18" charset="0"/>
                          </a:rPr>
                        </m:ctrlPr>
                      </m:sSubPr>
                      <m:e>
                        <m:r>
                          <a:rPr lang="en-US" b="0" i="1" smtClean="0">
                            <a:latin typeface="Cambria Math" panose="02040503050406030204" pitchFamily="18" charset="0"/>
                          </a:rPr>
                          <m:t>𝑃</m:t>
                        </m:r>
                      </m:e>
                      <m:sub>
                        <m:r>
                          <a:rPr lang="en-US" b="0" i="1" smtClean="0">
                            <a:latin typeface="Cambria Math" panose="02040503050406030204" pitchFamily="18" charset="0"/>
                          </a:rPr>
                          <m:t>𝑌</m:t>
                        </m:r>
                      </m:sub>
                    </m:sSub>
                    <m:r>
                      <a:rPr lang="en-US" b="0" i="1" smtClean="0">
                        <a:latin typeface="Cambria Math" panose="02040503050406030204" pitchFamily="18" charset="0"/>
                      </a:rPr>
                      <m:t>=</m:t>
                    </m:r>
                    <m:f>
                      <m:fPr>
                        <m:ctrlPr>
                          <a:rPr lang="en-US" b="0" i="1" smtClean="0">
                            <a:latin typeface="Cambria Math" panose="02040503050406030204" pitchFamily="18" charset="0"/>
                          </a:rPr>
                        </m:ctrlPr>
                      </m:fPr>
                      <m:num>
                        <m:sSub>
                          <m:sSubPr>
                            <m:ctrlPr>
                              <a:rPr lang="en-US" b="0" i="1" smtClean="0">
                                <a:latin typeface="Cambria Math" panose="02040503050406030204" pitchFamily="18" charset="0"/>
                              </a:rPr>
                            </m:ctrlPr>
                          </m:sSubPr>
                          <m:e>
                            <m:r>
                              <a:rPr lang="en-US" b="0" i="1" smtClean="0">
                                <a:latin typeface="Cambria Math" panose="02040503050406030204" pitchFamily="18" charset="0"/>
                                <a:ea typeface="Cambria Math" panose="02040503050406030204" pitchFamily="18" charset="0"/>
                              </a:rPr>
                              <m:t>∆</m:t>
                            </m:r>
                            <m:r>
                              <a:rPr lang="en-US" b="0" i="1" smtClean="0">
                                <a:latin typeface="Cambria Math" panose="02040503050406030204" pitchFamily="18" charset="0"/>
                                <a:ea typeface="Cambria Math" panose="02040503050406030204" pitchFamily="18" charset="0"/>
                              </a:rPr>
                              <m:t>𝑋</m:t>
                            </m:r>
                          </m:e>
                          <m:sub>
                            <m:r>
                              <a:rPr lang="en-US" b="0" i="1" smtClean="0">
                                <a:latin typeface="Cambria Math" panose="02040503050406030204" pitchFamily="18" charset="0"/>
                              </a:rPr>
                              <m:t>1</m:t>
                            </m:r>
                          </m:sub>
                        </m:sSub>
                        <m:sSub>
                          <m:sSubPr>
                            <m:ctrlPr>
                              <a:rPr lang="en-US" b="0" i="1" smtClean="0">
                                <a:latin typeface="Cambria Math" panose="02040503050406030204" pitchFamily="18" charset="0"/>
                              </a:rPr>
                            </m:ctrlPr>
                          </m:sSubPr>
                          <m:e>
                            <m:r>
                              <a:rPr lang="en-US" b="0" i="1" smtClean="0">
                                <a:latin typeface="Cambria Math" panose="02040503050406030204" pitchFamily="18" charset="0"/>
                              </a:rPr>
                              <m:t>𝑃</m:t>
                            </m:r>
                          </m:e>
                          <m:sub>
                            <m:sSub>
                              <m:sSubPr>
                                <m:ctrlPr>
                                  <a:rPr lang="en-US" b="0" i="1" smtClean="0">
                                    <a:latin typeface="Cambria Math" panose="02040503050406030204" pitchFamily="18" charset="0"/>
                                  </a:rPr>
                                </m:ctrlPr>
                              </m:sSubPr>
                              <m:e>
                                <m:r>
                                  <a:rPr lang="en-US" b="0" i="1" smtClean="0">
                                    <a:latin typeface="Cambria Math" panose="02040503050406030204" pitchFamily="18" charset="0"/>
                                  </a:rPr>
                                  <m:t>𝑋</m:t>
                                </m:r>
                              </m:e>
                              <m:sub>
                                <m:r>
                                  <a:rPr lang="en-US" b="0" i="1" smtClean="0">
                                    <a:latin typeface="Cambria Math" panose="02040503050406030204" pitchFamily="18" charset="0"/>
                                  </a:rPr>
                                  <m:t>1</m:t>
                                </m:r>
                              </m:sub>
                            </m:sSub>
                          </m:sub>
                        </m:sSub>
                      </m:num>
                      <m:den>
                        <m:r>
                          <a:rPr lang="en-US" b="0" i="1" smtClean="0">
                            <a:latin typeface="Cambria Math" panose="02040503050406030204" pitchFamily="18" charset="0"/>
                            <a:ea typeface="Cambria Math" panose="02040503050406030204" pitchFamily="18" charset="0"/>
                          </a:rPr>
                          <m:t>∆</m:t>
                        </m:r>
                        <m:r>
                          <a:rPr lang="en-US" b="0" i="1" smtClean="0">
                            <a:latin typeface="Cambria Math" panose="02040503050406030204" pitchFamily="18" charset="0"/>
                            <a:ea typeface="Cambria Math" panose="02040503050406030204" pitchFamily="18" charset="0"/>
                          </a:rPr>
                          <m:t>𝑌</m:t>
                        </m:r>
                      </m:den>
                    </m:f>
                  </m:oMath>
                </a14:m>
                <a:r>
                  <a:rPr lang="en-US" dirty="0" smtClean="0"/>
                  <a:t>  or  </a:t>
                </a:r>
                <a14:m>
                  <m:oMath xmlns:m="http://schemas.openxmlformats.org/officeDocument/2006/math">
                    <m:sSub>
                      <m:sSubPr>
                        <m:ctrlPr>
                          <a:rPr lang="en-US" i="1" smtClean="0">
                            <a:latin typeface="Cambria Math" panose="02040503050406030204" pitchFamily="18" charset="0"/>
                          </a:rPr>
                        </m:ctrlPr>
                      </m:sSubPr>
                      <m:e>
                        <m:r>
                          <a:rPr lang="en-US" b="0" i="1" smtClean="0">
                            <a:latin typeface="Cambria Math" panose="02040503050406030204" pitchFamily="18" charset="0"/>
                          </a:rPr>
                          <m:t>𝑃</m:t>
                        </m:r>
                      </m:e>
                      <m:sub>
                        <m:r>
                          <a:rPr lang="en-US" b="0" i="1" smtClean="0">
                            <a:latin typeface="Cambria Math" panose="02040503050406030204" pitchFamily="18" charset="0"/>
                          </a:rPr>
                          <m:t>𝑌</m:t>
                        </m:r>
                      </m:sub>
                    </m:sSub>
                    <m:r>
                      <a:rPr lang="en-US" b="0" i="1" smtClean="0">
                        <a:latin typeface="Cambria Math" panose="02040503050406030204" pitchFamily="18" charset="0"/>
                      </a:rPr>
                      <m:t>=</m:t>
                    </m:r>
                    <m:f>
                      <m:fPr>
                        <m:ctrlPr>
                          <a:rPr lang="en-US" b="0" i="1" smtClean="0">
                            <a:latin typeface="Cambria Math" panose="02040503050406030204" pitchFamily="18" charset="0"/>
                          </a:rPr>
                        </m:ctrlPr>
                      </m:fPr>
                      <m:num>
                        <m:sSub>
                          <m:sSubPr>
                            <m:ctrlPr>
                              <a:rPr lang="en-US" b="0" i="1" smtClean="0">
                                <a:latin typeface="Cambria Math" panose="02040503050406030204" pitchFamily="18" charset="0"/>
                              </a:rPr>
                            </m:ctrlPr>
                          </m:sSubPr>
                          <m:e>
                            <m:r>
                              <a:rPr lang="en-US" b="0" i="1" smtClean="0">
                                <a:latin typeface="Cambria Math" panose="02040503050406030204" pitchFamily="18" charset="0"/>
                              </a:rPr>
                              <m:t>𝑃</m:t>
                            </m:r>
                          </m:e>
                          <m:sub>
                            <m:sSub>
                              <m:sSubPr>
                                <m:ctrlPr>
                                  <a:rPr lang="en-US" b="0" i="1" smtClean="0">
                                    <a:latin typeface="Cambria Math" panose="02040503050406030204" pitchFamily="18" charset="0"/>
                                  </a:rPr>
                                </m:ctrlPr>
                              </m:sSubPr>
                              <m:e>
                                <m:r>
                                  <a:rPr lang="en-US" b="0" i="1" smtClean="0">
                                    <a:latin typeface="Cambria Math" panose="02040503050406030204" pitchFamily="18" charset="0"/>
                                  </a:rPr>
                                  <m:t>𝑋</m:t>
                                </m:r>
                              </m:e>
                              <m:sub>
                                <m:r>
                                  <a:rPr lang="en-US" b="0" i="1" smtClean="0">
                                    <a:latin typeface="Cambria Math" panose="02040503050406030204" pitchFamily="18" charset="0"/>
                                  </a:rPr>
                                  <m:t>1</m:t>
                                </m:r>
                              </m:sub>
                            </m:sSub>
                          </m:sub>
                        </m:sSub>
                      </m:num>
                      <m:den>
                        <m:r>
                          <a:rPr lang="en-US" b="0" i="1" smtClean="0">
                            <a:latin typeface="Cambria Math" panose="02040503050406030204" pitchFamily="18" charset="0"/>
                          </a:rPr>
                          <m:t>𝑀𝑃</m:t>
                        </m:r>
                      </m:den>
                    </m:f>
                  </m:oMath>
                </a14:m>
                <a:endParaRPr lang="en-US" dirty="0" smtClean="0"/>
              </a:p>
              <a:p>
                <a:pPr marL="514350" indent="-514350">
                  <a:buFont typeface="+mj-lt"/>
                  <a:buAutoNum type="arabicPeriod"/>
                </a:pPr>
                <a:r>
                  <a:rPr lang="en-US" dirty="0" smtClean="0"/>
                  <a:t>MP is equal to inverse price ratio. </a:t>
                </a:r>
                <a14:m>
                  <m:oMath xmlns:m="http://schemas.openxmlformats.org/officeDocument/2006/math">
                    <m:r>
                      <m:rPr>
                        <m:sty m:val="p"/>
                      </m:rPr>
                      <a:rPr lang="en-US" b="0" i="0" smtClean="0">
                        <a:latin typeface="Cambria Math" panose="02040503050406030204" pitchFamily="18" charset="0"/>
                      </a:rPr>
                      <m:t>MP</m:t>
                    </m:r>
                    <m:r>
                      <a:rPr lang="en-US" b="0" i="0" smtClean="0">
                        <a:latin typeface="Cambria Math" panose="02040503050406030204" pitchFamily="18" charset="0"/>
                      </a:rPr>
                      <m:t>=</m:t>
                    </m:r>
                    <m:f>
                      <m:fPr>
                        <m:ctrlPr>
                          <a:rPr lang="en-US" b="0" i="1" smtClean="0">
                            <a:latin typeface="Cambria Math" panose="02040503050406030204" pitchFamily="18" charset="0"/>
                          </a:rPr>
                        </m:ctrlPr>
                      </m:fPr>
                      <m:num>
                        <m:sSub>
                          <m:sSubPr>
                            <m:ctrlPr>
                              <a:rPr lang="en-US" b="0" i="1" smtClean="0">
                                <a:latin typeface="Cambria Math" panose="02040503050406030204" pitchFamily="18" charset="0"/>
                              </a:rPr>
                            </m:ctrlPr>
                          </m:sSubPr>
                          <m:e>
                            <m:r>
                              <a:rPr lang="en-US" b="0" i="1" smtClean="0">
                                <a:latin typeface="Cambria Math" panose="02040503050406030204" pitchFamily="18" charset="0"/>
                              </a:rPr>
                              <m:t>𝑃</m:t>
                            </m:r>
                          </m:e>
                          <m:sub>
                            <m:sSub>
                              <m:sSubPr>
                                <m:ctrlPr>
                                  <a:rPr lang="en-US" b="0" i="1" smtClean="0">
                                    <a:latin typeface="Cambria Math" panose="02040503050406030204" pitchFamily="18" charset="0"/>
                                  </a:rPr>
                                </m:ctrlPr>
                              </m:sSubPr>
                              <m:e>
                                <m:r>
                                  <a:rPr lang="en-US" b="0" i="1" smtClean="0">
                                    <a:latin typeface="Cambria Math" panose="02040503050406030204" pitchFamily="18" charset="0"/>
                                  </a:rPr>
                                  <m:t>𝑋</m:t>
                                </m:r>
                              </m:e>
                              <m:sub>
                                <m:r>
                                  <a:rPr lang="en-US" b="0" i="1" smtClean="0">
                                    <a:latin typeface="Cambria Math" panose="02040503050406030204" pitchFamily="18" charset="0"/>
                                  </a:rPr>
                                  <m:t>1</m:t>
                                </m:r>
                              </m:sub>
                            </m:sSub>
                          </m:sub>
                        </m:sSub>
                      </m:num>
                      <m:den>
                        <m:sSub>
                          <m:sSubPr>
                            <m:ctrlPr>
                              <a:rPr lang="en-US" b="0" i="1" smtClean="0">
                                <a:latin typeface="Cambria Math" panose="02040503050406030204" pitchFamily="18" charset="0"/>
                              </a:rPr>
                            </m:ctrlPr>
                          </m:sSubPr>
                          <m:e>
                            <m:r>
                              <a:rPr lang="en-US" b="0" i="1" smtClean="0">
                                <a:latin typeface="Cambria Math" panose="02040503050406030204" pitchFamily="18" charset="0"/>
                              </a:rPr>
                              <m:t>𝑃</m:t>
                            </m:r>
                          </m:e>
                          <m:sub>
                            <m:r>
                              <a:rPr lang="en-US" b="0" i="1" smtClean="0">
                                <a:latin typeface="Cambria Math" panose="02040503050406030204" pitchFamily="18" charset="0"/>
                              </a:rPr>
                              <m:t>𝑌</m:t>
                            </m:r>
                          </m:sub>
                        </m:sSub>
                      </m:den>
                    </m:f>
                    <m:r>
                      <a:rPr lang="en-US" b="0" i="1" smtClean="0">
                        <a:latin typeface="Cambria Math" panose="02040503050406030204" pitchFamily="18" charset="0"/>
                      </a:rPr>
                      <m:t> </m:t>
                    </m:r>
                    <m:r>
                      <a:rPr lang="en-US" b="0" i="1" smtClean="0">
                        <a:latin typeface="Cambria Math" panose="02040503050406030204" pitchFamily="18" charset="0"/>
                      </a:rPr>
                      <m:t>𝑤h𝑒𝑟𝑒</m:t>
                    </m:r>
                    <m:r>
                      <a:rPr lang="en-US" b="0" i="1" smtClean="0">
                        <a:latin typeface="Cambria Math" panose="02040503050406030204" pitchFamily="18" charset="0"/>
                      </a:rPr>
                      <m:t> </m:t>
                    </m:r>
                    <m:r>
                      <a:rPr lang="en-US" b="0" i="1" smtClean="0">
                        <a:latin typeface="Cambria Math" panose="02040503050406030204" pitchFamily="18" charset="0"/>
                      </a:rPr>
                      <m:t>𝑀𝑃</m:t>
                    </m:r>
                    <m:r>
                      <a:rPr lang="en-US" b="0" i="1" smtClean="0">
                        <a:latin typeface="Cambria Math" panose="02040503050406030204" pitchFamily="18" charset="0"/>
                      </a:rPr>
                      <m:t>= </m:t>
                    </m:r>
                    <m:f>
                      <m:fPr>
                        <m:ctrlPr>
                          <a:rPr lang="en-US" b="0" i="1" smtClean="0">
                            <a:latin typeface="Cambria Math" panose="02040503050406030204" pitchFamily="18" charset="0"/>
                          </a:rPr>
                        </m:ctrlPr>
                      </m:fPr>
                      <m:num>
                        <m:r>
                          <a:rPr lang="en-US" b="0" i="1" smtClean="0">
                            <a:latin typeface="Cambria Math" panose="02040503050406030204" pitchFamily="18" charset="0"/>
                            <a:ea typeface="Cambria Math" panose="02040503050406030204" pitchFamily="18" charset="0"/>
                          </a:rPr>
                          <m:t>∆</m:t>
                        </m:r>
                        <m:r>
                          <a:rPr lang="en-US" b="0" i="1" smtClean="0">
                            <a:latin typeface="Cambria Math" panose="02040503050406030204" pitchFamily="18" charset="0"/>
                            <a:ea typeface="Cambria Math" panose="02040503050406030204" pitchFamily="18" charset="0"/>
                          </a:rPr>
                          <m:t>𝑌</m:t>
                        </m:r>
                      </m:num>
                      <m:den>
                        <m:sSub>
                          <m:sSubPr>
                            <m:ctrlPr>
                              <a:rPr lang="en-US" b="0" i="1" smtClean="0">
                                <a:latin typeface="Cambria Math" panose="02040503050406030204" pitchFamily="18" charset="0"/>
                              </a:rPr>
                            </m:ctrlPr>
                          </m:sSubPr>
                          <m:e>
                            <m:r>
                              <a:rPr lang="en-US" b="0" i="1" smtClean="0">
                                <a:latin typeface="Cambria Math" panose="02040503050406030204" pitchFamily="18" charset="0"/>
                                <a:ea typeface="Cambria Math" panose="02040503050406030204" pitchFamily="18" charset="0"/>
                              </a:rPr>
                              <m:t>∆</m:t>
                            </m:r>
                            <m:r>
                              <a:rPr lang="en-US" b="0" i="1" smtClean="0">
                                <a:latin typeface="Cambria Math" panose="02040503050406030204" pitchFamily="18" charset="0"/>
                                <a:ea typeface="Cambria Math" panose="02040503050406030204" pitchFamily="18" charset="0"/>
                              </a:rPr>
                              <m:t>𝑋</m:t>
                            </m:r>
                          </m:e>
                          <m:sub>
                            <m:r>
                              <a:rPr lang="en-US" b="0" i="1" smtClean="0">
                                <a:latin typeface="Cambria Math" panose="02040503050406030204" pitchFamily="18" charset="0"/>
                              </a:rPr>
                              <m:t>1</m:t>
                            </m:r>
                          </m:sub>
                        </m:sSub>
                      </m:den>
                    </m:f>
                  </m:oMath>
                </a14:m>
                <a:endParaRPr lang="en-US" dirty="0" smtClean="0"/>
              </a:p>
              <a:p>
                <a:pPr marL="514350" indent="-514350">
                  <a:buFont typeface="+mj-lt"/>
                  <a:buAutoNum type="arabicPeriod"/>
                </a:pPr>
                <a:r>
                  <a:rPr lang="en-US" dirty="0" smtClean="0"/>
                  <a:t>Maximum difference between Total Revenue and Total Cost.         </a:t>
                </a:r>
                <a14:m>
                  <m:oMath xmlns:m="http://schemas.openxmlformats.org/officeDocument/2006/math">
                    <m:sSub>
                      <m:sSubPr>
                        <m:ctrlPr>
                          <a:rPr lang="en-US" i="1" smtClean="0">
                            <a:latin typeface="Cambria Math" panose="02040503050406030204" pitchFamily="18" charset="0"/>
                          </a:rPr>
                        </m:ctrlPr>
                      </m:sSubPr>
                      <m:e>
                        <m:r>
                          <a:rPr lang="en-US" b="0" i="1" smtClean="0">
                            <a:latin typeface="Cambria Math" panose="02040503050406030204" pitchFamily="18" charset="0"/>
                          </a:rPr>
                          <m:t>𝑃𝑟𝑜𝑓𝑖𝑡</m:t>
                        </m:r>
                        <m:r>
                          <a:rPr lang="en-US" b="0" i="1" smtClean="0">
                            <a:latin typeface="Cambria Math" panose="02040503050406030204" pitchFamily="18" charset="0"/>
                          </a:rPr>
                          <m:t>=</m:t>
                        </m:r>
                        <m:r>
                          <a:rPr lang="en-US" b="0" i="1" smtClean="0">
                            <a:latin typeface="Cambria Math" panose="02040503050406030204" pitchFamily="18" charset="0"/>
                          </a:rPr>
                          <m:t>𝑌</m:t>
                        </m:r>
                        <m:r>
                          <a:rPr lang="en-US" b="0" i="1" smtClean="0">
                            <a:latin typeface="Cambria Math" panose="02040503050406030204" pitchFamily="18" charset="0"/>
                          </a:rPr>
                          <m:t>.</m:t>
                        </m:r>
                        <m:r>
                          <a:rPr lang="en-US" b="0" i="1" smtClean="0">
                            <a:latin typeface="Cambria Math" panose="02040503050406030204" pitchFamily="18" charset="0"/>
                          </a:rPr>
                          <m:t>𝑃</m:t>
                        </m:r>
                      </m:e>
                      <m:sub>
                        <m:r>
                          <a:rPr lang="en-US" b="0" i="1" smtClean="0">
                            <a:latin typeface="Cambria Math" panose="02040503050406030204" pitchFamily="18" charset="0"/>
                          </a:rPr>
                          <m:t>𝑌</m:t>
                        </m:r>
                      </m:sub>
                    </m:sSub>
                    <m:r>
                      <a:rPr lang="en-US" b="0" i="1" smtClean="0">
                        <a:latin typeface="Cambria Math" panose="02040503050406030204" pitchFamily="18" charset="0"/>
                      </a:rPr>
                      <m:t>− </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𝑋</m:t>
                        </m:r>
                      </m:e>
                      <m:sub>
                        <m:r>
                          <a:rPr lang="en-US" b="0" i="1" smtClean="0">
                            <a:latin typeface="Cambria Math" panose="02040503050406030204" pitchFamily="18" charset="0"/>
                          </a:rPr>
                          <m:t>1</m:t>
                        </m:r>
                      </m:sub>
                    </m:sSub>
                    <m:sSub>
                      <m:sSubPr>
                        <m:ctrlPr>
                          <a:rPr lang="en-US" b="0" i="1" smtClean="0">
                            <a:latin typeface="Cambria Math" panose="02040503050406030204" pitchFamily="18" charset="0"/>
                          </a:rPr>
                        </m:ctrlPr>
                      </m:sSubPr>
                      <m:e>
                        <m:r>
                          <a:rPr lang="en-US" b="0" i="1" smtClean="0">
                            <a:latin typeface="Cambria Math" panose="02040503050406030204" pitchFamily="18" charset="0"/>
                          </a:rPr>
                          <m:t>.</m:t>
                        </m:r>
                        <m:r>
                          <a:rPr lang="en-US" b="0" i="1" smtClean="0">
                            <a:latin typeface="Cambria Math" panose="02040503050406030204" pitchFamily="18" charset="0"/>
                          </a:rPr>
                          <m:t>𝑃</m:t>
                        </m:r>
                      </m:e>
                      <m:sub>
                        <m:sSub>
                          <m:sSubPr>
                            <m:ctrlPr>
                              <a:rPr lang="en-US" b="0" i="1" smtClean="0">
                                <a:latin typeface="Cambria Math" panose="02040503050406030204" pitchFamily="18" charset="0"/>
                              </a:rPr>
                            </m:ctrlPr>
                          </m:sSubPr>
                          <m:e>
                            <m:r>
                              <a:rPr lang="en-US" b="0" i="1" smtClean="0">
                                <a:latin typeface="Cambria Math" panose="02040503050406030204" pitchFamily="18" charset="0"/>
                              </a:rPr>
                              <m:t>𝑋</m:t>
                            </m:r>
                          </m:e>
                          <m:sub>
                            <m:r>
                              <a:rPr lang="en-US" b="0" i="1" smtClean="0">
                                <a:latin typeface="Cambria Math" panose="02040503050406030204" pitchFamily="18" charset="0"/>
                              </a:rPr>
                              <m:t>1</m:t>
                            </m:r>
                          </m:sub>
                        </m:sSub>
                      </m:sub>
                    </m:sSub>
                  </m:oMath>
                </a14:m>
                <a:endParaRPr lang="en-US" dirty="0" smtClean="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838200" y="1048214"/>
                <a:ext cx="10515600" cy="5809786"/>
              </a:xfrm>
              <a:blipFill rotWithShape="0">
                <a:blip r:embed="rId2"/>
                <a:stretch>
                  <a:fillRect l="-1217" t="-1784"/>
                </a:stretch>
              </a:blipFill>
            </p:spPr>
            <p:txBody>
              <a:bodyPr/>
              <a:lstStyle/>
              <a:p>
                <a:r>
                  <a:rPr lang="en-US">
                    <a:noFill/>
                  </a:rPr>
                  <a:t> </a:t>
                </a:r>
              </a:p>
            </p:txBody>
          </p:sp>
        </mc:Fallback>
      </mc:AlternateContent>
    </p:spTree>
    <p:extLst>
      <p:ext uri="{BB962C8B-B14F-4D97-AF65-F5344CB8AC3E}">
        <p14:creationId xmlns:p14="http://schemas.microsoft.com/office/powerpoint/2010/main" val="264258710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l="5280" t="6771" r="6514" b="-349"/>
          <a:stretch/>
        </p:blipFill>
        <p:spPr>
          <a:xfrm>
            <a:off x="0" y="-12879"/>
            <a:ext cx="12192000" cy="6941713"/>
          </a:xfrm>
          <a:prstGeom prst="rect">
            <a:avLst/>
          </a:prstGeom>
        </p:spPr>
      </p:pic>
    </p:spTree>
    <p:extLst>
      <p:ext uri="{BB962C8B-B14F-4D97-AF65-F5344CB8AC3E}">
        <p14:creationId xmlns:p14="http://schemas.microsoft.com/office/powerpoint/2010/main" val="54547918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There are physical and mathematical relationship between the levels of inputs and output realized in a production process. </a:t>
            </a:r>
            <a:endParaRPr lang="en-US" sz="3200"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normAutofit/>
              </a:bodyPr>
              <a:lstStyle/>
              <a:p>
                <a:pPr marL="0" indent="0">
                  <a:buNone/>
                </a:pPr>
                <a:r>
                  <a:rPr lang="en-US" sz="3200" b="1" dirty="0" smtClean="0"/>
                  <a:t>Production Relationship</a:t>
                </a:r>
              </a:p>
              <a:p>
                <a:pPr marL="0" indent="0">
                  <a:buNone/>
                </a:pPr>
                <a:r>
                  <a:rPr lang="en-US" sz="3200" dirty="0" smtClean="0"/>
                  <a:t>In a production process, several inputs are used, which ultimately are transformed into final output.</a:t>
                </a:r>
              </a:p>
              <a:p>
                <a:pPr marL="0" indent="0">
                  <a:buNone/>
                </a:pPr>
                <a:r>
                  <a:rPr lang="en-US" sz="3200" dirty="0" smtClean="0"/>
                  <a:t>The relationship between factors of production and output can be expressed as</a:t>
                </a:r>
              </a:p>
              <a:p>
                <a:pPr marL="0" indent="0">
                  <a:buNone/>
                </a:pPr>
                <a:endParaRPr lang="en-US" sz="3200" dirty="0" smtClean="0"/>
              </a:p>
              <a:p>
                <a:pPr marL="0" indent="0" algn="ctr">
                  <a:buNone/>
                </a:pPr>
                <a14:m>
                  <m:oMath xmlns:m="http://schemas.openxmlformats.org/officeDocument/2006/math">
                    <m:r>
                      <a:rPr lang="en-US" sz="3200" b="0" i="1" smtClean="0">
                        <a:latin typeface="Cambria Math" panose="02040503050406030204" pitchFamily="18" charset="0"/>
                      </a:rPr>
                      <m:t>𝑌</m:t>
                    </m:r>
                    <m:r>
                      <a:rPr lang="en-US" sz="3200" b="0" i="1" smtClean="0">
                        <a:latin typeface="Cambria Math" panose="02040503050406030204" pitchFamily="18" charset="0"/>
                      </a:rPr>
                      <m:t>=</m:t>
                    </m:r>
                    <m:r>
                      <a:rPr lang="en-US" sz="3200" b="0" i="1" smtClean="0">
                        <a:latin typeface="Cambria Math" panose="02040503050406030204" pitchFamily="18" charset="0"/>
                      </a:rPr>
                      <m:t>𝑓</m:t>
                    </m:r>
                    <m:r>
                      <a:rPr lang="en-US" sz="3200" b="0" i="1" smtClean="0">
                        <a:latin typeface="Cambria Math" panose="02040503050406030204" pitchFamily="18" charset="0"/>
                      </a:rPr>
                      <m:t>(</m:t>
                    </m:r>
                    <m:sSub>
                      <m:sSubPr>
                        <m:ctrlPr>
                          <a:rPr lang="en-US" sz="3200" b="0" i="1" smtClean="0">
                            <a:latin typeface="Cambria Math" panose="02040503050406030204" pitchFamily="18" charset="0"/>
                          </a:rPr>
                        </m:ctrlPr>
                      </m:sSubPr>
                      <m:e>
                        <m:r>
                          <a:rPr lang="en-US" sz="3200" b="0" i="1" smtClean="0">
                            <a:latin typeface="Cambria Math" panose="02040503050406030204" pitchFamily="18" charset="0"/>
                          </a:rPr>
                          <m:t>𝑋</m:t>
                        </m:r>
                      </m:e>
                      <m:sub>
                        <m:r>
                          <a:rPr lang="en-US" sz="3200" b="0" i="1" smtClean="0">
                            <a:latin typeface="Cambria Math" panose="02040503050406030204" pitchFamily="18" charset="0"/>
                          </a:rPr>
                          <m:t>1</m:t>
                        </m:r>
                      </m:sub>
                    </m:sSub>
                    <m:r>
                      <a:rPr lang="en-US" sz="3200" b="0" i="1" smtClean="0">
                        <a:latin typeface="Cambria Math" panose="02040503050406030204" pitchFamily="18" charset="0"/>
                      </a:rPr>
                      <m:t>,</m:t>
                    </m:r>
                    <m:sSub>
                      <m:sSubPr>
                        <m:ctrlPr>
                          <a:rPr lang="en-US" sz="3200" b="0" i="1" smtClean="0">
                            <a:latin typeface="Cambria Math" panose="02040503050406030204" pitchFamily="18" charset="0"/>
                          </a:rPr>
                        </m:ctrlPr>
                      </m:sSubPr>
                      <m:e>
                        <m:r>
                          <a:rPr lang="en-US" sz="3200" b="0" i="1" smtClean="0">
                            <a:latin typeface="Cambria Math" panose="02040503050406030204" pitchFamily="18" charset="0"/>
                          </a:rPr>
                          <m:t>𝑋</m:t>
                        </m:r>
                      </m:e>
                      <m:sub>
                        <m:r>
                          <a:rPr lang="en-US" sz="3200" b="0" i="1" smtClean="0">
                            <a:latin typeface="Cambria Math" panose="02040503050406030204" pitchFamily="18" charset="0"/>
                          </a:rPr>
                          <m:t>2</m:t>
                        </m:r>
                      </m:sub>
                    </m:sSub>
                    <m:r>
                      <a:rPr lang="en-US" sz="3200" b="0" i="1" smtClean="0">
                        <a:latin typeface="Cambria Math" panose="02040503050406030204" pitchFamily="18" charset="0"/>
                      </a:rPr>
                      <m:t>,</m:t>
                    </m:r>
                    <m:sSub>
                      <m:sSubPr>
                        <m:ctrlPr>
                          <a:rPr lang="en-US" sz="3200" b="0" i="1" smtClean="0">
                            <a:latin typeface="Cambria Math" panose="02040503050406030204" pitchFamily="18" charset="0"/>
                          </a:rPr>
                        </m:ctrlPr>
                      </m:sSubPr>
                      <m:e>
                        <m:r>
                          <a:rPr lang="en-US" sz="3200" b="0" i="1" smtClean="0">
                            <a:latin typeface="Cambria Math" panose="02040503050406030204" pitchFamily="18" charset="0"/>
                          </a:rPr>
                          <m:t>𝑋</m:t>
                        </m:r>
                      </m:e>
                      <m:sub>
                        <m:r>
                          <a:rPr lang="en-US" sz="3200" b="0" i="1" smtClean="0">
                            <a:latin typeface="Cambria Math" panose="02040503050406030204" pitchFamily="18" charset="0"/>
                          </a:rPr>
                          <m:t>3</m:t>
                        </m:r>
                      </m:sub>
                    </m:sSub>
                    <m:r>
                      <a:rPr lang="en-US" sz="3200" b="0" i="1" smtClean="0">
                        <a:latin typeface="Cambria Math" panose="02040503050406030204" pitchFamily="18" charset="0"/>
                      </a:rPr>
                      <m:t>, …,</m:t>
                    </m:r>
                    <m:sSub>
                      <m:sSubPr>
                        <m:ctrlPr>
                          <a:rPr lang="en-US" sz="3200" b="0" i="1" smtClean="0">
                            <a:latin typeface="Cambria Math" panose="02040503050406030204" pitchFamily="18" charset="0"/>
                          </a:rPr>
                        </m:ctrlPr>
                      </m:sSubPr>
                      <m:e>
                        <m:r>
                          <a:rPr lang="en-US" sz="3200" b="0" i="1" smtClean="0">
                            <a:latin typeface="Cambria Math" panose="02040503050406030204" pitchFamily="18" charset="0"/>
                          </a:rPr>
                          <m:t>𝑋</m:t>
                        </m:r>
                      </m:e>
                      <m:sub>
                        <m:r>
                          <a:rPr lang="en-US" sz="3200" b="0" i="1" smtClean="0">
                            <a:latin typeface="Cambria Math" panose="02040503050406030204" pitchFamily="18" charset="0"/>
                          </a:rPr>
                          <m:t>𝑛</m:t>
                        </m:r>
                      </m:sub>
                    </m:sSub>
                    <m:r>
                      <a:rPr lang="en-US" sz="3200" b="0" i="1" smtClean="0">
                        <a:latin typeface="Cambria Math" panose="02040503050406030204" pitchFamily="18" charset="0"/>
                      </a:rPr>
                      <m:t>)</m:t>
                    </m:r>
                  </m:oMath>
                </a14:m>
                <a:r>
                  <a:rPr lang="en-US" sz="3200" dirty="0" smtClean="0"/>
                  <a:t> …………………….. Eq. 1</a:t>
                </a:r>
              </a:p>
              <a:p>
                <a:pPr marL="0" indent="0">
                  <a:buNone/>
                </a:pPr>
                <a:endParaRPr lang="en-US" sz="3200"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0">
                <a:blip r:embed="rId2"/>
                <a:stretch>
                  <a:fillRect l="-1507" t="-2941"/>
                </a:stretch>
              </a:blipFill>
            </p:spPr>
            <p:txBody>
              <a:bodyPr/>
              <a:lstStyle/>
              <a:p>
                <a:r>
                  <a:rPr lang="en-US">
                    <a:noFill/>
                  </a:rPr>
                  <a:t> </a:t>
                </a:r>
              </a:p>
            </p:txBody>
          </p:sp>
        </mc:Fallback>
      </mc:AlternateContent>
    </p:spTree>
    <p:extLst>
      <p:ext uri="{BB962C8B-B14F-4D97-AF65-F5344CB8AC3E}">
        <p14:creationId xmlns:p14="http://schemas.microsoft.com/office/powerpoint/2010/main" val="59932955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141033"/>
            <a:ext cx="10515600" cy="4035929"/>
          </a:xfrm>
        </p:spPr>
        <p:txBody>
          <a:bodyPr/>
          <a:lstStyle/>
          <a:p>
            <a:pPr marL="0" indent="0">
              <a:buNone/>
            </a:pPr>
            <a:r>
              <a:rPr lang="en-US" sz="3200" dirty="0" smtClean="0"/>
              <a:t>There are three relationships in a production economics.</a:t>
            </a:r>
          </a:p>
          <a:p>
            <a:pPr>
              <a:buFont typeface="Wingdings" panose="05000000000000000000" pitchFamily="2" charset="2"/>
              <a:buChar char="Ø"/>
            </a:pPr>
            <a:r>
              <a:rPr lang="en-US" sz="3200" dirty="0" smtClean="0"/>
              <a:t>Factor-Product Relationship</a:t>
            </a:r>
          </a:p>
          <a:p>
            <a:pPr>
              <a:buFont typeface="Wingdings" panose="05000000000000000000" pitchFamily="2" charset="2"/>
              <a:buChar char="Ø"/>
            </a:pPr>
            <a:r>
              <a:rPr lang="en-US" sz="3200" dirty="0" smtClean="0"/>
              <a:t>Factor-Factor Relationship</a:t>
            </a:r>
          </a:p>
          <a:p>
            <a:pPr>
              <a:buFont typeface="Wingdings" panose="05000000000000000000" pitchFamily="2" charset="2"/>
              <a:buChar char="Ø"/>
            </a:pPr>
            <a:r>
              <a:rPr lang="en-US" sz="3200" dirty="0" smtClean="0"/>
              <a:t>Product-Product Relationship</a:t>
            </a:r>
          </a:p>
          <a:p>
            <a:endParaRPr lang="en-US" dirty="0"/>
          </a:p>
        </p:txBody>
      </p:sp>
    </p:spTree>
    <p:extLst>
      <p:ext uri="{BB962C8B-B14F-4D97-AF65-F5344CB8AC3E}">
        <p14:creationId xmlns:p14="http://schemas.microsoft.com/office/powerpoint/2010/main" val="192568980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744266"/>
            <a:ext cx="10515600" cy="1325563"/>
          </a:xfrm>
        </p:spPr>
        <p:txBody>
          <a:bodyPr/>
          <a:lstStyle/>
          <a:p>
            <a:r>
              <a:rPr lang="en-US" b="1" dirty="0" smtClean="0"/>
              <a:t>FACTOR-PRODUCT RELATIONSHIP</a:t>
            </a:r>
            <a:endParaRPr lang="en-US" b="1" dirty="0"/>
          </a:p>
        </p:txBody>
      </p:sp>
      <p:sp>
        <p:nvSpPr>
          <p:cNvPr id="3" name="Content Placeholder 2"/>
          <p:cNvSpPr>
            <a:spLocks noGrp="1"/>
          </p:cNvSpPr>
          <p:nvPr>
            <p:ph idx="1"/>
          </p:nvPr>
        </p:nvSpPr>
        <p:spPr>
          <a:xfrm>
            <a:off x="838200" y="2319453"/>
            <a:ext cx="10515600" cy="3857509"/>
          </a:xfrm>
        </p:spPr>
        <p:txBody>
          <a:bodyPr>
            <a:normAutofit/>
          </a:bodyPr>
          <a:lstStyle/>
          <a:p>
            <a:r>
              <a:rPr lang="en-US" sz="3200" dirty="0" smtClean="0"/>
              <a:t>The production of any final product depends on the use of various inputs or factors of production. Example</a:t>
            </a:r>
          </a:p>
          <a:p>
            <a:r>
              <a:rPr lang="en-US" sz="3200" dirty="0" smtClean="0"/>
              <a:t>Production may be affected by the use of one or all of these factors. </a:t>
            </a:r>
          </a:p>
          <a:p>
            <a:r>
              <a:rPr lang="en-US" sz="3200" dirty="0" smtClean="0"/>
              <a:t>The quantity of products vary in a production due to the variation in quantity of inputs.</a:t>
            </a:r>
          </a:p>
        </p:txBody>
      </p:sp>
    </p:spTree>
    <p:extLst>
      <p:ext uri="{BB962C8B-B14F-4D97-AF65-F5344CB8AC3E}">
        <p14:creationId xmlns:p14="http://schemas.microsoft.com/office/powerpoint/2010/main" val="144780498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t>Production Function</a:t>
            </a:r>
            <a:endParaRPr lang="en-US" sz="3200"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838200" y="1825624"/>
                <a:ext cx="10515600" cy="5032375"/>
              </a:xfrm>
            </p:spPr>
            <p:txBody>
              <a:bodyPr>
                <a:normAutofit/>
              </a:bodyPr>
              <a:lstStyle/>
              <a:p>
                <a:r>
                  <a:rPr lang="en-US" sz="3200" dirty="0" smtClean="0"/>
                  <a:t>The physical relationship between inputs (factors) and the output (product) is called the production function.</a:t>
                </a:r>
              </a:p>
              <a:p>
                <a:r>
                  <a:rPr lang="en-US" sz="3200" dirty="0" smtClean="0"/>
                  <a:t>Let we consider a production relation where only one variable input of production combined with the fixed inputs is used to produce only one product.</a:t>
                </a:r>
              </a:p>
              <a:p>
                <a:r>
                  <a:rPr lang="en-US" sz="3200" dirty="0" smtClean="0"/>
                  <a:t>Suppose Ration Intake (total digestible nutrients (TDN)) is an input which we can vary to get milk production by feeding animals. All other inputs are fixed.</a:t>
                </a:r>
              </a:p>
              <a:p>
                <a:pPr marL="0" indent="0" algn="ctr">
                  <a:buNone/>
                </a:pPr>
                <a14:m>
                  <m:oMath xmlns:m="http://schemas.openxmlformats.org/officeDocument/2006/math">
                    <m:r>
                      <a:rPr lang="en-US" sz="3200" b="0" i="1" smtClean="0">
                        <a:latin typeface="Cambria Math" panose="02040503050406030204" pitchFamily="18" charset="0"/>
                      </a:rPr>
                      <m:t>𝑌</m:t>
                    </m:r>
                    <m:r>
                      <a:rPr lang="en-US" sz="3200" b="0" i="1" smtClean="0">
                        <a:latin typeface="Cambria Math" panose="02040503050406030204" pitchFamily="18" charset="0"/>
                      </a:rPr>
                      <m:t>=</m:t>
                    </m:r>
                    <m:r>
                      <a:rPr lang="en-US" sz="3200" b="0" i="1" smtClean="0">
                        <a:latin typeface="Cambria Math" panose="02040503050406030204" pitchFamily="18" charset="0"/>
                      </a:rPr>
                      <m:t>𝑓</m:t>
                    </m:r>
                    <m:r>
                      <a:rPr lang="en-US" sz="3200" b="0" i="1" smtClean="0">
                        <a:latin typeface="Cambria Math" panose="02040503050406030204" pitchFamily="18" charset="0"/>
                      </a:rPr>
                      <m:t>(</m:t>
                    </m:r>
                    <m:sSub>
                      <m:sSubPr>
                        <m:ctrlPr>
                          <a:rPr lang="en-US" sz="3200" b="0" i="1" smtClean="0">
                            <a:latin typeface="Cambria Math" panose="02040503050406030204" pitchFamily="18" charset="0"/>
                          </a:rPr>
                        </m:ctrlPr>
                      </m:sSubPr>
                      <m:e>
                        <m:r>
                          <a:rPr lang="en-US" sz="3200" b="0" i="1" smtClean="0">
                            <a:latin typeface="Cambria Math" panose="02040503050406030204" pitchFamily="18" charset="0"/>
                          </a:rPr>
                          <m:t>𝑋</m:t>
                        </m:r>
                      </m:e>
                      <m:sub>
                        <m:r>
                          <a:rPr lang="en-US" sz="3200" b="0" i="1" smtClean="0">
                            <a:latin typeface="Cambria Math" panose="02040503050406030204" pitchFamily="18" charset="0"/>
                          </a:rPr>
                          <m:t>1</m:t>
                        </m:r>
                      </m:sub>
                    </m:sSub>
                    <m:r>
                      <a:rPr lang="en-US" sz="3200" b="0" i="1" smtClean="0">
                        <a:latin typeface="Cambria Math" panose="02040503050406030204" pitchFamily="18" charset="0"/>
                      </a:rPr>
                      <m:t>/</m:t>
                    </m:r>
                    <m:sSub>
                      <m:sSubPr>
                        <m:ctrlPr>
                          <a:rPr lang="en-US" sz="3200" b="0" i="1" smtClean="0">
                            <a:latin typeface="Cambria Math" panose="02040503050406030204" pitchFamily="18" charset="0"/>
                          </a:rPr>
                        </m:ctrlPr>
                      </m:sSubPr>
                      <m:e>
                        <m:r>
                          <a:rPr lang="en-US" sz="3200" b="0" i="1" smtClean="0">
                            <a:latin typeface="Cambria Math" panose="02040503050406030204" pitchFamily="18" charset="0"/>
                          </a:rPr>
                          <m:t>𝑋</m:t>
                        </m:r>
                      </m:e>
                      <m:sub>
                        <m:r>
                          <a:rPr lang="en-US" sz="3200" b="0" i="1" smtClean="0">
                            <a:latin typeface="Cambria Math" panose="02040503050406030204" pitchFamily="18" charset="0"/>
                          </a:rPr>
                          <m:t>2</m:t>
                        </m:r>
                      </m:sub>
                    </m:sSub>
                    <m:r>
                      <a:rPr lang="en-US" sz="3200" b="0" i="1" smtClean="0">
                        <a:latin typeface="Cambria Math" panose="02040503050406030204" pitchFamily="18" charset="0"/>
                      </a:rPr>
                      <m:t>,</m:t>
                    </m:r>
                    <m:sSub>
                      <m:sSubPr>
                        <m:ctrlPr>
                          <a:rPr lang="en-US" sz="3200" b="0" i="1" smtClean="0">
                            <a:latin typeface="Cambria Math" panose="02040503050406030204" pitchFamily="18" charset="0"/>
                          </a:rPr>
                        </m:ctrlPr>
                      </m:sSubPr>
                      <m:e>
                        <m:r>
                          <a:rPr lang="en-US" sz="3200" b="0" i="1" smtClean="0">
                            <a:latin typeface="Cambria Math" panose="02040503050406030204" pitchFamily="18" charset="0"/>
                          </a:rPr>
                          <m:t>𝑋</m:t>
                        </m:r>
                      </m:e>
                      <m:sub>
                        <m:r>
                          <a:rPr lang="en-US" sz="3200" b="0" i="1" smtClean="0">
                            <a:latin typeface="Cambria Math" panose="02040503050406030204" pitchFamily="18" charset="0"/>
                          </a:rPr>
                          <m:t>3</m:t>
                        </m:r>
                      </m:sub>
                    </m:sSub>
                    <m:r>
                      <a:rPr lang="en-US" sz="3200" b="0" i="1" smtClean="0">
                        <a:latin typeface="Cambria Math" panose="02040503050406030204" pitchFamily="18" charset="0"/>
                      </a:rPr>
                      <m:t>, …,</m:t>
                    </m:r>
                    <m:sSub>
                      <m:sSubPr>
                        <m:ctrlPr>
                          <a:rPr lang="en-US" sz="3200" b="0" i="1" smtClean="0">
                            <a:latin typeface="Cambria Math" panose="02040503050406030204" pitchFamily="18" charset="0"/>
                          </a:rPr>
                        </m:ctrlPr>
                      </m:sSubPr>
                      <m:e>
                        <m:r>
                          <a:rPr lang="en-US" sz="3200" b="0" i="1" smtClean="0">
                            <a:latin typeface="Cambria Math" panose="02040503050406030204" pitchFamily="18" charset="0"/>
                          </a:rPr>
                          <m:t>𝑋</m:t>
                        </m:r>
                      </m:e>
                      <m:sub>
                        <m:r>
                          <a:rPr lang="en-US" sz="3200" b="0" i="1" smtClean="0">
                            <a:latin typeface="Cambria Math" panose="02040503050406030204" pitchFamily="18" charset="0"/>
                          </a:rPr>
                          <m:t>𝑛</m:t>
                        </m:r>
                      </m:sub>
                    </m:sSub>
                    <m:r>
                      <a:rPr lang="en-US" sz="3200" b="0" i="1" smtClean="0">
                        <a:latin typeface="Cambria Math" panose="02040503050406030204" pitchFamily="18" charset="0"/>
                      </a:rPr>
                      <m:t>)</m:t>
                    </m:r>
                  </m:oMath>
                </a14:m>
                <a:r>
                  <a:rPr lang="en-US" sz="3200" dirty="0" smtClean="0"/>
                  <a:t> …………………………. Eq. 2</a:t>
                </a: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838200" y="1825624"/>
                <a:ext cx="10515600" cy="5032375"/>
              </a:xfrm>
              <a:blipFill rotWithShape="0">
                <a:blip r:embed="rId2"/>
                <a:stretch>
                  <a:fillRect l="-1333" t="-2542" r="-986"/>
                </a:stretch>
              </a:blipFill>
            </p:spPr>
            <p:txBody>
              <a:bodyPr/>
              <a:lstStyle/>
              <a:p>
                <a:r>
                  <a:rPr lang="en-US">
                    <a:noFill/>
                  </a:rPr>
                  <a:t> </a:t>
                </a:r>
              </a:p>
            </p:txBody>
          </p:sp>
        </mc:Fallback>
      </mc:AlternateContent>
    </p:spTree>
    <p:extLst>
      <p:ext uri="{BB962C8B-B14F-4D97-AF65-F5344CB8AC3E}">
        <p14:creationId xmlns:p14="http://schemas.microsoft.com/office/powerpoint/2010/main" val="211818668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838200" y="379140"/>
                <a:ext cx="10515600" cy="6478859"/>
              </a:xfrm>
            </p:spPr>
            <p:txBody>
              <a:bodyPr>
                <a:normAutofit lnSpcReduction="10000"/>
              </a:bodyPr>
              <a:lstStyle/>
              <a:p>
                <a:r>
                  <a:rPr lang="en-US" sz="3200" dirty="0" smtClean="0"/>
                  <a:t>This kind of relationship is known as factor product relationship. We can write  equation 2 more briefly as</a:t>
                </a:r>
              </a:p>
              <a:p>
                <a:pPr marL="0" indent="0" algn="ctr">
                  <a:buNone/>
                </a:pPr>
                <a14:m>
                  <m:oMath xmlns:m="http://schemas.openxmlformats.org/officeDocument/2006/math">
                    <m:r>
                      <a:rPr lang="en-US" sz="3200" b="0" i="1" smtClean="0">
                        <a:latin typeface="Cambria Math" panose="02040503050406030204" pitchFamily="18" charset="0"/>
                      </a:rPr>
                      <m:t>𝑌</m:t>
                    </m:r>
                    <m:r>
                      <a:rPr lang="en-US" sz="3200" b="0" i="1" smtClean="0">
                        <a:latin typeface="Cambria Math" panose="02040503050406030204" pitchFamily="18" charset="0"/>
                      </a:rPr>
                      <m:t>=</m:t>
                    </m:r>
                    <m:r>
                      <a:rPr lang="en-US" sz="3200" b="0" i="1" smtClean="0">
                        <a:latin typeface="Cambria Math" panose="02040503050406030204" pitchFamily="18" charset="0"/>
                      </a:rPr>
                      <m:t>𝑓</m:t>
                    </m:r>
                    <m:r>
                      <a:rPr lang="en-US" sz="3200" b="0" i="1" smtClean="0">
                        <a:latin typeface="Cambria Math" panose="02040503050406030204" pitchFamily="18" charset="0"/>
                      </a:rPr>
                      <m:t>(</m:t>
                    </m:r>
                    <m:sSub>
                      <m:sSubPr>
                        <m:ctrlPr>
                          <a:rPr lang="en-US" sz="3200" b="0" i="1" smtClean="0">
                            <a:latin typeface="Cambria Math" panose="02040503050406030204" pitchFamily="18" charset="0"/>
                          </a:rPr>
                        </m:ctrlPr>
                      </m:sSubPr>
                      <m:e>
                        <m:r>
                          <a:rPr lang="en-US" sz="3200" b="0" i="1" smtClean="0">
                            <a:latin typeface="Cambria Math" panose="02040503050406030204" pitchFamily="18" charset="0"/>
                          </a:rPr>
                          <m:t>𝑋</m:t>
                        </m:r>
                      </m:e>
                      <m:sub>
                        <m:r>
                          <a:rPr lang="en-US" sz="3200" b="0" i="1" smtClean="0">
                            <a:latin typeface="Cambria Math" panose="02040503050406030204" pitchFamily="18" charset="0"/>
                          </a:rPr>
                          <m:t>1</m:t>
                        </m:r>
                      </m:sub>
                    </m:sSub>
                    <m:r>
                      <a:rPr lang="en-US" sz="3200" b="0" i="1" smtClean="0">
                        <a:latin typeface="Cambria Math" panose="02040503050406030204" pitchFamily="18" charset="0"/>
                      </a:rPr>
                      <m:t>)</m:t>
                    </m:r>
                  </m:oMath>
                </a14:m>
                <a:r>
                  <a:rPr lang="en-US" sz="3200" dirty="0" smtClean="0"/>
                  <a:t> …………………….. Eq. 3</a:t>
                </a:r>
              </a:p>
              <a:p>
                <a:r>
                  <a:rPr lang="en-US" sz="3200" dirty="0" smtClean="0"/>
                  <a:t>The production function demonstrate diminishing returns to the variable factor at the end. The definition of law of diminishing return may be stated as follows:</a:t>
                </a:r>
              </a:p>
              <a:p>
                <a:pPr marL="0" indent="0">
                  <a:buNone/>
                </a:pPr>
                <a:r>
                  <a:rPr lang="en-US" sz="3200" dirty="0" smtClean="0"/>
                  <a:t>“If equal increments of one factor of production to other factor of production are applied, which are kept fixed at a certain level, then the resulting, additional output will decline beyond some point”</a:t>
                </a:r>
              </a:p>
              <a:p>
                <a:pPr marL="0" indent="0">
                  <a:buNone/>
                </a:pPr>
                <a:r>
                  <a:rPr lang="en-US" sz="3200" dirty="0" smtClean="0"/>
                  <a:t>Or  “If the quantity of any one factor of production is fixed, the application to that factor of equal successive increments of the other factors will result in additional output to decline beyond some point”</a:t>
                </a:r>
              </a:p>
              <a:p>
                <a:pPr marL="0" indent="0">
                  <a:buNone/>
                </a:pPr>
                <a:endParaRPr lang="en-US" dirty="0" smtClean="0"/>
              </a:p>
              <a:p>
                <a:pPr marL="0" indent="0">
                  <a:buNone/>
                </a:pPr>
                <a:endParaRPr lang="en-US" dirty="0" smtClean="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838200" y="379140"/>
                <a:ext cx="10515600" cy="6478859"/>
              </a:xfrm>
              <a:blipFill rotWithShape="0">
                <a:blip r:embed="rId2"/>
                <a:stretch>
                  <a:fillRect l="-1507" t="-2540" r="-870"/>
                </a:stretch>
              </a:blipFill>
            </p:spPr>
            <p:txBody>
              <a:bodyPr/>
              <a:lstStyle/>
              <a:p>
                <a:r>
                  <a:rPr lang="en-US">
                    <a:noFill/>
                  </a:rPr>
                  <a:t> </a:t>
                </a:r>
              </a:p>
            </p:txBody>
          </p:sp>
        </mc:Fallback>
      </mc:AlternateContent>
    </p:spTree>
    <p:extLst>
      <p:ext uri="{BB962C8B-B14F-4D97-AF65-F5344CB8AC3E}">
        <p14:creationId xmlns:p14="http://schemas.microsoft.com/office/powerpoint/2010/main" val="115557927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0" y="0"/>
            <a:ext cx="12191999" cy="6858000"/>
          </a:xfrm>
          <a:prstGeom prst="rect">
            <a:avLst/>
          </a:prstGeom>
        </p:spPr>
      </p:pic>
    </p:spTree>
    <p:extLst>
      <p:ext uri="{BB962C8B-B14F-4D97-AF65-F5344CB8AC3E}">
        <p14:creationId xmlns:p14="http://schemas.microsoft.com/office/powerpoint/2010/main" val="181340237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5662411" y="-1"/>
            <a:ext cx="6529589" cy="6858001"/>
          </a:xfrm>
          <a:prstGeom prst="rect">
            <a:avLst/>
          </a:prstGeom>
        </p:spPr>
      </p:pic>
      <p:sp>
        <p:nvSpPr>
          <p:cNvPr id="3" name="Rectangle 2"/>
          <p:cNvSpPr/>
          <p:nvPr/>
        </p:nvSpPr>
        <p:spPr>
          <a:xfrm>
            <a:off x="759854" y="1344597"/>
            <a:ext cx="4374406" cy="2554545"/>
          </a:xfrm>
          <a:prstGeom prst="rect">
            <a:avLst/>
          </a:prstGeom>
          <a:noFill/>
        </p:spPr>
        <p:txBody>
          <a:bodyPr wrap="square" lIns="91440" tIns="45720" rIns="91440" bIns="45720">
            <a:spAutoFit/>
          </a:bodyPr>
          <a:lstStyle/>
          <a:p>
            <a:pPr algn="ctr"/>
            <a:r>
              <a:rPr lang="en-US" sz="4000" dirty="0" smtClean="0">
                <a:ln w="0"/>
                <a:effectLst>
                  <a:outerShdw blurRad="38100" dist="19050" dir="2700000" algn="tl" rotWithShape="0">
                    <a:schemeClr val="dk1">
                      <a:alpha val="40000"/>
                    </a:schemeClr>
                  </a:outerShdw>
                </a:effectLst>
              </a:rPr>
              <a:t>Representation of </a:t>
            </a:r>
          </a:p>
          <a:p>
            <a:pPr algn="ctr"/>
            <a:r>
              <a:rPr lang="en-US" sz="4000" b="0" cap="none" spc="0" dirty="0" smtClean="0">
                <a:ln w="0"/>
                <a:solidFill>
                  <a:schemeClr val="tx1"/>
                </a:solidFill>
                <a:effectLst>
                  <a:outerShdw blurRad="38100" dist="19050" dir="2700000" algn="tl" rotWithShape="0">
                    <a:schemeClr val="dk1">
                      <a:alpha val="40000"/>
                    </a:schemeClr>
                  </a:outerShdw>
                </a:effectLst>
              </a:rPr>
              <a:t>Single Factor </a:t>
            </a:r>
            <a:r>
              <a:rPr lang="en-US" sz="4000" dirty="0">
                <a:ln w="0"/>
                <a:effectLst>
                  <a:outerShdw blurRad="38100" dist="19050" dir="2700000" algn="tl" rotWithShape="0">
                    <a:schemeClr val="dk1">
                      <a:alpha val="40000"/>
                    </a:schemeClr>
                  </a:outerShdw>
                </a:effectLst>
              </a:rPr>
              <a:t>P</a:t>
            </a:r>
            <a:r>
              <a:rPr lang="en-US" sz="4000" b="0" cap="none" spc="0" dirty="0" smtClean="0">
                <a:ln w="0"/>
                <a:solidFill>
                  <a:schemeClr val="tx1"/>
                </a:solidFill>
                <a:effectLst>
                  <a:outerShdw blurRad="38100" dist="19050" dir="2700000" algn="tl" rotWithShape="0">
                    <a:schemeClr val="dk1">
                      <a:alpha val="40000"/>
                    </a:schemeClr>
                  </a:outerShdw>
                </a:effectLst>
              </a:rPr>
              <a:t>roduct</a:t>
            </a:r>
          </a:p>
          <a:p>
            <a:pPr algn="ctr"/>
            <a:r>
              <a:rPr lang="en-US" sz="4000" dirty="0" smtClean="0">
                <a:ln w="0"/>
                <a:effectLst>
                  <a:outerShdw blurRad="38100" dist="19050" dir="2700000" algn="tl" rotWithShape="0">
                    <a:schemeClr val="dk1">
                      <a:alpha val="40000"/>
                    </a:schemeClr>
                  </a:outerShdw>
                </a:effectLst>
              </a:rPr>
              <a:t>Function</a:t>
            </a:r>
            <a:r>
              <a:rPr lang="en-US" sz="4000" b="0" cap="none" spc="0" dirty="0" smtClean="0">
                <a:ln w="0"/>
                <a:solidFill>
                  <a:schemeClr val="tx1"/>
                </a:solidFill>
                <a:effectLst>
                  <a:outerShdw blurRad="38100" dist="19050" dir="2700000" algn="tl" rotWithShape="0">
                    <a:schemeClr val="dk1">
                      <a:alpha val="40000"/>
                    </a:schemeClr>
                  </a:outerShdw>
                </a:effectLst>
              </a:rPr>
              <a:t> </a:t>
            </a:r>
            <a:endParaRPr lang="en-US" sz="4000" b="0" cap="none" spc="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55990289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Relationship Between Marginal Product (MP) and Total Product (TP)</a:t>
            </a:r>
            <a:endParaRPr lang="en-US" sz="3600" b="1" dirty="0"/>
          </a:p>
        </p:txBody>
      </p:sp>
      <p:sp>
        <p:nvSpPr>
          <p:cNvPr id="3" name="Content Placeholder 2"/>
          <p:cNvSpPr>
            <a:spLocks noGrp="1"/>
          </p:cNvSpPr>
          <p:nvPr>
            <p:ph idx="1"/>
          </p:nvPr>
        </p:nvSpPr>
        <p:spPr>
          <a:xfrm>
            <a:off x="838200" y="1825624"/>
            <a:ext cx="10515600" cy="5032375"/>
          </a:xfrm>
        </p:spPr>
        <p:txBody>
          <a:bodyPr>
            <a:normAutofit/>
          </a:bodyPr>
          <a:lstStyle/>
          <a:p>
            <a:pPr marL="0" indent="0">
              <a:buNone/>
            </a:pPr>
            <a:r>
              <a:rPr lang="en-US" sz="3200" dirty="0" smtClean="0"/>
              <a:t>There are different relationships exist between MP and TP.</a:t>
            </a:r>
          </a:p>
          <a:p>
            <a:pPr marL="514350" indent="-514350">
              <a:buFont typeface="+mj-lt"/>
              <a:buAutoNum type="arabicPeriod"/>
            </a:pPr>
            <a:r>
              <a:rPr lang="en-US" sz="3200" dirty="0" smtClean="0"/>
              <a:t>When the TP is increasing, MP is positive</a:t>
            </a:r>
          </a:p>
          <a:p>
            <a:pPr marL="514350" indent="-514350">
              <a:buFont typeface="+mj-lt"/>
              <a:buAutoNum type="arabicPeriod"/>
            </a:pPr>
            <a:r>
              <a:rPr lang="en-US" sz="3200" dirty="0" smtClean="0"/>
              <a:t>When the TP is maximum, MP is zero</a:t>
            </a:r>
          </a:p>
          <a:p>
            <a:pPr marL="514350" indent="-514350">
              <a:buFont typeface="+mj-lt"/>
              <a:buAutoNum type="arabicPeriod"/>
            </a:pPr>
            <a:r>
              <a:rPr lang="en-US" sz="3200" dirty="0" smtClean="0"/>
              <a:t>When the TP is decreasing, MP is negative</a:t>
            </a:r>
          </a:p>
          <a:p>
            <a:pPr marL="514350" indent="-514350">
              <a:buFont typeface="+mj-lt"/>
              <a:buAutoNum type="arabicPeriod"/>
            </a:pPr>
            <a:r>
              <a:rPr lang="en-US" sz="3200" dirty="0" smtClean="0"/>
              <a:t>When the TP is increasing at increasing rate, the MP is increasing</a:t>
            </a:r>
          </a:p>
          <a:p>
            <a:pPr marL="514350" indent="-514350">
              <a:buFont typeface="+mj-lt"/>
              <a:buAutoNum type="arabicPeriod"/>
            </a:pPr>
            <a:r>
              <a:rPr lang="en-US" sz="3200" dirty="0" smtClean="0"/>
              <a:t>When the TP is increasing at decreasing rate, the MP is decreasing but positive</a:t>
            </a:r>
          </a:p>
          <a:p>
            <a:pPr marL="0" indent="0">
              <a:buNone/>
            </a:pPr>
            <a:r>
              <a:rPr lang="en-US" dirty="0" smtClean="0"/>
              <a:t>   </a:t>
            </a:r>
          </a:p>
          <a:p>
            <a:endParaRPr lang="en-US" dirty="0"/>
          </a:p>
        </p:txBody>
      </p:sp>
    </p:spTree>
    <p:extLst>
      <p:ext uri="{BB962C8B-B14F-4D97-AF65-F5344CB8AC3E}">
        <p14:creationId xmlns:p14="http://schemas.microsoft.com/office/powerpoint/2010/main" val="328333644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428</Words>
  <Application>Microsoft Office PowerPoint</Application>
  <PresentationFormat>Widescreen</PresentationFormat>
  <Paragraphs>50</Paragraphs>
  <Slides>13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Arial</vt:lpstr>
      <vt:lpstr>Calibri</vt:lpstr>
      <vt:lpstr>Calibri Light</vt:lpstr>
      <vt:lpstr>Cambria Math</vt:lpstr>
      <vt:lpstr>Wingdings</vt:lpstr>
      <vt:lpstr>Office Theme</vt:lpstr>
      <vt:lpstr>Economic Principles of Livestock Production (FACTOR-PRODUCT RELATIONSHIP)</vt:lpstr>
      <vt:lpstr>There are physical and mathematical relationship between the levels of inputs and output realized in a production process. </vt:lpstr>
      <vt:lpstr>PowerPoint Presentation</vt:lpstr>
      <vt:lpstr>FACTOR-PRODUCT RELATIONSHIP</vt:lpstr>
      <vt:lpstr>Production Function</vt:lpstr>
      <vt:lpstr>PowerPoint Presentation</vt:lpstr>
      <vt:lpstr>PowerPoint Presentation</vt:lpstr>
      <vt:lpstr>PowerPoint Presentation</vt:lpstr>
      <vt:lpstr>Relationship Between Marginal Product (MP) and Total Product (TP)</vt:lpstr>
      <vt:lpstr>Relationship Between Marginal Product (MP) and Average Product (AP)</vt:lpstr>
      <vt:lpstr>PowerPoint Presentation</vt:lpstr>
      <vt:lpstr>Profit Maximization Condition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Economic Principles of Livestock Production </dc:title>
  <dc:creator>Windows User</dc:creator>
  <cp:lastModifiedBy>Windows User</cp:lastModifiedBy>
  <cp:revision>3</cp:revision>
  <dcterms:created xsi:type="dcterms:W3CDTF">2020-05-20T05:21:21Z</dcterms:created>
  <dcterms:modified xsi:type="dcterms:W3CDTF">2020-05-20T06:04:49Z</dcterms:modified>
</cp:coreProperties>
</file>