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E55292-CE51-4713-A9EB-D4104BA4131E}" type="datetimeFigureOut">
              <a:rPr lang="en-US" smtClean="0"/>
              <a:t>4/21/2020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278CAE-618B-4895-A9CA-21C951E54AE3}" type="slidenum">
              <a:rPr lang="en-US" smtClean="0"/>
              <a:t>‹#›</a:t>
            </a:fld>
            <a:endParaRPr lang="en-US"/>
          </a:p>
        </p:txBody>
      </p:sp>
    </p:spTree>
    <p:extLst>
      <p:ext uri="{BB962C8B-B14F-4D97-AF65-F5344CB8AC3E}">
        <p14:creationId xmlns:p14="http://schemas.microsoft.com/office/powerpoint/2010/main" val="815940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B746306-00C6-4DAD-8F43-290E206491A9}" type="slidenum">
              <a:rPr lang="en-GB" smtClean="0"/>
              <a:t>9</a:t>
            </a:fld>
            <a:endParaRPr lang="en-GB"/>
          </a:p>
        </p:txBody>
      </p:sp>
    </p:spTree>
    <p:extLst>
      <p:ext uri="{BB962C8B-B14F-4D97-AF65-F5344CB8AC3E}">
        <p14:creationId xmlns:p14="http://schemas.microsoft.com/office/powerpoint/2010/main" val="1489550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fld id="{722D0591-76A2-456B-9186-495A40255EA0}" type="slidenum">
              <a:rPr lang="en-US"/>
              <a:pPr eaLnBrk="1" hangingPunct="1"/>
              <a:t>51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33C201D-B4ED-475E-8D11-1134AA5ADF4A}"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1AA7F-1515-4E89-B920-FF5953D6A325}" type="slidenum">
              <a:rPr lang="en-GB" smtClean="0"/>
              <a:t>‹#›</a:t>
            </a:fld>
            <a:endParaRPr lang="en-GB"/>
          </a:p>
        </p:txBody>
      </p:sp>
    </p:spTree>
    <p:extLst>
      <p:ext uri="{BB962C8B-B14F-4D97-AF65-F5344CB8AC3E}">
        <p14:creationId xmlns:p14="http://schemas.microsoft.com/office/powerpoint/2010/main" val="3281104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3C201D-B4ED-475E-8D11-1134AA5ADF4A}"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1AA7F-1515-4E89-B920-FF5953D6A325}" type="slidenum">
              <a:rPr lang="en-GB" smtClean="0"/>
              <a:t>‹#›</a:t>
            </a:fld>
            <a:endParaRPr lang="en-GB"/>
          </a:p>
        </p:txBody>
      </p:sp>
    </p:spTree>
    <p:extLst>
      <p:ext uri="{BB962C8B-B14F-4D97-AF65-F5344CB8AC3E}">
        <p14:creationId xmlns:p14="http://schemas.microsoft.com/office/powerpoint/2010/main" val="306618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3C201D-B4ED-475E-8D11-1134AA5ADF4A}"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1AA7F-1515-4E89-B920-FF5953D6A325}" type="slidenum">
              <a:rPr lang="en-GB" smtClean="0"/>
              <a:t>‹#›</a:t>
            </a:fld>
            <a:endParaRPr lang="en-GB"/>
          </a:p>
        </p:txBody>
      </p:sp>
    </p:spTree>
    <p:extLst>
      <p:ext uri="{BB962C8B-B14F-4D97-AF65-F5344CB8AC3E}">
        <p14:creationId xmlns:p14="http://schemas.microsoft.com/office/powerpoint/2010/main" val="3631775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endParaRPr lang="en-GB"/>
          </a:p>
        </p:txBody>
      </p:sp>
      <p:sp>
        <p:nvSpPr>
          <p:cNvPr id="4" name="Date Placeholder 3"/>
          <p:cNvSpPr>
            <a:spLocks noGrp="1"/>
          </p:cNvSpPr>
          <p:nvPr>
            <p:ph type="dt" sz="half" idx="10"/>
          </p:nvPr>
        </p:nvSpPr>
        <p:spPr>
          <a:xfrm>
            <a:off x="457200" y="6356350"/>
            <a:ext cx="2133600" cy="365125"/>
          </a:xfrm>
        </p:spPr>
        <p:txBody>
          <a:bodyPr/>
          <a:lstStyle>
            <a:lvl1pPr>
              <a:defRPr/>
            </a:lvl1pPr>
          </a:lstStyle>
          <a:p>
            <a:endParaRPr lang="en-US"/>
          </a:p>
        </p:txBody>
      </p:sp>
      <p:sp>
        <p:nvSpPr>
          <p:cNvPr id="5" name="Footer Placeholder 4"/>
          <p:cNvSpPr>
            <a:spLocks noGrp="1"/>
          </p:cNvSpPr>
          <p:nvPr>
            <p:ph type="ftr" sz="quarter" idx="11"/>
          </p:nvPr>
        </p:nvSpPr>
        <p:spPr>
          <a:xfrm>
            <a:off x="3124200" y="6356350"/>
            <a:ext cx="2895600" cy="365125"/>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356350"/>
            <a:ext cx="2133600" cy="365125"/>
          </a:xfrm>
        </p:spPr>
        <p:txBody>
          <a:bodyPr/>
          <a:lstStyle>
            <a:lvl1pPr>
              <a:defRPr/>
            </a:lvl1pPr>
          </a:lstStyle>
          <a:p>
            <a:fld id="{F39B6AB3-B032-48F7-BD26-7B19C60330B6}" type="slidenum">
              <a:rPr lang="en-US"/>
              <a:pPr/>
              <a:t>‹#›</a:t>
            </a:fld>
            <a:endParaRPr lang="en-US"/>
          </a:p>
        </p:txBody>
      </p:sp>
    </p:spTree>
    <p:extLst>
      <p:ext uri="{BB962C8B-B14F-4D97-AF65-F5344CB8AC3E}">
        <p14:creationId xmlns:p14="http://schemas.microsoft.com/office/powerpoint/2010/main" val="2408363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3C201D-B4ED-475E-8D11-1134AA5ADF4A}"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1AA7F-1515-4E89-B920-FF5953D6A325}" type="slidenum">
              <a:rPr lang="en-GB" smtClean="0"/>
              <a:t>‹#›</a:t>
            </a:fld>
            <a:endParaRPr lang="en-GB"/>
          </a:p>
        </p:txBody>
      </p:sp>
    </p:spTree>
    <p:extLst>
      <p:ext uri="{BB962C8B-B14F-4D97-AF65-F5344CB8AC3E}">
        <p14:creationId xmlns:p14="http://schemas.microsoft.com/office/powerpoint/2010/main" val="1860639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3C201D-B4ED-475E-8D11-1134AA5ADF4A}"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1AA7F-1515-4E89-B920-FF5953D6A325}" type="slidenum">
              <a:rPr lang="en-GB" smtClean="0"/>
              <a:t>‹#›</a:t>
            </a:fld>
            <a:endParaRPr lang="en-GB"/>
          </a:p>
        </p:txBody>
      </p:sp>
    </p:spTree>
    <p:extLst>
      <p:ext uri="{BB962C8B-B14F-4D97-AF65-F5344CB8AC3E}">
        <p14:creationId xmlns:p14="http://schemas.microsoft.com/office/powerpoint/2010/main" val="2030820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33C201D-B4ED-475E-8D11-1134AA5ADF4A}"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91AA7F-1515-4E89-B920-FF5953D6A325}" type="slidenum">
              <a:rPr lang="en-GB" smtClean="0"/>
              <a:t>‹#›</a:t>
            </a:fld>
            <a:endParaRPr lang="en-GB"/>
          </a:p>
        </p:txBody>
      </p:sp>
    </p:spTree>
    <p:extLst>
      <p:ext uri="{BB962C8B-B14F-4D97-AF65-F5344CB8AC3E}">
        <p14:creationId xmlns:p14="http://schemas.microsoft.com/office/powerpoint/2010/main" val="808702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33C201D-B4ED-475E-8D11-1134AA5ADF4A}" type="datetimeFigureOut">
              <a:rPr lang="en-GB" smtClean="0"/>
              <a:t>21/04/2020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F91AA7F-1515-4E89-B920-FF5953D6A325}" type="slidenum">
              <a:rPr lang="en-GB" smtClean="0"/>
              <a:t>‹#›</a:t>
            </a:fld>
            <a:endParaRPr lang="en-GB"/>
          </a:p>
        </p:txBody>
      </p:sp>
    </p:spTree>
    <p:extLst>
      <p:ext uri="{BB962C8B-B14F-4D97-AF65-F5344CB8AC3E}">
        <p14:creationId xmlns:p14="http://schemas.microsoft.com/office/powerpoint/2010/main" val="2329684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33C201D-B4ED-475E-8D11-1134AA5ADF4A}" type="datetimeFigureOut">
              <a:rPr lang="en-GB" smtClean="0"/>
              <a:t>21/04/2020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91AA7F-1515-4E89-B920-FF5953D6A325}" type="slidenum">
              <a:rPr lang="en-GB" smtClean="0"/>
              <a:t>‹#›</a:t>
            </a:fld>
            <a:endParaRPr lang="en-GB"/>
          </a:p>
        </p:txBody>
      </p:sp>
    </p:spTree>
    <p:extLst>
      <p:ext uri="{BB962C8B-B14F-4D97-AF65-F5344CB8AC3E}">
        <p14:creationId xmlns:p14="http://schemas.microsoft.com/office/powerpoint/2010/main" val="487758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01D-B4ED-475E-8D11-1134AA5ADF4A}" type="datetimeFigureOut">
              <a:rPr lang="en-GB" smtClean="0"/>
              <a:t>21/04/2020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F91AA7F-1515-4E89-B920-FF5953D6A325}" type="slidenum">
              <a:rPr lang="en-GB" smtClean="0"/>
              <a:t>‹#›</a:t>
            </a:fld>
            <a:endParaRPr lang="en-GB"/>
          </a:p>
        </p:txBody>
      </p:sp>
    </p:spTree>
    <p:extLst>
      <p:ext uri="{BB962C8B-B14F-4D97-AF65-F5344CB8AC3E}">
        <p14:creationId xmlns:p14="http://schemas.microsoft.com/office/powerpoint/2010/main" val="4166563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3C201D-B4ED-475E-8D11-1134AA5ADF4A}"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91AA7F-1515-4E89-B920-FF5953D6A325}" type="slidenum">
              <a:rPr lang="en-GB" smtClean="0"/>
              <a:t>‹#›</a:t>
            </a:fld>
            <a:endParaRPr lang="en-GB"/>
          </a:p>
        </p:txBody>
      </p:sp>
    </p:spTree>
    <p:extLst>
      <p:ext uri="{BB962C8B-B14F-4D97-AF65-F5344CB8AC3E}">
        <p14:creationId xmlns:p14="http://schemas.microsoft.com/office/powerpoint/2010/main" val="531425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3C201D-B4ED-475E-8D11-1134AA5ADF4A}"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91AA7F-1515-4E89-B920-FF5953D6A325}" type="slidenum">
              <a:rPr lang="en-GB" smtClean="0"/>
              <a:t>‹#›</a:t>
            </a:fld>
            <a:endParaRPr lang="en-GB"/>
          </a:p>
        </p:txBody>
      </p:sp>
    </p:spTree>
    <p:extLst>
      <p:ext uri="{BB962C8B-B14F-4D97-AF65-F5344CB8AC3E}">
        <p14:creationId xmlns:p14="http://schemas.microsoft.com/office/powerpoint/2010/main" val="202096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01D-B4ED-475E-8D11-1134AA5ADF4A}" type="datetimeFigureOut">
              <a:rPr lang="en-GB" smtClean="0"/>
              <a:t>21/04/2020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91AA7F-1515-4E89-B920-FF5953D6A325}" type="slidenum">
              <a:rPr lang="en-GB" smtClean="0"/>
              <a:t>‹#›</a:t>
            </a:fld>
            <a:endParaRPr lang="en-GB"/>
          </a:p>
        </p:txBody>
      </p:sp>
    </p:spTree>
    <p:extLst>
      <p:ext uri="{BB962C8B-B14F-4D97-AF65-F5344CB8AC3E}">
        <p14:creationId xmlns:p14="http://schemas.microsoft.com/office/powerpoint/2010/main" val="1093482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youtube.com/watch?v=KB2fOF_gYBg"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www.slideshare.net/DanHrstich/leadership-style-present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34A73440-D464-485C-8AC0-FCF20E5CBD79}" type="slidenum">
              <a:rPr lang="en-US" altLang="en-US"/>
              <a:pPr>
                <a:defRPr/>
              </a:pPr>
              <a:t>1</a:t>
            </a:fld>
            <a:endParaRPr lang="en-US" altLang="en-US"/>
          </a:p>
        </p:txBody>
      </p:sp>
      <p:sp>
        <p:nvSpPr>
          <p:cNvPr id="24582" name="Rectangle 6"/>
          <p:cNvSpPr>
            <a:spLocks noGrp="1" noChangeArrowheads="1"/>
          </p:cNvSpPr>
          <p:nvPr>
            <p:ph type="title"/>
          </p:nvPr>
        </p:nvSpPr>
        <p:spPr/>
        <p:txBody>
          <a:bodyPr/>
          <a:lstStyle/>
          <a:p>
            <a:pPr eaLnBrk="1" hangingPunct="1">
              <a:defRPr/>
            </a:pPr>
            <a:r>
              <a:rPr lang="en-US" altLang="en-US" b="1" dirty="0" smtClean="0"/>
              <a:t>WHAT IS A LEADER?</a:t>
            </a:r>
          </a:p>
        </p:txBody>
      </p:sp>
      <p:sp>
        <p:nvSpPr>
          <p:cNvPr id="10245" name="Rectangle 7"/>
          <p:cNvSpPr>
            <a:spLocks noGrp="1" noChangeArrowheads="1"/>
          </p:cNvSpPr>
          <p:nvPr>
            <p:ph type="body" idx="1"/>
          </p:nvPr>
        </p:nvSpPr>
        <p:spPr>
          <a:xfrm>
            <a:off x="251520" y="1600200"/>
            <a:ext cx="8784976" cy="4997152"/>
          </a:xfrm>
        </p:spPr>
        <p:txBody>
          <a:bodyPr>
            <a:normAutofit/>
          </a:bodyPr>
          <a:lstStyle/>
          <a:p>
            <a:pPr eaLnBrk="1" hangingPunct="1"/>
            <a:r>
              <a:rPr lang="en-US" altLang="en-US" sz="3600" dirty="0" smtClean="0"/>
              <a:t>Need for leadership – today, managers are expected to do more than just give orders.  They must involve employees and find ways to meet employee needs as well as business needs.</a:t>
            </a:r>
          </a:p>
          <a:p>
            <a:pPr eaLnBrk="1" hangingPunct="1"/>
            <a:r>
              <a:rPr lang="en-US" altLang="en-US" sz="3600" dirty="0" smtClean="0"/>
              <a:t>Leadership characteristics – it takes skill to get people with different backgrounds and personalities to work well together.  </a:t>
            </a:r>
          </a:p>
        </p:txBody>
      </p:sp>
    </p:spTree>
    <p:extLst>
      <p:ext uri="{BB962C8B-B14F-4D97-AF65-F5344CB8AC3E}">
        <p14:creationId xmlns:p14="http://schemas.microsoft.com/office/powerpoint/2010/main" val="16180839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9144000" cy="6741368"/>
          </a:xfrm>
        </p:spPr>
        <p:txBody>
          <a:bodyPr>
            <a:noAutofit/>
          </a:bodyPr>
          <a:lstStyle/>
          <a:p>
            <a:pPr lvl="0"/>
            <a:r>
              <a:rPr lang="en-GB" sz="4000" dirty="0"/>
              <a:t>It is a group process. It involves two or more people interacting with each other.</a:t>
            </a:r>
          </a:p>
          <a:p>
            <a:pPr lvl="0"/>
            <a:r>
              <a:rPr lang="en-GB" sz="4000" dirty="0"/>
              <a:t>A leader is involved in shaping and moulding the behaviour of the group towards accomplishment of organizational goals.</a:t>
            </a:r>
          </a:p>
          <a:p>
            <a:pPr lvl="0"/>
            <a:r>
              <a:rPr lang="en-GB" sz="4000" dirty="0"/>
              <a:t>Leadership is situation bound. There is no best style of leadership. It all depends upon tackling with the situations. </a:t>
            </a:r>
          </a:p>
        </p:txBody>
      </p:sp>
    </p:spTree>
    <p:extLst>
      <p:ext uri="{BB962C8B-B14F-4D97-AF65-F5344CB8AC3E}">
        <p14:creationId xmlns:p14="http://schemas.microsoft.com/office/powerpoint/2010/main" val="27010208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Importance of </a:t>
            </a:r>
            <a:r>
              <a:rPr lang="en-GB" b="1" dirty="0" smtClean="0"/>
              <a:t>Leadership</a:t>
            </a:r>
            <a:endParaRPr lang="en-GB" dirty="0"/>
          </a:p>
        </p:txBody>
      </p:sp>
      <p:sp>
        <p:nvSpPr>
          <p:cNvPr id="3" name="Content Placeholder 2"/>
          <p:cNvSpPr>
            <a:spLocks noGrp="1"/>
          </p:cNvSpPr>
          <p:nvPr>
            <p:ph idx="1"/>
          </p:nvPr>
        </p:nvSpPr>
        <p:spPr>
          <a:xfrm>
            <a:off x="323528" y="1600200"/>
            <a:ext cx="8686800" cy="4525963"/>
          </a:xfrm>
        </p:spPr>
        <p:txBody>
          <a:bodyPr>
            <a:noAutofit/>
          </a:bodyPr>
          <a:lstStyle/>
          <a:p>
            <a:r>
              <a:rPr lang="en-GB" sz="4400" dirty="0" smtClean="0"/>
              <a:t>Leadership is an important function of management which helps to maximize efficiency and to achieve organizational goals. The following points justify the importance of leadership in a concern.</a:t>
            </a:r>
            <a:endParaRPr lang="en-GB" sz="4400" dirty="0"/>
          </a:p>
        </p:txBody>
      </p:sp>
    </p:spTree>
    <p:extLst>
      <p:ext uri="{BB962C8B-B14F-4D97-AF65-F5344CB8AC3E}">
        <p14:creationId xmlns:p14="http://schemas.microsoft.com/office/powerpoint/2010/main" val="3611425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Initiates action</a:t>
            </a:r>
            <a:endParaRPr lang="en-GB" dirty="0"/>
          </a:p>
        </p:txBody>
      </p:sp>
      <p:sp>
        <p:nvSpPr>
          <p:cNvPr id="3" name="Content Placeholder 2"/>
          <p:cNvSpPr>
            <a:spLocks noGrp="1"/>
          </p:cNvSpPr>
          <p:nvPr>
            <p:ph idx="1"/>
          </p:nvPr>
        </p:nvSpPr>
        <p:spPr/>
        <p:txBody>
          <a:bodyPr>
            <a:normAutofit/>
          </a:bodyPr>
          <a:lstStyle/>
          <a:p>
            <a:pPr marL="0" indent="0">
              <a:buNone/>
            </a:pPr>
            <a:r>
              <a:rPr lang="en-GB" sz="4400" dirty="0" smtClean="0"/>
              <a:t>Leader is a person who starts the work by communicating the policies and plans to the subordinates from where the work actually starts.</a:t>
            </a:r>
            <a:endParaRPr lang="en-GB" sz="4400" dirty="0"/>
          </a:p>
        </p:txBody>
      </p:sp>
    </p:spTree>
    <p:extLst>
      <p:ext uri="{BB962C8B-B14F-4D97-AF65-F5344CB8AC3E}">
        <p14:creationId xmlns:p14="http://schemas.microsoft.com/office/powerpoint/2010/main" val="86100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Motivation</a:t>
            </a:r>
            <a:endParaRPr lang="en-GB" dirty="0"/>
          </a:p>
        </p:txBody>
      </p:sp>
      <p:sp>
        <p:nvSpPr>
          <p:cNvPr id="3" name="Content Placeholder 2"/>
          <p:cNvSpPr>
            <a:spLocks noGrp="1"/>
          </p:cNvSpPr>
          <p:nvPr>
            <p:ph idx="1"/>
          </p:nvPr>
        </p:nvSpPr>
        <p:spPr/>
        <p:txBody>
          <a:bodyPr>
            <a:noAutofit/>
          </a:bodyPr>
          <a:lstStyle/>
          <a:p>
            <a:r>
              <a:rPr lang="en-GB" sz="4400" dirty="0"/>
              <a:t>A leader proves to be playing an incentive role in the concern’s working. He motivates the employees with economic and non-economic rewards and thereby gets the work from the subordinates.</a:t>
            </a:r>
          </a:p>
        </p:txBody>
      </p:sp>
    </p:spTree>
    <p:extLst>
      <p:ext uri="{BB962C8B-B14F-4D97-AF65-F5344CB8AC3E}">
        <p14:creationId xmlns:p14="http://schemas.microsoft.com/office/powerpoint/2010/main" val="23747271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Providing guidance</a:t>
            </a:r>
            <a:endParaRPr lang="en-GB" dirty="0"/>
          </a:p>
        </p:txBody>
      </p:sp>
      <p:sp>
        <p:nvSpPr>
          <p:cNvPr id="3" name="Content Placeholder 2"/>
          <p:cNvSpPr>
            <a:spLocks noGrp="1"/>
          </p:cNvSpPr>
          <p:nvPr>
            <p:ph idx="1"/>
          </p:nvPr>
        </p:nvSpPr>
        <p:spPr/>
        <p:txBody>
          <a:bodyPr>
            <a:noAutofit/>
          </a:bodyPr>
          <a:lstStyle/>
          <a:p>
            <a:r>
              <a:rPr lang="en-GB" sz="4400" dirty="0"/>
              <a:t>A leader has to not only supervise but also play a guiding role for the subordinates. Guidance here means instructing the subordinates the way they have to perform their work effectively and efficiently.</a:t>
            </a:r>
          </a:p>
        </p:txBody>
      </p:sp>
    </p:spTree>
    <p:extLst>
      <p:ext uri="{BB962C8B-B14F-4D97-AF65-F5344CB8AC3E}">
        <p14:creationId xmlns:p14="http://schemas.microsoft.com/office/powerpoint/2010/main" val="12564658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Creating confidence</a:t>
            </a:r>
            <a:endParaRPr lang="en-GB" dirty="0"/>
          </a:p>
        </p:txBody>
      </p:sp>
      <p:sp>
        <p:nvSpPr>
          <p:cNvPr id="3" name="Content Placeholder 2"/>
          <p:cNvSpPr>
            <a:spLocks noGrp="1"/>
          </p:cNvSpPr>
          <p:nvPr>
            <p:ph idx="1"/>
          </p:nvPr>
        </p:nvSpPr>
        <p:spPr>
          <a:xfrm>
            <a:off x="179512" y="1268760"/>
            <a:ext cx="8784976" cy="5589240"/>
          </a:xfrm>
        </p:spPr>
        <p:txBody>
          <a:bodyPr>
            <a:noAutofit/>
          </a:bodyPr>
          <a:lstStyle/>
          <a:p>
            <a:r>
              <a:rPr lang="en-GB" sz="4000" dirty="0" smtClean="0"/>
              <a:t>Confidence is an important factor which can be achieved through expressing the work efforts to the subordinates, explaining them clearly their role and giving them guidelines to achieve the goals effectively. It is also important to hear the employees with regards to their complaints and problems.</a:t>
            </a:r>
            <a:endParaRPr lang="en-GB" sz="4000" dirty="0"/>
          </a:p>
        </p:txBody>
      </p:sp>
    </p:spTree>
    <p:extLst>
      <p:ext uri="{BB962C8B-B14F-4D97-AF65-F5344CB8AC3E}">
        <p14:creationId xmlns:p14="http://schemas.microsoft.com/office/powerpoint/2010/main" val="25344989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Building morale</a:t>
            </a:r>
            <a:endParaRPr lang="en-GB" dirty="0"/>
          </a:p>
        </p:txBody>
      </p:sp>
      <p:sp>
        <p:nvSpPr>
          <p:cNvPr id="3" name="Content Placeholder 2"/>
          <p:cNvSpPr>
            <a:spLocks noGrp="1"/>
          </p:cNvSpPr>
          <p:nvPr>
            <p:ph idx="1"/>
          </p:nvPr>
        </p:nvSpPr>
        <p:spPr>
          <a:xfrm>
            <a:off x="179512" y="1268760"/>
            <a:ext cx="8964488" cy="5256584"/>
          </a:xfrm>
        </p:spPr>
        <p:txBody>
          <a:bodyPr>
            <a:noAutofit/>
          </a:bodyPr>
          <a:lstStyle/>
          <a:p>
            <a:r>
              <a:rPr lang="en-GB" sz="4000" dirty="0"/>
              <a:t>Morale denotes willing co-operation of the employees towards their work and getting them into confidence and winning their trust. A leader can be a morale booster by achieving full co-operation so that they perform with best of their abilities as they work to achieve goals.</a:t>
            </a:r>
          </a:p>
        </p:txBody>
      </p:sp>
    </p:spTree>
    <p:extLst>
      <p:ext uri="{BB962C8B-B14F-4D97-AF65-F5344CB8AC3E}">
        <p14:creationId xmlns:p14="http://schemas.microsoft.com/office/powerpoint/2010/main" val="39311354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Builds work environment</a:t>
            </a:r>
            <a:endParaRPr lang="en-GB" dirty="0"/>
          </a:p>
        </p:txBody>
      </p:sp>
      <p:sp>
        <p:nvSpPr>
          <p:cNvPr id="3" name="Content Placeholder 2"/>
          <p:cNvSpPr>
            <a:spLocks noGrp="1"/>
          </p:cNvSpPr>
          <p:nvPr>
            <p:ph idx="1"/>
          </p:nvPr>
        </p:nvSpPr>
        <p:spPr>
          <a:xfrm>
            <a:off x="251520" y="1268760"/>
            <a:ext cx="8892480" cy="4857403"/>
          </a:xfrm>
        </p:spPr>
        <p:txBody>
          <a:bodyPr>
            <a:noAutofit/>
          </a:bodyPr>
          <a:lstStyle/>
          <a:p>
            <a:r>
              <a:rPr lang="en-GB" sz="4000" dirty="0"/>
              <a:t>Management is getting things done from people. An efficient work environment helps in sound and stable growth. Therefore, human relations should be kept into mind by a leader. He should have personal contacts with employees and should listen to their problems and solve them. He should treat employees on humanitarian terms.</a:t>
            </a:r>
          </a:p>
        </p:txBody>
      </p:sp>
    </p:spTree>
    <p:extLst>
      <p:ext uri="{BB962C8B-B14F-4D97-AF65-F5344CB8AC3E}">
        <p14:creationId xmlns:p14="http://schemas.microsoft.com/office/powerpoint/2010/main" val="36779345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Co-ordination</a:t>
            </a:r>
            <a:endParaRPr lang="en-GB" dirty="0"/>
          </a:p>
        </p:txBody>
      </p:sp>
      <p:sp>
        <p:nvSpPr>
          <p:cNvPr id="3" name="Content Placeholder 2"/>
          <p:cNvSpPr>
            <a:spLocks noGrp="1"/>
          </p:cNvSpPr>
          <p:nvPr>
            <p:ph idx="1"/>
          </p:nvPr>
        </p:nvSpPr>
        <p:spPr>
          <a:xfrm>
            <a:off x="323528" y="1268760"/>
            <a:ext cx="8640960" cy="5328592"/>
          </a:xfrm>
        </p:spPr>
        <p:txBody>
          <a:bodyPr>
            <a:noAutofit/>
          </a:bodyPr>
          <a:lstStyle/>
          <a:p>
            <a:r>
              <a:rPr lang="en-GB" sz="4400" dirty="0" smtClean="0"/>
              <a:t>Co-ordination can be achieved through reconciling personal interests with organizational goals. This synchronization can be achieved through proper and effective co-ordination which should be primary motive of a leader.</a:t>
            </a:r>
            <a:endParaRPr lang="en-GB" sz="4400" dirty="0"/>
          </a:p>
        </p:txBody>
      </p:sp>
    </p:spTree>
    <p:extLst>
      <p:ext uri="{BB962C8B-B14F-4D97-AF65-F5344CB8AC3E}">
        <p14:creationId xmlns:p14="http://schemas.microsoft.com/office/powerpoint/2010/main" val="3229586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 COMPARISON OF MANAGEMENT AND </a:t>
            </a:r>
            <a:r>
              <a:rPr lang="en-GB" dirty="0" smtClean="0"/>
              <a:t>LEADERSHIP</a:t>
            </a:r>
            <a:endParaRPr lang="en-GB" dirty="0"/>
          </a:p>
        </p:txBody>
      </p:sp>
      <p:sp>
        <p:nvSpPr>
          <p:cNvPr id="4" name="Content Placeholder 3"/>
          <p:cNvSpPr>
            <a:spLocks noGrp="1"/>
          </p:cNvSpPr>
          <p:nvPr>
            <p:ph sz="half" idx="1"/>
          </p:nvPr>
        </p:nvSpPr>
        <p:spPr>
          <a:xfrm>
            <a:off x="107504" y="1600200"/>
            <a:ext cx="4388296" cy="4525963"/>
          </a:xfrm>
        </p:spPr>
        <p:txBody>
          <a:bodyPr>
            <a:noAutofit/>
          </a:bodyPr>
          <a:lstStyle/>
          <a:p>
            <a:r>
              <a:rPr lang="en-GB" sz="3200" b="1" dirty="0" smtClean="0"/>
              <a:t>Management</a:t>
            </a:r>
          </a:p>
          <a:p>
            <a:r>
              <a:rPr lang="en-GB" sz="3200" dirty="0" smtClean="0"/>
              <a:t>Planning </a:t>
            </a:r>
            <a:r>
              <a:rPr lang="en-GB" sz="3200" dirty="0"/>
              <a:t>and budgeting</a:t>
            </a:r>
          </a:p>
          <a:p>
            <a:r>
              <a:rPr lang="en-GB" sz="3200" dirty="0" smtClean="0"/>
              <a:t>Keeping </a:t>
            </a:r>
            <a:r>
              <a:rPr lang="en-GB" sz="3200" dirty="0"/>
              <a:t>eye on bottom line </a:t>
            </a:r>
            <a:endParaRPr lang="en-GB" sz="3200" dirty="0" smtClean="0"/>
          </a:p>
          <a:p>
            <a:r>
              <a:rPr lang="en-GB" sz="3200" dirty="0" smtClean="0"/>
              <a:t>Organizing </a:t>
            </a:r>
            <a:r>
              <a:rPr lang="en-GB" sz="3200" dirty="0"/>
              <a:t>and staffing</a:t>
            </a:r>
          </a:p>
          <a:p>
            <a:r>
              <a:rPr lang="en-GB" sz="3200" dirty="0" smtClean="0"/>
              <a:t>Directing </a:t>
            </a:r>
            <a:r>
              <a:rPr lang="en-GB" sz="3200" dirty="0"/>
              <a:t>and controlling</a:t>
            </a:r>
          </a:p>
          <a:p>
            <a:r>
              <a:rPr lang="en-GB" sz="3200" dirty="0" smtClean="0"/>
              <a:t>Create </a:t>
            </a:r>
            <a:r>
              <a:rPr lang="en-GB" sz="3200" dirty="0"/>
              <a:t>boundaries </a:t>
            </a:r>
          </a:p>
        </p:txBody>
      </p:sp>
      <p:sp>
        <p:nvSpPr>
          <p:cNvPr id="5" name="Content Placeholder 4"/>
          <p:cNvSpPr>
            <a:spLocks noGrp="1"/>
          </p:cNvSpPr>
          <p:nvPr>
            <p:ph sz="half" idx="2"/>
          </p:nvPr>
        </p:nvSpPr>
        <p:spPr>
          <a:xfrm>
            <a:off x="4648200" y="1600200"/>
            <a:ext cx="4316288" cy="4525963"/>
          </a:xfrm>
        </p:spPr>
        <p:txBody>
          <a:bodyPr>
            <a:noAutofit/>
          </a:bodyPr>
          <a:lstStyle/>
          <a:p>
            <a:pPr marL="0" indent="0">
              <a:buNone/>
            </a:pPr>
            <a:r>
              <a:rPr lang="en-GB" sz="3200" b="1" dirty="0" smtClean="0"/>
              <a:t>Leadership</a:t>
            </a:r>
          </a:p>
          <a:p>
            <a:r>
              <a:rPr lang="en-GB" sz="3200" dirty="0" smtClean="0"/>
              <a:t>Creating </a:t>
            </a:r>
            <a:r>
              <a:rPr lang="en-GB" sz="3200" dirty="0"/>
              <a:t>vision and strategy</a:t>
            </a:r>
          </a:p>
          <a:p>
            <a:r>
              <a:rPr lang="en-GB" sz="3200" dirty="0" smtClean="0"/>
              <a:t>Keeping </a:t>
            </a:r>
            <a:r>
              <a:rPr lang="en-GB" sz="3200" dirty="0"/>
              <a:t>eye on the horizon </a:t>
            </a:r>
            <a:endParaRPr lang="en-GB" sz="3200" dirty="0" smtClean="0"/>
          </a:p>
          <a:p>
            <a:r>
              <a:rPr lang="en-GB" sz="3200" dirty="0"/>
              <a:t>Creating shared culture and values</a:t>
            </a:r>
          </a:p>
          <a:p>
            <a:r>
              <a:rPr lang="en-GB" sz="3200" dirty="0" smtClean="0"/>
              <a:t>Helping </a:t>
            </a:r>
            <a:r>
              <a:rPr lang="en-GB" sz="3200" dirty="0"/>
              <a:t>others grow</a:t>
            </a:r>
          </a:p>
          <a:p>
            <a:r>
              <a:rPr lang="en-GB" sz="3200" dirty="0" smtClean="0"/>
              <a:t>Minimize </a:t>
            </a:r>
            <a:r>
              <a:rPr lang="en-GB" sz="3200" dirty="0"/>
              <a:t>boundaries </a:t>
            </a:r>
          </a:p>
        </p:txBody>
      </p:sp>
    </p:spTree>
    <p:extLst>
      <p:ext uri="{BB962C8B-B14F-4D97-AF65-F5344CB8AC3E}">
        <p14:creationId xmlns:p14="http://schemas.microsoft.com/office/powerpoint/2010/main" val="1306313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altLang="en-US"/>
              <a:t>Chapter 7</a:t>
            </a:r>
          </a:p>
        </p:txBody>
      </p:sp>
      <p:sp>
        <p:nvSpPr>
          <p:cNvPr id="6" name="Slide Number Placeholder 5"/>
          <p:cNvSpPr>
            <a:spLocks noGrp="1"/>
          </p:cNvSpPr>
          <p:nvPr>
            <p:ph type="sldNum" sz="quarter" idx="11"/>
          </p:nvPr>
        </p:nvSpPr>
        <p:spPr/>
        <p:txBody>
          <a:bodyPr/>
          <a:lstStyle/>
          <a:p>
            <a:pPr>
              <a:defRPr/>
            </a:pPr>
            <a:fld id="{AE0B6313-BB59-430D-9D54-6626C6AF5C1E}" type="slidenum">
              <a:rPr lang="en-US" altLang="en-US"/>
              <a:pPr>
                <a:defRPr/>
              </a:pPr>
              <a:t>2</a:t>
            </a:fld>
            <a:endParaRPr lang="en-US" altLang="en-US"/>
          </a:p>
        </p:txBody>
      </p:sp>
      <p:sp>
        <p:nvSpPr>
          <p:cNvPr id="26631" name="Rectangle 7"/>
          <p:cNvSpPr>
            <a:spLocks noGrp="1" noChangeArrowheads="1"/>
          </p:cNvSpPr>
          <p:nvPr>
            <p:ph type="title"/>
          </p:nvPr>
        </p:nvSpPr>
        <p:spPr/>
        <p:txBody>
          <a:bodyPr>
            <a:normAutofit/>
          </a:bodyPr>
          <a:lstStyle/>
          <a:p>
            <a:pPr eaLnBrk="1" hangingPunct="1">
              <a:defRPr/>
            </a:pPr>
            <a:r>
              <a:rPr lang="en-US" altLang="en-US" b="1" dirty="0" smtClean="0"/>
              <a:t>Characteristics of Effective Leaders</a:t>
            </a:r>
          </a:p>
        </p:txBody>
      </p:sp>
      <p:sp>
        <p:nvSpPr>
          <p:cNvPr id="11269" name="Rectangle 8"/>
          <p:cNvSpPr>
            <a:spLocks noGrp="1" noChangeArrowheads="1"/>
          </p:cNvSpPr>
          <p:nvPr>
            <p:ph type="body" sz="half" idx="1"/>
          </p:nvPr>
        </p:nvSpPr>
        <p:spPr/>
        <p:txBody>
          <a:bodyPr>
            <a:normAutofit/>
          </a:bodyPr>
          <a:lstStyle/>
          <a:p>
            <a:pPr eaLnBrk="1" hangingPunct="1"/>
            <a:r>
              <a:rPr lang="en-US" altLang="en-US" sz="3600" dirty="0" smtClean="0"/>
              <a:t>Understanding</a:t>
            </a:r>
          </a:p>
          <a:p>
            <a:pPr eaLnBrk="1" hangingPunct="1"/>
            <a:r>
              <a:rPr lang="en-US" altLang="en-US" sz="3600" dirty="0" smtClean="0"/>
              <a:t>Initiative</a:t>
            </a:r>
          </a:p>
          <a:p>
            <a:pPr eaLnBrk="1" hangingPunct="1"/>
            <a:r>
              <a:rPr lang="en-US" altLang="en-US" sz="3600" dirty="0" smtClean="0"/>
              <a:t>Dependability</a:t>
            </a:r>
          </a:p>
          <a:p>
            <a:pPr eaLnBrk="1" hangingPunct="1"/>
            <a:r>
              <a:rPr lang="en-US" altLang="en-US" sz="3600" dirty="0" smtClean="0"/>
              <a:t>Judgment</a:t>
            </a:r>
          </a:p>
          <a:p>
            <a:pPr eaLnBrk="1" hangingPunct="1"/>
            <a:r>
              <a:rPr lang="en-US" altLang="en-US" sz="3600" dirty="0" smtClean="0"/>
              <a:t>Objectivity</a:t>
            </a:r>
          </a:p>
          <a:p>
            <a:pPr eaLnBrk="1" hangingPunct="1"/>
            <a:r>
              <a:rPr lang="en-US" altLang="en-US" sz="3600" dirty="0" smtClean="0"/>
              <a:t>Confidence</a:t>
            </a:r>
          </a:p>
        </p:txBody>
      </p:sp>
      <p:sp>
        <p:nvSpPr>
          <p:cNvPr id="11270" name="Rectangle 9"/>
          <p:cNvSpPr>
            <a:spLocks noGrp="1" noChangeArrowheads="1"/>
          </p:cNvSpPr>
          <p:nvPr>
            <p:ph type="body" sz="half" idx="2"/>
          </p:nvPr>
        </p:nvSpPr>
        <p:spPr/>
        <p:txBody>
          <a:bodyPr/>
          <a:lstStyle/>
          <a:p>
            <a:pPr eaLnBrk="1" hangingPunct="1"/>
            <a:r>
              <a:rPr lang="en-US" altLang="en-US" sz="3600" dirty="0" smtClean="0"/>
              <a:t>Stability</a:t>
            </a:r>
          </a:p>
          <a:p>
            <a:pPr eaLnBrk="1" hangingPunct="1"/>
            <a:r>
              <a:rPr lang="en-US" altLang="en-US" sz="3600" dirty="0" smtClean="0"/>
              <a:t>Cooperation</a:t>
            </a:r>
          </a:p>
          <a:p>
            <a:pPr eaLnBrk="1" hangingPunct="1"/>
            <a:r>
              <a:rPr lang="en-US" altLang="en-US" sz="3600" dirty="0" smtClean="0"/>
              <a:t>Honesty</a:t>
            </a:r>
          </a:p>
          <a:p>
            <a:pPr eaLnBrk="1" hangingPunct="1"/>
            <a:r>
              <a:rPr lang="en-US" altLang="en-US" sz="3600" dirty="0" smtClean="0"/>
              <a:t>Courage</a:t>
            </a:r>
          </a:p>
          <a:p>
            <a:pPr eaLnBrk="1" hangingPunct="1"/>
            <a:r>
              <a:rPr lang="en-US" altLang="en-US" sz="3600" dirty="0" smtClean="0"/>
              <a:t>Communication</a:t>
            </a:r>
          </a:p>
          <a:p>
            <a:pPr eaLnBrk="1" hangingPunct="1"/>
            <a:r>
              <a:rPr lang="en-US" altLang="en-US" sz="3600" dirty="0" smtClean="0"/>
              <a:t>Intelligence</a:t>
            </a:r>
          </a:p>
          <a:p>
            <a:pPr eaLnBrk="1" hangingPunct="1"/>
            <a:endParaRPr lang="en-US" altLang="en-US" dirty="0" smtClean="0"/>
          </a:p>
        </p:txBody>
      </p:sp>
    </p:spTree>
    <p:extLst>
      <p:ext uri="{BB962C8B-B14F-4D97-AF65-F5344CB8AC3E}">
        <p14:creationId xmlns:p14="http://schemas.microsoft.com/office/powerpoint/2010/main" val="7574466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26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26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270">
                                            <p:txEl>
                                              <p:pRg st="0" end="0"/>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270">
                                            <p:txEl>
                                              <p:pRg st="1" end="1"/>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270">
                                            <p:txEl>
                                              <p:pRg st="2" end="2"/>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270">
                                            <p:txEl>
                                              <p:pRg st="3" end="3"/>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270">
                                            <p:txEl>
                                              <p:pRg st="4" end="4"/>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27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build="p"/>
      <p:bldP spid="11270"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 COMPARISON OF MANAGEMENT AND </a:t>
            </a:r>
            <a:r>
              <a:rPr lang="en-GB" dirty="0" smtClean="0"/>
              <a:t>LEADERSHIP</a:t>
            </a:r>
            <a:endParaRPr lang="en-GB" dirty="0"/>
          </a:p>
        </p:txBody>
      </p:sp>
      <p:sp>
        <p:nvSpPr>
          <p:cNvPr id="4" name="Content Placeholder 3"/>
          <p:cNvSpPr>
            <a:spLocks noGrp="1"/>
          </p:cNvSpPr>
          <p:nvPr>
            <p:ph sz="half" idx="1"/>
          </p:nvPr>
        </p:nvSpPr>
        <p:spPr>
          <a:xfrm>
            <a:off x="107504" y="1600200"/>
            <a:ext cx="4388296" cy="4525963"/>
          </a:xfrm>
        </p:spPr>
        <p:txBody>
          <a:bodyPr>
            <a:noAutofit/>
          </a:bodyPr>
          <a:lstStyle/>
          <a:p>
            <a:r>
              <a:rPr lang="en-GB" sz="3200" b="1" dirty="0" smtClean="0"/>
              <a:t>Management</a:t>
            </a:r>
          </a:p>
          <a:p>
            <a:r>
              <a:rPr lang="en-GB" sz="3200" dirty="0"/>
              <a:t>Focuses on objects – producing/selling</a:t>
            </a:r>
          </a:p>
          <a:p>
            <a:r>
              <a:rPr lang="en-GB" sz="3200" dirty="0"/>
              <a:t>goods and services</a:t>
            </a:r>
          </a:p>
          <a:p>
            <a:r>
              <a:rPr lang="en-GB" sz="3200" dirty="0" smtClean="0"/>
              <a:t>Based </a:t>
            </a:r>
            <a:r>
              <a:rPr lang="en-GB" sz="3200" dirty="0"/>
              <a:t>on position power </a:t>
            </a:r>
            <a:endParaRPr lang="en-GB" sz="3200" dirty="0" smtClean="0"/>
          </a:p>
          <a:p>
            <a:r>
              <a:rPr lang="en-GB" sz="3200" dirty="0"/>
              <a:t>Acting as boss </a:t>
            </a:r>
            <a:endParaRPr lang="en-GB" sz="3200" dirty="0" smtClean="0"/>
          </a:p>
        </p:txBody>
      </p:sp>
      <p:sp>
        <p:nvSpPr>
          <p:cNvPr id="5" name="Content Placeholder 4"/>
          <p:cNvSpPr>
            <a:spLocks noGrp="1"/>
          </p:cNvSpPr>
          <p:nvPr>
            <p:ph sz="half" idx="2"/>
          </p:nvPr>
        </p:nvSpPr>
        <p:spPr>
          <a:xfrm>
            <a:off x="4499992" y="1600200"/>
            <a:ext cx="4464496" cy="4525963"/>
          </a:xfrm>
        </p:spPr>
        <p:txBody>
          <a:bodyPr>
            <a:noAutofit/>
          </a:bodyPr>
          <a:lstStyle/>
          <a:p>
            <a:pPr marL="0" indent="0">
              <a:buNone/>
            </a:pPr>
            <a:r>
              <a:rPr lang="en-GB" sz="3600" b="1" dirty="0" smtClean="0"/>
              <a:t>Leadership</a:t>
            </a:r>
            <a:endParaRPr lang="en-GB" sz="3200" b="1" dirty="0" smtClean="0"/>
          </a:p>
          <a:p>
            <a:r>
              <a:rPr lang="en-GB" sz="3200" dirty="0"/>
              <a:t>Focuses on people – inspiring </a:t>
            </a:r>
            <a:r>
              <a:rPr lang="en-GB" sz="3200" dirty="0" smtClean="0"/>
              <a:t>and motivating </a:t>
            </a:r>
            <a:r>
              <a:rPr lang="en-GB" sz="3200" dirty="0"/>
              <a:t>followers</a:t>
            </a:r>
          </a:p>
          <a:p>
            <a:pPr marL="0" indent="0">
              <a:buNone/>
            </a:pPr>
            <a:r>
              <a:rPr lang="en-GB" sz="3200" dirty="0"/>
              <a:t>• Based on </a:t>
            </a:r>
            <a:r>
              <a:rPr lang="en-GB" sz="3200" dirty="0" smtClean="0"/>
              <a:t>personal power </a:t>
            </a:r>
          </a:p>
          <a:p>
            <a:r>
              <a:rPr lang="en-GB" sz="3200" dirty="0"/>
              <a:t>Acting as coach, facilitator, servant </a:t>
            </a:r>
            <a:endParaRPr lang="en-GB" sz="3200" dirty="0" smtClean="0"/>
          </a:p>
        </p:txBody>
      </p:sp>
    </p:spTree>
    <p:extLst>
      <p:ext uri="{BB962C8B-B14F-4D97-AF65-F5344CB8AC3E}">
        <p14:creationId xmlns:p14="http://schemas.microsoft.com/office/powerpoint/2010/main" val="23769693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 COMPARISON OF MANAGEMENT AND </a:t>
            </a:r>
            <a:r>
              <a:rPr lang="en-GB" dirty="0" smtClean="0"/>
              <a:t>LEADERSHIP</a:t>
            </a:r>
            <a:endParaRPr lang="en-GB" dirty="0"/>
          </a:p>
        </p:txBody>
      </p:sp>
      <p:sp>
        <p:nvSpPr>
          <p:cNvPr id="4" name="Content Placeholder 3"/>
          <p:cNvSpPr>
            <a:spLocks noGrp="1"/>
          </p:cNvSpPr>
          <p:nvPr>
            <p:ph sz="half" idx="1"/>
          </p:nvPr>
        </p:nvSpPr>
        <p:spPr>
          <a:xfrm>
            <a:off x="107504" y="1600200"/>
            <a:ext cx="4388296" cy="4525963"/>
          </a:xfrm>
        </p:spPr>
        <p:txBody>
          <a:bodyPr>
            <a:noAutofit/>
          </a:bodyPr>
          <a:lstStyle/>
          <a:p>
            <a:r>
              <a:rPr lang="en-GB" sz="3200" b="1" dirty="0" smtClean="0"/>
              <a:t>Management</a:t>
            </a:r>
          </a:p>
          <a:p>
            <a:r>
              <a:rPr lang="en-GB" sz="3200" dirty="0"/>
              <a:t>Emotional distance</a:t>
            </a:r>
          </a:p>
          <a:p>
            <a:r>
              <a:rPr lang="en-GB" sz="3200" dirty="0"/>
              <a:t>• Expert mind</a:t>
            </a:r>
          </a:p>
          <a:p>
            <a:r>
              <a:rPr lang="en-GB" sz="3200" dirty="0"/>
              <a:t>• Talking</a:t>
            </a:r>
          </a:p>
          <a:p>
            <a:r>
              <a:rPr lang="en-GB" sz="3200" dirty="0"/>
              <a:t>• Conformity</a:t>
            </a:r>
          </a:p>
          <a:p>
            <a:r>
              <a:rPr lang="en-GB" sz="3200" dirty="0"/>
              <a:t>• Insight into organization </a:t>
            </a:r>
            <a:endParaRPr lang="en-GB" sz="3200" dirty="0" smtClean="0"/>
          </a:p>
        </p:txBody>
      </p:sp>
      <p:sp>
        <p:nvSpPr>
          <p:cNvPr id="5" name="Content Placeholder 4"/>
          <p:cNvSpPr>
            <a:spLocks noGrp="1"/>
          </p:cNvSpPr>
          <p:nvPr>
            <p:ph sz="half" idx="2"/>
          </p:nvPr>
        </p:nvSpPr>
        <p:spPr>
          <a:xfrm>
            <a:off x="4139952" y="1600200"/>
            <a:ext cx="5004048" cy="4525963"/>
          </a:xfrm>
        </p:spPr>
        <p:txBody>
          <a:bodyPr>
            <a:noAutofit/>
          </a:bodyPr>
          <a:lstStyle/>
          <a:p>
            <a:pPr marL="0" indent="0">
              <a:buNone/>
            </a:pPr>
            <a:r>
              <a:rPr lang="en-GB" sz="3600" b="1" dirty="0" smtClean="0"/>
              <a:t>Leadership</a:t>
            </a:r>
          </a:p>
          <a:p>
            <a:pPr marL="0" indent="0">
              <a:buNone/>
            </a:pPr>
            <a:r>
              <a:rPr lang="en-GB" sz="3200" dirty="0"/>
              <a:t> Emotional connections (heart)</a:t>
            </a:r>
          </a:p>
          <a:p>
            <a:pPr marL="0" indent="0">
              <a:buNone/>
            </a:pPr>
            <a:r>
              <a:rPr lang="en-GB" sz="3200" dirty="0"/>
              <a:t>• Open mind (mindfulness)</a:t>
            </a:r>
          </a:p>
          <a:p>
            <a:pPr marL="0" indent="0">
              <a:buNone/>
            </a:pPr>
            <a:r>
              <a:rPr lang="en-GB" sz="3200" dirty="0"/>
              <a:t>• Listening (communication)</a:t>
            </a:r>
          </a:p>
          <a:p>
            <a:pPr marL="0" indent="0">
              <a:buNone/>
            </a:pPr>
            <a:r>
              <a:rPr lang="en-GB" sz="3200" dirty="0"/>
              <a:t>• Non-conformity (courage)</a:t>
            </a:r>
          </a:p>
          <a:p>
            <a:pPr marL="0" indent="0">
              <a:buNone/>
            </a:pPr>
            <a:r>
              <a:rPr lang="en-GB" sz="3200" dirty="0"/>
              <a:t>• Insight into self (integrity) </a:t>
            </a:r>
            <a:endParaRPr lang="en-GB" sz="3200" dirty="0" smtClean="0"/>
          </a:p>
        </p:txBody>
      </p:sp>
    </p:spTree>
    <p:extLst>
      <p:ext uri="{BB962C8B-B14F-4D97-AF65-F5344CB8AC3E}">
        <p14:creationId xmlns:p14="http://schemas.microsoft.com/office/powerpoint/2010/main" val="1991866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GB" dirty="0"/>
              <a:t>A COMPARISON OF MANAGEMENT AND </a:t>
            </a:r>
            <a:r>
              <a:rPr lang="en-GB" dirty="0" smtClean="0"/>
              <a:t>LEADERSHIP</a:t>
            </a:r>
            <a:endParaRPr lang="en-GB" dirty="0"/>
          </a:p>
        </p:txBody>
      </p:sp>
      <p:sp>
        <p:nvSpPr>
          <p:cNvPr id="4" name="Content Placeholder 3"/>
          <p:cNvSpPr>
            <a:spLocks noGrp="1"/>
          </p:cNvSpPr>
          <p:nvPr>
            <p:ph sz="half" idx="1"/>
          </p:nvPr>
        </p:nvSpPr>
        <p:spPr>
          <a:xfrm>
            <a:off x="32420" y="1124744"/>
            <a:ext cx="4248472" cy="5616624"/>
          </a:xfrm>
        </p:spPr>
        <p:txBody>
          <a:bodyPr>
            <a:noAutofit/>
          </a:bodyPr>
          <a:lstStyle/>
          <a:p>
            <a:r>
              <a:rPr lang="en-GB" sz="3200" b="1" dirty="0" smtClean="0"/>
              <a:t>Management</a:t>
            </a:r>
          </a:p>
          <a:p>
            <a:r>
              <a:rPr lang="en-GB" sz="3200" dirty="0"/>
              <a:t>Implementation of the leader’s </a:t>
            </a:r>
            <a:r>
              <a:rPr lang="en-GB" sz="3200" dirty="0" smtClean="0"/>
              <a:t>vision and </a:t>
            </a:r>
            <a:r>
              <a:rPr lang="en-GB" sz="3200" dirty="0"/>
              <a:t>changes introduced by leaders, </a:t>
            </a:r>
            <a:r>
              <a:rPr lang="en-GB" sz="3200" dirty="0" smtClean="0"/>
              <a:t>and the </a:t>
            </a:r>
            <a:r>
              <a:rPr lang="en-GB" sz="3200" dirty="0"/>
              <a:t>maintenance and administration </a:t>
            </a:r>
            <a:r>
              <a:rPr lang="en-GB" sz="3200" dirty="0" smtClean="0"/>
              <a:t>of organizational </a:t>
            </a:r>
            <a:r>
              <a:rPr lang="en-GB" sz="3200" dirty="0"/>
              <a:t>infrastructures. </a:t>
            </a:r>
            <a:endParaRPr lang="en-GB" sz="3200" dirty="0" smtClean="0"/>
          </a:p>
        </p:txBody>
      </p:sp>
      <p:sp>
        <p:nvSpPr>
          <p:cNvPr id="5" name="Content Placeholder 4"/>
          <p:cNvSpPr>
            <a:spLocks noGrp="1"/>
          </p:cNvSpPr>
          <p:nvPr>
            <p:ph sz="half" idx="2"/>
          </p:nvPr>
        </p:nvSpPr>
        <p:spPr>
          <a:xfrm>
            <a:off x="4283968" y="1052736"/>
            <a:ext cx="4860032" cy="4525963"/>
          </a:xfrm>
        </p:spPr>
        <p:txBody>
          <a:bodyPr>
            <a:noAutofit/>
          </a:bodyPr>
          <a:lstStyle/>
          <a:p>
            <a:pPr marL="0" indent="0">
              <a:buNone/>
            </a:pPr>
            <a:r>
              <a:rPr lang="en-GB" sz="3600" b="1" dirty="0" smtClean="0"/>
              <a:t>Leadership</a:t>
            </a:r>
          </a:p>
          <a:p>
            <a:pPr marL="0" indent="0">
              <a:buNone/>
            </a:pPr>
            <a:r>
              <a:rPr lang="en-GB" sz="3200" dirty="0"/>
              <a:t> Articulation of an organizational vision and</a:t>
            </a:r>
          </a:p>
          <a:p>
            <a:pPr marL="0" indent="0">
              <a:buNone/>
            </a:pPr>
            <a:r>
              <a:rPr lang="en-GB" sz="3200" dirty="0"/>
              <a:t>the introduction of major organizational</a:t>
            </a:r>
          </a:p>
          <a:p>
            <a:pPr marL="0" indent="0">
              <a:buNone/>
            </a:pPr>
            <a:r>
              <a:rPr lang="en-GB" sz="3200" dirty="0"/>
              <a:t>change; provides inspiration and deals with</a:t>
            </a:r>
          </a:p>
          <a:p>
            <a:pPr marL="0" indent="0">
              <a:buNone/>
            </a:pPr>
            <a:r>
              <a:rPr lang="en-GB" sz="3200" dirty="0"/>
              <a:t>highly stressful and troublesome aspects of</a:t>
            </a:r>
          </a:p>
          <a:p>
            <a:pPr marL="0" indent="0">
              <a:buNone/>
            </a:pPr>
            <a:r>
              <a:rPr lang="en-GB" sz="3200" dirty="0"/>
              <a:t>the external environments of organizations. </a:t>
            </a:r>
            <a:endParaRPr lang="en-GB" sz="3200" dirty="0" smtClean="0"/>
          </a:p>
        </p:txBody>
      </p:sp>
    </p:spTree>
    <p:extLst>
      <p:ext uri="{BB962C8B-B14F-4D97-AF65-F5344CB8AC3E}">
        <p14:creationId xmlns:p14="http://schemas.microsoft.com/office/powerpoint/2010/main" val="1930476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GB" dirty="0"/>
              <a:t>A COMPARISON OF MANAGEMENT AND </a:t>
            </a:r>
            <a:r>
              <a:rPr lang="en-GB" dirty="0" smtClean="0"/>
              <a:t>LEADERSHIP</a:t>
            </a:r>
            <a:endParaRPr lang="en-GB" dirty="0"/>
          </a:p>
        </p:txBody>
      </p:sp>
      <p:sp>
        <p:nvSpPr>
          <p:cNvPr id="4" name="Content Placeholder 3"/>
          <p:cNvSpPr>
            <a:spLocks noGrp="1"/>
          </p:cNvSpPr>
          <p:nvPr>
            <p:ph sz="half" idx="1"/>
          </p:nvPr>
        </p:nvSpPr>
        <p:spPr>
          <a:xfrm>
            <a:off x="32420" y="1124744"/>
            <a:ext cx="4248472" cy="5616624"/>
          </a:xfrm>
        </p:spPr>
        <p:txBody>
          <a:bodyPr>
            <a:noAutofit/>
          </a:bodyPr>
          <a:lstStyle/>
          <a:p>
            <a:r>
              <a:rPr lang="en-GB" sz="3200" b="1" dirty="0" smtClean="0"/>
              <a:t>Management</a:t>
            </a:r>
          </a:p>
          <a:p>
            <a:r>
              <a:rPr lang="en-GB" sz="3200" dirty="0"/>
              <a:t>Focuses on the tasks (things) </a:t>
            </a:r>
            <a:r>
              <a:rPr lang="en-GB" sz="3200" dirty="0" smtClean="0"/>
              <a:t>when performing </a:t>
            </a:r>
            <a:r>
              <a:rPr lang="en-GB" sz="3200" dirty="0"/>
              <a:t>the management functions </a:t>
            </a:r>
            <a:r>
              <a:rPr lang="en-GB" sz="3200" dirty="0" smtClean="0"/>
              <a:t>of planning</a:t>
            </a:r>
            <a:r>
              <a:rPr lang="en-GB" sz="3200" dirty="0"/>
              <a:t>, organization, and controlling. </a:t>
            </a:r>
            <a:endParaRPr lang="en-GB" sz="3200" dirty="0" smtClean="0"/>
          </a:p>
        </p:txBody>
      </p:sp>
      <p:sp>
        <p:nvSpPr>
          <p:cNvPr id="5" name="Content Placeholder 4"/>
          <p:cNvSpPr>
            <a:spLocks noGrp="1"/>
          </p:cNvSpPr>
          <p:nvPr>
            <p:ph sz="half" idx="2"/>
          </p:nvPr>
        </p:nvSpPr>
        <p:spPr>
          <a:xfrm>
            <a:off x="4283968" y="1052736"/>
            <a:ext cx="4860032" cy="4525963"/>
          </a:xfrm>
        </p:spPr>
        <p:txBody>
          <a:bodyPr>
            <a:noAutofit/>
          </a:bodyPr>
          <a:lstStyle/>
          <a:p>
            <a:pPr marL="0" indent="0">
              <a:buNone/>
            </a:pPr>
            <a:r>
              <a:rPr lang="en-GB" sz="3600" b="1" dirty="0" smtClean="0"/>
              <a:t>Leadership</a:t>
            </a:r>
          </a:p>
          <a:p>
            <a:pPr marL="0" indent="0">
              <a:buNone/>
            </a:pPr>
            <a:r>
              <a:rPr lang="en-GB" sz="3200" dirty="0"/>
              <a:t>  Focuses on the interpersonal relationships</a:t>
            </a:r>
          </a:p>
          <a:p>
            <a:pPr marL="0" indent="0">
              <a:buNone/>
            </a:pPr>
            <a:r>
              <a:rPr lang="en-GB" sz="3200" dirty="0"/>
              <a:t>(people). </a:t>
            </a:r>
            <a:endParaRPr lang="en-GB" sz="3200" dirty="0" smtClean="0"/>
          </a:p>
        </p:txBody>
      </p:sp>
    </p:spTree>
    <p:extLst>
      <p:ext uri="{BB962C8B-B14F-4D97-AF65-F5344CB8AC3E}">
        <p14:creationId xmlns:p14="http://schemas.microsoft.com/office/powerpoint/2010/main" val="36354482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GB" dirty="0"/>
              <a:t>A COMPARISON OF MANAGEMENT AND </a:t>
            </a:r>
            <a:r>
              <a:rPr lang="en-GB" dirty="0" smtClean="0"/>
              <a:t>LEADERSHIP</a:t>
            </a:r>
            <a:endParaRPr lang="en-GB" dirty="0"/>
          </a:p>
        </p:txBody>
      </p:sp>
      <p:sp>
        <p:nvSpPr>
          <p:cNvPr id="4" name="Content Placeholder 3"/>
          <p:cNvSpPr>
            <a:spLocks noGrp="1"/>
          </p:cNvSpPr>
          <p:nvPr>
            <p:ph sz="half" idx="1"/>
          </p:nvPr>
        </p:nvSpPr>
        <p:spPr>
          <a:xfrm>
            <a:off x="32420" y="980728"/>
            <a:ext cx="4248472" cy="5616624"/>
          </a:xfrm>
        </p:spPr>
        <p:txBody>
          <a:bodyPr>
            <a:noAutofit/>
          </a:bodyPr>
          <a:lstStyle/>
          <a:p>
            <a:r>
              <a:rPr lang="en-GB" sz="3200" b="1" dirty="0" smtClean="0"/>
              <a:t>Management</a:t>
            </a:r>
          </a:p>
          <a:p>
            <a:r>
              <a:rPr lang="en-GB" sz="3200" dirty="0"/>
              <a:t>Planning. Establishes </a:t>
            </a:r>
            <a:r>
              <a:rPr lang="en-GB" sz="3200" dirty="0" smtClean="0"/>
              <a:t>detailed objectives </a:t>
            </a:r>
            <a:r>
              <a:rPr lang="en-GB" sz="3200" dirty="0"/>
              <a:t>and plans for achieving them.</a:t>
            </a:r>
          </a:p>
          <a:p>
            <a:r>
              <a:rPr lang="en-GB" sz="3200" dirty="0" smtClean="0"/>
              <a:t>Organizing </a:t>
            </a:r>
            <a:r>
              <a:rPr lang="en-GB" sz="3200" dirty="0"/>
              <a:t>and staffing. Sets </a:t>
            </a:r>
            <a:r>
              <a:rPr lang="en-GB" sz="3200" dirty="0" smtClean="0"/>
              <a:t>up structure </a:t>
            </a:r>
            <a:r>
              <a:rPr lang="en-GB" sz="3200" dirty="0"/>
              <a:t>for employees to do the job </a:t>
            </a:r>
            <a:r>
              <a:rPr lang="en-GB" sz="3200" dirty="0" smtClean="0"/>
              <a:t>the way </a:t>
            </a:r>
            <a:r>
              <a:rPr lang="en-GB" sz="3200" dirty="0"/>
              <a:t>the manager expects it to be done. </a:t>
            </a:r>
            <a:endParaRPr lang="en-GB" sz="3200" dirty="0" smtClean="0"/>
          </a:p>
        </p:txBody>
      </p:sp>
      <p:sp>
        <p:nvSpPr>
          <p:cNvPr id="5" name="Content Placeholder 4"/>
          <p:cNvSpPr>
            <a:spLocks noGrp="1"/>
          </p:cNvSpPr>
          <p:nvPr>
            <p:ph sz="half" idx="2"/>
          </p:nvPr>
        </p:nvSpPr>
        <p:spPr>
          <a:xfrm>
            <a:off x="4283968" y="1052736"/>
            <a:ext cx="4860032" cy="5805264"/>
          </a:xfrm>
        </p:spPr>
        <p:txBody>
          <a:bodyPr>
            <a:noAutofit/>
          </a:bodyPr>
          <a:lstStyle/>
          <a:p>
            <a:pPr marL="0" indent="0">
              <a:buNone/>
            </a:pPr>
            <a:r>
              <a:rPr lang="en-GB" sz="3600" b="1" dirty="0" smtClean="0"/>
              <a:t>Leadership</a:t>
            </a:r>
          </a:p>
          <a:p>
            <a:r>
              <a:rPr lang="en-GB" sz="3200" dirty="0" smtClean="0"/>
              <a:t>Establishes </a:t>
            </a:r>
            <a:r>
              <a:rPr lang="en-GB" sz="3200" dirty="0"/>
              <a:t>direction; develops a vision </a:t>
            </a:r>
            <a:r>
              <a:rPr lang="en-GB" sz="3200" dirty="0" smtClean="0"/>
              <a:t>and the </a:t>
            </a:r>
            <a:r>
              <a:rPr lang="en-GB" sz="3200" dirty="0"/>
              <a:t>strategies needed for its achievement.</a:t>
            </a:r>
          </a:p>
          <a:p>
            <a:pPr marL="0" indent="0">
              <a:buNone/>
            </a:pPr>
            <a:r>
              <a:rPr lang="en-GB" sz="3200" dirty="0"/>
              <a:t>• Innovates and allows employees to do the</a:t>
            </a:r>
          </a:p>
          <a:p>
            <a:pPr marL="0" indent="0">
              <a:buNone/>
            </a:pPr>
            <a:r>
              <a:rPr lang="en-GB" sz="3200" dirty="0"/>
              <a:t>job any way they want, as long as they get</a:t>
            </a:r>
          </a:p>
          <a:p>
            <a:pPr marL="0" indent="0">
              <a:buNone/>
            </a:pPr>
            <a:r>
              <a:rPr lang="en-GB" sz="3200" dirty="0"/>
              <a:t>results that relate to the vision. </a:t>
            </a:r>
            <a:endParaRPr lang="en-GB" sz="3200" dirty="0" smtClean="0"/>
          </a:p>
        </p:txBody>
      </p:sp>
    </p:spTree>
    <p:extLst>
      <p:ext uri="{BB962C8B-B14F-4D97-AF65-F5344CB8AC3E}">
        <p14:creationId xmlns:p14="http://schemas.microsoft.com/office/powerpoint/2010/main" val="35607778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GB" dirty="0"/>
              <a:t>A COMPARISON OF MANAGEMENT AND </a:t>
            </a:r>
            <a:r>
              <a:rPr lang="en-GB" dirty="0" smtClean="0"/>
              <a:t>LEADERSHIP</a:t>
            </a:r>
            <a:endParaRPr lang="en-GB" dirty="0"/>
          </a:p>
        </p:txBody>
      </p:sp>
      <p:sp>
        <p:nvSpPr>
          <p:cNvPr id="4" name="Content Placeholder 3"/>
          <p:cNvSpPr>
            <a:spLocks noGrp="1"/>
          </p:cNvSpPr>
          <p:nvPr>
            <p:ph sz="half" idx="1"/>
          </p:nvPr>
        </p:nvSpPr>
        <p:spPr>
          <a:xfrm>
            <a:off x="32420" y="1124744"/>
            <a:ext cx="4248472" cy="5616624"/>
          </a:xfrm>
        </p:spPr>
        <p:txBody>
          <a:bodyPr>
            <a:noAutofit/>
          </a:bodyPr>
          <a:lstStyle/>
          <a:p>
            <a:r>
              <a:rPr lang="en-GB" sz="3200" b="1" dirty="0" smtClean="0"/>
              <a:t>Management</a:t>
            </a:r>
          </a:p>
          <a:p>
            <a:r>
              <a:rPr lang="en-GB" sz="3200" dirty="0"/>
              <a:t>Controlling. Monitors results </a:t>
            </a:r>
            <a:r>
              <a:rPr lang="en-GB" sz="3200" dirty="0" smtClean="0"/>
              <a:t>against plans </a:t>
            </a:r>
            <a:r>
              <a:rPr lang="en-GB" sz="3200" dirty="0"/>
              <a:t>and takes corrective action.</a:t>
            </a:r>
          </a:p>
          <a:p>
            <a:r>
              <a:rPr lang="en-GB" sz="3200" dirty="0" smtClean="0"/>
              <a:t>Predictable</a:t>
            </a:r>
            <a:r>
              <a:rPr lang="en-GB" sz="3200" dirty="0"/>
              <a:t>. Plans, organizes, </a:t>
            </a:r>
            <a:r>
              <a:rPr lang="en-GB" sz="3200" dirty="0" smtClean="0"/>
              <a:t>and controls </a:t>
            </a:r>
            <a:r>
              <a:rPr lang="en-GB" sz="3200" dirty="0"/>
              <a:t>with consistent </a:t>
            </a:r>
            <a:r>
              <a:rPr lang="en-GB" sz="3200" dirty="0" smtClean="0"/>
              <a:t>behaviour. Prefers </a:t>
            </a:r>
            <a:r>
              <a:rPr lang="en-GB" sz="3200" dirty="0"/>
              <a:t>stability. </a:t>
            </a:r>
            <a:endParaRPr lang="en-GB" sz="3200" dirty="0" smtClean="0"/>
          </a:p>
        </p:txBody>
      </p:sp>
      <p:sp>
        <p:nvSpPr>
          <p:cNvPr id="5" name="Content Placeholder 4"/>
          <p:cNvSpPr>
            <a:spLocks noGrp="1"/>
          </p:cNvSpPr>
          <p:nvPr>
            <p:ph sz="half" idx="2"/>
          </p:nvPr>
        </p:nvSpPr>
        <p:spPr>
          <a:xfrm>
            <a:off x="4283968" y="1052736"/>
            <a:ext cx="4860032" cy="4968552"/>
          </a:xfrm>
        </p:spPr>
        <p:txBody>
          <a:bodyPr>
            <a:noAutofit/>
          </a:bodyPr>
          <a:lstStyle/>
          <a:p>
            <a:pPr marL="0" indent="0">
              <a:buNone/>
            </a:pPr>
            <a:r>
              <a:rPr lang="en-GB" sz="3600" b="1" dirty="0" smtClean="0"/>
              <a:t>Leadership</a:t>
            </a:r>
          </a:p>
          <a:p>
            <a:r>
              <a:rPr lang="en-GB" sz="3200" dirty="0"/>
              <a:t> Motivates and inspires employees </a:t>
            </a:r>
            <a:r>
              <a:rPr lang="en-GB" sz="3200" dirty="0" smtClean="0"/>
              <a:t>to accomplish </a:t>
            </a:r>
            <a:r>
              <a:rPr lang="en-GB" sz="3200" dirty="0"/>
              <a:t>the vision in creative ways.</a:t>
            </a:r>
          </a:p>
          <a:p>
            <a:r>
              <a:rPr lang="en-GB" sz="3200" dirty="0" smtClean="0"/>
              <a:t>Makes </a:t>
            </a:r>
            <a:r>
              <a:rPr lang="en-GB" sz="3200" dirty="0"/>
              <a:t>innovative, quick changes that </a:t>
            </a:r>
            <a:r>
              <a:rPr lang="en-GB" sz="3200" dirty="0" smtClean="0"/>
              <a:t>are not </a:t>
            </a:r>
            <a:r>
              <a:rPr lang="en-GB" sz="3200" dirty="0"/>
              <a:t>very predictable. Prefers change. </a:t>
            </a:r>
            <a:endParaRPr lang="en-GB" sz="3200" dirty="0" smtClean="0"/>
          </a:p>
        </p:txBody>
      </p:sp>
    </p:spTree>
    <p:extLst>
      <p:ext uri="{BB962C8B-B14F-4D97-AF65-F5344CB8AC3E}">
        <p14:creationId xmlns:p14="http://schemas.microsoft.com/office/powerpoint/2010/main" val="779051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GB" dirty="0"/>
              <a:t>A COMPARISON OF MANAGEMENT AND </a:t>
            </a:r>
            <a:r>
              <a:rPr lang="en-GB" dirty="0" smtClean="0"/>
              <a:t>LEADERSHIP</a:t>
            </a:r>
            <a:endParaRPr lang="en-GB" dirty="0"/>
          </a:p>
        </p:txBody>
      </p:sp>
      <p:sp>
        <p:nvSpPr>
          <p:cNvPr id="4" name="Content Placeholder 3"/>
          <p:cNvSpPr>
            <a:spLocks noGrp="1"/>
          </p:cNvSpPr>
          <p:nvPr>
            <p:ph sz="half" idx="1"/>
          </p:nvPr>
        </p:nvSpPr>
        <p:spPr>
          <a:xfrm>
            <a:off x="32420" y="1124744"/>
            <a:ext cx="4248472" cy="5616624"/>
          </a:xfrm>
        </p:spPr>
        <p:txBody>
          <a:bodyPr>
            <a:noAutofit/>
          </a:bodyPr>
          <a:lstStyle/>
          <a:p>
            <a:r>
              <a:rPr lang="en-GB" sz="3200" dirty="0" smtClean="0"/>
              <a:t>Management</a:t>
            </a:r>
          </a:p>
          <a:p>
            <a:r>
              <a:rPr lang="en-GB" sz="3200" dirty="0"/>
              <a:t>Managers do things right. </a:t>
            </a:r>
            <a:endParaRPr lang="en-GB" sz="3200" dirty="0" smtClean="0"/>
          </a:p>
          <a:p>
            <a:r>
              <a:rPr lang="en-GB" sz="3200" dirty="0"/>
              <a:t>Focus is on a short-term view, avoiding</a:t>
            </a:r>
          </a:p>
          <a:p>
            <a:r>
              <a:rPr lang="en-GB" sz="3200" dirty="0"/>
              <a:t>risks, maintaining and imitating. </a:t>
            </a:r>
            <a:endParaRPr lang="en-GB" sz="3200" dirty="0" smtClean="0"/>
          </a:p>
          <a:p>
            <a:r>
              <a:rPr lang="en-GB" sz="3200" dirty="0"/>
              <a:t>Maintains stability </a:t>
            </a:r>
            <a:endParaRPr lang="en-GB" sz="3200" dirty="0" smtClean="0"/>
          </a:p>
        </p:txBody>
      </p:sp>
      <p:sp>
        <p:nvSpPr>
          <p:cNvPr id="5" name="Content Placeholder 4"/>
          <p:cNvSpPr>
            <a:spLocks noGrp="1"/>
          </p:cNvSpPr>
          <p:nvPr>
            <p:ph sz="half" idx="2"/>
          </p:nvPr>
        </p:nvSpPr>
        <p:spPr>
          <a:xfrm>
            <a:off x="4283968" y="1052736"/>
            <a:ext cx="4860032" cy="4525963"/>
          </a:xfrm>
        </p:spPr>
        <p:txBody>
          <a:bodyPr>
            <a:noAutofit/>
          </a:bodyPr>
          <a:lstStyle/>
          <a:p>
            <a:pPr marL="0" indent="0">
              <a:buNone/>
            </a:pPr>
            <a:r>
              <a:rPr lang="en-GB" sz="3600" b="1" dirty="0" smtClean="0"/>
              <a:t>Leadership</a:t>
            </a:r>
          </a:p>
          <a:p>
            <a:r>
              <a:rPr lang="en-GB" sz="3200" dirty="0"/>
              <a:t>Leaders do the right things. </a:t>
            </a:r>
            <a:endParaRPr lang="en-GB" sz="3200" dirty="0" smtClean="0"/>
          </a:p>
          <a:p>
            <a:r>
              <a:rPr lang="en-GB" sz="3200" dirty="0"/>
              <a:t>The focus is on a long-term view, </a:t>
            </a:r>
            <a:r>
              <a:rPr lang="en-GB" sz="3200" dirty="0" smtClean="0"/>
              <a:t>taking risks</a:t>
            </a:r>
            <a:r>
              <a:rPr lang="en-GB" sz="3200" dirty="0"/>
              <a:t>, innovating, and </a:t>
            </a:r>
            <a:r>
              <a:rPr lang="en-GB" sz="3200" dirty="0" smtClean="0"/>
              <a:t>originating</a:t>
            </a:r>
            <a:r>
              <a:rPr lang="en-GB" sz="3200" dirty="0"/>
              <a:t>. </a:t>
            </a:r>
            <a:r>
              <a:rPr lang="en-GB" sz="3200" dirty="0" smtClean="0"/>
              <a:t> </a:t>
            </a:r>
          </a:p>
          <a:p>
            <a:r>
              <a:rPr lang="en-GB" sz="3200" dirty="0"/>
              <a:t>Creates change </a:t>
            </a:r>
            <a:endParaRPr lang="en-GB" sz="3200" dirty="0" smtClean="0"/>
          </a:p>
        </p:txBody>
      </p:sp>
    </p:spTree>
    <p:extLst>
      <p:ext uri="{BB962C8B-B14F-4D97-AF65-F5344CB8AC3E}">
        <p14:creationId xmlns:p14="http://schemas.microsoft.com/office/powerpoint/2010/main" val="37886967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smtClean="0">
                <a:latin typeface="Calibri" pitchFamily="34" charset="0"/>
              </a:rPr>
              <a:t>Leadership Skills</a:t>
            </a:r>
            <a:endParaRPr lang="en-GB" b="1"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3031248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p:cNvSpPr>
          <p:nvPr>
            <p:ph type="body" idx="1"/>
          </p:nvPr>
        </p:nvSpPr>
        <p:spPr>
          <a:xfrm>
            <a:off x="755650" y="260648"/>
            <a:ext cx="7561263" cy="5865515"/>
          </a:xfrm>
        </p:spPr>
        <p:txBody>
          <a:bodyPr>
            <a:normAutofit lnSpcReduction="10000"/>
          </a:bodyPr>
          <a:lstStyle/>
          <a:p>
            <a:pPr>
              <a:buFont typeface="Arial" pitchFamily="34" charset="0"/>
              <a:buNone/>
            </a:pPr>
            <a:r>
              <a:rPr lang="en-GB" sz="3600" dirty="0"/>
              <a:t> </a:t>
            </a:r>
            <a:endParaRPr lang="en-GB" dirty="0"/>
          </a:p>
          <a:p>
            <a:pPr>
              <a:buFont typeface="Arial" pitchFamily="34" charset="0"/>
              <a:buNone/>
            </a:pPr>
            <a:r>
              <a:rPr lang="en-GB" sz="4400" i="1" dirty="0"/>
              <a:t>"Leadership is a function of knowing yourself, having a </a:t>
            </a:r>
            <a:r>
              <a:rPr lang="en-GB" sz="4400" b="1" i="1" dirty="0"/>
              <a:t>vision</a:t>
            </a:r>
            <a:r>
              <a:rPr lang="en-GB" sz="4400" i="1" dirty="0"/>
              <a:t> that is well communicated, </a:t>
            </a:r>
            <a:r>
              <a:rPr lang="en-GB" sz="4400" b="1" i="1" dirty="0"/>
              <a:t>building trust</a:t>
            </a:r>
            <a:r>
              <a:rPr lang="en-GB" sz="4400" i="1" dirty="0"/>
              <a:t> among colleagues, and </a:t>
            </a:r>
            <a:r>
              <a:rPr lang="en-GB" sz="4400" b="1" i="1" dirty="0"/>
              <a:t>taking effective action</a:t>
            </a:r>
            <a:r>
              <a:rPr lang="en-GB" sz="4400" i="1" dirty="0"/>
              <a:t> to realize your own leadership potential."</a:t>
            </a:r>
            <a:r>
              <a:rPr lang="en-GB" sz="4400" dirty="0"/>
              <a:t> </a:t>
            </a:r>
          </a:p>
          <a:p>
            <a:pPr algn="r">
              <a:buFont typeface="Arial" pitchFamily="34" charset="0"/>
              <a:buNone/>
            </a:pPr>
            <a:r>
              <a:rPr lang="en-GB" sz="2400" dirty="0"/>
              <a:t>Prof. Warren </a:t>
            </a:r>
            <a:r>
              <a:rPr lang="en-GB" sz="2400" dirty="0" err="1"/>
              <a:t>Bennis</a:t>
            </a:r>
            <a:endParaRPr lang="en-GB" sz="2400" dirty="0"/>
          </a:p>
          <a:p>
            <a:pPr algn="r">
              <a:buFont typeface="Arial" pitchFamily="34" charset="0"/>
              <a:buNone/>
            </a:pPr>
            <a:endParaRPr lang="en-GB" sz="2800" dirty="0"/>
          </a:p>
        </p:txBody>
      </p:sp>
    </p:spTree>
    <p:extLst>
      <p:ext uri="{BB962C8B-B14F-4D97-AF65-F5344CB8AC3E}">
        <p14:creationId xmlns:p14="http://schemas.microsoft.com/office/powerpoint/2010/main" val="10710176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p:cNvSpPr>
          <p:nvPr>
            <p:ph type="body" idx="1"/>
          </p:nvPr>
        </p:nvSpPr>
        <p:spPr>
          <a:xfrm>
            <a:off x="900113" y="404664"/>
            <a:ext cx="7343775" cy="6110436"/>
          </a:xfrm>
        </p:spPr>
        <p:txBody>
          <a:bodyPr/>
          <a:lstStyle/>
          <a:p>
            <a:pPr>
              <a:buFont typeface="Arial" pitchFamily="34" charset="0"/>
              <a:buNone/>
            </a:pPr>
            <a:r>
              <a:rPr lang="en-GB" sz="3600" b="1" dirty="0"/>
              <a:t>Exercise In pairs</a:t>
            </a:r>
            <a:r>
              <a:rPr lang="en-GB" sz="3600" dirty="0"/>
              <a:t> </a:t>
            </a:r>
            <a:endParaRPr lang="en-GB" sz="3600" b="1" dirty="0"/>
          </a:p>
          <a:p>
            <a:r>
              <a:rPr lang="en-GB" sz="3600" dirty="0"/>
              <a:t>Discuss examples you have come across of strong and weak leadership</a:t>
            </a:r>
          </a:p>
          <a:p>
            <a:pPr>
              <a:buFont typeface="Arial" pitchFamily="34" charset="0"/>
              <a:buNone/>
            </a:pPr>
            <a:endParaRPr lang="en-GB" sz="3600" dirty="0"/>
          </a:p>
          <a:p>
            <a:r>
              <a:rPr lang="en-GB" sz="3600" dirty="0"/>
              <a:t>You can use examples from employment, academic studies or participation in sports clubs and societies (keep anonymous)</a:t>
            </a:r>
          </a:p>
          <a:p>
            <a:endParaRPr lang="en-GB" sz="2800" dirty="0"/>
          </a:p>
        </p:txBody>
      </p:sp>
    </p:spTree>
    <p:extLst>
      <p:ext uri="{BB962C8B-B14F-4D97-AF65-F5344CB8AC3E}">
        <p14:creationId xmlns:p14="http://schemas.microsoft.com/office/powerpoint/2010/main" val="1226844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E9509D6-7DE3-47CF-B265-44CFB13AFB26}" type="slidenum">
              <a:rPr lang="en-US" altLang="en-US"/>
              <a:pPr>
                <a:defRPr/>
              </a:pPr>
              <a:t>3</a:t>
            </a:fld>
            <a:endParaRPr lang="en-US" altLang="en-US"/>
          </a:p>
        </p:txBody>
      </p:sp>
      <p:sp>
        <p:nvSpPr>
          <p:cNvPr id="28678" name="Rectangle 6"/>
          <p:cNvSpPr>
            <a:spLocks noGrp="1" noChangeArrowheads="1"/>
          </p:cNvSpPr>
          <p:nvPr>
            <p:ph type="title"/>
          </p:nvPr>
        </p:nvSpPr>
        <p:spPr/>
        <p:txBody>
          <a:bodyPr/>
          <a:lstStyle/>
          <a:p>
            <a:pPr eaLnBrk="1" hangingPunct="1">
              <a:defRPr/>
            </a:pPr>
            <a:r>
              <a:rPr lang="en-US" altLang="en-US" b="1" dirty="0" smtClean="0"/>
              <a:t>Preparing to Be a Leader</a:t>
            </a:r>
          </a:p>
        </p:txBody>
      </p:sp>
      <p:sp>
        <p:nvSpPr>
          <p:cNvPr id="12293" name="Rectangle 7"/>
          <p:cNvSpPr>
            <a:spLocks noGrp="1" noChangeArrowheads="1"/>
          </p:cNvSpPr>
          <p:nvPr>
            <p:ph type="body" idx="1"/>
          </p:nvPr>
        </p:nvSpPr>
        <p:spPr>
          <a:xfrm>
            <a:off x="251520" y="1412776"/>
            <a:ext cx="8712968" cy="5112568"/>
          </a:xfrm>
        </p:spPr>
        <p:txBody>
          <a:bodyPr>
            <a:noAutofit/>
          </a:bodyPr>
          <a:lstStyle/>
          <a:p>
            <a:pPr eaLnBrk="1" hangingPunct="1"/>
            <a:r>
              <a:rPr lang="en-US" altLang="en-US" sz="4000" dirty="0" smtClean="0"/>
              <a:t>Study leadership</a:t>
            </a:r>
          </a:p>
          <a:p>
            <a:pPr eaLnBrk="1" hangingPunct="1"/>
            <a:r>
              <a:rPr lang="en-US" altLang="en-US" sz="4000" dirty="0" smtClean="0"/>
              <a:t>Participate in organizations and activities</a:t>
            </a:r>
          </a:p>
          <a:p>
            <a:pPr eaLnBrk="1" hangingPunct="1"/>
            <a:r>
              <a:rPr lang="en-US" altLang="en-US" sz="4000" dirty="0" smtClean="0"/>
              <a:t>Practice leadership at work </a:t>
            </a:r>
          </a:p>
          <a:p>
            <a:pPr eaLnBrk="1" hangingPunct="1"/>
            <a:r>
              <a:rPr lang="en-US" altLang="en-US" sz="4000" dirty="0" smtClean="0"/>
              <a:t>Observe leaders</a:t>
            </a:r>
          </a:p>
          <a:p>
            <a:pPr eaLnBrk="1" hangingPunct="1"/>
            <a:r>
              <a:rPr lang="en-US" altLang="en-US" sz="4000" dirty="0" smtClean="0"/>
              <a:t>Work with a mentor </a:t>
            </a:r>
          </a:p>
          <a:p>
            <a:pPr eaLnBrk="1" hangingPunct="1"/>
            <a:r>
              <a:rPr lang="en-US" altLang="en-US" sz="4000" dirty="0" smtClean="0"/>
              <a:t>Do a self-analysis and ask for feedback</a:t>
            </a:r>
          </a:p>
        </p:txBody>
      </p:sp>
    </p:spTree>
    <p:extLst>
      <p:ext uri="{BB962C8B-B14F-4D97-AF65-F5344CB8AC3E}">
        <p14:creationId xmlns:p14="http://schemas.microsoft.com/office/powerpoint/2010/main" val="3500332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9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p:cNvSpPr>
          <p:nvPr>
            <p:ph type="body" idx="1"/>
          </p:nvPr>
        </p:nvSpPr>
        <p:spPr>
          <a:xfrm>
            <a:off x="684213" y="908720"/>
            <a:ext cx="8135937" cy="5616624"/>
          </a:xfrm>
        </p:spPr>
        <p:txBody>
          <a:bodyPr>
            <a:normAutofit lnSpcReduction="10000"/>
          </a:bodyPr>
          <a:lstStyle/>
          <a:p>
            <a:pPr>
              <a:lnSpc>
                <a:spcPct val="80000"/>
              </a:lnSpc>
              <a:buFont typeface="Arial" pitchFamily="34" charset="0"/>
              <a:buNone/>
            </a:pPr>
            <a:r>
              <a:rPr lang="en-GB" b="1" dirty="0"/>
              <a:t>Early Theories: </a:t>
            </a:r>
          </a:p>
          <a:p>
            <a:pPr>
              <a:lnSpc>
                <a:spcPct val="80000"/>
              </a:lnSpc>
              <a:buFont typeface="Arial" pitchFamily="34" charset="0"/>
              <a:buNone/>
            </a:pPr>
            <a:endParaRPr lang="en-GB" sz="1100" b="1" dirty="0"/>
          </a:p>
          <a:p>
            <a:pPr>
              <a:lnSpc>
                <a:spcPct val="80000"/>
              </a:lnSpc>
              <a:buFont typeface="Arial" pitchFamily="34" charset="0"/>
              <a:buNone/>
            </a:pPr>
            <a:r>
              <a:rPr lang="en-GB" b="1" dirty="0"/>
              <a:t>Great Man Theories </a:t>
            </a:r>
            <a:r>
              <a:rPr lang="en-GB" dirty="0"/>
              <a:t>	</a:t>
            </a:r>
          </a:p>
          <a:p>
            <a:pPr>
              <a:lnSpc>
                <a:spcPct val="80000"/>
              </a:lnSpc>
            </a:pPr>
            <a:r>
              <a:rPr lang="en-GB" dirty="0"/>
              <a:t>Leaders are exceptional people, born with innate qualities, destined to lead </a:t>
            </a:r>
          </a:p>
          <a:p>
            <a:pPr>
              <a:lnSpc>
                <a:spcPct val="80000"/>
              </a:lnSpc>
            </a:pPr>
            <a:r>
              <a:rPr lang="en-GB" dirty="0"/>
              <a:t>Term 'man' was intentional - concept was primarily male, military and Western </a:t>
            </a:r>
            <a:br>
              <a:rPr lang="en-GB" dirty="0"/>
            </a:br>
            <a:endParaRPr lang="en-GB" dirty="0"/>
          </a:p>
          <a:p>
            <a:pPr>
              <a:lnSpc>
                <a:spcPct val="80000"/>
              </a:lnSpc>
              <a:buFont typeface="Arial" pitchFamily="34" charset="0"/>
              <a:buNone/>
            </a:pPr>
            <a:r>
              <a:rPr lang="en-GB" b="1" dirty="0"/>
              <a:t>Trait Theories </a:t>
            </a:r>
            <a:r>
              <a:rPr lang="en-GB" dirty="0"/>
              <a:t>	</a:t>
            </a:r>
          </a:p>
          <a:p>
            <a:pPr>
              <a:lnSpc>
                <a:spcPct val="80000"/>
              </a:lnSpc>
            </a:pPr>
            <a:r>
              <a:rPr lang="en-GB" dirty="0"/>
              <a:t>Research on traits or qualities associated with leadership are numerous </a:t>
            </a:r>
          </a:p>
          <a:p>
            <a:pPr>
              <a:lnSpc>
                <a:spcPct val="80000"/>
              </a:lnSpc>
            </a:pPr>
            <a:r>
              <a:rPr lang="en-GB" dirty="0"/>
              <a:t>Traits are hard to measure. For example, how do we measure honesty or integrity?</a:t>
            </a:r>
            <a:r>
              <a:rPr lang="en-GB" sz="2400" dirty="0"/>
              <a:t/>
            </a:r>
            <a:br>
              <a:rPr lang="en-GB" sz="2400" dirty="0"/>
            </a:br>
            <a:endParaRPr lang="en-GB" sz="2400" dirty="0"/>
          </a:p>
          <a:p>
            <a:pPr>
              <a:lnSpc>
                <a:spcPct val="80000"/>
              </a:lnSpc>
              <a:buFont typeface="Arial" pitchFamily="34" charset="0"/>
              <a:buNone/>
            </a:pPr>
            <a:r>
              <a:rPr lang="en-GB" sz="2000" dirty="0"/>
              <a:t>	</a:t>
            </a:r>
          </a:p>
        </p:txBody>
      </p:sp>
      <p:sp>
        <p:nvSpPr>
          <p:cNvPr id="66564" name="Text Box 4"/>
          <p:cNvSpPr txBox="1">
            <a:spLocks noChangeArrowheads="1"/>
          </p:cNvSpPr>
          <p:nvPr/>
        </p:nvSpPr>
        <p:spPr bwMode="auto">
          <a:xfrm>
            <a:off x="179512" y="188640"/>
            <a:ext cx="9144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2800" dirty="0">
                <a:latin typeface="Arial" pitchFamily="34" charset="0"/>
              </a:rPr>
              <a:t>Leadership Theory</a:t>
            </a:r>
          </a:p>
        </p:txBody>
      </p:sp>
    </p:spTree>
    <p:extLst>
      <p:ext uri="{BB962C8B-B14F-4D97-AF65-F5344CB8AC3E}">
        <p14:creationId xmlns:p14="http://schemas.microsoft.com/office/powerpoint/2010/main" val="18186470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a:xfrm>
            <a:off x="827584" y="279400"/>
            <a:ext cx="6738938" cy="1143000"/>
          </a:xfrm>
        </p:spPr>
        <p:txBody>
          <a:bodyPr/>
          <a:lstStyle/>
          <a:p>
            <a:r>
              <a:rPr lang="en-GB" sz="3600" b="1" dirty="0"/>
              <a:t>Leadership Traits</a:t>
            </a:r>
            <a:endParaRPr lang="en-US" sz="3600" b="1" dirty="0"/>
          </a:p>
        </p:txBody>
      </p:sp>
      <p:sp>
        <p:nvSpPr>
          <p:cNvPr id="71683" name="Rectangle 3"/>
          <p:cNvSpPr>
            <a:spLocks noGrp="1"/>
          </p:cNvSpPr>
          <p:nvPr>
            <p:ph type="body" idx="1"/>
          </p:nvPr>
        </p:nvSpPr>
        <p:spPr>
          <a:xfrm>
            <a:off x="467544" y="1268760"/>
            <a:ext cx="8090669" cy="4320828"/>
          </a:xfrm>
        </p:spPr>
        <p:txBody>
          <a:bodyPr/>
          <a:lstStyle/>
          <a:p>
            <a:pPr>
              <a:buFont typeface="Arial" pitchFamily="34" charset="0"/>
              <a:buNone/>
            </a:pPr>
            <a:r>
              <a:rPr lang="en-GB" sz="4400" b="1" dirty="0"/>
              <a:t>Group Exercise:</a:t>
            </a:r>
          </a:p>
          <a:p>
            <a:r>
              <a:rPr lang="en-GB" sz="4400" dirty="0"/>
              <a:t>Choose leaders YOU admire</a:t>
            </a:r>
          </a:p>
          <a:p>
            <a:r>
              <a:rPr lang="en-GB" sz="4400" dirty="0"/>
              <a:t>What personality traits and skills do they have?</a:t>
            </a:r>
          </a:p>
          <a:p>
            <a:endParaRPr lang="en-GB" dirty="0"/>
          </a:p>
        </p:txBody>
      </p:sp>
      <p:sp>
        <p:nvSpPr>
          <p:cNvPr id="71684" name="Rectangle 4"/>
          <p:cNvSpPr>
            <a:spLocks noChangeArrowheads="1"/>
          </p:cNvSpPr>
          <p:nvPr/>
        </p:nvSpPr>
        <p:spPr bwMode="auto">
          <a:xfrm>
            <a:off x="6872288" y="50800"/>
            <a:ext cx="22717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dirty="0">
                <a:latin typeface="Calibri" pitchFamily="34" charset="0"/>
              </a:rPr>
              <a:t>Leadership Skills</a:t>
            </a:r>
          </a:p>
        </p:txBody>
      </p:sp>
    </p:spTree>
    <p:extLst>
      <p:ext uri="{BB962C8B-B14F-4D97-AF65-F5344CB8AC3E}">
        <p14:creationId xmlns:p14="http://schemas.microsoft.com/office/powerpoint/2010/main" val="23127854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p:cNvSpPr>
          <p:nvPr>
            <p:ph type="body" idx="1"/>
          </p:nvPr>
        </p:nvSpPr>
        <p:spPr>
          <a:xfrm>
            <a:off x="251520" y="620689"/>
            <a:ext cx="4608512" cy="6237312"/>
          </a:xfrm>
        </p:spPr>
        <p:txBody>
          <a:bodyPr>
            <a:normAutofit fontScale="92500" lnSpcReduction="10000"/>
          </a:bodyPr>
          <a:lstStyle/>
          <a:p>
            <a:pPr>
              <a:lnSpc>
                <a:spcPct val="80000"/>
              </a:lnSpc>
              <a:buFont typeface="Arial" pitchFamily="34" charset="0"/>
              <a:buNone/>
            </a:pPr>
            <a:r>
              <a:rPr lang="en-GB" b="1" dirty="0"/>
              <a:t>Traits </a:t>
            </a:r>
            <a:endParaRPr lang="en-GB" dirty="0"/>
          </a:p>
          <a:p>
            <a:pPr>
              <a:lnSpc>
                <a:spcPct val="80000"/>
              </a:lnSpc>
            </a:pPr>
            <a:r>
              <a:rPr lang="en-GB" sz="2800" dirty="0"/>
              <a:t>Adaptable to situations </a:t>
            </a:r>
          </a:p>
          <a:p>
            <a:pPr>
              <a:lnSpc>
                <a:spcPct val="80000"/>
              </a:lnSpc>
            </a:pPr>
            <a:r>
              <a:rPr lang="en-GB" sz="2800" dirty="0"/>
              <a:t>Alert to social environment </a:t>
            </a:r>
          </a:p>
          <a:p>
            <a:pPr>
              <a:lnSpc>
                <a:spcPct val="80000"/>
              </a:lnSpc>
            </a:pPr>
            <a:r>
              <a:rPr lang="en-GB" sz="2800" dirty="0"/>
              <a:t>Ambitious and achievement orientated </a:t>
            </a:r>
          </a:p>
          <a:p>
            <a:pPr>
              <a:lnSpc>
                <a:spcPct val="80000"/>
              </a:lnSpc>
            </a:pPr>
            <a:r>
              <a:rPr lang="en-GB" sz="2800" dirty="0"/>
              <a:t>Assertive </a:t>
            </a:r>
          </a:p>
          <a:p>
            <a:pPr>
              <a:lnSpc>
                <a:spcPct val="80000"/>
              </a:lnSpc>
            </a:pPr>
            <a:r>
              <a:rPr lang="en-GB" sz="2800" dirty="0"/>
              <a:t>Cooperative </a:t>
            </a:r>
          </a:p>
          <a:p>
            <a:pPr>
              <a:lnSpc>
                <a:spcPct val="80000"/>
              </a:lnSpc>
            </a:pPr>
            <a:r>
              <a:rPr lang="en-GB" sz="2800" dirty="0"/>
              <a:t>Decisive </a:t>
            </a:r>
          </a:p>
          <a:p>
            <a:pPr>
              <a:lnSpc>
                <a:spcPct val="80000"/>
              </a:lnSpc>
            </a:pPr>
            <a:r>
              <a:rPr lang="en-GB" sz="2800" dirty="0"/>
              <a:t>Dependable </a:t>
            </a:r>
          </a:p>
          <a:p>
            <a:pPr>
              <a:lnSpc>
                <a:spcPct val="80000"/>
              </a:lnSpc>
            </a:pPr>
            <a:r>
              <a:rPr lang="en-GB" sz="2800" dirty="0"/>
              <a:t>Dominant (desire to influence others) </a:t>
            </a:r>
          </a:p>
          <a:p>
            <a:pPr>
              <a:lnSpc>
                <a:spcPct val="80000"/>
              </a:lnSpc>
            </a:pPr>
            <a:r>
              <a:rPr lang="en-GB" sz="2800" dirty="0"/>
              <a:t>Energetic (high activity level) </a:t>
            </a:r>
          </a:p>
          <a:p>
            <a:pPr>
              <a:lnSpc>
                <a:spcPct val="80000"/>
              </a:lnSpc>
            </a:pPr>
            <a:r>
              <a:rPr lang="en-GB" sz="2800" dirty="0"/>
              <a:t>Persistent </a:t>
            </a:r>
          </a:p>
          <a:p>
            <a:pPr>
              <a:lnSpc>
                <a:spcPct val="80000"/>
              </a:lnSpc>
            </a:pPr>
            <a:r>
              <a:rPr lang="en-GB" sz="2800" dirty="0"/>
              <a:t>Self-confident </a:t>
            </a:r>
          </a:p>
          <a:p>
            <a:pPr>
              <a:lnSpc>
                <a:spcPct val="80000"/>
              </a:lnSpc>
            </a:pPr>
            <a:r>
              <a:rPr lang="en-GB" sz="2800" dirty="0"/>
              <a:t>Tolerant of stress </a:t>
            </a:r>
          </a:p>
          <a:p>
            <a:pPr>
              <a:lnSpc>
                <a:spcPct val="80000"/>
              </a:lnSpc>
            </a:pPr>
            <a:r>
              <a:rPr lang="en-GB" sz="2800" dirty="0"/>
              <a:t>Willing to assume responsibility </a:t>
            </a:r>
          </a:p>
          <a:p>
            <a:pPr>
              <a:lnSpc>
                <a:spcPct val="80000"/>
              </a:lnSpc>
              <a:buFont typeface="Arial" pitchFamily="34" charset="0"/>
              <a:buNone/>
            </a:pPr>
            <a:r>
              <a:rPr lang="en-GB" sz="900" dirty="0"/>
              <a:t>	</a:t>
            </a:r>
          </a:p>
          <a:p>
            <a:pPr>
              <a:lnSpc>
                <a:spcPct val="80000"/>
              </a:lnSpc>
            </a:pPr>
            <a:endParaRPr lang="en-GB" sz="900" dirty="0"/>
          </a:p>
        </p:txBody>
      </p:sp>
      <p:sp>
        <p:nvSpPr>
          <p:cNvPr id="67589" name="Rectangle 5"/>
          <p:cNvSpPr>
            <a:spLocks/>
          </p:cNvSpPr>
          <p:nvPr/>
        </p:nvSpPr>
        <p:spPr bwMode="auto">
          <a:xfrm>
            <a:off x="4968875" y="466726"/>
            <a:ext cx="4067175" cy="649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defTabSz="457200">
              <a:lnSpc>
                <a:spcPct val="80000"/>
              </a:lnSpc>
              <a:spcBef>
                <a:spcPct val="20000"/>
              </a:spcBef>
              <a:buFont typeface="Arial" pitchFamily="34" charset="0"/>
              <a:buNone/>
            </a:pPr>
            <a:r>
              <a:rPr lang="en-GB" sz="2400" b="1" dirty="0">
                <a:latin typeface="Calibri" pitchFamily="34" charset="0"/>
              </a:rPr>
              <a:t>Skills </a:t>
            </a:r>
          </a:p>
          <a:p>
            <a:pPr marL="342900" indent="-342900" defTabSz="457200">
              <a:lnSpc>
                <a:spcPct val="80000"/>
              </a:lnSpc>
              <a:spcBef>
                <a:spcPct val="20000"/>
              </a:spcBef>
              <a:buFont typeface="Arial" pitchFamily="34" charset="0"/>
              <a:buChar char="•"/>
            </a:pPr>
            <a:r>
              <a:rPr lang="en-GB" sz="2800" b="0" dirty="0">
                <a:latin typeface="Calibri" pitchFamily="34" charset="0"/>
              </a:rPr>
              <a:t>Clever (intelligent) </a:t>
            </a:r>
          </a:p>
          <a:p>
            <a:pPr marL="342900" indent="-342900" defTabSz="457200">
              <a:lnSpc>
                <a:spcPct val="80000"/>
              </a:lnSpc>
              <a:spcBef>
                <a:spcPct val="20000"/>
              </a:spcBef>
              <a:buFont typeface="Arial" pitchFamily="34" charset="0"/>
              <a:buChar char="•"/>
            </a:pPr>
            <a:r>
              <a:rPr lang="en-GB" sz="2800" b="0" dirty="0">
                <a:latin typeface="Calibri" pitchFamily="34" charset="0"/>
              </a:rPr>
              <a:t>Conceptually skilled </a:t>
            </a:r>
          </a:p>
          <a:p>
            <a:pPr marL="342900" indent="-342900" defTabSz="457200">
              <a:lnSpc>
                <a:spcPct val="80000"/>
              </a:lnSpc>
              <a:spcBef>
                <a:spcPct val="20000"/>
              </a:spcBef>
              <a:buFont typeface="Arial" pitchFamily="34" charset="0"/>
              <a:buChar char="•"/>
            </a:pPr>
            <a:r>
              <a:rPr lang="en-GB" sz="2800" b="0" dirty="0">
                <a:latin typeface="Calibri" pitchFamily="34" charset="0"/>
              </a:rPr>
              <a:t>Creative </a:t>
            </a:r>
          </a:p>
          <a:p>
            <a:pPr marL="342900" indent="-342900" defTabSz="457200">
              <a:lnSpc>
                <a:spcPct val="80000"/>
              </a:lnSpc>
              <a:spcBef>
                <a:spcPct val="20000"/>
              </a:spcBef>
              <a:buFont typeface="Arial" pitchFamily="34" charset="0"/>
              <a:buChar char="•"/>
            </a:pPr>
            <a:r>
              <a:rPr lang="en-GB" sz="2800" b="0" dirty="0">
                <a:latin typeface="Calibri" pitchFamily="34" charset="0"/>
              </a:rPr>
              <a:t>Diplomatic and tactful </a:t>
            </a:r>
          </a:p>
          <a:p>
            <a:pPr marL="342900" indent="-342900" defTabSz="457200">
              <a:lnSpc>
                <a:spcPct val="80000"/>
              </a:lnSpc>
              <a:spcBef>
                <a:spcPct val="20000"/>
              </a:spcBef>
              <a:buFont typeface="Arial" pitchFamily="34" charset="0"/>
              <a:buChar char="•"/>
            </a:pPr>
            <a:r>
              <a:rPr lang="en-GB" sz="2800" b="0" dirty="0">
                <a:latin typeface="Calibri" pitchFamily="34" charset="0"/>
              </a:rPr>
              <a:t>Fluent in speaking </a:t>
            </a:r>
          </a:p>
          <a:p>
            <a:pPr marL="342900" indent="-342900" defTabSz="457200">
              <a:lnSpc>
                <a:spcPct val="80000"/>
              </a:lnSpc>
              <a:spcBef>
                <a:spcPct val="20000"/>
              </a:spcBef>
              <a:buFont typeface="Arial" pitchFamily="34" charset="0"/>
              <a:buChar char="•"/>
            </a:pPr>
            <a:r>
              <a:rPr lang="en-GB" sz="2800" b="0" dirty="0">
                <a:latin typeface="Calibri" pitchFamily="34" charset="0"/>
              </a:rPr>
              <a:t>Knowledgeable about group task </a:t>
            </a:r>
          </a:p>
          <a:p>
            <a:pPr marL="342900" indent="-342900" defTabSz="457200">
              <a:lnSpc>
                <a:spcPct val="80000"/>
              </a:lnSpc>
              <a:spcBef>
                <a:spcPct val="20000"/>
              </a:spcBef>
              <a:buFont typeface="Arial" pitchFamily="34" charset="0"/>
              <a:buChar char="•"/>
            </a:pPr>
            <a:r>
              <a:rPr lang="en-GB" sz="2800" b="0" dirty="0">
                <a:latin typeface="Calibri" pitchFamily="34" charset="0"/>
              </a:rPr>
              <a:t>Organised (administrative ability) </a:t>
            </a:r>
          </a:p>
          <a:p>
            <a:pPr marL="342900" indent="-342900" defTabSz="457200">
              <a:lnSpc>
                <a:spcPct val="80000"/>
              </a:lnSpc>
              <a:spcBef>
                <a:spcPct val="20000"/>
              </a:spcBef>
              <a:buFont typeface="Arial" pitchFamily="34" charset="0"/>
              <a:buChar char="•"/>
            </a:pPr>
            <a:r>
              <a:rPr lang="en-GB" sz="2800" b="0" dirty="0">
                <a:latin typeface="Calibri" pitchFamily="34" charset="0"/>
              </a:rPr>
              <a:t>Persuasive </a:t>
            </a:r>
          </a:p>
          <a:p>
            <a:pPr marL="342900" indent="-342900" defTabSz="457200">
              <a:lnSpc>
                <a:spcPct val="80000"/>
              </a:lnSpc>
              <a:spcBef>
                <a:spcPct val="20000"/>
              </a:spcBef>
              <a:buFont typeface="Arial" pitchFamily="34" charset="0"/>
              <a:buChar char="•"/>
            </a:pPr>
            <a:r>
              <a:rPr lang="en-GB" sz="2800" b="0" dirty="0">
                <a:latin typeface="Calibri" pitchFamily="34" charset="0"/>
              </a:rPr>
              <a:t>Socially skilled </a:t>
            </a:r>
          </a:p>
          <a:p>
            <a:pPr marL="342900" indent="-342900" algn="r" defTabSz="457200">
              <a:lnSpc>
                <a:spcPct val="80000"/>
              </a:lnSpc>
              <a:spcBef>
                <a:spcPct val="20000"/>
              </a:spcBef>
              <a:buFont typeface="Arial" pitchFamily="34" charset="0"/>
              <a:buNone/>
            </a:pPr>
            <a:r>
              <a:rPr lang="en-GB" sz="2000" b="0" dirty="0">
                <a:latin typeface="Calibri" pitchFamily="34" charset="0"/>
              </a:rPr>
              <a:t>	</a:t>
            </a:r>
            <a:r>
              <a:rPr lang="en-GB" sz="2000" b="0" dirty="0" err="1">
                <a:latin typeface="Calibri" pitchFamily="34" charset="0"/>
              </a:rPr>
              <a:t>Stogdill</a:t>
            </a:r>
            <a:r>
              <a:rPr lang="en-GB" sz="2000" b="0" dirty="0">
                <a:latin typeface="Calibri" pitchFamily="34" charset="0"/>
              </a:rPr>
              <a:t>, 1974</a:t>
            </a:r>
          </a:p>
        </p:txBody>
      </p:sp>
      <p:sp>
        <p:nvSpPr>
          <p:cNvPr id="67591" name="Text Box 7"/>
          <p:cNvSpPr txBox="1">
            <a:spLocks noChangeArrowheads="1"/>
          </p:cNvSpPr>
          <p:nvPr/>
        </p:nvSpPr>
        <p:spPr bwMode="auto">
          <a:xfrm>
            <a:off x="-117475" y="33338"/>
            <a:ext cx="9144000"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spcBef>
                <a:spcPct val="20000"/>
              </a:spcBef>
              <a:buFont typeface="Arial" pitchFamily="34" charset="0"/>
              <a:buNone/>
            </a:pPr>
            <a:r>
              <a:rPr lang="en-GB" sz="2800" dirty="0">
                <a:latin typeface="Arial" pitchFamily="34" charset="0"/>
              </a:rPr>
              <a:t>Leadership Traits and Skills </a:t>
            </a:r>
          </a:p>
        </p:txBody>
      </p:sp>
      <p:sp>
        <p:nvSpPr>
          <p:cNvPr id="67593" name="Rectangle 9"/>
          <p:cNvSpPr>
            <a:spLocks noChangeArrowheads="1"/>
          </p:cNvSpPr>
          <p:nvPr/>
        </p:nvSpPr>
        <p:spPr bwMode="auto">
          <a:xfrm>
            <a:off x="5036542" y="5836146"/>
            <a:ext cx="403225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2000" dirty="0">
                <a:latin typeface="Calibri" pitchFamily="34" charset="0"/>
              </a:rPr>
              <a:t>Leaders will also use: </a:t>
            </a:r>
          </a:p>
          <a:p>
            <a:r>
              <a:rPr lang="en-GB" sz="2000" b="0" dirty="0">
                <a:latin typeface="Calibri" pitchFamily="34" charset="0"/>
              </a:rPr>
              <a:t>Integrity, Honesty, Compassion, Humility </a:t>
            </a:r>
          </a:p>
        </p:txBody>
      </p:sp>
    </p:spTree>
    <p:extLst>
      <p:ext uri="{BB962C8B-B14F-4D97-AF65-F5344CB8AC3E}">
        <p14:creationId xmlns:p14="http://schemas.microsoft.com/office/powerpoint/2010/main" val="30262149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body" idx="1"/>
          </p:nvPr>
        </p:nvSpPr>
        <p:spPr>
          <a:xfrm>
            <a:off x="251520" y="692473"/>
            <a:ext cx="7200775" cy="5472831"/>
          </a:xfrm>
        </p:spPr>
        <p:txBody>
          <a:bodyPr>
            <a:normAutofit/>
          </a:bodyPr>
          <a:lstStyle/>
          <a:p>
            <a:pPr>
              <a:buFont typeface="Arial" pitchFamily="34" charset="0"/>
              <a:buNone/>
            </a:pPr>
            <a:r>
              <a:rPr lang="en-GB" sz="2800" b="1" dirty="0"/>
              <a:t>Functional Theories </a:t>
            </a:r>
            <a:r>
              <a:rPr lang="en-GB" sz="2800" dirty="0"/>
              <a:t>(John Adair, Action Centred Leadership, 1970) </a:t>
            </a:r>
          </a:p>
          <a:p>
            <a:pPr>
              <a:buFont typeface="Arial" pitchFamily="34" charset="0"/>
              <a:buNone/>
            </a:pPr>
            <a:r>
              <a:rPr lang="en-GB" sz="2800" dirty="0"/>
              <a:t>Leader is concerned with the interaction of 3 areas:</a:t>
            </a:r>
          </a:p>
          <a:p>
            <a:r>
              <a:rPr lang="en-GB" sz="2800" b="1" dirty="0"/>
              <a:t>Task </a:t>
            </a:r>
            <a:r>
              <a:rPr lang="en-GB" sz="2800" dirty="0"/>
              <a:t>– goal setting, methods and process</a:t>
            </a:r>
          </a:p>
          <a:p>
            <a:r>
              <a:rPr lang="en-GB" sz="2800" b="1" dirty="0"/>
              <a:t>Team </a:t>
            </a:r>
            <a:r>
              <a:rPr lang="en-GB" sz="2800" dirty="0"/>
              <a:t>– effective interaction/communication, </a:t>
            </a:r>
            <a:br>
              <a:rPr lang="en-GB" sz="2800" dirty="0"/>
            </a:br>
            <a:r>
              <a:rPr lang="en-GB" sz="2800" dirty="0"/>
              <a:t>clarify roles, team morale</a:t>
            </a:r>
          </a:p>
          <a:p>
            <a:r>
              <a:rPr lang="en-GB" sz="2800" b="1" dirty="0"/>
              <a:t>Individual </a:t>
            </a:r>
            <a:r>
              <a:rPr lang="en-GB" sz="2800" dirty="0"/>
              <a:t>– attention to behaviour,  feelings, </a:t>
            </a:r>
            <a:br>
              <a:rPr lang="en-GB" sz="2800" dirty="0"/>
            </a:br>
            <a:r>
              <a:rPr lang="en-GB" sz="2800" dirty="0"/>
              <a:t>coaching, CPD</a:t>
            </a:r>
            <a:endParaRPr lang="en-GB" sz="2800" b="1" dirty="0"/>
          </a:p>
          <a:p>
            <a:pPr>
              <a:buFont typeface="Arial" pitchFamily="34" charset="0"/>
              <a:buNone/>
            </a:pPr>
            <a:endParaRPr lang="en-GB" sz="1800" dirty="0"/>
          </a:p>
        </p:txBody>
      </p:sp>
      <p:sp>
        <p:nvSpPr>
          <p:cNvPr id="70660" name="Text Box 4"/>
          <p:cNvSpPr txBox="1">
            <a:spLocks noChangeArrowheads="1"/>
          </p:cNvSpPr>
          <p:nvPr/>
        </p:nvSpPr>
        <p:spPr bwMode="auto">
          <a:xfrm>
            <a:off x="0" y="116632"/>
            <a:ext cx="914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2800" dirty="0">
                <a:latin typeface="Arial" pitchFamily="34" charset="0"/>
              </a:rPr>
              <a:t>Leadership Theory</a:t>
            </a:r>
          </a:p>
        </p:txBody>
      </p:sp>
      <p:pic>
        <p:nvPicPr>
          <p:cNvPr id="70661" name="Picture 5" descr="adair_circ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2295" y="2420938"/>
            <a:ext cx="1800225"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58624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alibri" pitchFamily="34" charset="0"/>
              </a:rPr>
              <a:t>Behaviourist Theories</a:t>
            </a:r>
            <a:r>
              <a:rPr lang="en-GB" b="0" dirty="0" smtClean="0">
                <a:latin typeface="Calibri" pitchFamily="34" charset="0"/>
              </a:rPr>
              <a:t> (Blake and Mouton, Managerial grid, 1964)</a:t>
            </a:r>
            <a:endParaRPr lang="en-GB" dirty="0"/>
          </a:p>
        </p:txBody>
      </p:sp>
      <p:sp>
        <p:nvSpPr>
          <p:cNvPr id="4" name="Text Box 6"/>
          <p:cNvSpPr txBox="1">
            <a:spLocks noGrp="1" noChangeArrowheads="1"/>
          </p:cNvSpPr>
          <p:nvPr>
            <p:ph idx="1"/>
          </p:nvPr>
        </p:nvSpPr>
        <p:spPr bwMode="auto">
          <a:xfrm>
            <a:off x="179512" y="1484784"/>
            <a:ext cx="8964488" cy="5207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pPr>
              <a:buFontTx/>
              <a:buChar char="•"/>
            </a:pPr>
            <a:r>
              <a:rPr lang="en-GB" sz="3600" b="0" dirty="0" smtClean="0">
                <a:latin typeface="Calibri" pitchFamily="34" charset="0"/>
              </a:rPr>
              <a:t>Leaders </a:t>
            </a:r>
            <a:r>
              <a:rPr lang="en-GB" sz="3600" b="0" dirty="0">
                <a:latin typeface="Calibri" pitchFamily="34" charset="0"/>
              </a:rPr>
              <a:t>behaviour and actions, rather than their traits and skills e.g. production orientated or people orientated </a:t>
            </a:r>
          </a:p>
          <a:p>
            <a:pPr>
              <a:buFontTx/>
              <a:buChar char="•"/>
            </a:pPr>
            <a:r>
              <a:rPr lang="en-GB" sz="3600" b="0" dirty="0">
                <a:latin typeface="Calibri" pitchFamily="34" charset="0"/>
              </a:rPr>
              <a:t>Different leadership behaviours categorised as ‘leadership styles’ e.g. autocratic, persuasive, consultative, democratic</a:t>
            </a:r>
          </a:p>
          <a:p>
            <a:pPr>
              <a:buFontTx/>
              <a:buChar char="•"/>
            </a:pPr>
            <a:r>
              <a:rPr lang="en-GB" sz="3600" b="0" dirty="0">
                <a:latin typeface="Calibri" pitchFamily="34" charset="0"/>
              </a:rPr>
              <a:t>Doesn’t provide guide to effective leadership in different situations </a:t>
            </a:r>
          </a:p>
          <a:p>
            <a:pPr>
              <a:spcBef>
                <a:spcPct val="50000"/>
              </a:spcBef>
            </a:pPr>
            <a:endParaRPr lang="en-GB" sz="2000" dirty="0">
              <a:latin typeface="Calibri" pitchFamily="34" charset="0"/>
            </a:endParaRPr>
          </a:p>
        </p:txBody>
      </p:sp>
    </p:spTree>
    <p:extLst>
      <p:ext uri="{BB962C8B-B14F-4D97-AF65-F5344CB8AC3E}">
        <p14:creationId xmlns:p14="http://schemas.microsoft.com/office/powerpoint/2010/main" val="14996163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10" name="Rectangle 6"/>
          <p:cNvSpPr>
            <a:spLocks noChangeArrowheads="1"/>
          </p:cNvSpPr>
          <p:nvPr/>
        </p:nvSpPr>
        <p:spPr bwMode="auto">
          <a:xfrm>
            <a:off x="395288" y="665395"/>
            <a:ext cx="8497887"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4400" dirty="0">
                <a:latin typeface="Calibri" pitchFamily="34" charset="0"/>
              </a:rPr>
              <a:t>Situational/contingency Leadership </a:t>
            </a:r>
            <a:r>
              <a:rPr lang="en-GB" sz="4400" b="0" dirty="0">
                <a:latin typeface="Calibri" pitchFamily="34" charset="0"/>
              </a:rPr>
              <a:t> (</a:t>
            </a:r>
            <a:r>
              <a:rPr lang="en-GB" sz="4400" b="0" i="1" dirty="0">
                <a:latin typeface="Calibri" pitchFamily="34" charset="0"/>
              </a:rPr>
              <a:t>Hersey-Blanchard, </a:t>
            </a:r>
            <a:r>
              <a:rPr lang="en-GB" sz="4400" b="0" dirty="0">
                <a:latin typeface="Calibri" pitchFamily="34" charset="0"/>
              </a:rPr>
              <a:t>1970/80)</a:t>
            </a:r>
            <a:br>
              <a:rPr lang="en-GB" sz="4400" b="0" dirty="0">
                <a:latin typeface="Calibri" pitchFamily="34" charset="0"/>
              </a:rPr>
            </a:br>
            <a:r>
              <a:rPr lang="en-GB" sz="4800" b="0" dirty="0">
                <a:latin typeface="Calibri" pitchFamily="34" charset="0"/>
              </a:rPr>
              <a:t>Leadership style changes according to the 'situation‘ and in  response to the individuals being managed – their competency and motivation</a:t>
            </a:r>
          </a:p>
        </p:txBody>
      </p:sp>
      <p:sp>
        <p:nvSpPr>
          <p:cNvPr id="72711" name="Rectangle 7"/>
          <p:cNvSpPr>
            <a:spLocks noChangeArrowheads="1"/>
          </p:cNvSpPr>
          <p:nvPr/>
        </p:nvSpPr>
        <p:spPr bwMode="auto">
          <a:xfrm>
            <a:off x="4936" y="6985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3200" dirty="0">
                <a:latin typeface="Calibri" pitchFamily="34" charset="0"/>
              </a:rPr>
              <a:t>Leadership Theory</a:t>
            </a:r>
          </a:p>
        </p:txBody>
      </p:sp>
    </p:spTree>
    <p:extLst>
      <p:ext uri="{BB962C8B-B14F-4D97-AF65-F5344CB8AC3E}">
        <p14:creationId xmlns:p14="http://schemas.microsoft.com/office/powerpoint/2010/main" val="40608425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43"/>
          <p:cNvGraphicFramePr>
            <a:graphicFrameLocks noGrp="1"/>
          </p:cNvGraphicFramePr>
          <p:nvPr>
            <p:ph type="tbl" idx="1"/>
            <p:extLst>
              <p:ext uri="{D42A27DB-BD31-4B8C-83A1-F6EECF244321}">
                <p14:modId xmlns:p14="http://schemas.microsoft.com/office/powerpoint/2010/main" val="796808749"/>
              </p:ext>
            </p:extLst>
          </p:nvPr>
        </p:nvGraphicFramePr>
        <p:xfrm>
          <a:off x="-1" y="908720"/>
          <a:ext cx="9036498" cy="4752528"/>
        </p:xfrm>
        <a:graphic>
          <a:graphicData uri="http://schemas.openxmlformats.org/drawingml/2006/table">
            <a:tbl>
              <a:tblPr/>
              <a:tblGrid>
                <a:gridCol w="1807649"/>
                <a:gridCol w="1807648"/>
                <a:gridCol w="1805904"/>
                <a:gridCol w="1807649"/>
                <a:gridCol w="1807648"/>
              </a:tblGrid>
              <a:tr h="171490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Competency</a:t>
                      </a:r>
                      <a:endParaRPr kumimoji="0" lang="en-GB" sz="2000" b="1"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Low competence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Some competence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dirty="0" smtClean="0">
                        <a:ln>
                          <a:noFill/>
                        </a:ln>
                        <a:solidFill>
                          <a:schemeClr val="tx1"/>
                        </a:solidFill>
                        <a:effectLst/>
                        <a:latin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Calibri" pitchFamily="34" charset="0"/>
                        </a:rPr>
                        <a:t>High competence</a:t>
                      </a:r>
                      <a:endParaRPr kumimoji="0" lang="en-GB"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High competence</a:t>
                      </a:r>
                      <a:endParaRPr kumimoji="0" lang="en-US" sz="2000" b="1"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07092">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Motivation</a:t>
                      </a:r>
                      <a:endParaRPr kumimoji="0" lang="en-GB" sz="2000" b="1"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Low commitment/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Unable and unwilling or insecure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Variable commitment/</a:t>
                      </a:r>
                      <a:endParaRPr kumimoji="0" lang="en-GB" sz="2000" b="1"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Unable but willing or motivated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Variable commitment/ Able but unwilling or insecure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High commitment/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Able and willing or motivated</a:t>
                      </a:r>
                      <a:endPar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305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Leadership style</a:t>
                      </a:r>
                      <a:endParaRPr kumimoji="0" lang="en-GB" sz="2000" b="1"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alibri" pitchFamily="34" charset="0"/>
                          <a:cs typeface="Arial" pitchFamily="34" charset="0"/>
                        </a:rPr>
                        <a:t>DIRECTIVE</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alibri" pitchFamily="34" charset="0"/>
                          <a:cs typeface="Arial" pitchFamily="34" charset="0"/>
                        </a:rPr>
                        <a:t>(Telling)</a:t>
                      </a:r>
                      <a:endParaRPr kumimoji="0" lang="en-GB"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COACHING</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(Selling)</a:t>
                      </a:r>
                      <a:endParaRPr kumimoji="0" lang="en-US" sz="2000" b="1"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SUPPORTIVE</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(Participating)</a:t>
                      </a:r>
                      <a:endParaRPr kumimoji="0" lang="en-US" sz="2000" b="1"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DELEGATORY</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(Observing)</a:t>
                      </a: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62895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body" idx="1"/>
          </p:nvPr>
        </p:nvSpPr>
        <p:spPr>
          <a:xfrm>
            <a:off x="323529" y="980728"/>
            <a:ext cx="8496622" cy="5256584"/>
          </a:xfrm>
        </p:spPr>
        <p:txBody>
          <a:bodyPr>
            <a:normAutofit lnSpcReduction="10000"/>
          </a:bodyPr>
          <a:lstStyle/>
          <a:p>
            <a:pPr>
              <a:lnSpc>
                <a:spcPct val="80000"/>
              </a:lnSpc>
              <a:buFont typeface="Arial" pitchFamily="34" charset="0"/>
              <a:buNone/>
            </a:pPr>
            <a:endParaRPr lang="en-GB" sz="2800" dirty="0"/>
          </a:p>
          <a:p>
            <a:pPr>
              <a:lnSpc>
                <a:spcPct val="80000"/>
              </a:lnSpc>
              <a:buFont typeface="Arial" pitchFamily="34" charset="0"/>
              <a:buNone/>
            </a:pPr>
            <a:r>
              <a:rPr lang="en-GB" sz="3600" b="1" dirty="0"/>
              <a:t>Transformational Theory  </a:t>
            </a:r>
            <a:r>
              <a:rPr lang="en-GB" sz="3600" dirty="0"/>
              <a:t>(Bass and </a:t>
            </a:r>
            <a:r>
              <a:rPr lang="en-GB" sz="3600" dirty="0" err="1"/>
              <a:t>Avolio</a:t>
            </a:r>
            <a:r>
              <a:rPr lang="en-GB" sz="3600" dirty="0"/>
              <a:t>, 1994)</a:t>
            </a:r>
            <a:br>
              <a:rPr lang="en-GB" sz="3600" dirty="0"/>
            </a:br>
            <a:endParaRPr lang="en-GB" sz="1800" dirty="0"/>
          </a:p>
          <a:p>
            <a:pPr>
              <a:lnSpc>
                <a:spcPct val="80000"/>
              </a:lnSpc>
              <a:spcBef>
                <a:spcPct val="0"/>
              </a:spcBef>
            </a:pPr>
            <a:r>
              <a:rPr lang="en-GB" sz="3600" dirty="0"/>
              <a:t>Leaders inspire individuals, develop trust, and encourage creativity and personal growth</a:t>
            </a:r>
            <a:br>
              <a:rPr lang="en-GB" sz="3600" dirty="0"/>
            </a:br>
            <a:endParaRPr lang="en-GB" sz="3600" dirty="0"/>
          </a:p>
          <a:p>
            <a:pPr>
              <a:lnSpc>
                <a:spcPct val="80000"/>
              </a:lnSpc>
              <a:spcBef>
                <a:spcPct val="0"/>
              </a:spcBef>
            </a:pPr>
            <a:r>
              <a:rPr lang="en-GB" sz="3600" dirty="0"/>
              <a:t>Individuals develop a sense of purpose to benefit the group, organisation or society. This goes beyond their own self-interests and an exchange of rewards or recognition for effort or loyalty. </a:t>
            </a:r>
            <a:endParaRPr lang="en-GB" sz="3600" b="1" dirty="0"/>
          </a:p>
          <a:p>
            <a:pPr algn="just">
              <a:lnSpc>
                <a:spcPct val="80000"/>
              </a:lnSpc>
              <a:spcBef>
                <a:spcPct val="0"/>
              </a:spcBef>
              <a:buFont typeface="Arial" pitchFamily="34" charset="0"/>
              <a:buNone/>
            </a:pPr>
            <a:endParaRPr lang="en-GB" sz="2400" dirty="0"/>
          </a:p>
        </p:txBody>
      </p:sp>
      <p:sp>
        <p:nvSpPr>
          <p:cNvPr id="68614" name="Text Box 6"/>
          <p:cNvSpPr txBox="1">
            <a:spLocks noChangeArrowheads="1"/>
          </p:cNvSpPr>
          <p:nvPr/>
        </p:nvSpPr>
        <p:spPr bwMode="auto">
          <a:xfrm>
            <a:off x="0" y="260648"/>
            <a:ext cx="9144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3200">
                <a:latin typeface="Calibri" pitchFamily="34" charset="0"/>
              </a:rPr>
              <a:t>New Leadership Theory</a:t>
            </a:r>
          </a:p>
        </p:txBody>
      </p:sp>
    </p:spTree>
    <p:extLst>
      <p:ext uri="{BB962C8B-B14F-4D97-AF65-F5344CB8AC3E}">
        <p14:creationId xmlns:p14="http://schemas.microsoft.com/office/powerpoint/2010/main" val="30399505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p:cNvSpPr>
          <p:nvPr>
            <p:ph type="body" idx="1"/>
          </p:nvPr>
        </p:nvSpPr>
        <p:spPr>
          <a:xfrm>
            <a:off x="323528" y="1124745"/>
            <a:ext cx="8496622" cy="4968080"/>
          </a:xfrm>
        </p:spPr>
        <p:txBody>
          <a:bodyPr/>
          <a:lstStyle/>
          <a:p>
            <a:pPr>
              <a:lnSpc>
                <a:spcPct val="80000"/>
              </a:lnSpc>
              <a:buFont typeface="Arial" pitchFamily="34" charset="0"/>
              <a:buNone/>
            </a:pPr>
            <a:endParaRPr lang="en-GB" sz="2000" dirty="0"/>
          </a:p>
          <a:p>
            <a:pPr algn="just">
              <a:lnSpc>
                <a:spcPct val="80000"/>
              </a:lnSpc>
              <a:spcBef>
                <a:spcPct val="0"/>
              </a:spcBef>
              <a:buFont typeface="Arial" pitchFamily="34" charset="0"/>
              <a:buNone/>
            </a:pPr>
            <a:r>
              <a:rPr lang="en-GB" sz="2400" b="1" dirty="0"/>
              <a:t>Ethical Leadership</a:t>
            </a:r>
          </a:p>
          <a:p>
            <a:pPr>
              <a:lnSpc>
                <a:spcPct val="80000"/>
              </a:lnSpc>
            </a:pPr>
            <a:r>
              <a:rPr lang="en-GB" dirty="0"/>
              <a:t>CSR, sustainability, equality, humanitarianism</a:t>
            </a:r>
          </a:p>
          <a:p>
            <a:pPr>
              <a:lnSpc>
                <a:spcPct val="80000"/>
              </a:lnSpc>
            </a:pPr>
            <a:r>
              <a:rPr lang="en-GB" dirty="0"/>
              <a:t>Four P</a:t>
            </a:r>
            <a:r>
              <a:rPr lang="en-GB" dirty="0">
                <a:latin typeface="Arial"/>
              </a:rPr>
              <a:t>’</a:t>
            </a:r>
            <a:r>
              <a:rPr lang="en-GB" dirty="0"/>
              <a:t>s - Purpose, People, Planet, Probity</a:t>
            </a:r>
          </a:p>
          <a:p>
            <a:pPr algn="just">
              <a:lnSpc>
                <a:spcPct val="80000"/>
              </a:lnSpc>
              <a:spcBef>
                <a:spcPct val="0"/>
              </a:spcBef>
              <a:buFont typeface="Arial" pitchFamily="34" charset="0"/>
              <a:buNone/>
            </a:pPr>
            <a:endParaRPr lang="en-GB" sz="1800" dirty="0"/>
          </a:p>
        </p:txBody>
      </p:sp>
      <p:pic>
        <p:nvPicPr>
          <p:cNvPr id="82947" name="Picture 3" descr="businessballs_management_diagra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736" y="2852936"/>
            <a:ext cx="3744416" cy="3744416"/>
          </a:xfrm>
          <a:prstGeom prst="rect">
            <a:avLst/>
          </a:prstGeom>
          <a:noFill/>
          <a:extLst>
            <a:ext uri="{909E8E84-426E-40DD-AFC4-6F175D3DCCD1}">
              <a14:hiddenFill xmlns:a14="http://schemas.microsoft.com/office/drawing/2010/main">
                <a:solidFill>
                  <a:srgbClr val="FFFFFF"/>
                </a:solidFill>
              </a14:hiddenFill>
            </a:ext>
          </a:extLst>
        </p:spPr>
      </p:pic>
      <p:sp>
        <p:nvSpPr>
          <p:cNvPr id="82948" name="Text Box 4"/>
          <p:cNvSpPr txBox="1">
            <a:spLocks noChangeArrowheads="1"/>
          </p:cNvSpPr>
          <p:nvPr/>
        </p:nvSpPr>
        <p:spPr bwMode="auto">
          <a:xfrm>
            <a:off x="3419475" y="6092825"/>
            <a:ext cx="19431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1400">
                <a:solidFill>
                  <a:schemeClr val="accent2"/>
                </a:solidFill>
                <a:latin typeface="Arial" pitchFamily="34" charset="0"/>
              </a:rPr>
              <a:t>Alan Chapman, 2006</a:t>
            </a:r>
          </a:p>
        </p:txBody>
      </p:sp>
      <p:sp>
        <p:nvSpPr>
          <p:cNvPr id="82950" name="Text Box 6"/>
          <p:cNvSpPr txBox="1">
            <a:spLocks noChangeArrowheads="1"/>
          </p:cNvSpPr>
          <p:nvPr/>
        </p:nvSpPr>
        <p:spPr bwMode="auto">
          <a:xfrm>
            <a:off x="-22448" y="332656"/>
            <a:ext cx="9144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3200" b="1" dirty="0">
                <a:latin typeface="Calibri" pitchFamily="34" charset="0"/>
              </a:rPr>
              <a:t>Leadership Philosophies</a:t>
            </a:r>
          </a:p>
        </p:txBody>
      </p:sp>
    </p:spTree>
    <p:extLst>
      <p:ext uri="{BB962C8B-B14F-4D97-AF65-F5344CB8AC3E}">
        <p14:creationId xmlns:p14="http://schemas.microsoft.com/office/powerpoint/2010/main" val="1300213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p:cNvSpPr>
          <p:nvPr>
            <p:ph type="body" idx="1"/>
          </p:nvPr>
        </p:nvSpPr>
        <p:spPr>
          <a:xfrm>
            <a:off x="538956" y="908720"/>
            <a:ext cx="8353524" cy="5760640"/>
          </a:xfrm>
        </p:spPr>
        <p:txBody>
          <a:bodyPr>
            <a:normAutofit fontScale="92500"/>
          </a:bodyPr>
          <a:lstStyle/>
          <a:p>
            <a:pPr marL="533400" indent="-533400">
              <a:lnSpc>
                <a:spcPct val="90000"/>
              </a:lnSpc>
              <a:buFont typeface="Arial" pitchFamily="34" charset="0"/>
              <a:buAutoNum type="arabicPeriod"/>
            </a:pPr>
            <a:r>
              <a:rPr lang="en-GB" b="1" dirty="0"/>
              <a:t>Guide/coordinate team</a:t>
            </a:r>
            <a:r>
              <a:rPr lang="en-GB" dirty="0"/>
              <a:t> members – encourage teamwork and motivate individuals</a:t>
            </a:r>
            <a:br>
              <a:rPr lang="en-GB" dirty="0"/>
            </a:br>
            <a:endParaRPr lang="en-GB" dirty="0"/>
          </a:p>
          <a:p>
            <a:pPr marL="533400" indent="-533400">
              <a:lnSpc>
                <a:spcPct val="90000"/>
              </a:lnSpc>
              <a:buFont typeface="Arial" pitchFamily="34" charset="0"/>
              <a:buAutoNum type="arabicPeriod"/>
            </a:pPr>
            <a:r>
              <a:rPr lang="en-GB" b="1" dirty="0"/>
              <a:t>Provide structure</a:t>
            </a:r>
            <a:r>
              <a:rPr lang="en-GB" dirty="0"/>
              <a:t> for team – set mission and purpose, clarify roles and responsibilities, allocate tasks and set objectives</a:t>
            </a:r>
            <a:br>
              <a:rPr lang="en-GB" dirty="0"/>
            </a:br>
            <a:endParaRPr lang="en-GB" dirty="0"/>
          </a:p>
          <a:p>
            <a:pPr marL="533400" indent="-533400">
              <a:lnSpc>
                <a:spcPct val="90000"/>
              </a:lnSpc>
              <a:buFont typeface="Arial" pitchFamily="34" charset="0"/>
              <a:buAutoNum type="arabicPeriod"/>
            </a:pPr>
            <a:r>
              <a:rPr lang="en-GB" b="1" dirty="0"/>
              <a:t>Clarify working methods</a:t>
            </a:r>
            <a:r>
              <a:rPr lang="en-GB" dirty="0"/>
              <a:t>, practises and protocol</a:t>
            </a:r>
            <a:br>
              <a:rPr lang="en-GB" dirty="0"/>
            </a:br>
            <a:endParaRPr lang="en-GB" dirty="0"/>
          </a:p>
          <a:p>
            <a:pPr marL="533400" indent="-533400">
              <a:lnSpc>
                <a:spcPct val="90000"/>
              </a:lnSpc>
              <a:buFont typeface="Arial" pitchFamily="34" charset="0"/>
              <a:buAutoNum type="arabicPeriod"/>
            </a:pPr>
            <a:r>
              <a:rPr lang="en-GB" b="1" dirty="0"/>
              <a:t>Focus on performance</a:t>
            </a:r>
            <a:r>
              <a:rPr lang="en-GB" dirty="0"/>
              <a:t> – anticipate challenges, monitor performance, delegate and provide </a:t>
            </a:r>
            <a:r>
              <a:rPr lang="en-GB" dirty="0" err="1"/>
              <a:t>CPD</a:t>
            </a:r>
            <a:r>
              <a:rPr lang="en-GB" dirty="0"/>
              <a:t> support</a:t>
            </a:r>
            <a:r>
              <a:rPr lang="en-GB" sz="3600" dirty="0"/>
              <a:t>  </a:t>
            </a:r>
          </a:p>
          <a:p>
            <a:pPr marL="533400" indent="-533400">
              <a:lnSpc>
                <a:spcPct val="90000"/>
              </a:lnSpc>
            </a:pPr>
            <a:endParaRPr lang="en-GB" sz="2800" dirty="0"/>
          </a:p>
        </p:txBody>
      </p:sp>
      <p:sp>
        <p:nvSpPr>
          <p:cNvPr id="64518" name="Text Box 6"/>
          <p:cNvSpPr txBox="1">
            <a:spLocks noChangeArrowheads="1"/>
          </p:cNvSpPr>
          <p:nvPr/>
        </p:nvSpPr>
        <p:spPr bwMode="auto">
          <a:xfrm>
            <a:off x="1116013" y="1341438"/>
            <a:ext cx="6551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64519" name="Text Box 7"/>
          <p:cNvSpPr txBox="1">
            <a:spLocks noChangeArrowheads="1"/>
          </p:cNvSpPr>
          <p:nvPr/>
        </p:nvSpPr>
        <p:spPr bwMode="auto">
          <a:xfrm>
            <a:off x="0" y="188640"/>
            <a:ext cx="9144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3200" dirty="0">
                <a:latin typeface="Calibri" pitchFamily="34" charset="0"/>
              </a:rPr>
              <a:t>Key Team Leader Responsibilities</a:t>
            </a:r>
          </a:p>
        </p:txBody>
      </p:sp>
    </p:spTree>
    <p:extLst>
      <p:ext uri="{BB962C8B-B14F-4D97-AF65-F5344CB8AC3E}">
        <p14:creationId xmlns:p14="http://schemas.microsoft.com/office/powerpoint/2010/main" val="2107581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ltLang="en-US"/>
              <a:t>Chapter 7</a:t>
            </a:r>
          </a:p>
        </p:txBody>
      </p:sp>
      <p:sp>
        <p:nvSpPr>
          <p:cNvPr id="5" name="Slide Number Placeholder 4"/>
          <p:cNvSpPr>
            <a:spLocks noGrp="1"/>
          </p:cNvSpPr>
          <p:nvPr>
            <p:ph type="sldNum" sz="quarter" idx="11"/>
          </p:nvPr>
        </p:nvSpPr>
        <p:spPr/>
        <p:txBody>
          <a:bodyPr/>
          <a:lstStyle/>
          <a:p>
            <a:pPr>
              <a:defRPr/>
            </a:pPr>
            <a:fld id="{92418BC7-BCF6-48D5-87B6-44D1EBCEE7B8}" type="slidenum">
              <a:rPr lang="en-US" altLang="en-US"/>
              <a:pPr>
                <a:defRPr/>
              </a:pPr>
              <a:t>4</a:t>
            </a:fld>
            <a:endParaRPr lang="en-US" altLang="en-US"/>
          </a:p>
        </p:txBody>
      </p:sp>
      <p:sp>
        <p:nvSpPr>
          <p:cNvPr id="32774" name="Rectangle 6"/>
          <p:cNvSpPr>
            <a:spLocks noGrp="1" noChangeArrowheads="1"/>
          </p:cNvSpPr>
          <p:nvPr>
            <p:ph type="title"/>
          </p:nvPr>
        </p:nvSpPr>
        <p:spPr/>
        <p:txBody>
          <a:bodyPr>
            <a:normAutofit fontScale="90000"/>
          </a:bodyPr>
          <a:lstStyle/>
          <a:p>
            <a:pPr eaLnBrk="1" hangingPunct="1">
              <a:defRPr/>
            </a:pPr>
            <a:r>
              <a:rPr lang="en-US" altLang="en-US" b="1" dirty="0" smtClean="0"/>
              <a:t>IMPORTANCE OF  HUMAN RELATIONS</a:t>
            </a:r>
          </a:p>
        </p:txBody>
      </p:sp>
      <p:sp>
        <p:nvSpPr>
          <p:cNvPr id="14341" name="Rectangle 7"/>
          <p:cNvSpPr>
            <a:spLocks noGrp="1" noChangeArrowheads="1"/>
          </p:cNvSpPr>
          <p:nvPr>
            <p:ph type="body" idx="1"/>
          </p:nvPr>
        </p:nvSpPr>
        <p:spPr>
          <a:xfrm>
            <a:off x="457200" y="1196752"/>
            <a:ext cx="8229600" cy="4929411"/>
          </a:xfrm>
        </p:spPr>
        <p:txBody>
          <a:bodyPr>
            <a:normAutofit/>
          </a:bodyPr>
          <a:lstStyle/>
          <a:p>
            <a:pPr eaLnBrk="1" hangingPunct="1"/>
            <a:r>
              <a:rPr lang="en-US" altLang="en-US" sz="4400" dirty="0" smtClean="0"/>
              <a:t>Human relations skills</a:t>
            </a:r>
          </a:p>
          <a:p>
            <a:pPr lvl="1" eaLnBrk="1" hangingPunct="1"/>
            <a:r>
              <a:rPr lang="en-US" altLang="en-US" sz="4000" dirty="0" smtClean="0"/>
              <a:t>Self understanding</a:t>
            </a:r>
          </a:p>
          <a:p>
            <a:pPr lvl="1" eaLnBrk="1" hangingPunct="1"/>
            <a:r>
              <a:rPr lang="en-US" altLang="en-US" sz="4000" dirty="0" smtClean="0"/>
              <a:t>Understanding others</a:t>
            </a:r>
          </a:p>
          <a:p>
            <a:pPr lvl="1" eaLnBrk="1" hangingPunct="1"/>
            <a:r>
              <a:rPr lang="en-US" altLang="en-US" sz="4000" dirty="0" smtClean="0"/>
              <a:t>Communication</a:t>
            </a:r>
          </a:p>
          <a:p>
            <a:pPr lvl="1" eaLnBrk="1" hangingPunct="1"/>
            <a:r>
              <a:rPr lang="en-US" altLang="en-US" sz="4000" dirty="0" smtClean="0"/>
              <a:t>Team building</a:t>
            </a:r>
          </a:p>
          <a:p>
            <a:pPr lvl="1" eaLnBrk="1" hangingPunct="1"/>
            <a:r>
              <a:rPr lang="en-US" altLang="en-US" sz="4000" dirty="0" smtClean="0"/>
              <a:t>Developing job satisfaction</a:t>
            </a:r>
          </a:p>
        </p:txBody>
      </p:sp>
    </p:spTree>
    <p:extLst>
      <p:ext uri="{BB962C8B-B14F-4D97-AF65-F5344CB8AC3E}">
        <p14:creationId xmlns:p14="http://schemas.microsoft.com/office/powerpoint/2010/main" val="3089536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4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34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34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34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341">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34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body" idx="1"/>
          </p:nvPr>
        </p:nvSpPr>
        <p:spPr>
          <a:xfrm>
            <a:off x="1547813" y="2349500"/>
            <a:ext cx="6608762" cy="4103688"/>
          </a:xfrm>
        </p:spPr>
        <p:txBody>
          <a:bodyPr/>
          <a:lstStyle/>
          <a:p>
            <a:pPr>
              <a:buFont typeface="Arial" pitchFamily="34" charset="0"/>
              <a:buNone/>
            </a:pPr>
            <a:r>
              <a:rPr lang="en-GB" b="1"/>
              <a:t>	Responsibility Vs Accountability?</a:t>
            </a:r>
          </a:p>
          <a:p>
            <a:pPr>
              <a:buFont typeface="Arial" pitchFamily="34" charset="0"/>
              <a:buNone/>
            </a:pPr>
            <a:endParaRPr lang="en-GB" sz="2000" b="1"/>
          </a:p>
          <a:p>
            <a:pPr>
              <a:buFont typeface="Arial" pitchFamily="34" charset="0"/>
              <a:buNone/>
            </a:pPr>
            <a:r>
              <a:rPr lang="en-GB" b="1"/>
              <a:t>	What does having authority mean? </a:t>
            </a:r>
          </a:p>
          <a:p>
            <a:pPr>
              <a:buFont typeface="Arial" pitchFamily="34" charset="0"/>
              <a:buNone/>
            </a:pPr>
            <a:endParaRPr lang="en-GB" b="1"/>
          </a:p>
        </p:txBody>
      </p:sp>
      <p:sp>
        <p:nvSpPr>
          <p:cNvPr id="90116" name="Rectangle 4"/>
          <p:cNvSpPr>
            <a:spLocks noChangeArrowheads="1"/>
          </p:cNvSpPr>
          <p:nvPr/>
        </p:nvSpPr>
        <p:spPr bwMode="auto">
          <a:xfrm>
            <a:off x="6516688" y="917575"/>
            <a:ext cx="22717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atin typeface="Calibri" pitchFamily="34" charset="0"/>
              </a:rPr>
              <a:t>Leadership Skills</a:t>
            </a:r>
          </a:p>
        </p:txBody>
      </p:sp>
      <p:sp>
        <p:nvSpPr>
          <p:cNvPr id="90117" name="Rectangle 5"/>
          <p:cNvSpPr>
            <a:spLocks noChangeArrowheads="1"/>
          </p:cNvSpPr>
          <p:nvPr/>
        </p:nvSpPr>
        <p:spPr bwMode="auto">
          <a:xfrm>
            <a:off x="8189913" y="4960938"/>
            <a:ext cx="1841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Font typeface="Arial" pitchFamily="34" charset="0"/>
              <a:buNone/>
            </a:pPr>
            <a:endParaRPr lang="en-US" sz="3200">
              <a:latin typeface="Calibri" pitchFamily="34" charset="0"/>
            </a:endParaRPr>
          </a:p>
        </p:txBody>
      </p:sp>
    </p:spTree>
    <p:extLst>
      <p:ext uri="{BB962C8B-B14F-4D97-AF65-F5344CB8AC3E}">
        <p14:creationId xmlns:p14="http://schemas.microsoft.com/office/powerpoint/2010/main" val="7190309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p:cNvSpPr>
          <p:nvPr>
            <p:ph type="body" idx="1"/>
          </p:nvPr>
        </p:nvSpPr>
        <p:spPr>
          <a:xfrm>
            <a:off x="550044" y="624012"/>
            <a:ext cx="8064500" cy="5973340"/>
          </a:xfrm>
        </p:spPr>
        <p:txBody>
          <a:bodyPr>
            <a:normAutofit/>
          </a:bodyPr>
          <a:lstStyle/>
          <a:p>
            <a:pPr>
              <a:lnSpc>
                <a:spcPct val="80000"/>
              </a:lnSpc>
            </a:pPr>
            <a:r>
              <a:rPr lang="en-GB" sz="2400" b="1" dirty="0"/>
              <a:t>Accountability the state of being accountable, liable, or answerable</a:t>
            </a:r>
          </a:p>
          <a:p>
            <a:pPr>
              <a:lnSpc>
                <a:spcPct val="80000"/>
              </a:lnSpc>
            </a:pPr>
            <a:endParaRPr lang="en-GB" sz="1400" b="1" dirty="0"/>
          </a:p>
          <a:p>
            <a:pPr>
              <a:lnSpc>
                <a:spcPct val="80000"/>
              </a:lnSpc>
            </a:pPr>
            <a:r>
              <a:rPr lang="en-GB" sz="2400" b="1" dirty="0"/>
              <a:t>Responsibility (for objects, tasks or people)  can be delegated but accountability can not </a:t>
            </a:r>
            <a:r>
              <a:rPr lang="en-GB" sz="2400" b="1" dirty="0">
                <a:latin typeface="Arial"/>
              </a:rPr>
              <a:t>–</a:t>
            </a:r>
            <a:r>
              <a:rPr lang="en-GB" sz="2400" b="1" dirty="0"/>
              <a:t> buck stops with you! </a:t>
            </a:r>
          </a:p>
          <a:p>
            <a:pPr>
              <a:lnSpc>
                <a:spcPct val="80000"/>
              </a:lnSpc>
            </a:pPr>
            <a:endParaRPr lang="en-GB" sz="1400" b="1" dirty="0"/>
          </a:p>
          <a:p>
            <a:pPr>
              <a:lnSpc>
                <a:spcPct val="80000"/>
              </a:lnSpc>
            </a:pPr>
            <a:r>
              <a:rPr lang="en-GB" sz="2400" b="1" dirty="0"/>
              <a:t>A good leader accepts ultimate responsibility: </a:t>
            </a:r>
          </a:p>
          <a:p>
            <a:pPr lvl="1">
              <a:lnSpc>
                <a:spcPct val="80000"/>
              </a:lnSpc>
            </a:pPr>
            <a:r>
              <a:rPr lang="en-GB" sz="2400" b="1" dirty="0"/>
              <a:t>will give credit to others when delegated responsibilities succeed</a:t>
            </a:r>
          </a:p>
          <a:p>
            <a:pPr lvl="1">
              <a:lnSpc>
                <a:spcPct val="80000"/>
              </a:lnSpc>
            </a:pPr>
            <a:r>
              <a:rPr lang="en-GB" sz="2400" b="1" dirty="0"/>
              <a:t>will accept blame when delegated responsibilities fail</a:t>
            </a:r>
          </a:p>
          <a:p>
            <a:pPr lvl="1">
              <a:lnSpc>
                <a:spcPct val="80000"/>
              </a:lnSpc>
            </a:pPr>
            <a:endParaRPr lang="en-GB" sz="1400" b="1" dirty="0"/>
          </a:p>
          <a:p>
            <a:pPr>
              <a:lnSpc>
                <a:spcPct val="80000"/>
              </a:lnSpc>
            </a:pPr>
            <a:r>
              <a:rPr lang="en-GB" sz="2400" b="1" dirty="0"/>
              <a:t>Accountability can not operate fairly without the leader being given full authority for the responsibilities concerned</a:t>
            </a:r>
          </a:p>
          <a:p>
            <a:pPr>
              <a:lnSpc>
                <a:spcPct val="80000"/>
              </a:lnSpc>
            </a:pPr>
            <a:endParaRPr lang="en-GB" sz="1400" b="1" dirty="0"/>
          </a:p>
          <a:p>
            <a:pPr>
              <a:lnSpc>
                <a:spcPct val="80000"/>
              </a:lnSpc>
            </a:pPr>
            <a:r>
              <a:rPr lang="en-GB" sz="2400" b="1" dirty="0"/>
              <a:t>Authority is the power to influence or command thought, opinion or behaviour</a:t>
            </a:r>
          </a:p>
          <a:p>
            <a:pPr>
              <a:lnSpc>
                <a:spcPct val="80000"/>
              </a:lnSpc>
              <a:buFont typeface="Arial" pitchFamily="34" charset="0"/>
              <a:buNone/>
            </a:pPr>
            <a:endParaRPr lang="en-GB" sz="1400" b="1" dirty="0"/>
          </a:p>
          <a:p>
            <a:pPr>
              <a:lnSpc>
                <a:spcPct val="80000"/>
              </a:lnSpc>
            </a:pPr>
            <a:r>
              <a:rPr lang="en-GB" sz="2400" b="1" dirty="0"/>
              <a:t>Cross-functional team – less authority - more difficult to manage</a:t>
            </a:r>
          </a:p>
        </p:txBody>
      </p:sp>
      <p:sp>
        <p:nvSpPr>
          <p:cNvPr id="76805" name="Rectangle 5"/>
          <p:cNvSpPr>
            <a:spLocks noChangeArrowheads="1"/>
          </p:cNvSpPr>
          <p:nvPr/>
        </p:nvSpPr>
        <p:spPr bwMode="auto">
          <a:xfrm>
            <a:off x="10294" y="116632"/>
            <a:ext cx="9144000"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spcBef>
                <a:spcPct val="20000"/>
              </a:spcBef>
              <a:buFont typeface="Arial" pitchFamily="34" charset="0"/>
              <a:buNone/>
            </a:pPr>
            <a:r>
              <a:rPr lang="en-GB" sz="3200" dirty="0">
                <a:latin typeface="Calibri" pitchFamily="34" charset="0"/>
              </a:rPr>
              <a:t>Accountability, Responsibility, and Authority</a:t>
            </a:r>
          </a:p>
        </p:txBody>
      </p:sp>
    </p:spTree>
    <p:extLst>
      <p:ext uri="{BB962C8B-B14F-4D97-AF65-F5344CB8AC3E}">
        <p14:creationId xmlns:p14="http://schemas.microsoft.com/office/powerpoint/2010/main" val="29019992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p:cNvSpPr>
          <p:nvPr>
            <p:ph type="body" idx="1"/>
          </p:nvPr>
        </p:nvSpPr>
        <p:spPr>
          <a:xfrm>
            <a:off x="755650" y="404664"/>
            <a:ext cx="7689850" cy="5218261"/>
          </a:xfrm>
        </p:spPr>
        <p:txBody>
          <a:bodyPr>
            <a:normAutofit/>
          </a:bodyPr>
          <a:lstStyle/>
          <a:p>
            <a:pPr algn="ctr">
              <a:buFont typeface="Arial" pitchFamily="34" charset="0"/>
              <a:buNone/>
            </a:pPr>
            <a:r>
              <a:rPr lang="en-GB" sz="3600" b="1" dirty="0"/>
              <a:t>Group Exercise</a:t>
            </a:r>
            <a:br>
              <a:rPr lang="en-GB" sz="3600" b="1" dirty="0"/>
            </a:br>
            <a:endParaRPr lang="en-GB" sz="1200" b="1" dirty="0"/>
          </a:p>
          <a:p>
            <a:pPr algn="ctr">
              <a:buFont typeface="Arial" pitchFamily="34" charset="0"/>
              <a:buNone/>
            </a:pPr>
            <a:r>
              <a:rPr lang="en-GB" sz="2800" b="1" dirty="0"/>
              <a:t>When have you experienced an issue as a leader that you did not have the authority to resolve? </a:t>
            </a:r>
            <a:br>
              <a:rPr lang="en-GB" sz="2800" b="1" dirty="0"/>
            </a:br>
            <a:endParaRPr lang="en-GB" sz="1000" b="1" dirty="0"/>
          </a:p>
          <a:p>
            <a:pPr algn="ctr">
              <a:buFont typeface="Arial" pitchFamily="34" charset="0"/>
              <a:buNone/>
            </a:pPr>
            <a:r>
              <a:rPr lang="en-GB" sz="2800" dirty="0"/>
              <a:t>How did you know you did not have the authority?</a:t>
            </a:r>
          </a:p>
          <a:p>
            <a:pPr algn="ctr">
              <a:buFont typeface="Arial" pitchFamily="34" charset="0"/>
              <a:buNone/>
            </a:pPr>
            <a:r>
              <a:rPr lang="en-GB" sz="2800" dirty="0"/>
              <a:t>Who did you refer to for help?</a:t>
            </a:r>
          </a:p>
          <a:p>
            <a:pPr algn="ctr">
              <a:buFont typeface="Arial" pitchFamily="34" charset="0"/>
              <a:buNone/>
            </a:pPr>
            <a:endParaRPr lang="en-GB" sz="2800" dirty="0"/>
          </a:p>
          <a:p>
            <a:pPr algn="ctr">
              <a:buFont typeface="Arial" pitchFamily="34" charset="0"/>
              <a:buNone/>
            </a:pPr>
            <a:r>
              <a:rPr lang="en-GB" sz="2800" dirty="0"/>
              <a:t>Use examples from your own current experience </a:t>
            </a:r>
            <a:r>
              <a:rPr lang="en-GB" sz="2800" dirty="0">
                <a:latin typeface="Arial"/>
              </a:rPr>
              <a:t>–</a:t>
            </a:r>
            <a:r>
              <a:rPr lang="en-GB" sz="2800" dirty="0"/>
              <a:t> work, volunteer, club /society</a:t>
            </a:r>
          </a:p>
        </p:txBody>
      </p:sp>
    </p:spTree>
    <p:extLst>
      <p:ext uri="{BB962C8B-B14F-4D97-AF65-F5344CB8AC3E}">
        <p14:creationId xmlns:p14="http://schemas.microsoft.com/office/powerpoint/2010/main" val="12008803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p:cNvSpPr>
          <p:nvPr>
            <p:ph type="body" idx="1"/>
          </p:nvPr>
        </p:nvSpPr>
        <p:spPr>
          <a:xfrm>
            <a:off x="251520" y="1118022"/>
            <a:ext cx="8748463" cy="5479330"/>
          </a:xfrm>
        </p:spPr>
        <p:txBody>
          <a:bodyPr>
            <a:normAutofit lnSpcReduction="10000"/>
          </a:bodyPr>
          <a:lstStyle/>
          <a:p>
            <a:pPr>
              <a:lnSpc>
                <a:spcPct val="80000"/>
              </a:lnSpc>
              <a:buFont typeface="Arial" pitchFamily="34" charset="0"/>
              <a:buNone/>
            </a:pPr>
            <a:r>
              <a:rPr lang="en-GB" sz="2800" b="1" dirty="0"/>
              <a:t>Team Leader authority will vary from role to role dependent </a:t>
            </a:r>
            <a:r>
              <a:rPr lang="en-GB" sz="2800" b="1" dirty="0" smtClean="0"/>
              <a:t>on the scope of duties and organisational structure</a:t>
            </a:r>
            <a:br>
              <a:rPr lang="en-GB" sz="2800" b="1" dirty="0" smtClean="0"/>
            </a:br>
            <a:endParaRPr lang="en-GB" sz="1400" b="1" dirty="0" smtClean="0"/>
          </a:p>
          <a:p>
            <a:pPr>
              <a:lnSpc>
                <a:spcPct val="80000"/>
              </a:lnSpc>
              <a:buFont typeface="Arial" pitchFamily="34" charset="0"/>
              <a:buNone/>
            </a:pPr>
            <a:r>
              <a:rPr lang="en-GB" sz="2800" dirty="0" smtClean="0"/>
              <a:t>A Team Leader may refer to line management or other</a:t>
            </a:r>
          </a:p>
          <a:p>
            <a:pPr>
              <a:lnSpc>
                <a:spcPct val="80000"/>
              </a:lnSpc>
              <a:buFont typeface="Arial" pitchFamily="34" charset="0"/>
              <a:buNone/>
            </a:pPr>
            <a:r>
              <a:rPr lang="en-GB" sz="2800" dirty="0" smtClean="0"/>
              <a:t>authorities for the following:</a:t>
            </a:r>
            <a:br>
              <a:rPr lang="en-GB" sz="2800" dirty="0" smtClean="0"/>
            </a:br>
            <a:r>
              <a:rPr lang="en-GB" sz="1400" dirty="0" smtClean="0"/>
              <a:t>  </a:t>
            </a:r>
          </a:p>
          <a:p>
            <a:pPr>
              <a:lnSpc>
                <a:spcPct val="80000"/>
              </a:lnSpc>
            </a:pPr>
            <a:r>
              <a:rPr lang="en-GB" sz="2800" b="1" dirty="0" smtClean="0"/>
              <a:t>HR (</a:t>
            </a:r>
            <a:r>
              <a:rPr lang="en-GB" sz="2800" dirty="0" smtClean="0"/>
              <a:t>staff recruitment  and training, performance and discipline, racism or bullying)</a:t>
            </a:r>
          </a:p>
          <a:p>
            <a:pPr>
              <a:lnSpc>
                <a:spcPct val="80000"/>
              </a:lnSpc>
            </a:pPr>
            <a:r>
              <a:rPr lang="en-GB" sz="2800" b="1" dirty="0" smtClean="0"/>
              <a:t>Policy </a:t>
            </a:r>
            <a:r>
              <a:rPr lang="en-GB" sz="2800" b="1" dirty="0"/>
              <a:t>and procedures</a:t>
            </a:r>
            <a:r>
              <a:rPr lang="en-GB" sz="1800" b="1" dirty="0"/>
              <a:t> (</a:t>
            </a:r>
            <a:r>
              <a:rPr lang="en-GB" sz="2800" dirty="0"/>
              <a:t>Health and Safety, changes to working practises)</a:t>
            </a:r>
          </a:p>
          <a:p>
            <a:pPr>
              <a:lnSpc>
                <a:spcPct val="80000"/>
              </a:lnSpc>
            </a:pPr>
            <a:r>
              <a:rPr lang="en-GB" sz="2800" b="1" dirty="0"/>
              <a:t>Budget &amp; resources </a:t>
            </a:r>
            <a:r>
              <a:rPr lang="en-GB" sz="2800" dirty="0"/>
              <a:t>(allocation and management)</a:t>
            </a:r>
          </a:p>
          <a:p>
            <a:pPr>
              <a:lnSpc>
                <a:spcPct val="80000"/>
              </a:lnSpc>
            </a:pPr>
            <a:r>
              <a:rPr lang="en-GB" sz="2800" b="1" dirty="0"/>
              <a:t>Organisational objectives</a:t>
            </a:r>
            <a:r>
              <a:rPr lang="en-GB" sz="2800" dirty="0"/>
              <a:t> (strategy, targets)</a:t>
            </a:r>
          </a:p>
          <a:p>
            <a:pPr>
              <a:lnSpc>
                <a:spcPct val="80000"/>
              </a:lnSpc>
            </a:pPr>
            <a:r>
              <a:rPr lang="en-GB" sz="2800" b="1" dirty="0" smtClean="0"/>
              <a:t>Managing change</a:t>
            </a:r>
            <a:r>
              <a:rPr lang="en-GB" sz="2800" dirty="0" smtClean="0"/>
              <a:t> (department restructure, office move)</a:t>
            </a:r>
          </a:p>
          <a:p>
            <a:pPr>
              <a:lnSpc>
                <a:spcPct val="80000"/>
              </a:lnSpc>
            </a:pPr>
            <a:r>
              <a:rPr lang="en-GB" sz="2800" b="1" dirty="0" smtClean="0"/>
              <a:t>Line </a:t>
            </a:r>
            <a:r>
              <a:rPr lang="en-GB" sz="2800" b="1" dirty="0"/>
              <a:t>management</a:t>
            </a:r>
            <a:r>
              <a:rPr lang="en-GB" sz="2800" dirty="0"/>
              <a:t> (support and advice, own CPD)</a:t>
            </a:r>
          </a:p>
          <a:p>
            <a:pPr>
              <a:lnSpc>
                <a:spcPct val="80000"/>
              </a:lnSpc>
              <a:buFont typeface="Arial" pitchFamily="34" charset="0"/>
              <a:buNone/>
            </a:pPr>
            <a:endParaRPr lang="en-GB" sz="2400" dirty="0"/>
          </a:p>
          <a:p>
            <a:pPr>
              <a:lnSpc>
                <a:spcPct val="80000"/>
              </a:lnSpc>
              <a:buFont typeface="Arial" pitchFamily="34" charset="0"/>
              <a:buNone/>
            </a:pPr>
            <a:endParaRPr lang="en-GB" sz="1800" dirty="0"/>
          </a:p>
        </p:txBody>
      </p:sp>
      <p:sp>
        <p:nvSpPr>
          <p:cNvPr id="89093" name="Rectangle 5"/>
          <p:cNvSpPr>
            <a:spLocks noChangeArrowheads="1"/>
          </p:cNvSpPr>
          <p:nvPr/>
        </p:nvSpPr>
        <p:spPr bwMode="auto">
          <a:xfrm>
            <a:off x="1907704" y="476672"/>
            <a:ext cx="45561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3600" dirty="0">
                <a:latin typeface="Calibri" pitchFamily="34" charset="0"/>
              </a:rPr>
              <a:t>Team Leader Authority</a:t>
            </a:r>
          </a:p>
        </p:txBody>
      </p:sp>
    </p:spTree>
    <p:extLst>
      <p:ext uri="{BB962C8B-B14F-4D97-AF65-F5344CB8AC3E}">
        <p14:creationId xmlns:p14="http://schemas.microsoft.com/office/powerpoint/2010/main" val="35215613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a:xfrm>
            <a:off x="107950" y="44624"/>
            <a:ext cx="9144000" cy="1143000"/>
          </a:xfrm>
        </p:spPr>
        <p:txBody>
          <a:bodyPr/>
          <a:lstStyle/>
          <a:p>
            <a:r>
              <a:rPr lang="en-GB" sz="3600" b="1"/>
              <a:t>How to improve your leadership skills</a:t>
            </a:r>
            <a:endParaRPr lang="en-US" sz="3600" b="1"/>
          </a:p>
        </p:txBody>
      </p:sp>
      <p:sp>
        <p:nvSpPr>
          <p:cNvPr id="32771" name="Rectangle 3"/>
          <p:cNvSpPr>
            <a:spLocks noGrp="1"/>
          </p:cNvSpPr>
          <p:nvPr>
            <p:ph type="body" idx="1"/>
          </p:nvPr>
        </p:nvSpPr>
        <p:spPr>
          <a:xfrm>
            <a:off x="179512" y="1268760"/>
            <a:ext cx="8784976" cy="5256584"/>
          </a:xfrm>
        </p:spPr>
        <p:txBody>
          <a:bodyPr>
            <a:normAutofit/>
          </a:bodyPr>
          <a:lstStyle/>
          <a:p>
            <a:pPr>
              <a:lnSpc>
                <a:spcPct val="80000"/>
              </a:lnSpc>
            </a:pPr>
            <a:r>
              <a:rPr lang="en-GB" sz="2800" b="1" dirty="0"/>
              <a:t>Reflect and identify the skills YOU need to lead effectively and create your action plan to develop them</a:t>
            </a:r>
            <a:br>
              <a:rPr lang="en-GB" sz="2800" b="1" dirty="0"/>
            </a:br>
            <a:endParaRPr lang="en-GB" sz="1400" b="1" dirty="0"/>
          </a:p>
          <a:p>
            <a:pPr>
              <a:lnSpc>
                <a:spcPct val="80000"/>
              </a:lnSpc>
            </a:pPr>
            <a:r>
              <a:rPr lang="en-GB" sz="2800" b="1" dirty="0"/>
              <a:t>Ask for feedback from work colleagues, line managers, tutors, your ‘followers’</a:t>
            </a:r>
            <a:br>
              <a:rPr lang="en-GB" sz="2800" b="1" dirty="0"/>
            </a:br>
            <a:endParaRPr lang="en-GB" sz="1400" b="1" dirty="0"/>
          </a:p>
          <a:p>
            <a:pPr>
              <a:lnSpc>
                <a:spcPct val="80000"/>
              </a:lnSpc>
            </a:pPr>
            <a:r>
              <a:rPr lang="en-GB" sz="2800" b="1" dirty="0"/>
              <a:t>Practise! Take on responsibility (work, volunteering, clubs &amp; Societies) and reflect on your performance</a:t>
            </a:r>
            <a:br>
              <a:rPr lang="en-GB" sz="2800" b="1" dirty="0"/>
            </a:br>
            <a:r>
              <a:rPr lang="en-GB" sz="2800" b="1" dirty="0"/>
              <a:t>SIFE - </a:t>
            </a:r>
            <a:r>
              <a:rPr lang="en-GB" sz="2800" b="1" dirty="0">
                <a:hlinkClick r:id="rId2"/>
              </a:rPr>
              <a:t>www.youtube.com/watch?v=KB2fOF_gYBg</a:t>
            </a:r>
            <a:r>
              <a:rPr lang="en-GB" sz="2800" b="1" dirty="0"/>
              <a:t/>
            </a:r>
            <a:br>
              <a:rPr lang="en-GB" sz="2800" b="1" dirty="0"/>
            </a:br>
            <a:endParaRPr lang="en-GB" sz="1400" b="1" dirty="0"/>
          </a:p>
          <a:p>
            <a:pPr>
              <a:lnSpc>
                <a:spcPct val="80000"/>
              </a:lnSpc>
            </a:pPr>
            <a:r>
              <a:rPr lang="en-GB" sz="2800" b="1" dirty="0"/>
              <a:t>Find a mentor – learn from positive leadership role-models</a:t>
            </a:r>
          </a:p>
          <a:p>
            <a:pPr>
              <a:lnSpc>
                <a:spcPct val="80000"/>
              </a:lnSpc>
              <a:buFont typeface="Arial" pitchFamily="34" charset="0"/>
              <a:buNone/>
            </a:pPr>
            <a:endParaRPr lang="en-GB" sz="1400" b="1" dirty="0"/>
          </a:p>
          <a:p>
            <a:pPr>
              <a:lnSpc>
                <a:spcPct val="80000"/>
              </a:lnSpc>
            </a:pPr>
            <a:r>
              <a:rPr lang="en-GB" sz="2800" b="1" dirty="0"/>
              <a:t>Attend further leadership and management training</a:t>
            </a:r>
          </a:p>
          <a:p>
            <a:pPr>
              <a:lnSpc>
                <a:spcPct val="80000"/>
              </a:lnSpc>
              <a:buFont typeface="Arial" pitchFamily="34" charset="0"/>
              <a:buNone/>
            </a:pPr>
            <a:endParaRPr lang="en-GB" sz="1400" b="1" dirty="0"/>
          </a:p>
          <a:p>
            <a:pPr>
              <a:lnSpc>
                <a:spcPct val="80000"/>
              </a:lnSpc>
            </a:pPr>
            <a:r>
              <a:rPr lang="en-GB" sz="2800" b="1" dirty="0"/>
              <a:t>Use the resources on Exeter Leaders Award ELE pages</a:t>
            </a:r>
            <a:endParaRPr lang="en-US" sz="2800" b="1" dirty="0"/>
          </a:p>
        </p:txBody>
      </p:sp>
    </p:spTree>
    <p:extLst>
      <p:ext uri="{BB962C8B-B14F-4D97-AF65-F5344CB8AC3E}">
        <p14:creationId xmlns:p14="http://schemas.microsoft.com/office/powerpoint/2010/main" val="31497170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a:xfrm>
            <a:off x="0" y="0"/>
            <a:ext cx="9144000" cy="1143000"/>
          </a:xfrm>
        </p:spPr>
        <p:txBody>
          <a:bodyPr/>
          <a:lstStyle/>
          <a:p>
            <a:r>
              <a:rPr lang="en-GB" sz="3600" b="1" dirty="0"/>
              <a:t>Review your performance as a Leader </a:t>
            </a:r>
          </a:p>
        </p:txBody>
      </p:sp>
      <p:sp>
        <p:nvSpPr>
          <p:cNvPr id="61445" name="Rectangle 5"/>
          <p:cNvSpPr>
            <a:spLocks noChangeArrowheads="1"/>
          </p:cNvSpPr>
          <p:nvPr/>
        </p:nvSpPr>
        <p:spPr bwMode="auto">
          <a:xfrm>
            <a:off x="179512" y="1035049"/>
            <a:ext cx="8784976"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457200" indent="-457200" algn="ctr"/>
            <a:r>
              <a:rPr lang="en-GB" sz="4000" dirty="0">
                <a:latin typeface="Calibri" pitchFamily="34" charset="0"/>
              </a:rPr>
              <a:t>Individual Exercise</a:t>
            </a:r>
            <a:r>
              <a:rPr lang="en-GB" sz="4000" dirty="0" smtClean="0">
                <a:latin typeface="Calibri" pitchFamily="34" charset="0"/>
              </a:rPr>
              <a:t>:</a:t>
            </a:r>
            <a:endParaRPr lang="en-GB" dirty="0">
              <a:latin typeface="Calibri" pitchFamily="34" charset="0"/>
            </a:endParaRPr>
          </a:p>
          <a:p>
            <a:pPr marL="457200" indent="-457200">
              <a:buFontTx/>
              <a:buAutoNum type="arabicPeriod"/>
            </a:pPr>
            <a:r>
              <a:rPr lang="en-GB" sz="2800" dirty="0">
                <a:latin typeface="Calibri" pitchFamily="34" charset="0"/>
              </a:rPr>
              <a:t>Assess yourself as a Leader </a:t>
            </a:r>
          </a:p>
          <a:p>
            <a:pPr marL="914400" lvl="1" indent="-457200">
              <a:buFontTx/>
              <a:buChar char="•"/>
            </a:pPr>
            <a:r>
              <a:rPr lang="en-GB" sz="2800" dirty="0">
                <a:latin typeface="Calibri" pitchFamily="34" charset="0"/>
              </a:rPr>
              <a:t>Conduct a SWOT analysis - Strengths, Weaknesses, Opportunities, Threats</a:t>
            </a:r>
          </a:p>
          <a:p>
            <a:pPr marL="457200" indent="-457200"/>
            <a:r>
              <a:rPr lang="en-GB" sz="3200" dirty="0">
                <a:latin typeface="Calibri" pitchFamily="34" charset="0"/>
              </a:rPr>
              <a:t>	(Use the Results of Leadership Questionnaire you have been completed prior to attending the session</a:t>
            </a:r>
            <a:r>
              <a:rPr lang="en-GB" sz="3200" dirty="0" smtClean="0">
                <a:latin typeface="Calibri" pitchFamily="34" charset="0"/>
              </a:rPr>
              <a:t>)</a:t>
            </a:r>
            <a:endParaRPr lang="en-GB" sz="3200" dirty="0">
              <a:latin typeface="Calibri" pitchFamily="34" charset="0"/>
            </a:endParaRPr>
          </a:p>
          <a:p>
            <a:pPr marL="457200" indent="-457200">
              <a:buFontTx/>
              <a:buAutoNum type="arabicPeriod" startAt="2"/>
            </a:pPr>
            <a:r>
              <a:rPr lang="en-GB" sz="2800" dirty="0">
                <a:latin typeface="Calibri" pitchFamily="34" charset="0"/>
              </a:rPr>
              <a:t>Develop an Action Plan to improve as a leader</a:t>
            </a:r>
          </a:p>
          <a:p>
            <a:pPr marL="914400" lvl="1" indent="-457200">
              <a:buFontTx/>
              <a:buChar char="•"/>
            </a:pPr>
            <a:r>
              <a:rPr lang="en-GB" sz="2800" dirty="0">
                <a:latin typeface="Calibri" pitchFamily="34" charset="0"/>
              </a:rPr>
              <a:t>list 2 actions you will undertake to address Weaknesses or capitalise on Opportunities identified</a:t>
            </a:r>
          </a:p>
          <a:p>
            <a:pPr marL="914400" lvl="1" indent="-457200">
              <a:buFontTx/>
              <a:buChar char="•"/>
            </a:pPr>
            <a:r>
              <a:rPr lang="en-GB" sz="2800" dirty="0">
                <a:latin typeface="Calibri" pitchFamily="34" charset="0"/>
              </a:rPr>
              <a:t>Apply SMART targets to your actions – Specific,</a:t>
            </a:r>
          </a:p>
          <a:p>
            <a:pPr marL="457200" indent="-457200"/>
            <a:r>
              <a:rPr lang="en-GB" sz="2800" dirty="0">
                <a:latin typeface="Calibri" pitchFamily="34" charset="0"/>
              </a:rPr>
              <a:t>		Measurable, Achievable, Realistic, </a:t>
            </a:r>
            <a:r>
              <a:rPr lang="en-GB" sz="2800" dirty="0" smtClean="0">
                <a:latin typeface="Calibri" pitchFamily="34" charset="0"/>
              </a:rPr>
              <a:t>Time-bound</a:t>
            </a:r>
            <a:endParaRPr lang="en-GB" sz="2800" dirty="0">
              <a:latin typeface="Calibri" pitchFamily="34" charset="0"/>
            </a:endParaRPr>
          </a:p>
        </p:txBody>
      </p:sp>
    </p:spTree>
    <p:extLst>
      <p:ext uri="{BB962C8B-B14F-4D97-AF65-F5344CB8AC3E}">
        <p14:creationId xmlns:p14="http://schemas.microsoft.com/office/powerpoint/2010/main" val="41465419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p:cNvSpPr>
            <a:spLocks noGrp="1"/>
          </p:cNvSpPr>
          <p:nvPr>
            <p:ph type="ctrTitle"/>
          </p:nvPr>
        </p:nvSpPr>
        <p:spPr/>
        <p:txBody>
          <a:bodyPr/>
          <a:lstStyle/>
          <a:p>
            <a:pPr eaLnBrk="1" hangingPunct="1"/>
            <a:r>
              <a:rPr lang="en-US" b="1" smtClean="0"/>
              <a:t>Leadership Styles</a:t>
            </a:r>
          </a:p>
        </p:txBody>
      </p:sp>
      <p:sp>
        <p:nvSpPr>
          <p:cNvPr id="2051" name="Subtitle 1"/>
          <p:cNvSpPr>
            <a:spLocks noGrp="1"/>
          </p:cNvSpPr>
          <p:nvPr>
            <p:ph type="subTitle" idx="1"/>
          </p:nvPr>
        </p:nvSpPr>
        <p:spPr/>
        <p:txBody>
          <a:bodyPr/>
          <a:lstStyle/>
          <a:p>
            <a:endParaRPr lang="en-US" smtClean="0"/>
          </a:p>
        </p:txBody>
      </p:sp>
    </p:spTree>
    <p:extLst>
      <p:ext uri="{BB962C8B-B14F-4D97-AF65-F5344CB8AC3E}">
        <p14:creationId xmlns:p14="http://schemas.microsoft.com/office/powerpoint/2010/main" val="157509068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z="4000" smtClean="0"/>
              <a:t>3 Main Types of Leadership Styles</a:t>
            </a:r>
          </a:p>
        </p:txBody>
      </p:sp>
      <p:sp>
        <p:nvSpPr>
          <p:cNvPr id="3075" name="Content Placeholder 2"/>
          <p:cNvSpPr>
            <a:spLocks noGrp="1"/>
          </p:cNvSpPr>
          <p:nvPr>
            <p:ph idx="1"/>
          </p:nvPr>
        </p:nvSpPr>
        <p:spPr/>
        <p:txBody>
          <a:bodyPr/>
          <a:lstStyle/>
          <a:p>
            <a:pPr marL="514350" indent="-514350">
              <a:buFontTx/>
              <a:buAutoNum type="arabicPeriod"/>
            </a:pPr>
            <a:r>
              <a:rPr lang="en-GB" smtClean="0">
                <a:latin typeface="Calibri" pitchFamily="34" charset="0"/>
              </a:rPr>
              <a:t>The </a:t>
            </a:r>
            <a:r>
              <a:rPr lang="en-GB" b="1" smtClean="0">
                <a:latin typeface="Calibri" pitchFamily="34" charset="0"/>
              </a:rPr>
              <a:t>Autocratic</a:t>
            </a:r>
            <a:r>
              <a:rPr lang="en-GB" smtClean="0">
                <a:latin typeface="Calibri" pitchFamily="34" charset="0"/>
              </a:rPr>
              <a:t> or </a:t>
            </a:r>
            <a:r>
              <a:rPr lang="en-GB" b="1" smtClean="0">
                <a:latin typeface="Calibri" pitchFamily="34" charset="0"/>
              </a:rPr>
              <a:t>Authoritarian</a:t>
            </a:r>
            <a:r>
              <a:rPr lang="en-GB" smtClean="0">
                <a:latin typeface="Calibri" pitchFamily="34" charset="0"/>
              </a:rPr>
              <a:t> Leader</a:t>
            </a:r>
          </a:p>
          <a:p>
            <a:pPr marL="514350" indent="-514350">
              <a:buFontTx/>
              <a:buAutoNum type="arabicPeriod"/>
            </a:pPr>
            <a:r>
              <a:rPr lang="en-GB" smtClean="0">
                <a:latin typeface="Calibri" pitchFamily="34" charset="0"/>
              </a:rPr>
              <a:t>The </a:t>
            </a:r>
            <a:r>
              <a:rPr lang="en-GB" b="1" smtClean="0">
                <a:latin typeface="Calibri" pitchFamily="34" charset="0"/>
              </a:rPr>
              <a:t>Democratic</a:t>
            </a:r>
            <a:r>
              <a:rPr lang="en-GB" smtClean="0">
                <a:latin typeface="Calibri" pitchFamily="34" charset="0"/>
              </a:rPr>
              <a:t> or </a:t>
            </a:r>
            <a:r>
              <a:rPr lang="en-GB" b="1" smtClean="0">
                <a:latin typeface="Calibri" pitchFamily="34" charset="0"/>
              </a:rPr>
              <a:t>Participative</a:t>
            </a:r>
            <a:r>
              <a:rPr lang="en-GB" smtClean="0">
                <a:latin typeface="Calibri" pitchFamily="34" charset="0"/>
              </a:rPr>
              <a:t> Leader</a:t>
            </a:r>
          </a:p>
          <a:p>
            <a:pPr marL="514350" indent="-514350">
              <a:buFontTx/>
              <a:buAutoNum type="arabicPeriod"/>
            </a:pPr>
            <a:r>
              <a:rPr lang="en-GB" smtClean="0">
                <a:latin typeface="Calibri" pitchFamily="34" charset="0"/>
              </a:rPr>
              <a:t>The </a:t>
            </a:r>
            <a:r>
              <a:rPr lang="en-GB" b="1" smtClean="0">
                <a:latin typeface="Calibri" pitchFamily="34" charset="0"/>
              </a:rPr>
              <a:t>Laissez-faire</a:t>
            </a:r>
            <a:r>
              <a:rPr lang="en-GB" smtClean="0">
                <a:latin typeface="Calibri" pitchFamily="34" charset="0"/>
              </a:rPr>
              <a:t> or </a:t>
            </a:r>
            <a:r>
              <a:rPr lang="en-GB" b="1" smtClean="0">
                <a:latin typeface="Calibri" pitchFamily="34" charset="0"/>
              </a:rPr>
              <a:t>Delegative</a:t>
            </a:r>
            <a:r>
              <a:rPr lang="en-GB" smtClean="0">
                <a:latin typeface="Calibri" pitchFamily="34" charset="0"/>
              </a:rPr>
              <a:t> Leader</a:t>
            </a:r>
          </a:p>
          <a:p>
            <a:pPr marL="514350" indent="-514350"/>
            <a:endParaRPr lang="en-GB" b="1" smtClean="0">
              <a:latin typeface="Calibri" pitchFamily="34" charset="0"/>
            </a:endParaRPr>
          </a:p>
          <a:p>
            <a:pPr marL="514350" indent="-514350">
              <a:buFontTx/>
              <a:buNone/>
            </a:pPr>
            <a:r>
              <a:rPr lang="en-GB" smtClean="0">
                <a:latin typeface="Calibri" pitchFamily="34" charset="0"/>
              </a:rPr>
              <a:t/>
            </a:r>
            <a:br>
              <a:rPr lang="en-GB" smtClean="0">
                <a:latin typeface="Calibri" pitchFamily="34" charset="0"/>
              </a:rPr>
            </a:br>
            <a:endParaRPr lang="en-US" smtClean="0"/>
          </a:p>
        </p:txBody>
      </p:sp>
    </p:spTree>
    <p:extLst>
      <p:ext uri="{BB962C8B-B14F-4D97-AF65-F5344CB8AC3E}">
        <p14:creationId xmlns:p14="http://schemas.microsoft.com/office/powerpoint/2010/main" val="138260765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2 Other Styles</a:t>
            </a:r>
          </a:p>
        </p:txBody>
      </p:sp>
      <p:sp>
        <p:nvSpPr>
          <p:cNvPr id="4099" name="Content Placeholder 2"/>
          <p:cNvSpPr>
            <a:spLocks noGrp="1"/>
          </p:cNvSpPr>
          <p:nvPr>
            <p:ph idx="1"/>
          </p:nvPr>
        </p:nvSpPr>
        <p:spPr/>
        <p:txBody>
          <a:bodyPr/>
          <a:lstStyle/>
          <a:p>
            <a:r>
              <a:rPr lang="en-US" smtClean="0"/>
              <a:t>The </a:t>
            </a:r>
            <a:r>
              <a:rPr lang="en-US" b="1" smtClean="0"/>
              <a:t>Charismatic</a:t>
            </a:r>
            <a:r>
              <a:rPr lang="en-US" smtClean="0"/>
              <a:t> Leader</a:t>
            </a:r>
          </a:p>
          <a:p>
            <a:r>
              <a:rPr lang="en-US" smtClean="0"/>
              <a:t>The </a:t>
            </a:r>
            <a:r>
              <a:rPr lang="en-US" b="1" smtClean="0"/>
              <a:t>Servant</a:t>
            </a:r>
            <a:r>
              <a:rPr lang="en-US" smtClean="0"/>
              <a:t> Leader</a:t>
            </a:r>
          </a:p>
        </p:txBody>
      </p:sp>
    </p:spTree>
    <p:extLst>
      <p:ext uri="{BB962C8B-B14F-4D97-AF65-F5344CB8AC3E}">
        <p14:creationId xmlns:p14="http://schemas.microsoft.com/office/powerpoint/2010/main" val="145833793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28600" y="457200"/>
            <a:ext cx="8686800" cy="1143000"/>
          </a:xfrm>
        </p:spPr>
        <p:txBody>
          <a:bodyPr>
            <a:normAutofit fontScale="90000"/>
          </a:bodyPr>
          <a:lstStyle/>
          <a:p>
            <a:pPr eaLnBrk="1" hangingPunct="1">
              <a:defRPr/>
            </a:pPr>
            <a:r>
              <a:rPr lang="en-GB" sz="4000" smtClean="0">
                <a:latin typeface="Calibri" pitchFamily="34" charset="0"/>
              </a:rPr>
              <a:t>The </a:t>
            </a:r>
            <a:r>
              <a:rPr lang="en-GB" sz="4000" b="1" smtClean="0">
                <a:latin typeface="Calibri" pitchFamily="34" charset="0"/>
              </a:rPr>
              <a:t>Autocratic</a:t>
            </a:r>
            <a:r>
              <a:rPr lang="en-GB" sz="4000" smtClean="0">
                <a:latin typeface="Calibri" pitchFamily="34" charset="0"/>
              </a:rPr>
              <a:t> or </a:t>
            </a:r>
            <a:r>
              <a:rPr lang="en-GB" sz="4000" b="1" smtClean="0">
                <a:latin typeface="Calibri" pitchFamily="34" charset="0"/>
              </a:rPr>
              <a:t>Authoritarian</a:t>
            </a:r>
            <a:r>
              <a:rPr lang="en-GB" sz="4000" smtClean="0">
                <a:latin typeface="Calibri" pitchFamily="34" charset="0"/>
              </a:rPr>
              <a:t> Leader</a:t>
            </a:r>
            <a:br>
              <a:rPr lang="en-GB" sz="4000" smtClean="0">
                <a:latin typeface="Calibri" pitchFamily="34" charset="0"/>
              </a:rPr>
            </a:br>
            <a:endParaRPr lang="en-US" sz="4000" smtClean="0"/>
          </a:p>
        </p:txBody>
      </p:sp>
      <p:sp>
        <p:nvSpPr>
          <p:cNvPr id="11" name="Content Placeholder 10"/>
          <p:cNvSpPr>
            <a:spLocks noGrp="1"/>
          </p:cNvSpPr>
          <p:nvPr>
            <p:ph sz="half" idx="1"/>
          </p:nvPr>
        </p:nvSpPr>
        <p:spPr>
          <a:xfrm>
            <a:off x="395288" y="1484313"/>
            <a:ext cx="8075612" cy="4525962"/>
          </a:xfrm>
        </p:spPr>
        <p:txBody>
          <a:bodyPr/>
          <a:lstStyle/>
          <a:p>
            <a:pPr eaLnBrk="1" hangingPunct="1"/>
            <a:r>
              <a:rPr lang="en-GB" sz="3600" b="1" i="1" smtClean="0"/>
              <a:t>Given the power to make decisions alone, having total authority. </a:t>
            </a:r>
          </a:p>
          <a:p>
            <a:pPr eaLnBrk="1" hangingPunct="1"/>
            <a:endParaRPr lang="en-GB" sz="3600" b="1" i="1" smtClean="0"/>
          </a:p>
          <a:p>
            <a:pPr eaLnBrk="1" hangingPunct="1"/>
            <a:r>
              <a:rPr lang="en-GB" sz="3600" b="1" i="1" smtClean="0"/>
              <a:t>Closely supervises and controls people when they perform certain tasks. </a:t>
            </a:r>
          </a:p>
          <a:p>
            <a:pPr eaLnBrk="1" hangingPunct="1"/>
            <a:endParaRPr lang="en-US" smtClean="0"/>
          </a:p>
        </p:txBody>
      </p:sp>
    </p:spTree>
    <p:extLst>
      <p:ext uri="{BB962C8B-B14F-4D97-AF65-F5344CB8AC3E}">
        <p14:creationId xmlns:p14="http://schemas.microsoft.com/office/powerpoint/2010/main" val="16082532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accel="50000" decel="5000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20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accel="50000" decel="50000" fill="hold" grpId="0" nodeType="click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anim calcmode="lin" valueType="num">
                                      <p:cBhvr additive="base">
                                        <p:cTn id="13" dur="2000" fill="hold"/>
                                        <p:tgtEl>
                                          <p:spTgt spid="11">
                                            <p:txEl>
                                              <p:pRg st="2" end="2"/>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1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Leadership</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021542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9"/>
          <p:cNvSpPr>
            <a:spLocks noGrp="1"/>
          </p:cNvSpPr>
          <p:nvPr>
            <p:ph type="title"/>
          </p:nvPr>
        </p:nvSpPr>
        <p:spPr>
          <a:xfrm>
            <a:off x="228600" y="274638"/>
            <a:ext cx="8686800" cy="1143000"/>
          </a:xfrm>
        </p:spPr>
        <p:txBody>
          <a:bodyPr/>
          <a:lstStyle/>
          <a:p>
            <a:pPr eaLnBrk="1" hangingPunct="1"/>
            <a:r>
              <a:rPr lang="en-US" sz="3600" smtClean="0"/>
              <a:t>The </a:t>
            </a:r>
            <a:r>
              <a:rPr lang="en-US" sz="3600" b="1" smtClean="0"/>
              <a:t>Democratic</a:t>
            </a:r>
            <a:r>
              <a:rPr lang="en-US" sz="3600" smtClean="0"/>
              <a:t> or </a:t>
            </a:r>
            <a:r>
              <a:rPr lang="en-US" sz="3600" b="1" smtClean="0"/>
              <a:t>Participative</a:t>
            </a:r>
            <a:r>
              <a:rPr lang="en-US" sz="3600" smtClean="0"/>
              <a:t> Leader</a:t>
            </a:r>
          </a:p>
        </p:txBody>
      </p:sp>
      <p:sp>
        <p:nvSpPr>
          <p:cNvPr id="12" name="Content Placeholder 11"/>
          <p:cNvSpPr>
            <a:spLocks noGrp="1"/>
          </p:cNvSpPr>
          <p:nvPr>
            <p:ph sz="half" idx="2"/>
          </p:nvPr>
        </p:nvSpPr>
        <p:spPr>
          <a:xfrm>
            <a:off x="827088" y="1484313"/>
            <a:ext cx="7715250" cy="4525962"/>
          </a:xfrm>
        </p:spPr>
        <p:txBody>
          <a:bodyPr/>
          <a:lstStyle/>
          <a:p>
            <a:pPr eaLnBrk="1" hangingPunct="1"/>
            <a:r>
              <a:rPr lang="en-GB" sz="3600" b="1" i="1" smtClean="0">
                <a:latin typeface="Calibri" pitchFamily="34" charset="0"/>
              </a:rPr>
              <a:t>Includes one or more people in the decision making process of determining what to do and how to do it. </a:t>
            </a:r>
          </a:p>
          <a:p>
            <a:pPr eaLnBrk="1" hangingPunct="1"/>
            <a:r>
              <a:rPr lang="en-GB" sz="3600" b="1" i="1" smtClean="0">
                <a:latin typeface="Calibri" pitchFamily="34" charset="0"/>
              </a:rPr>
              <a:t>Maintains the final decision making authority. </a:t>
            </a:r>
            <a:endParaRPr lang="en-GB" sz="3600" smtClean="0">
              <a:latin typeface="Calibri" pitchFamily="34" charset="0"/>
            </a:endParaRPr>
          </a:p>
          <a:p>
            <a:pPr eaLnBrk="1" hangingPunct="1"/>
            <a:endParaRPr lang="en-US" smtClean="0"/>
          </a:p>
        </p:txBody>
      </p:sp>
    </p:spTree>
    <p:extLst>
      <p:ext uri="{BB962C8B-B14F-4D97-AF65-F5344CB8AC3E}">
        <p14:creationId xmlns:p14="http://schemas.microsoft.com/office/powerpoint/2010/main" val="15332717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accel="50000" decel="5000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2000" fill="hold"/>
                                        <p:tgtEl>
                                          <p:spTgt spid="12">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accel="50000" decel="50000" fill="hold" grpId="0" nodeType="click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anim calcmode="lin" valueType="num">
                                      <p:cBhvr additive="base">
                                        <p:cTn id="13" dur="2000" fill="hold"/>
                                        <p:tgtEl>
                                          <p:spTgt spid="12">
                                            <p:txEl>
                                              <p:pRg st="1" end="1"/>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12">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4800" y="274638"/>
            <a:ext cx="8610600" cy="1143000"/>
          </a:xfrm>
        </p:spPr>
        <p:txBody>
          <a:bodyPr/>
          <a:lstStyle/>
          <a:p>
            <a:pPr eaLnBrk="1" hangingPunct="1"/>
            <a:r>
              <a:rPr lang="en-GB" sz="4000" smtClean="0">
                <a:latin typeface="Calibri" pitchFamily="34" charset="0"/>
              </a:rPr>
              <a:t>The </a:t>
            </a:r>
            <a:r>
              <a:rPr lang="en-GB" sz="4000" b="1" smtClean="0">
                <a:latin typeface="Calibri" pitchFamily="34" charset="0"/>
              </a:rPr>
              <a:t>Laissez-faire</a:t>
            </a:r>
            <a:r>
              <a:rPr lang="en-GB" sz="4000" smtClean="0">
                <a:latin typeface="Calibri" pitchFamily="34" charset="0"/>
              </a:rPr>
              <a:t> or </a:t>
            </a:r>
            <a:r>
              <a:rPr lang="en-GB" sz="4000" b="1" smtClean="0">
                <a:latin typeface="Calibri" pitchFamily="34" charset="0"/>
              </a:rPr>
              <a:t>Delegative</a:t>
            </a:r>
            <a:r>
              <a:rPr lang="en-GB" sz="4000" smtClean="0">
                <a:latin typeface="Calibri" pitchFamily="34" charset="0"/>
              </a:rPr>
              <a:t> Leader</a:t>
            </a:r>
            <a:r>
              <a:rPr lang="en-GB" sz="4000" b="1" smtClean="0">
                <a:latin typeface="Calibri" pitchFamily="34" charset="0"/>
              </a:rPr>
              <a:t> </a:t>
            </a:r>
            <a:endParaRPr lang="en-US" smtClean="0"/>
          </a:p>
        </p:txBody>
      </p:sp>
      <p:sp>
        <p:nvSpPr>
          <p:cNvPr id="3" name="Content Placeholder 2"/>
          <p:cNvSpPr>
            <a:spLocks noGrp="1"/>
          </p:cNvSpPr>
          <p:nvPr>
            <p:ph sz="half" idx="1"/>
          </p:nvPr>
        </p:nvSpPr>
        <p:spPr>
          <a:xfrm>
            <a:off x="457200" y="2205038"/>
            <a:ext cx="8362950" cy="4248150"/>
          </a:xfrm>
        </p:spPr>
        <p:txBody>
          <a:bodyPr/>
          <a:lstStyle/>
          <a:p>
            <a:pPr eaLnBrk="1" hangingPunct="1"/>
            <a:r>
              <a:rPr lang="en-GB" b="1" i="1" smtClean="0">
                <a:latin typeface="Calibri" pitchFamily="34" charset="0"/>
              </a:rPr>
              <a:t>Allows people to make their own decisions.</a:t>
            </a:r>
          </a:p>
          <a:p>
            <a:pPr eaLnBrk="1" hangingPunct="1"/>
            <a:r>
              <a:rPr lang="en-GB" b="1" i="1" smtClean="0">
                <a:latin typeface="Calibri" pitchFamily="34" charset="0"/>
              </a:rPr>
              <a:t>Leader is still responsible for the decisions that are made. </a:t>
            </a:r>
          </a:p>
          <a:p>
            <a:pPr eaLnBrk="1" hangingPunct="1"/>
            <a:r>
              <a:rPr lang="en-GB" b="1" i="1" smtClean="0">
                <a:latin typeface="Calibri" pitchFamily="34" charset="0"/>
              </a:rPr>
              <a:t>This style allows greater freedom and responsibility for people.  </a:t>
            </a:r>
          </a:p>
          <a:p>
            <a:pPr eaLnBrk="1" hangingPunct="1"/>
            <a:r>
              <a:rPr lang="en-GB" b="1" i="1" smtClean="0">
                <a:latin typeface="Calibri" pitchFamily="34" charset="0"/>
              </a:rPr>
              <a:t>However, you need competent people around you or nothing will get done.</a:t>
            </a:r>
            <a:endParaRPr lang="en-US" smtClean="0"/>
          </a:p>
        </p:txBody>
      </p:sp>
      <p:sp>
        <p:nvSpPr>
          <p:cNvPr id="9" name="TextBox 8"/>
          <p:cNvSpPr txBox="1">
            <a:spLocks noChangeArrowheads="1"/>
          </p:cNvSpPr>
          <p:nvPr/>
        </p:nvSpPr>
        <p:spPr bwMode="auto">
          <a:xfrm>
            <a:off x="900113" y="1371600"/>
            <a:ext cx="698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r>
              <a:rPr lang="en-US" sz="2400" i="1"/>
              <a:t>Laissez-faire is a French phrase meaning “let do”</a:t>
            </a:r>
          </a:p>
        </p:txBody>
      </p:sp>
    </p:spTree>
    <p:extLst>
      <p:ext uri="{BB962C8B-B14F-4D97-AF65-F5344CB8AC3E}">
        <p14:creationId xmlns:p14="http://schemas.microsoft.com/office/powerpoint/2010/main" val="18739028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Bottom)">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accel="50000" decel="5000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accel="50000" decel="5000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accel="50000" decel="5000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accel="50000" decel="50000"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t>The </a:t>
            </a:r>
            <a:r>
              <a:rPr lang="en-US" b="1" smtClean="0"/>
              <a:t>Charismatic</a:t>
            </a:r>
            <a:r>
              <a:rPr lang="en-US" smtClean="0"/>
              <a:t> Leader</a:t>
            </a:r>
          </a:p>
        </p:txBody>
      </p:sp>
      <p:sp>
        <p:nvSpPr>
          <p:cNvPr id="21507" name="Content Placeholder 2"/>
          <p:cNvSpPr>
            <a:spLocks noGrp="1"/>
          </p:cNvSpPr>
          <p:nvPr>
            <p:ph sz="half" idx="1"/>
          </p:nvPr>
        </p:nvSpPr>
        <p:spPr>
          <a:xfrm>
            <a:off x="457200" y="1905000"/>
            <a:ext cx="7859713" cy="4525963"/>
          </a:xfrm>
        </p:spPr>
        <p:txBody>
          <a:bodyPr/>
          <a:lstStyle/>
          <a:p>
            <a:pPr eaLnBrk="1" hangingPunct="1"/>
            <a:r>
              <a:rPr lang="en-GB" sz="4000" b="1" i="1" smtClean="0">
                <a:latin typeface="Calibri" pitchFamily="34" charset="0"/>
              </a:rPr>
              <a:t>Leads by creating energy and eagerness in people. </a:t>
            </a:r>
          </a:p>
          <a:p>
            <a:pPr eaLnBrk="1" hangingPunct="1"/>
            <a:r>
              <a:rPr lang="en-GB" sz="4000" b="1" i="1" smtClean="0">
                <a:latin typeface="Calibri" pitchFamily="34" charset="0"/>
              </a:rPr>
              <a:t>Leader is well liked and inspires people.</a:t>
            </a:r>
          </a:p>
          <a:p>
            <a:pPr eaLnBrk="1" hangingPunct="1"/>
            <a:r>
              <a:rPr lang="en-GB" sz="4000" b="1" i="1" smtClean="0">
                <a:latin typeface="Calibri" pitchFamily="34" charset="0"/>
              </a:rPr>
              <a:t>Appeals to people’s emotional side.</a:t>
            </a:r>
          </a:p>
          <a:p>
            <a:pPr eaLnBrk="1" hangingPunct="1"/>
            <a:endParaRPr lang="en-US" smtClean="0"/>
          </a:p>
        </p:txBody>
      </p:sp>
    </p:spTree>
    <p:extLst>
      <p:ext uri="{BB962C8B-B14F-4D97-AF65-F5344CB8AC3E}">
        <p14:creationId xmlns:p14="http://schemas.microsoft.com/office/powerpoint/2010/main" val="18057838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accel="50000" decel="5000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20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215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2" accel="50000" decel="50000" fill="hold" grpId="0"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20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215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2" accel="50000" decel="50000" fill="hold" grpId="0"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20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2150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The </a:t>
            </a:r>
            <a:r>
              <a:rPr lang="en-US" b="1" smtClean="0"/>
              <a:t>Servant</a:t>
            </a:r>
            <a:r>
              <a:rPr lang="en-US" smtClean="0"/>
              <a:t> Leader</a:t>
            </a:r>
          </a:p>
        </p:txBody>
      </p:sp>
      <p:sp>
        <p:nvSpPr>
          <p:cNvPr id="3" name="Content Placeholder 2"/>
          <p:cNvSpPr>
            <a:spLocks noGrp="1"/>
          </p:cNvSpPr>
          <p:nvPr>
            <p:ph sz="half" idx="1"/>
          </p:nvPr>
        </p:nvSpPr>
        <p:spPr>
          <a:xfrm>
            <a:off x="457200" y="1722438"/>
            <a:ext cx="7931150" cy="4525962"/>
          </a:xfrm>
        </p:spPr>
        <p:txBody>
          <a:bodyPr/>
          <a:lstStyle/>
          <a:p>
            <a:r>
              <a:rPr lang="en-US" sz="4000" b="1" i="1" smtClean="0">
                <a:latin typeface="Calibri" pitchFamily="34" charset="0"/>
              </a:rPr>
              <a:t>The highest priority of this leader is to encourage, support and enable people to fulfill their full potential and abilities.</a:t>
            </a:r>
          </a:p>
          <a:p>
            <a:r>
              <a:rPr lang="en-GB" sz="4000" b="1" i="1" smtClean="0">
                <a:latin typeface="Calibri" pitchFamily="34" charset="0"/>
              </a:rPr>
              <a:t>Helps people achieve their goals.</a:t>
            </a:r>
          </a:p>
          <a:p>
            <a:r>
              <a:rPr lang="en-GB" sz="4000" b="1" i="1" smtClean="0">
                <a:latin typeface="Calibri" pitchFamily="34" charset="0"/>
              </a:rPr>
              <a:t>Works for the people. </a:t>
            </a:r>
          </a:p>
          <a:p>
            <a:endParaRPr lang="en-GB" b="1" i="1" smtClean="0">
              <a:latin typeface="Calibri" pitchFamily="34" charset="0"/>
            </a:endParaRPr>
          </a:p>
          <a:p>
            <a:endParaRPr lang="en-US" smtClean="0"/>
          </a:p>
        </p:txBody>
      </p:sp>
    </p:spTree>
    <p:extLst>
      <p:ext uri="{BB962C8B-B14F-4D97-AF65-F5344CB8AC3E}">
        <p14:creationId xmlns:p14="http://schemas.microsoft.com/office/powerpoint/2010/main" val="32904568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accel="50000" decel="500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5"/>
          <p:cNvSpPr>
            <a:spLocks noGrp="1"/>
          </p:cNvSpPr>
          <p:nvPr>
            <p:ph type="title"/>
          </p:nvPr>
        </p:nvSpPr>
        <p:spPr>
          <a:xfrm>
            <a:off x="457200" y="228600"/>
            <a:ext cx="8229600" cy="1143000"/>
          </a:xfrm>
        </p:spPr>
        <p:txBody>
          <a:bodyPr/>
          <a:lstStyle/>
          <a:p>
            <a:r>
              <a:rPr lang="en-US" smtClean="0"/>
              <a:t>Combinations of Styles</a:t>
            </a:r>
          </a:p>
        </p:txBody>
      </p:sp>
      <p:sp>
        <p:nvSpPr>
          <p:cNvPr id="10243" name="Content Placeholder 7"/>
          <p:cNvSpPr>
            <a:spLocks noGrp="1"/>
          </p:cNvSpPr>
          <p:nvPr>
            <p:ph sz="half" idx="2"/>
          </p:nvPr>
        </p:nvSpPr>
        <p:spPr>
          <a:xfrm>
            <a:off x="1187450" y="1874838"/>
            <a:ext cx="7270750" cy="4525962"/>
          </a:xfrm>
        </p:spPr>
        <p:txBody>
          <a:bodyPr/>
          <a:lstStyle/>
          <a:p>
            <a:r>
              <a:rPr lang="en-US" sz="4000" smtClean="0"/>
              <a:t>A leader can also be a combination of styles…</a:t>
            </a:r>
          </a:p>
          <a:p>
            <a:r>
              <a:rPr lang="en-US" sz="4000" smtClean="0"/>
              <a:t>What leadership styles do you think Adolf Hitler used? </a:t>
            </a:r>
          </a:p>
        </p:txBody>
      </p:sp>
    </p:spTree>
    <p:extLst>
      <p:ext uri="{BB962C8B-B14F-4D97-AF65-F5344CB8AC3E}">
        <p14:creationId xmlns:p14="http://schemas.microsoft.com/office/powerpoint/2010/main" val="282765296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4"/>
          <p:cNvSpPr>
            <a:spLocks noGrp="1"/>
          </p:cNvSpPr>
          <p:nvPr>
            <p:ph type="title"/>
          </p:nvPr>
        </p:nvSpPr>
        <p:spPr/>
        <p:txBody>
          <a:bodyPr/>
          <a:lstStyle/>
          <a:p>
            <a:r>
              <a:rPr lang="en-US" smtClean="0"/>
              <a:t>Review</a:t>
            </a:r>
          </a:p>
        </p:txBody>
      </p:sp>
      <p:sp>
        <p:nvSpPr>
          <p:cNvPr id="11267" name="Content Placeholder 5"/>
          <p:cNvSpPr>
            <a:spLocks noGrp="1"/>
          </p:cNvSpPr>
          <p:nvPr>
            <p:ph idx="1"/>
          </p:nvPr>
        </p:nvSpPr>
        <p:spPr/>
        <p:txBody>
          <a:bodyPr/>
          <a:lstStyle/>
          <a:p>
            <a:pPr marL="514350" indent="-514350">
              <a:buFontTx/>
              <a:buAutoNum type="arabicPeriod"/>
            </a:pPr>
            <a:r>
              <a:rPr lang="en-GB" smtClean="0">
                <a:latin typeface="Calibri" pitchFamily="34" charset="0"/>
              </a:rPr>
              <a:t>The </a:t>
            </a:r>
            <a:r>
              <a:rPr lang="en-GB" b="1" smtClean="0">
                <a:latin typeface="Calibri" pitchFamily="34" charset="0"/>
              </a:rPr>
              <a:t>Autocratic</a:t>
            </a:r>
            <a:r>
              <a:rPr lang="en-GB" smtClean="0">
                <a:latin typeface="Calibri" pitchFamily="34" charset="0"/>
              </a:rPr>
              <a:t> or </a:t>
            </a:r>
            <a:r>
              <a:rPr lang="en-GB" b="1" smtClean="0">
                <a:latin typeface="Calibri" pitchFamily="34" charset="0"/>
              </a:rPr>
              <a:t>Authoritarian</a:t>
            </a:r>
            <a:r>
              <a:rPr lang="en-GB" smtClean="0">
                <a:latin typeface="Calibri" pitchFamily="34" charset="0"/>
              </a:rPr>
              <a:t> Leader</a:t>
            </a:r>
          </a:p>
          <a:p>
            <a:pPr marL="514350" indent="-514350">
              <a:buFontTx/>
              <a:buAutoNum type="arabicPeriod"/>
            </a:pPr>
            <a:r>
              <a:rPr lang="en-GB" smtClean="0">
                <a:latin typeface="Calibri" pitchFamily="34" charset="0"/>
              </a:rPr>
              <a:t>The </a:t>
            </a:r>
            <a:r>
              <a:rPr lang="en-GB" b="1" smtClean="0">
                <a:latin typeface="Calibri" pitchFamily="34" charset="0"/>
              </a:rPr>
              <a:t>Democratic</a:t>
            </a:r>
            <a:r>
              <a:rPr lang="en-GB" smtClean="0">
                <a:latin typeface="Calibri" pitchFamily="34" charset="0"/>
              </a:rPr>
              <a:t> or </a:t>
            </a:r>
            <a:r>
              <a:rPr lang="en-GB" b="1" smtClean="0">
                <a:latin typeface="Calibri" pitchFamily="34" charset="0"/>
              </a:rPr>
              <a:t>Participative</a:t>
            </a:r>
            <a:r>
              <a:rPr lang="en-GB" smtClean="0">
                <a:latin typeface="Calibri" pitchFamily="34" charset="0"/>
              </a:rPr>
              <a:t> Leader</a:t>
            </a:r>
          </a:p>
          <a:p>
            <a:pPr marL="514350" indent="-514350">
              <a:buFontTx/>
              <a:buAutoNum type="arabicPeriod"/>
            </a:pPr>
            <a:r>
              <a:rPr lang="en-GB" smtClean="0">
                <a:latin typeface="Calibri" pitchFamily="34" charset="0"/>
              </a:rPr>
              <a:t>The </a:t>
            </a:r>
            <a:r>
              <a:rPr lang="en-GB" b="1" smtClean="0">
                <a:latin typeface="Calibri" pitchFamily="34" charset="0"/>
              </a:rPr>
              <a:t>Laissez-faire</a:t>
            </a:r>
            <a:r>
              <a:rPr lang="en-GB" smtClean="0">
                <a:latin typeface="Calibri" pitchFamily="34" charset="0"/>
              </a:rPr>
              <a:t> or </a:t>
            </a:r>
            <a:r>
              <a:rPr lang="en-GB" b="1" smtClean="0">
                <a:latin typeface="Calibri" pitchFamily="34" charset="0"/>
              </a:rPr>
              <a:t>Delegative</a:t>
            </a:r>
            <a:r>
              <a:rPr lang="en-GB" smtClean="0">
                <a:latin typeface="Calibri" pitchFamily="34" charset="0"/>
              </a:rPr>
              <a:t> Leader</a:t>
            </a:r>
          </a:p>
          <a:p>
            <a:pPr marL="514350" indent="-514350">
              <a:buFontTx/>
              <a:buAutoNum type="arabicPeriod"/>
            </a:pPr>
            <a:r>
              <a:rPr lang="en-GB" smtClean="0">
                <a:latin typeface="Calibri" pitchFamily="34" charset="0"/>
              </a:rPr>
              <a:t>The </a:t>
            </a:r>
            <a:r>
              <a:rPr lang="en-GB" b="1" smtClean="0">
                <a:latin typeface="Calibri" pitchFamily="34" charset="0"/>
              </a:rPr>
              <a:t>Charismatic</a:t>
            </a:r>
            <a:r>
              <a:rPr lang="en-GB" smtClean="0">
                <a:latin typeface="Calibri" pitchFamily="34" charset="0"/>
              </a:rPr>
              <a:t> Leader</a:t>
            </a:r>
          </a:p>
          <a:p>
            <a:pPr marL="514350" indent="-514350">
              <a:buFontTx/>
              <a:buAutoNum type="arabicPeriod"/>
            </a:pPr>
            <a:r>
              <a:rPr lang="en-GB" smtClean="0">
                <a:latin typeface="Calibri" pitchFamily="34" charset="0"/>
              </a:rPr>
              <a:t>The </a:t>
            </a:r>
            <a:r>
              <a:rPr lang="en-GB" b="1" smtClean="0">
                <a:latin typeface="Calibri" pitchFamily="34" charset="0"/>
              </a:rPr>
              <a:t>Servant</a:t>
            </a:r>
            <a:r>
              <a:rPr lang="en-GB" smtClean="0">
                <a:latin typeface="Calibri" pitchFamily="34" charset="0"/>
              </a:rPr>
              <a:t> Leader</a:t>
            </a:r>
            <a:endParaRPr lang="en-US" smtClean="0"/>
          </a:p>
        </p:txBody>
      </p:sp>
    </p:spTree>
    <p:extLst>
      <p:ext uri="{BB962C8B-B14F-4D97-AF65-F5344CB8AC3E}">
        <p14:creationId xmlns:p14="http://schemas.microsoft.com/office/powerpoint/2010/main" val="46512795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Questions</a:t>
            </a:r>
          </a:p>
        </p:txBody>
      </p:sp>
      <p:sp>
        <p:nvSpPr>
          <p:cNvPr id="12291" name="Content Placeholder 2"/>
          <p:cNvSpPr>
            <a:spLocks noGrp="1"/>
          </p:cNvSpPr>
          <p:nvPr>
            <p:ph idx="1"/>
          </p:nvPr>
        </p:nvSpPr>
        <p:spPr>
          <a:xfrm>
            <a:off x="457200" y="1600200"/>
            <a:ext cx="8534400" cy="4525963"/>
          </a:xfrm>
        </p:spPr>
        <p:txBody>
          <a:bodyPr/>
          <a:lstStyle/>
          <a:p>
            <a:pPr marL="514350" indent="-514350">
              <a:buFontTx/>
              <a:buAutoNum type="arabicPeriod"/>
            </a:pPr>
            <a:r>
              <a:rPr lang="en-US" smtClean="0"/>
              <a:t>Which leadership style do you think is the most effective?  Why?</a:t>
            </a:r>
          </a:p>
          <a:p>
            <a:pPr marL="514350" indent="-514350">
              <a:buFontTx/>
              <a:buAutoNum type="arabicPeriod"/>
            </a:pPr>
            <a:r>
              <a:rPr lang="en-US" smtClean="0"/>
              <a:t>Which leadership style do you think is the least effective?  Why?</a:t>
            </a:r>
          </a:p>
          <a:p>
            <a:pPr marL="514350" indent="-514350">
              <a:buFontTx/>
              <a:buAutoNum type="arabicPeriod"/>
            </a:pPr>
            <a:r>
              <a:rPr lang="en-US" smtClean="0"/>
              <a:t>Which style do you like leaders to use when they are in charge of you?  Why?</a:t>
            </a:r>
          </a:p>
          <a:p>
            <a:pPr marL="514350" indent="-514350">
              <a:buFontTx/>
              <a:buAutoNum type="arabicPeriod"/>
            </a:pPr>
            <a:r>
              <a:rPr lang="en-US" smtClean="0"/>
              <a:t>What leadership style best describes you?</a:t>
            </a:r>
          </a:p>
        </p:txBody>
      </p:sp>
    </p:spTree>
    <p:extLst>
      <p:ext uri="{BB962C8B-B14F-4D97-AF65-F5344CB8AC3E}">
        <p14:creationId xmlns:p14="http://schemas.microsoft.com/office/powerpoint/2010/main" val="187634354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Credits</a:t>
            </a:r>
          </a:p>
        </p:txBody>
      </p:sp>
      <p:sp>
        <p:nvSpPr>
          <p:cNvPr id="13315" name="Content Placeholder 2"/>
          <p:cNvSpPr>
            <a:spLocks noGrp="1"/>
          </p:cNvSpPr>
          <p:nvPr>
            <p:ph idx="1"/>
          </p:nvPr>
        </p:nvSpPr>
        <p:spPr/>
        <p:txBody>
          <a:bodyPr/>
          <a:lstStyle/>
          <a:p>
            <a:r>
              <a:rPr lang="en-US" smtClean="0"/>
              <a:t>Some material used in this presentation was taken from a PowerPoint found at </a:t>
            </a:r>
            <a:r>
              <a:rPr lang="en-US" smtClean="0">
                <a:hlinkClick r:id="rId2"/>
              </a:rPr>
              <a:t>http://www.slideshare.net/DanHrstich/leadership-style-presentation</a:t>
            </a:r>
            <a:r>
              <a:rPr lang="en-US" smtClean="0"/>
              <a:t> by </a:t>
            </a:r>
            <a:r>
              <a:rPr lang="en-US" b="1" smtClean="0"/>
              <a:t>Daniel Hrstich</a:t>
            </a:r>
          </a:p>
          <a:p>
            <a:endParaRPr lang="en-US" smtClean="0"/>
          </a:p>
        </p:txBody>
      </p:sp>
    </p:spTree>
    <p:extLst>
      <p:ext uri="{BB962C8B-B14F-4D97-AF65-F5344CB8AC3E}">
        <p14:creationId xmlns:p14="http://schemas.microsoft.com/office/powerpoint/2010/main" val="2858979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What is </a:t>
            </a:r>
            <a:r>
              <a:rPr lang="en-GB" b="1" dirty="0" smtClean="0"/>
              <a:t>Leadership</a:t>
            </a:r>
            <a:endParaRPr lang="en-GB" dirty="0"/>
          </a:p>
        </p:txBody>
      </p:sp>
      <p:sp>
        <p:nvSpPr>
          <p:cNvPr id="3" name="Content Placeholder 2"/>
          <p:cNvSpPr>
            <a:spLocks noGrp="1"/>
          </p:cNvSpPr>
          <p:nvPr>
            <p:ph idx="1"/>
          </p:nvPr>
        </p:nvSpPr>
        <p:spPr>
          <a:xfrm>
            <a:off x="457200" y="1340768"/>
            <a:ext cx="8435280" cy="4968552"/>
          </a:xfrm>
        </p:spPr>
        <p:txBody>
          <a:bodyPr>
            <a:noAutofit/>
          </a:bodyPr>
          <a:lstStyle/>
          <a:p>
            <a:r>
              <a:rPr lang="en-GB" sz="4000" dirty="0"/>
              <a:t>Leadership is a process by which an executive can direct, guide and influence the </a:t>
            </a:r>
            <a:r>
              <a:rPr lang="en-GB" sz="4000" dirty="0" smtClean="0"/>
              <a:t>behaviour </a:t>
            </a:r>
            <a:r>
              <a:rPr lang="en-GB" sz="4000" dirty="0"/>
              <a:t>and work of others towards accomplishment of specific goals in a given situation. </a:t>
            </a:r>
            <a:r>
              <a:rPr lang="en-GB" sz="4000" u="sng" dirty="0"/>
              <a:t>Leadership is the ability of a manager to induce the subordinates to work with confidence and zeal</a:t>
            </a:r>
            <a:r>
              <a:rPr lang="en-GB" sz="4000" u="sng" dirty="0" smtClean="0"/>
              <a:t>.</a:t>
            </a:r>
            <a:endParaRPr lang="en-GB" sz="4000" u="sng" dirty="0"/>
          </a:p>
        </p:txBody>
      </p:sp>
    </p:spTree>
    <p:extLst>
      <p:ext uri="{BB962C8B-B14F-4D97-AF65-F5344CB8AC3E}">
        <p14:creationId xmlns:p14="http://schemas.microsoft.com/office/powerpoint/2010/main" val="37213855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8"/>
            <a:ext cx="8507288" cy="5976664"/>
          </a:xfrm>
        </p:spPr>
        <p:txBody>
          <a:bodyPr>
            <a:noAutofit/>
          </a:bodyPr>
          <a:lstStyle/>
          <a:p>
            <a:r>
              <a:rPr lang="en-GB" sz="4000" dirty="0" smtClean="0"/>
              <a:t>Leadership is the potential to influence behaviour of others. It is also defined as the capacity to influence a group towards the realization of a goal. </a:t>
            </a:r>
          </a:p>
          <a:p>
            <a:r>
              <a:rPr lang="en-GB" sz="4000" dirty="0" smtClean="0"/>
              <a:t>Leaders are required to develop future visions, and to motivate the organizational members to want to achieve the visions.</a:t>
            </a:r>
          </a:p>
          <a:p>
            <a:endParaRPr lang="en-GB" sz="4000" dirty="0"/>
          </a:p>
        </p:txBody>
      </p:sp>
    </p:spTree>
    <p:extLst>
      <p:ext uri="{BB962C8B-B14F-4D97-AF65-F5344CB8AC3E}">
        <p14:creationId xmlns:p14="http://schemas.microsoft.com/office/powerpoint/2010/main" val="326672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600200"/>
            <a:ext cx="8229600" cy="4853136"/>
          </a:xfrm>
        </p:spPr>
        <p:txBody>
          <a:bodyPr>
            <a:noAutofit/>
          </a:bodyPr>
          <a:lstStyle/>
          <a:p>
            <a:r>
              <a:rPr lang="en-GB" sz="4400" dirty="0" smtClean="0"/>
              <a:t>According to Keith Davis, “Leadership is the ability to persuade others to seek defined objectives enthusiastically. It is the human factor which binds a group together and motivates it towards goals.”</a:t>
            </a:r>
            <a:endParaRPr lang="en-GB" sz="4400" dirty="0"/>
          </a:p>
        </p:txBody>
      </p:sp>
    </p:spTree>
    <p:extLst>
      <p:ext uri="{BB962C8B-B14F-4D97-AF65-F5344CB8AC3E}">
        <p14:creationId xmlns:p14="http://schemas.microsoft.com/office/powerpoint/2010/main" val="15215322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Characteristics of </a:t>
            </a:r>
            <a:r>
              <a:rPr lang="en-GB" b="1" dirty="0" smtClean="0"/>
              <a:t>Leadership</a:t>
            </a:r>
            <a:endParaRPr lang="en-GB" dirty="0"/>
          </a:p>
        </p:txBody>
      </p:sp>
      <p:sp>
        <p:nvSpPr>
          <p:cNvPr id="3" name="Content Placeholder 2"/>
          <p:cNvSpPr>
            <a:spLocks noGrp="1"/>
          </p:cNvSpPr>
          <p:nvPr>
            <p:ph idx="1"/>
          </p:nvPr>
        </p:nvSpPr>
        <p:spPr>
          <a:xfrm>
            <a:off x="395536" y="1412776"/>
            <a:ext cx="8507288" cy="5141168"/>
          </a:xfrm>
        </p:spPr>
        <p:txBody>
          <a:bodyPr>
            <a:normAutofit lnSpcReduction="10000"/>
          </a:bodyPr>
          <a:lstStyle/>
          <a:p>
            <a:pPr marL="361950" indent="-361950">
              <a:buNone/>
            </a:pPr>
            <a:r>
              <a:rPr lang="en-GB" dirty="0" smtClean="0"/>
              <a:t>•</a:t>
            </a:r>
            <a:r>
              <a:rPr lang="en-GB" sz="4300" dirty="0" smtClean="0"/>
              <a:t>	It is a inter-personal process in which a manager is into influencing and guiding workers towards attainment of goals.</a:t>
            </a:r>
          </a:p>
          <a:p>
            <a:pPr marL="361950" indent="-361950">
              <a:buNone/>
            </a:pPr>
            <a:r>
              <a:rPr lang="en-GB" sz="4300" dirty="0" smtClean="0"/>
              <a:t>•	It denotes a few qualities to be present in a person which includes intelligence, maturity and personality.</a:t>
            </a:r>
          </a:p>
        </p:txBody>
      </p:sp>
    </p:spTree>
    <p:extLst>
      <p:ext uri="{BB962C8B-B14F-4D97-AF65-F5344CB8AC3E}">
        <p14:creationId xmlns:p14="http://schemas.microsoft.com/office/powerpoint/2010/main" val="50935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762</TotalTime>
  <Words>1979</Words>
  <Application>Microsoft Office PowerPoint</Application>
  <PresentationFormat>On-screen Show (4:3)</PresentationFormat>
  <Paragraphs>350</Paragraphs>
  <Slides>57</Slides>
  <Notes>2</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WHAT IS A LEADER?</vt:lpstr>
      <vt:lpstr>Characteristics of Effective Leaders</vt:lpstr>
      <vt:lpstr>Preparing to Be a Leader</vt:lpstr>
      <vt:lpstr>IMPORTANCE OF  HUMAN RELATIONS</vt:lpstr>
      <vt:lpstr>Leadership</vt:lpstr>
      <vt:lpstr>What is Leadership</vt:lpstr>
      <vt:lpstr>PowerPoint Presentation</vt:lpstr>
      <vt:lpstr>PowerPoint Presentation</vt:lpstr>
      <vt:lpstr>Characteristics of Leadership</vt:lpstr>
      <vt:lpstr>PowerPoint Presentation</vt:lpstr>
      <vt:lpstr>Importance of Leadership</vt:lpstr>
      <vt:lpstr>Initiates action</vt:lpstr>
      <vt:lpstr>Motivation</vt:lpstr>
      <vt:lpstr>Providing guidance</vt:lpstr>
      <vt:lpstr>Creating confidence</vt:lpstr>
      <vt:lpstr>Building morale</vt:lpstr>
      <vt:lpstr>Builds work environment</vt:lpstr>
      <vt:lpstr>Co-ordination</vt:lpstr>
      <vt:lpstr>A COMPARISON OF MANAGEMENT AND LEADERSHIP</vt:lpstr>
      <vt:lpstr>A COMPARISON OF MANAGEMENT AND LEADERSHIP</vt:lpstr>
      <vt:lpstr>A COMPARISON OF MANAGEMENT AND LEADERSHIP</vt:lpstr>
      <vt:lpstr>A COMPARISON OF MANAGEMENT AND LEADERSHIP</vt:lpstr>
      <vt:lpstr>A COMPARISON OF MANAGEMENT AND LEADERSHIP</vt:lpstr>
      <vt:lpstr>A COMPARISON OF MANAGEMENT AND LEADERSHIP</vt:lpstr>
      <vt:lpstr>A COMPARISON OF MANAGEMENT AND LEADERSHIP</vt:lpstr>
      <vt:lpstr>A COMPARISON OF MANAGEMENT AND LEADERSHIP</vt:lpstr>
      <vt:lpstr>Leadership Skills</vt:lpstr>
      <vt:lpstr>PowerPoint Presentation</vt:lpstr>
      <vt:lpstr>PowerPoint Presentation</vt:lpstr>
      <vt:lpstr>PowerPoint Presentation</vt:lpstr>
      <vt:lpstr>Leadership Traits</vt:lpstr>
      <vt:lpstr>PowerPoint Presentation</vt:lpstr>
      <vt:lpstr>PowerPoint Presentation</vt:lpstr>
      <vt:lpstr>Behaviourist Theories (Blake and Mouton, Managerial grid, 1964)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improve your leadership skills</vt:lpstr>
      <vt:lpstr>Review your performance as a Leader </vt:lpstr>
      <vt:lpstr>Leadership Styles</vt:lpstr>
      <vt:lpstr>3 Main Types of Leadership Styles</vt:lpstr>
      <vt:lpstr>2 Other Styles</vt:lpstr>
      <vt:lpstr>The Autocratic or Authoritarian Leader </vt:lpstr>
      <vt:lpstr>The Democratic or Participative Leader</vt:lpstr>
      <vt:lpstr>The Laissez-faire or Delegative Leader </vt:lpstr>
      <vt:lpstr>The Charismatic Leader</vt:lpstr>
      <vt:lpstr>The Servant Leader</vt:lpstr>
      <vt:lpstr>Combinations of Styles</vt:lpstr>
      <vt:lpstr>Review</vt:lpstr>
      <vt:lpstr>Questions</vt:lpstr>
      <vt:lpstr>Credits</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dc:title>
  <dc:creator>Dr MAMALIK</dc:creator>
  <cp:lastModifiedBy>DrMushtaq</cp:lastModifiedBy>
  <cp:revision>5</cp:revision>
  <dcterms:created xsi:type="dcterms:W3CDTF">2019-02-17T20:27:01Z</dcterms:created>
  <dcterms:modified xsi:type="dcterms:W3CDTF">2020-04-20T21:43:18Z</dcterms:modified>
</cp:coreProperties>
</file>