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Establishment of vegetable Farms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Requirements for nursery 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i="1" smtClean="0">
                <a:solidFill>
                  <a:srgbClr val="C00000"/>
                </a:solidFill>
              </a:rPr>
              <a:t>Site </a:t>
            </a:r>
            <a:r>
              <a:rPr lang="en-US" b="1" i="1" dirty="0" smtClean="0">
                <a:solidFill>
                  <a:srgbClr val="C00000"/>
                </a:solidFill>
              </a:rPr>
              <a:t>selection</a:t>
            </a:r>
            <a:r>
              <a:rPr lang="en-US" b="1" i="1" smtClean="0">
                <a:solidFill>
                  <a:srgbClr val="C00000"/>
                </a:solidFill>
              </a:rPr>
              <a:t>: </a:t>
            </a:r>
            <a:r>
              <a:rPr lang="en-US" smtClean="0"/>
              <a:t>nursery </a:t>
            </a:r>
            <a:r>
              <a:rPr lang="en-US" dirty="0" smtClean="0"/>
              <a:t>bed should be raised in open place.</a:t>
            </a:r>
          </a:p>
          <a:p>
            <a:r>
              <a:rPr lang="en-US" dirty="0" smtClean="0"/>
              <a:t>It is not advisable to select the site near tree or building, as these are shady places.</a:t>
            </a:r>
          </a:p>
          <a:p>
            <a:r>
              <a:rPr lang="en-US" dirty="0" smtClean="0"/>
              <a:t>Site, which is known for diseases and insect pests should be avoided</a:t>
            </a:r>
          </a:p>
          <a:p>
            <a:r>
              <a:rPr lang="en-US" dirty="0" smtClean="0"/>
              <a:t>Raised areas should be selected with good drainage.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20831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2. Selection of soil</a:t>
            </a:r>
          </a:p>
          <a:p>
            <a:r>
              <a:rPr lang="en-US" dirty="0" smtClean="0"/>
              <a:t>Soil should be sandy loam or loamy</a:t>
            </a:r>
          </a:p>
          <a:p>
            <a:r>
              <a:rPr lang="en-US" dirty="0" smtClean="0"/>
              <a:t>Well drained, rich in organic matter and free from insect pests and diseases.</a:t>
            </a:r>
          </a:p>
          <a:p>
            <a:r>
              <a:rPr lang="en-US" dirty="0" smtClean="0"/>
              <a:t>pH should be in the range of 6-7</a:t>
            </a:r>
          </a:p>
          <a:p>
            <a:r>
              <a:rPr lang="en-US" dirty="0" smtClean="0"/>
              <a:t>Acidic or saline soils should be 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3. Soil treatment:</a:t>
            </a:r>
          </a:p>
          <a:p>
            <a:r>
              <a:rPr lang="en-US" dirty="0" smtClean="0"/>
              <a:t>Before seed sowing, soil should be solarized, for this purpose, soil mulching is done with transparent polyethylene, during the period of high temperature and solar radiation.</a:t>
            </a:r>
          </a:p>
          <a:p>
            <a:r>
              <a:rPr lang="en-US" dirty="0" smtClean="0"/>
              <a:t>Formalin can also be used for soil treatment. 1 part formalin in 100 parts of water can be used efficiently. 5 liter of this solution is sprayed uniformly on soil surface for 1 square meter area. After application, area is covered with polythene for 7-8 days. After removing cover, soil is kept open for 7-8 days for emission of formalin through volatilization.</a:t>
            </a:r>
          </a:p>
          <a:p>
            <a:r>
              <a:rPr lang="en-US" dirty="0" smtClean="0"/>
              <a:t>Seven dust powder is also used (20-25 g/m</a:t>
            </a:r>
            <a:r>
              <a:rPr lang="en-US" baseline="30000" dirty="0" smtClean="0"/>
              <a:t>2</a:t>
            </a:r>
            <a:r>
              <a:rPr lang="en-US" dirty="0" smtClean="0"/>
              <a:t> area).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i="1" dirty="0" smtClean="0">
                <a:solidFill>
                  <a:srgbClr val="C00000"/>
                </a:solidFill>
              </a:rPr>
              <a:t>4. Nursery bed preparation</a:t>
            </a:r>
          </a:p>
          <a:p>
            <a:r>
              <a:rPr lang="en-US" sz="3800" dirty="0" smtClean="0"/>
              <a:t>Digging, ploughing and harrowing should be done to make the soil open, well pulverized, porous, well aerated and less compact.</a:t>
            </a:r>
          </a:p>
          <a:p>
            <a:r>
              <a:rPr lang="en-US" sz="3800" dirty="0" smtClean="0"/>
              <a:t> On small areas, it can be done with small implements like spade, </a:t>
            </a:r>
            <a:r>
              <a:rPr lang="en-US" sz="3800" dirty="0" err="1" smtClean="0"/>
              <a:t>kudali</a:t>
            </a:r>
            <a:r>
              <a:rPr lang="en-US" sz="3800" dirty="0" smtClean="0"/>
              <a:t> etc. </a:t>
            </a:r>
          </a:p>
          <a:p>
            <a:r>
              <a:rPr lang="en-US" sz="3800" dirty="0" smtClean="0"/>
              <a:t>on levelled plot, raised or flat beds can be prepared depending on situation.</a:t>
            </a:r>
          </a:p>
          <a:p>
            <a:pPr>
              <a:buNone/>
            </a:pPr>
            <a:r>
              <a:rPr lang="en-US" sz="3800" b="1" i="1" dirty="0" smtClean="0">
                <a:solidFill>
                  <a:srgbClr val="C00000"/>
                </a:solidFill>
              </a:rPr>
              <a:t>Raised Nursery Beds:</a:t>
            </a:r>
          </a:p>
          <a:p>
            <a:r>
              <a:rPr lang="en-US" sz="3800" dirty="0" smtClean="0"/>
              <a:t>On well cultivated field, area is demarked having 1 to 1.5 m width and length as per need. However, it should not exceed 5-6 m.</a:t>
            </a:r>
          </a:p>
          <a:p>
            <a:r>
              <a:rPr lang="en-US" sz="3800" dirty="0" smtClean="0"/>
              <a:t>In marked area, soil is drawn from the sides, so that the level of bed is raised to 15-20 cm from natural level of the plot.</a:t>
            </a:r>
          </a:p>
          <a:p>
            <a:r>
              <a:rPr lang="en-US" sz="3800" dirty="0" smtClean="0"/>
              <a:t>All big clods, stones, plant stumps, weed plants are removed.</a:t>
            </a:r>
          </a:p>
          <a:p>
            <a:r>
              <a:rPr lang="en-US" sz="3800" dirty="0" smtClean="0"/>
              <a:t>Well rotten FYM is added</a:t>
            </a:r>
          </a:p>
        </p:txBody>
      </p:sp>
    </p:spTree>
    <p:extLst>
      <p:ext uri="{BB962C8B-B14F-4D97-AF65-F5344CB8AC3E}">
        <p14:creationId xmlns:p14="http://schemas.microsoft.com/office/powerpoint/2010/main" val="10814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Surface of nursery bed is made smooth and should be slightly raised in the middle to facilitate drainage.</a:t>
            </a:r>
          </a:p>
          <a:p>
            <a:r>
              <a:rPr lang="en-US" dirty="0" smtClean="0"/>
              <a:t>50-60 cm space is left between beds to facilitate cultural practices like watering, weeding, spraying of insecticides, uprooting of seedling for transplanting and for draining extra water.</a:t>
            </a:r>
          </a:p>
          <a:p>
            <a:r>
              <a:rPr lang="en-US" dirty="0" smtClean="0"/>
              <a:t>Furrow should be 2-3 cm deep, 5-7 cm apart and across the width of the bed are made.</a:t>
            </a:r>
          </a:p>
          <a:p>
            <a:r>
              <a:rPr lang="en-US" dirty="0" smtClean="0"/>
              <a:t>Seeds are sown and covered with compost+soil to avoid soil crusting, thus facilitating seed emergence.</a:t>
            </a:r>
          </a:p>
          <a:p>
            <a:r>
              <a:rPr lang="en-US" dirty="0" smtClean="0"/>
              <a:t>Sowing depth should be 2.5 times the diameter of seed.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tuklUmceWB0ttoVQyEXtWfFuM0uOXwoK9br6qqQWxMgk06ChV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490357" cy="251460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QZ_Kli5tmEcFJfLm_AmRKoeQsTRlGfU9RQi1Kc6BlcYSN_oYXq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5562600" cy="2746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Raised Nursery Beds</a:t>
            </a:r>
            <a:endParaRPr lang="en-US" b="1" dirty="0"/>
          </a:p>
        </p:txBody>
      </p:sp>
      <p:sp>
        <p:nvSpPr>
          <p:cNvPr id="1030" name="AutoShape 6" descr="data:image/jpeg;base64,/9j/4AAQSkZJRgABAQAAAQABAAD/2wCEAAkGBhMSERUTExQWFBUWGBgaGBcYGBsdHhscGxoYFyAaHh8dHCYeGhojGhgcHy8gIycpLCwsGB4xNTAqNSYrLCkBCQoKDgwOGg8PGikkHBwpKSksKSkpLCkpKSkpKSwsLCkpKSkpKSkpKSwsLCksKSksLCwsLCkpKSkpLCkpLCkpKf/AABEIALQBGAMBIgACEQEDEQH/xAAcAAACAgMBAQAAAAAAAAAAAAAEBQIDAAEGBwj/xAA6EAABAgQEBAQEBQQCAgMAAAABAhEAAyExBAUSQSJRYXEGE4GRMqHB0UJSseHwFBUj8WJyBzMWQ4L/xAAZAQEBAQEBAQAAAAAAAAAAAAABAAIDBQT/xAAjEQACAgIDAQEBAAMBAAAAAAAAAQIREiExQVEDE2EUInEE/9oADAMBAAIRAxEAPwD1qdOYHRxEtZXeI/0+ohRcUDgKZ/TlFJDKPENJAZKWcNue72i2dLUplJUZYFTZyRsqlo85s70ZJnTFakjRLSCNJYmguCKV6iCMWsjlS7O7RJC+1fmYj5AMzUFMWYhqGG2zOkyCZZ+NzpaiCzd3gdK9a3LJCSGJav8A1gzGS1lgn+d4plgOAQ1eVP2gfJJFeYznSqXqSFKHDSnPneKVSmQhYWpPlkuEtxbMekZ/T/5Fq0lTKFSX2Fn/AJWMzFBWHTRQrVwPXnBY0aGH1JU6lJep079j2ihM6UVCUAAwcb++4g5EtRSAogkX0UHavOBUYI+avhZmYlqg1Z4yXQWhpYBbZrhlb0HOBMPhxMUSzEu4Ie42MEZjKlmW6jRNmuFWpyO0W5ejhHxMQ9f44homLcV5aZ6JavxJpepAcuLeggmfhU6OEPU7sB+3SKczlAYhBI1FQOm5IIvs1tzBkstRRoeYttE6FC/KQlMvUyQpSmUU1sebVinNcCgzUBQJc0KX2rXpE8swukqRqSooUXNmerMOjQdmctIQkqKdQUNBJLOX5XHSLlleiQk6klTmptagtAmVJUFrc/EpxyFL9YLEtfIOQBQffaAcqlkuFpAKCaBWopfrvzgplZBMxRxBDMlqlrVZwXoekWY+R/lY29o3isNpmJmpOpJ4Vhgw5K5u8SnSyqp0lurP+8TFcg+AC0zJwKXchiwe3N3PKMxUoPwilHBq5+kDYOSqXOmJL6ZnEgk8mdIN4aZiDoQpKtI1By3y6d400ZTaKUJKVaLAuqlK9GiCkhwUqJILqT09bQwwzkHUHc0+8BKcKUSCXICR+trxKi6orzFSVABgplJo5G7uObFoNzBBKFJlr0nTQkOzwJnOHICFJmeWHD0oTYA8ovmBpZJUxLbE1No2HZXgkqMhIml5gBBIsY3lP/2MSeOrm2zgQZlc4KlgBlEXaz2MD5ZIKJ89NCCQoB6h+ftF/Q6N6EzFKQWURpJF29N7QROwqkhPlWSapVWm7HYxRSViSeEBYDAX/wBQ0mJ1IJFOsaQnP4tT8ISCRXi/TrCCYlTHzBx1oKADZvSOjn4coJL+pD7QmzFZoSBXmWryEcZG0czjJQUlQJCUg1TagsesLcDLShaiDrNCKMUm9Eijd4YY3BqUsLlkFJ4TUcLVZzEJOG0KJOklYZVQf9coG6R0idXlOaKDJVwkju+/6RkKMrxrzBq1OEhNdtrWFIyOV0bcUdSvH6VUWgEB7gdLdtzFc7M1caVLGkgcL1AN+pjhjlcrQkrWp1K0lbhgTUc3BgyfnKMMES1AgBJKSQ7moD9CY7OHgKuzof66Z5iSmYtksAG6Xc3DUa0UHxUtlSzP8mcWSTMfSw/GlheObkZj5oUvWxATRyxYVttWBs3wE2YRMmEJQwI01IBpQ7mm8dox3TMujvv73MSUy0TBMmFPBUMqjk9PWBsT4nnTJMuWhRClg6l8LpKDxA7VG8ed4jNhJmYebLVqVLTUhJALG/MuLxJOdrmqmz0SyogAhgAG3PfaLBpchp8nd5n4xVJlnVxEglLBlEWcM4Kt4llvjUzJY8spUEp4jMd9Tmj8uscZiJ09LTODQCmYCXBSCw02Z3gvA4pDKT54UokggpAqakdY5uNI0krOpTnc+cqalJCNSQGsUkfiSoXEN5eZp0BM1SlKFindq7R5/OzlIXocS8QkBPF8KnsH7V9YNwGNStJJUklCwoh/gJF0kXTVvWMVLnoaiztJOcBLgIJdiQrnzGzGDk52k8KxpJrQvHmeY4zFmYsJGnhFXcUBsR16RzUnxlOMwJWdR1CtgKMx3IMaUZNaaMSUT2+T4lluobpZwGcA2cPyiM/xHLLqTVPNnPtHkknOZ/mLUolEtRDKWGJYsEhw0O8RmCNCNKCUTiApQJerg+oI7RSySJRi9nc4fPUuSUlyosUMzDm/8tGsxxqJgAUhRIIKW5/TvtHAz8YZavJL6TLUUTNTFxUseYaJ5dOm8PmFYUE1dmZmcMex94zujWMUd1I8SS3SErNHBBSTUbOeQg/B5pJLqYAqerXaPN5mfKlrXh0gFZHDqUwJIe+30jWS5ktTo0JkTfjSxfUkuTpqzGj1h/2WzOK4PQ8Rm8gIcFOlw7ht94HRmshC2WpAUvSfiuGoeTRzeLzEqGmYlJBIFgUsNzRx25wMhUqYnhQlDKYAiwBBI/4jk0Cn/BwXR0PiSYoqQJbEo4gsFykn6EQXhMdLxEny1HUaBddJJvRrRxmb4uXKCZqvMJlVSAsB2YC44r+kD4LPFTpQmgI1OQlNEkKFOynTztVoVb30FLg7nOvEMjCS9RJUbaUkE972HOKPDviTDYgzDJ1pPxKBFCbEjrHmuO8Qpl/GjWQSyKKAfYm1OkMV5sJWHJkoRImTPhSAQ4vTZ943VdGaPQ5+ay5iFBYOk9BzpfcX9I3k2MAdClKWzgKUGcDY8lR5SvxyJyAFnTMBuoOGO46gj9YY/wDywTnw6l6CWaYmxJ2b8u0OLCkem4fDFM1ZQ4SsBQOoEatwBsI3jcUAtK0KS4YLBFxz7gxweXeJZ8oISlIcsEipCqsW1WPSsO8RmEzzFIUkpAqFcJv0uGjLkkKidZiMGFqSokhSbEG46jlaMkzl6uNSWZm5l/tHnWNzFTIUtbFJZwDbkQDYwKrMAVBKSUayTqNnH0bnziyH8zvs8xEpBGpR41BISA9ftCbNZKVABJC2NUEPR6mtjHLnNShela2UpNCVFr0L15wbgc3dyFatNCBUguzsaxiUjWBXNwaRM1SgEJDlSOb2NOE+kUrkKSqgSOR5m8MlYpKiCnTaoq7v9oEVjkKVpKqlNHZJHZ7tGGzSVGYWUlLrZhUqUqjn7PG4rwqAKzOMhyDMUoppyDAcoyMmxdIlLVKdUsBSGev4k/8AEUdtukE43KlTVyFhwDUqmgMkE208nrHMyc4nIXrStSSS50lq825xdic7nTfjWoiPQwd2jhkRxkgyJi0ajrCiKfC3Y1+kG5ZmQIMucspIGmtQpJJBT0Z3Bgc5uPLTrTqmIJZZrQ1Y82MazHxLMmJ0mUhiBZAFt35wtN6BB0/LJszCrSUjzJKjoKRUpZzUXeONweOxCFeWFFBU96c+cHyfEeKkMUzFpDuA5/TlCXOcWudMM1Qqokgdy9OkUYtWgY+ynN5ipmlZXMJQpKA9HcG3KNzc3ljEhYdGskTXAoXI9A0KsBhVFSCs+XVyQamvyMFZjlCFqUZUwrIIdJuNnPMdomlZbOix2Zyf6dKiHWdQCmeoIIr+U8rxbksiSrQpKkrWoKBTZ6ClNwRCfMfDvkypKZyvLC0FRCSVamN7sC0SwuFly9MxBUgS3JUEqUCp6am+F/aMOOqRpS3Y9n4konJWpLAFLkKUFAMwBS9WO4jmfFi5SZi1S0lKyqmwApVuprDbDeNUf1JXNZSdITq0gFgNhtU/KLfHOHw02SjEoZTuglJq7OkkfIxiNxkrRNpo5CR4kmqZMxWoBWo1qfWPQJ3iaRMwZmuaEp8sF2P4SXFN7R5IwdvnBsjGEoEksEu+pqv1IqR0jrP5qVGYyaPSsTjULwetCkq1II0tUFmdxZ7wLhs2k+QFLOopQaJHELC52DF+QgHAeIpMqVLlqkKCCE6iSCT1bcdIaZbgsGtOqUtOs2BU27FOk0YvbeOGKV6Ot32cnnef6pksFNZd9RfXUlyeop/uOvwniORplHQkAuQHDod39H2hBmnhxKcTL/qJ6dKgKpA2sk0pQQ2znwshE9E6UnTLUDqcCYgclUox62jcsXSZhWgyT4glrmAB1KOujgAkV3uGsYGkqWvUJhNFBi/4SwoRCyXI0iZ5qgsoBYy3/wAaqhJNPhNj3gxGYoWmQpHEoulYBDCt+WkkxnFdGrfY+mSUeUUK0LRoNCTQVe3XeOaw+HTh5hKXWmitKFKpyUK19YPk4icgp+AoIUXQCpiFH6xWZQKErBu9iQWcuGsCLtGVrknsBw2cSUjzVJuQTZqFvh/MR+kdTiZaMRISsJC9JDNSh7R5/meTITKMySZkwKYl0inMHeh3gnLfEU+Xh1SylglgCqgAex3MblDKmjKdcl8/IH1sQVITrSkNxB7Dm2/aAspWEo8xQtM0m3C4vz96QXlueyAaBalIQtSStgzVYMdw8H5xOSuSmbIAR5rImlKXvWoA5G45GNZNOmFLoTpzqYqchCVzVJSoaQS5u8eiom+ZLUV6kzASnVV9JoDaPL8FjJctYZtQVSYp/Q6X+UOMs8ZLM4eYpKU2KgCN7826Rn6wbWhg12NVZfMQ4BWrSeEkuVB7V+E0tAhz4InMpk1ZmFj1u/PtBOCx5mJmhMxKuI3dwHcKBZz6xxufT9U0nmBald/nBCLemabrg77FqH+MistaFdn+v7QolyPIE+bLWngLKSonUp2IbkDtCnKMwSuX/TzSQUkmURViRUFtusTyyX5E1X9SgnU3CoO6eY5xnDFNE3ZJWcqVMC5OsFgQi7Pcc2jWdzFBGokuoktTh1XEWTM0kIUoIly0hQJSoAuKM16fKE2MxSVy0AuCkEOHINyH6x0S2nQNjHJfECZKdJ1EtZ9SSTU/9YyOckzQ/wALxuNP5xb2jOT6PS1eAp4qTLHraD0eBpTJeaSs9vlvHe4iagFjWju1OzwDPw8nTqYp0kHVuDdx7xwf1k+TuooTZXk0lCdPkpJBIdQB1DmH2jWK8Iyl2Kpf/EAFI7P94dSpSWFVc9VHY9BF+pABK1FIIo/2jGcruzWKo8yzLwPiEKLCUtNwrU1OoNYoxH/jqcsBSZspK2+EBQHZ49FnylaVBB17VDXq9b8oGGC4yQopFgeEgtyDu8a/eZjCJ52j/wAc4n8c2WO2o/SGE7whiEoITiJaxpDgpIJ9W+cdrMy9E1uIuCoM5DPQg8/WNIwsmWjS4YJPC9eVBeMv7SH80cPjvBk+dLC1TU+YlLaasQkbHZxCvAeFschJUl0pUGI1CoOxEemtKAGwUzO5JiaJUpSaKBApR7OQDD/kSB/OJ5NiPAWMBHCCDuFAt3O0NMl8CkEifMdL/Ag9OfPtHocvLpSSoBTdNVBtYwFissqNIKg9agaTsoE7dIn95S0S+cUcdi//ABknQpUua67pSoAAp73eEyfAE5RbVLQWspTHsGcEx6gcuWA2kmoFwA25oT3i5eTIJKksFKDFVDSjt1pAv/RJcsn80eX4b/x/iTQqlun4QVGo7gfrDPAeF6appAWm3l9CLnl1EdevBnUZZCtdWLFlBviHLtAmHyyZKXpUSu5SGFbPXtsbxp/aTVWGCRzXinwesgzsOSoCqpYd0tcjmN45zLcwxUtBKQtclikpIJQytn2j1vBSVJJSnVSyjZjs5iybhFAuACnSXP0YCsS+9KmrJ/NXZ4vJzOdLmKXLBHmBiGf/AHEcTjiV6wnQSxJAavaPbZKHCTpuLtb5PEl4NBoUBXUgfaNf5C8D8zzDL/Fx8kI0tMD6VppcuQRYxZhvEE+oCCt1OkJG+4LCPRhl6QXSlI//ACB9IlMytV2S52SGJ6xj9o9RHB+nmk7PcTKnBSgpCX+BQoxqw3Ii3OMzllJL69Q0sSCQCHA5hjHfYjCOCFy9QA3AI+cBIy+U+nyEjpoH6tCvsvAcH6eO6S8PsFjZqcMUpl6S/wAYIBpzTvHff2SUDpEhIG5o/e7ttFEvIJDv5KST+Zz+pvG394voFBnmScMVOaA8jT9Yb5PkyFalGeEkEA8D0I7x3qshkP8A+lFaWLNAGK8GSCXCVoBH4DS/JqRfumX5nPT/AAgqSNS5qAh/jS71+XpE8R4QTMrLxCVDqPttHUS8MiWlKVBSwC3FxdqAUixeXS10MvSRZSAEkdQ23Ssc/wBWuzWCOSk+FFSWUCpaiFCjMD1erNC7HKmAl0zA4ZAWAaAuQ+zdI7ZOCTLcJ1Kf8Srn5RueAUpSpKVAmmpveFfbYv5qjzVGJKQs1D7MSzd4qw+tYVpS5IqdgP3j0XHYPS7yxoNgEhi2/KEeOXplL4UoKQWAIBr2p7XjovrfRjCjnsry2Yf8iQnSDdRAHzjIqypGqaE8NfzW7tGR0brkzXh9KLkpAJAr/LRRKwwUQSkgNR6+8HJFATxdbfKIk6gQKE05e0fEdUwGZJAcAObMPdu0VjDMoFVSaVt279YLOFNNSiG5Kv3is4gqdkkAOCzF25QM0mCzSA4SCS/EXt9h2iuThUkhTWepFa7BxQQb5O4sdmr84oxii4CPVowaFk+bqUUOCoOUkdeexiQw4FWHVw8GYfB6ex+bxTjFMpKUsQ1blgIBF+Lw2tPCvSdRIIAJZrJHeCcGky02OkgB2AUPSzdIOw0qrhIAAZxuenSAcXiCtZleWvbjox3ID8od1QCrMMv/AKgpBXwsHX8JcV00tDQSApIGkLH5i7EA9d3ieDwYBACQEmpcAWNmse8W5tNKUOklNahncWI9t4ttUQtwqCvEFTEoCbuGBt73g6agAKVYEN+8WYHCJSEhIbc+v6xVmcxKxoDuA7Bwf0arQEL8nkLS6CpS0lThSwwZTuE1ejb0rFuPmaZkqVr+JVrEgVr68oMwIKuMOkMGB2O46iFuFw5XPUuYgNUagrUAzCzUrWG92woYoDkgEq0kXVYk2pakJMFjlqxM1IWSlLMRZLGyuXpDvDL4lsapobh+rsxLQDlyUrmLoHLHhABvcntDF1ZNBIKlJBU2rcIUQLu4cO8DSsTMSJhWtICVAijUJbS+/wC8M81lqTL4Ql3ZjZucK/IR/jQoAFZcBiUnu9BAv6FF2KxmmWohdTYkAt+3WN4LGlUpKlaVKI/CaVo45GE3iZCDKMoqShThgacNaBtnFoIwOYyaStSHDFkHSwazbxrG42V7otzvMZ0tcpKCQFKZSinU3Km4g7XOBQ5lgg8R03A5cucIPFmKUmbIYAjVwrNQ26SPvDpDIWkFOokkO9HIqwHtSJ6SCtsDy3PlTpk2WpKXQsgEJZxt94akOmyQeQtCKXKKcYpelLEMGUASLVqxL0rHS4eSAFMGLP17GCfIoT5TmaZzhlS1JuCCzAkPBmOmlEvWElRBZnYwNhJCjq1AFZIBZrEv7bQdmYCZE1uTANcwOrEHw6AtIXVLncD6RDHrEhltS2pIBZzv0i/LjqkpapZi4AqOm0QxSFGSv4S21qbudukZ7ErMvUy0lOlqOKPzijMMs1oIXR2tRuobaCMvlvICVhxXhvY3tBUpJUhmDiw6Wg4I5QZVPlqISr/ESXQVO4Fqm24gGaQRpXLl6eKmnUxHPcU3jrsRhElYWoqLAgh2HqIQ4jKHAKiRUihehp2BaOi+l8hj4eX46clM5RlcKQWDfvtGQy8TZVKkqGjXV3Ch12LVjI9GMk1o+Z8n0Zqexe9jFi1JSAaBowygkFvXpFJkkjetBHxHTTKlzCu6R0B3+0RdYvpbp89otMs33FIoWrU+lQ78ucZZtFU1RIAQRye9HrEUy6XIA5HlG5Mph8BS5N6+rjYxtctk8Q1FnH8aMiDY3EBKSxbrsIDGX/COMl3cLt35jpBsvBudSmoKi57xOXhAllF1La/r7QGgfH4kolkpoQKd7D51hXkyll/NmKUo/CNLJNzVQFYMxyQtfllDIJDKJpqP4WPxdoLwmH0pDgBg0N9BRoEq7M7gkFwbNyaFvliasKDULgkFj7XgzGTlakpZwoO42Y27GLMFKqAQ4vqo3/Wm4jImkLUE8QD9LU7wKlSkzLDUof8AL06QZnBYMkgE32oIIlywWIDUB+kRdWQxWoSttW4NnhXlbTkvw69f6P8AvB+ZfCxuS7doFy9PlkEhtRcdfSEKCcRxoUUKcB0KSliyub3BhZkmViXMWTqdxxE3e/SnpBOYYbSszJRMsqPEworqRYxdlclQHESdSnHRvoYtdEk+yWaTQlgfheinqDb1vFYwqipJ1JdIIo7V3bnGs5oU1uSKb7tAqJ5TxIl6w5sQKNQxMBR4rlJMySVK0rSonhGx5PRn2g/ESpadAKeNRcFqGzgkW5xTnuJdIc6UqFHrxPVPMQVmGICEy1pfSwflsbMXPWNW6SKtiTxLj/LUhKUpKj+FTuBfUCLi4hvJnqWvzCQDpSyAHvSp3ED+IsL5hkTAATxaVMPhP4VD1i/AYLWZcx6pBTqTQUNiNqwtrFFWwDFSSMSZoGkMAWTsDetH/aOlkYpJdILq0gt0O8Isbh9OISaMrYiovw1oQOfWOgwQBoNqGkYb4JJizKlOtYPxAWiSMQtctaLK0qZN9/zbuPpF+HQkTFMHIcO8QwcopnqJSdJNK8+kTYgGQYlCgrSVJJYlNaKFGr9IbplJOpw+pPEOfKEmJliXOLcy92Yn9Yc4XSVJDk/8tmIoO0TLoT5TMUhYQpQYKOk/c/SHcuapyxatXH0eOfz3AqTPRoJDcQZi7XYWL8zD+SdaQtJJcV1cxGZeigTNgUAlJIJtR68gIEWsKSUrAST32q55HnDnE4BM6XUBxVN6GFs7Cagz6SAUvenbcGM6RHB+KMJ5wllBXMrwhrubAc43HUTcGEKQlSgGOtLMEghulP3jcfVH7uKpI5OF7PRVzWY/Iv8AKLQWrEW3N4pxsxTsA/XlAZqzS5jn7RQcOk1FRyjSSEp6Ox2Y8ukWySQNRJL7CtYwdOCM86Utv3gCYdQ1MQ1gCxpv2ixc3USHoL9TFK5jjSHetQxKft2gNcF+HSzlVWol79e9opxmN0sKuXr9Rz7RNSWGkmoZz94BlTDMmag2hNiNzventERYcKFaQQCdQU5D2729IZTU3p9YVYDELmTFhcnSlLFK3qfTaCswxgQGIqogAcyYqIExOEKppUkgNpFOQMNJaQAwate8BJUlKVOoAU5Bu55bQSSQlm2s/wCkBPwWz3mkgug2Zw4/ZoY4U0I5Mz9IXYaQRMCtJAINXe53hnh5bE6esQt6A8bPAUkKI1E0Hf6RPEoSpYTQlLHS9ooTM1zTQEaTUmrjZuUFykgEWBZh16PERVm+rSNLHuWApf0izBFToBAbSC+z8h1hbnhSdKFGrEsd/b1gzKJARJGkAAvR+cXRdFGaB5iTsm5djfaCVYMKWSKAB2qDAGMwq5k0aVql6VAm3F83aGMjFCu7UPe0DRCzHBSUnUAtID24h623gxeDlzEJSRXSlukA51gwWfUQxGkGp+fUwdlUopMoNZLbv2NakRdAVZph9ElKCCS54thSjvasBZCCOFel61EMM/xbJGoU53tsReI5YkKLsNLcJHzEN6JC3MJRE4KdmepDiu/SkO8qmBQdJCuo5i4hdmyAVKa6UsTyH1MG4AgFBCnDMR9awPgitE7/ADFwGer0Z4hMSNaik8QainZ9j2iGcNrNHIAc9YuWkrAJdKgxFaNvaJiU5xhkkBSi+oAFKah/tEMM65YcaQDTidTDnSLsxlPKKgKodmv39oAyfF6gtJDlJflQ7GLogzH4UKlpKQOF3DM46HnvFeX4wFCtXBoNavvd2guR/kSUOUF7gsafQwLIm+XMUlQNTQ9esZIJw+KVUBJUxYvw05ub0rSK8ThJaJpJYEgkF2B79I3q1AkEgA2b0bt1ibpmJ0kOUhyDyisAb+l80AzEhKkm6VOFDrblG4NRL3HXpGRnZHSTl8jXbrAkzUmpIJJG7e3WAMXnBC0FgRuCwPcfbpAqPEqFO4BU5A0qBf7Fto+pqzCTQ1TKS5Sw0npGZhikoAqBUAbV5Uhbgs1YcQLFRFWdmp9ozE5vL1gkAjSeLkofXaM0bxCJckpDKNTU1o/Slmi3Byk1UEAE3LMT1peAV5hLCXBI/wCz0J7xvD53LSk6iEt8/reMpE+AjGfEEuAVGrmrDlzeK56bpSCKFtgG+kRw+KQUlQYc+j/pFHChKmKlhRc6lE3p6DpE0KC5CNMsVL++3zhPm8kTsQhIWkFA1MXJO4YW94ey1JCAaBtgf5tAEgyylSkDUS7gDSS/UxIGSm4da9BllKVEMvWHb2v2izGpPACylUBL6QedI3LWAknVp6cusDTv8pXoUykgAKIG91B6REFyAEhgmnQ/xoMICEfN+UBSmcAsSBVQ9veLM1STKUEgK4WAdn6RAwbBpFVk3NKA05wRLBJcMQDU/aKMNKCZaNQ0rZmf6RfggviBZvws79X2gFsU4nMpMvEJkHUXJJ3CXqHLU7QzwxRUAuLgnf8A1CvDB9T8KkqA1UBJNWDio2g/Dy1KdJoAKkUJJ/RoZEgLETGnp1Jd1ABYL35h3aGGGl8Svl7wulKHnJJBLag5FAw5w3wq3KqVMZYi3EyUqn8SA6QSlV2I/Q9YsSkpUkupWk3LWchn6RH+pAxOhSSCrVXTTtyi1Mg+cFBTDcNTfn0O0VAmQz2YAUhtQOo/pG5QKAnlu/X9I3mnxCrPRoomYVOoKSog0BNx2I2HWIb0TzYEEOxoaWB2Z9rxZhwoISFhIUNkml6CsRzyclKEqWCRSibvtbbeMm4uWyVGYEamYqYO4eKmFmZxLB2qR/PWB8BiphCkzEoYadCgDUWIPWLc1wH+MPslnLuxqXFoV+Hs7TWQAVKBLGyW77mFLRWOcOxPlkhiCFBnB78qQhy+QmVOUkjSdVHY6vrDqYQChQSscWw6XL7bQs8TySCFJUBVwWsRdurQJF2GFZQWclqgvtdugiebywsBb0av0+cC5fmiJ8sglJUwDAv2fqYOxFZRDVA9+0ZoSnBrdJAWSa8Ktu1LRMIVqSoFmNQauOXKFWCzyWZglTGBNtKq3sRt7wxm6QzkpYu79bUiaa5KxgtFdKWD2J/nONxpOKChQu0ZFwZNLlJJTqSC1XO3LvAcuQlGsDSHLkAN1cdYYLwhlpoKWAd29toEMh1jhUDXsejmOptEdNKB258j+0A5nhFrSfKI1OBXar0FiaQxVLUCKBNWLvb+c4sKDa5HIQcG9MVpMwB1LUpR1OlmHoDaIY6SuajSjhJAYkAgEF2PeJy8RqKyU0SoJLlr39hF6VpFaM/N4badmdUcwMlnutXnIdVNOksabl6d4NkYHEpQnTMQgAbOr1B5/eGikuFFLEamrz9R1+cVMU8BZN6U7t0jT+j7MqK6LZM1akp1K4nqSKH2gPFYDFEgpXKISX/Ekm9DdxBEgOp9rFPe0YuYU1BLXL1Ab6QJmmi045Y0EBPKYno23OsQw02ZLmrSUvLURUmjEG3UFoj5PBqqdQdwLG9OcETJg0vcAB263pAVG1TFIACGCn35Xhd4ozzRp+NnBYPYXBO/Jos/uYTMCZiHSRwTAHTfdrUYF4YKSFBWpKVBqpBBD9rikKdPZlqwDLPGCFKWFzEKDOmjGztWm7ekO8tx6ikrCUiWoOlQWCDzp+ExyeN8PYdaRoCQfxEXbsaP9oZ5RlCJUsJS+oAu63+WwjUnHlGcWE4fHy1pWGTMIUTpO4uDE8vzJiQrsrS+/J/pC3C4WWhbIQEmrsd+j7QfMU1bkGMM2l6RxeKCV60OoVIvU2Y/pAk/xMqWZSjplhQJ0mvE4F+0SE8LKg3DQUO/Ntu8K/EPhdU/T5c0hg2lRJ9QfpDHG9mZXWjp04yUtKVy1DiLmu7/AMEan44BTsSNRDBie4jjsL4PSlgueslF0poOd4aYaSkFIQ4241Gp3D894mo9MF/Rn4gx6ZSUzFG4GkKZ3pcdosGbomISpKzLYiqS+qliIlPaZLAWlKgk+nzhJI8zy1SgEoUiYVDUKKTs3pGVTRVR0uNnomS2JY3Bb6QsxGVSFJT5qUqCQwWS3pSnYxLBy9TJUBwjb3tAGdYN5agk6Sr4n6b+0Sexa0OMDOl/CVE6wwdZLgcthSAEICcQhAUwALpIH6nnCvLJqgAiZpJl0BAZxzhpila1AEh6MeuwhemSQTi8UQ+lyoPRtqRM4nz5Q00IFlb8/V45eTjMRL1mWFqImEqB/Elmpz9IOTmpmMuWGIDlJDV3+0DjXBJ2SwSB5ivhDM+3qexgnB5mUTvLUSxsVMfSKcSozXPwk1GmuqjEEEfpC+XMCnUUpJS4oDQihg5EYZrlEha0zVsK6Q5auzQaoahxfhYUPCBaxqDCmSrUhYUWBH4g+mjgh+u8CTsVMlzAqpFEqUE7bE3oRvziq+yWjqsumMyCHNwQAxFm7xkAYJJVqZZIUzEEXFdQbnGRngWjrxgdI4S5POxinylWCQW6QWZqgmiQUijNb9miwzgKAN1vHRnPJg6sMFB9LERQQdR0uWNnY05UrBtwXJLtQAgRQvCopTSRa8FeCn6LEYBncglTvQJL83G8UysGQGWgJABsXfuw+cOjh0j06Ve9OcDIxqC9QQOhDA2vEaT8A8JgkJolg9x19YJGCS2z7sxiueqUV1Yl2F7jY8oh/Vp0/wDrKVAtaoP2g/6JhlpCm0i92aBpuDStYSngIrSu7sxjJeclawNAUkghSnDJILN8jBNGdLht2en6tE6IXYXCTZcxEspSU6VOQkgPqJHQGCTJ1XA4iRR+bWghSipCtE1ndlcvQ/WMRgkqSkTF+YU1cumo3DFom7LgDn5cE6k6NSWFGoRuOsSw2AAJSE6bNuLfKGqClviSoAsa1+UakIq7MxNOY59oAsAXkaVaSolxWlPeJTsoFCCxFoMx5FCJmg+7iKJstZookt2IV150hZJ2C/2sAalFz0Z2iM/L9J1pU6CBV3Y/SJyssDlyond/hrdht6QRhZIlcII6pLxk0JZGXKSrWllB2ISetLxdJkrNVBQFVWryY1r6Q+SlLu+ntR4wyRsBW0NthYgmSHJAdx/xPLnYUgbD4YFwUsQ1yC3UVo8OMzSsggLSgio1At11dIplStaXASuj8JDWbhe4ivQAyQtKmcJSH1BaDUGoIIjU1ClHUCCXYMzEU52MdBhZSUpSGYDaB8flSV1FObAOesRWK8Jl60KclidmHyO8QzjDqBBUCA19vcQ4WhYS7ORvFGIlqAOkGtwOu9YLpic5hcMACSfQ/wAqIjipHCCGWsVbfm3eHOJyuYplAhwwYm/tzgjDZcUJ06Sk8gXbtGsuwEZxCloJCVS1sQUm/oTftFOXp46VNEqrvWpTtHRqywEC7jfeKJuSgqMzS5PxVbUBVyAKkbQZEKRN0rKWcJBUQAXYC6TanvCzM5x1BiQlQLuAzm2rcGOimSVVZJIAAc1PJmazVeB52Ry1JZcvYan3btfnApVyTVgMoEEy6AgBXDUWAIDbNbrBGKAQKB9uK/MA84oXlStSShQGlOlJq5Tdi9mAEHyMYji85On4XN3Dc25RN3wK4BMrWhwEM4uAajpGR0EqXKJcBJ5cLX5RkA2O5ZcCqhahuO/2iSixd+n7wBO8wAsXL2NK7V5Raha2rQnalKVrvHXRzxCZk2gN/wCbxFKxZvrAjKZnJ3Ap9oulzSDUX3gscS8oe8CTikEghwR+1OUGFTwIZRINfw2Zx3D1EVAgSVgElRJBSQQygfi5OOcbS5IYpKahXccmMAysWpE7y1EqJGpJs9yfYQXJw7A6dKQSTSlTV4DZJWHFWDe8V6HJq5cObUHLrE0pL6HVUatVCO1a/wC42ULIq1z8uthA0xRi0Bub8+n1jFSCzsKcneK0qU6RsRvzHytBEqoexeo+sSRGxLv1vT+VjU1RFADyFaRYzbh294GnG2mrqch7hr9YQMmTVlylwRQpJFRzHONIXMCkgppWrfwtEwlRV8PCQ2p6g8iN4JMlgA7tvFVkUCeeXf8AhiXmC5SH/N8vZojiJbp0udQq4v37GIqw9wGLNfnBJUSRtGGlsQAwf2iiTlvlgMtRDk1U7Py6RaZStT6mG6QBWlK3v+sTLg8/pArGir+jOol3Sq4AH+/SJSEFPwlg+/LkANosE0gkW+sSVJBFqGJrQURRiC6g4VU0OxaLkYlhT1gUJIckv/GbtFgoKim4gthiWJnKD6iDdmDEA1D7GAlZmQsEkAFIYe7n9IJOlw9HoKse0bWKOeXSNWySQvxs6d5w0rCEUcAVUb3tb9Yn/WTNZci7WY/KkXzwFMkkAvQUr29IpVICVEh2NSzXZrRN6GiybOYjrR/S1IGkYUCaZutdU6dOrhHpF6MNoAZTgEu7vW3sYHSsuSoEh6FiDy94y7GgjETVFNFaTsWBtsXgXBYorQ7gK3cUPtFsvFJJYhi+4O57RNEkBR0gAByG6/y0DuioBk495nlEBKdlE2rZoJnYchwpKSnavxekam4UKU4FaO28XBzQse+0ZdFRVIw7AaQGBcbt9oyIypBllhTUS12/agjI0kyOxGWJ5m1qfaInKEEXVtYj7RqMj1sI+Hn5y9LhlSOvy+0Vf2hIAGpXuOb8oyMiwj4WcvS9OWoHOMGWo6xkZFhHwM5egs7w1IUXIJLkitiQxblFhyKWwDqFquNtrWjIyNYR8LOXpI5JLIYv7xgyOWHvXrGRkWEfCzl6QT4flBQPFTbUW9ot/s0vkfeMjI0oR8DOXps5TLsx94z+zy7sfeMjIMI+FnL0inJZVmN3uYsGWyxt84yMiwj4WT9NnLZZuPnGf22X+WMjIsI+Fk/TX9ql/l+Z+8aOUyvy36mMjIsY+Fk/Tf8AbJf5fmY0Mql/l+Z+8ZGRKK8LJ+mDKZX5B8/vG05ZLDsm/U/eMjIXCPgZP0z+1yvyCNHKpTNoDEM3SMjIsY+FkynE+HcOsgqlJJFjWntF39plM2gMIyMhcI+Fk/TYyuUPwCJqwEs0KRyjIyJxXhZMh/a5VOBNLU5RpGVSQSRLS5uW9IyMhxjXAZM2nKpILiWl+0T/ALfL/In2jIyDCPg5P0wYCX+RPtGRkZGsY+B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MSERUTExQWFBUWGBgaGBcYGBsdHhscGxoYFyAaHh8dHCYeGhojGhgcHy8gIycpLCwsGB4xNTAqNSYrLCkBCQoKDgwOGg8PGikkHBwpKSksKSkpLCkpKSkpKSwsLCkpKSkpKSkpKSwsLCksKSksLCwsLCkpKSkpLCkpLCkpKf/AABEIALQBGAMBIgACEQEDEQH/xAAcAAACAgMBAQAAAAAAAAAAAAAEBQIDAAEGBwj/xAA6EAABAgQEBAQEBQQCAgMAAAABAhEAAyExBAUSQSJRYXEGE4GRMqHB0UJSseHwFBUj8WJyBzMWQ4L/xAAZAQEBAQEBAQAAAAAAAAAAAAABAAIDBQT/xAAjEQACAgIDAQEBAAMBAAAAAAAAAQIREiExQVEDE2EUInEE/9oADAMBAAIRAxEAPwD1qdOYHRxEtZXeI/0+ohRcUDgKZ/TlFJDKPENJAZKWcNue72i2dLUplJUZYFTZyRsqlo85s70ZJnTFakjRLSCNJYmguCKV6iCMWsjlS7O7RJC+1fmYj5AMzUFMWYhqGG2zOkyCZZ+NzpaiCzd3gdK9a3LJCSGJav8A1gzGS1lgn+d4plgOAQ1eVP2gfJJFeYznSqXqSFKHDSnPneKVSmQhYWpPlkuEtxbMekZ/T/5Fq0lTKFSX2Fn/AJWMzFBWHTRQrVwPXnBY0aGH1JU6lJep079j2ihM6UVCUAAwcb++4g5EtRSAogkX0UHavOBUYI+avhZmYlqg1Z4yXQWhpYBbZrhlb0HOBMPhxMUSzEu4Ie42MEZjKlmW6jRNmuFWpyO0W5ejhHxMQ9f44homLcV5aZ6JavxJpepAcuLeggmfhU6OEPU7sB+3SKczlAYhBI1FQOm5IIvs1tzBkstRRoeYttE6FC/KQlMvUyQpSmUU1sebVinNcCgzUBQJc0KX2rXpE8swukqRqSooUXNmerMOjQdmctIQkqKdQUNBJLOX5XHSLlleiQk6klTmptagtAmVJUFrc/EpxyFL9YLEtfIOQBQffaAcqlkuFpAKCaBWopfrvzgplZBMxRxBDMlqlrVZwXoekWY+R/lY29o3isNpmJmpOpJ4Vhgw5K5u8SnSyqp0lurP+8TFcg+AC0zJwKXchiwe3N3PKMxUoPwilHBq5+kDYOSqXOmJL6ZnEgk8mdIN4aZiDoQpKtI1By3y6d400ZTaKUJKVaLAuqlK9GiCkhwUqJILqT09bQwwzkHUHc0+8BKcKUSCXICR+trxKi6orzFSVABgplJo5G7uObFoNzBBKFJlr0nTQkOzwJnOHICFJmeWHD0oTYA8ovmBpZJUxLbE1No2HZXgkqMhIml5gBBIsY3lP/2MSeOrm2zgQZlc4KlgBlEXaz2MD5ZIKJ89NCCQoB6h+ftF/Q6N6EzFKQWURpJF29N7QROwqkhPlWSapVWm7HYxRSViSeEBYDAX/wBQ0mJ1IJFOsaQnP4tT8ISCRXi/TrCCYlTHzBx1oKADZvSOjn4coJL+pD7QmzFZoSBXmWryEcZG0czjJQUlQJCUg1TagsesLcDLShaiDrNCKMUm9Eijd4YY3BqUsLlkFJ4TUcLVZzEJOG0KJOklYZVQf9coG6R0idXlOaKDJVwkju+/6RkKMrxrzBq1OEhNdtrWFIyOV0bcUdSvH6VUWgEB7gdLdtzFc7M1caVLGkgcL1AN+pjhjlcrQkrWp1K0lbhgTUc3BgyfnKMMES1AgBJKSQ7moD9CY7OHgKuzof66Z5iSmYtksAG6Xc3DUa0UHxUtlSzP8mcWSTMfSw/GlheObkZj5oUvWxATRyxYVttWBs3wE2YRMmEJQwI01IBpQ7mm8dox3TMujvv73MSUy0TBMmFPBUMqjk9PWBsT4nnTJMuWhRClg6l8LpKDxA7VG8ed4jNhJmYebLVqVLTUhJALG/MuLxJOdrmqmz0SyogAhgAG3PfaLBpchp8nd5n4xVJlnVxEglLBlEWcM4Kt4llvjUzJY8spUEp4jMd9Tmj8uscZiJ09LTODQCmYCXBSCw02Z3gvA4pDKT54UokggpAqakdY5uNI0krOpTnc+cqalJCNSQGsUkfiSoXEN5eZp0BM1SlKFindq7R5/OzlIXocS8QkBPF8KnsH7V9YNwGNStJJUklCwoh/gJF0kXTVvWMVLnoaiztJOcBLgIJdiQrnzGzGDk52k8KxpJrQvHmeY4zFmYsJGnhFXcUBsR16RzUnxlOMwJWdR1CtgKMx3IMaUZNaaMSUT2+T4lluobpZwGcA2cPyiM/xHLLqTVPNnPtHkknOZ/mLUolEtRDKWGJYsEhw0O8RmCNCNKCUTiApQJerg+oI7RSySJRi9nc4fPUuSUlyosUMzDm/8tGsxxqJgAUhRIIKW5/TvtHAz8YZavJL6TLUUTNTFxUseYaJ5dOm8PmFYUE1dmZmcMex94zujWMUd1I8SS3SErNHBBSTUbOeQg/B5pJLqYAqerXaPN5mfKlrXh0gFZHDqUwJIe+30jWS5ktTo0JkTfjSxfUkuTpqzGj1h/2WzOK4PQ8Rm8gIcFOlw7ht94HRmshC2WpAUvSfiuGoeTRzeLzEqGmYlJBIFgUsNzRx25wMhUqYnhQlDKYAiwBBI/4jk0Cn/BwXR0PiSYoqQJbEo4gsFykn6EQXhMdLxEny1HUaBddJJvRrRxmb4uXKCZqvMJlVSAsB2YC44r+kD4LPFTpQmgI1OQlNEkKFOynTztVoVb30FLg7nOvEMjCS9RJUbaUkE972HOKPDviTDYgzDJ1pPxKBFCbEjrHmuO8Qpl/GjWQSyKKAfYm1OkMV5sJWHJkoRImTPhSAQ4vTZ943VdGaPQ5+ay5iFBYOk9BzpfcX9I3k2MAdClKWzgKUGcDY8lR5SvxyJyAFnTMBuoOGO46gj9YY/wDywTnw6l6CWaYmxJ2b8u0OLCkem4fDFM1ZQ4SsBQOoEatwBsI3jcUAtK0KS4YLBFxz7gxweXeJZ8oISlIcsEipCqsW1WPSsO8RmEzzFIUkpAqFcJv0uGjLkkKidZiMGFqSokhSbEG46jlaMkzl6uNSWZm5l/tHnWNzFTIUtbFJZwDbkQDYwKrMAVBKSUayTqNnH0bnziyH8zvs8xEpBGpR41BISA9ftCbNZKVABJC2NUEPR6mtjHLnNShela2UpNCVFr0L15wbgc3dyFatNCBUguzsaxiUjWBXNwaRM1SgEJDlSOb2NOE+kUrkKSqgSOR5m8MlYpKiCnTaoq7v9oEVjkKVpKqlNHZJHZ7tGGzSVGYWUlLrZhUqUqjn7PG4rwqAKzOMhyDMUoppyDAcoyMmxdIlLVKdUsBSGev4k/8AEUdtukE43KlTVyFhwDUqmgMkE208nrHMyc4nIXrStSSS50lq825xdic7nTfjWoiPQwd2jhkRxkgyJi0ajrCiKfC3Y1+kG5ZmQIMucspIGmtQpJJBT0Z3Bgc5uPLTrTqmIJZZrQ1Y82MazHxLMmJ0mUhiBZAFt35wtN6BB0/LJszCrSUjzJKjoKRUpZzUXeONweOxCFeWFFBU96c+cHyfEeKkMUzFpDuA5/TlCXOcWudMM1Qqokgdy9OkUYtWgY+ynN5ipmlZXMJQpKA9HcG3KNzc3ljEhYdGskTXAoXI9A0KsBhVFSCs+XVyQamvyMFZjlCFqUZUwrIIdJuNnPMdomlZbOix2Zyf6dKiHWdQCmeoIIr+U8rxbksiSrQpKkrWoKBTZ6ClNwRCfMfDvkypKZyvLC0FRCSVamN7sC0SwuFly9MxBUgS3JUEqUCp6am+F/aMOOqRpS3Y9n4konJWpLAFLkKUFAMwBS9WO4jmfFi5SZi1S0lKyqmwApVuprDbDeNUf1JXNZSdITq0gFgNhtU/KLfHOHw02SjEoZTuglJq7OkkfIxiNxkrRNpo5CR4kmqZMxWoBWo1qfWPQJ3iaRMwZmuaEp8sF2P4SXFN7R5IwdvnBsjGEoEksEu+pqv1IqR0jrP5qVGYyaPSsTjULwetCkq1II0tUFmdxZ7wLhs2k+QFLOopQaJHELC52DF+QgHAeIpMqVLlqkKCCE6iSCT1bcdIaZbgsGtOqUtOs2BU27FOk0YvbeOGKV6Ot32cnnef6pksFNZd9RfXUlyeop/uOvwniORplHQkAuQHDod39H2hBmnhxKcTL/qJ6dKgKpA2sk0pQQ2znwshE9E6UnTLUDqcCYgclUox62jcsXSZhWgyT4glrmAB1KOujgAkV3uGsYGkqWvUJhNFBi/4SwoRCyXI0iZ5qgsoBYy3/wAaqhJNPhNj3gxGYoWmQpHEoulYBDCt+WkkxnFdGrfY+mSUeUUK0LRoNCTQVe3XeOaw+HTh5hKXWmitKFKpyUK19YPk4icgp+AoIUXQCpiFH6xWZQKErBu9iQWcuGsCLtGVrknsBw2cSUjzVJuQTZqFvh/MR+kdTiZaMRISsJC9JDNSh7R5/meTITKMySZkwKYl0inMHeh3gnLfEU+Xh1SylglgCqgAex3MblDKmjKdcl8/IH1sQVITrSkNxB7Dm2/aAspWEo8xQtM0m3C4vz96QXlueyAaBalIQtSStgzVYMdw8H5xOSuSmbIAR5rImlKXvWoA5G45GNZNOmFLoTpzqYqchCVzVJSoaQS5u8eiom+ZLUV6kzASnVV9JoDaPL8FjJctYZtQVSYp/Q6X+UOMs8ZLM4eYpKU2KgCN7826Rn6wbWhg12NVZfMQ4BWrSeEkuVB7V+E0tAhz4InMpk1ZmFj1u/PtBOCx5mJmhMxKuI3dwHcKBZz6xxufT9U0nmBald/nBCLemabrg77FqH+MistaFdn+v7QolyPIE+bLWngLKSonUp2IbkDtCnKMwSuX/TzSQUkmURViRUFtusTyyX5E1X9SgnU3CoO6eY5xnDFNE3ZJWcqVMC5OsFgQi7Pcc2jWdzFBGokuoktTh1XEWTM0kIUoIly0hQJSoAuKM16fKE2MxSVy0AuCkEOHINyH6x0S2nQNjHJfECZKdJ1EtZ9SSTU/9YyOckzQ/wALxuNP5xb2jOT6PS1eAp4qTLHraD0eBpTJeaSs9vlvHe4iagFjWju1OzwDPw8nTqYp0kHVuDdx7xwf1k+TuooTZXk0lCdPkpJBIdQB1DmH2jWK8Iyl2Kpf/EAFI7P94dSpSWFVc9VHY9BF+pABK1FIIo/2jGcruzWKo8yzLwPiEKLCUtNwrU1OoNYoxH/jqcsBSZspK2+EBQHZ49FnylaVBB17VDXq9b8oGGC4yQopFgeEgtyDu8a/eZjCJ52j/wAc4n8c2WO2o/SGE7whiEoITiJaxpDgpIJ9W+cdrMy9E1uIuCoM5DPQg8/WNIwsmWjS4YJPC9eVBeMv7SH80cPjvBk+dLC1TU+YlLaasQkbHZxCvAeFschJUl0pUGI1CoOxEemtKAGwUzO5JiaJUpSaKBApR7OQDD/kSB/OJ5NiPAWMBHCCDuFAt3O0NMl8CkEifMdL/Ag9OfPtHocvLpSSoBTdNVBtYwFissqNIKg9agaTsoE7dIn95S0S+cUcdi//ABknQpUua67pSoAAp73eEyfAE5RbVLQWspTHsGcEx6gcuWA2kmoFwA25oT3i5eTIJKksFKDFVDSjt1pAv/RJcsn80eX4b/x/iTQqlun4QVGo7gfrDPAeF6appAWm3l9CLnl1EdevBnUZZCtdWLFlBviHLtAmHyyZKXpUSu5SGFbPXtsbxp/aTVWGCRzXinwesgzsOSoCqpYd0tcjmN45zLcwxUtBKQtclikpIJQytn2j1vBSVJJSnVSyjZjs5iybhFAuACnSXP0YCsS+9KmrJ/NXZ4vJzOdLmKXLBHmBiGf/AHEcTjiV6wnQSxJAavaPbZKHCTpuLtb5PEl4NBoUBXUgfaNf5C8D8zzDL/Fx8kI0tMD6VppcuQRYxZhvEE+oCCt1OkJG+4LCPRhl6QXSlI//ACB9IlMytV2S52SGJ6xj9o9RHB+nmk7PcTKnBSgpCX+BQoxqw3Ii3OMzllJL69Q0sSCQCHA5hjHfYjCOCFy9QA3AI+cBIy+U+nyEjpoH6tCvsvAcH6eO6S8PsFjZqcMUpl6S/wAYIBpzTvHff2SUDpEhIG5o/e7ttFEvIJDv5KST+Zz+pvG394voFBnmScMVOaA8jT9Yb5PkyFalGeEkEA8D0I7x3qshkP8A+lFaWLNAGK8GSCXCVoBH4DS/JqRfumX5nPT/AAgqSNS5qAh/jS71+XpE8R4QTMrLxCVDqPttHUS8MiWlKVBSwC3FxdqAUixeXS10MvSRZSAEkdQ23Ssc/wBWuzWCOSk+FFSWUCpaiFCjMD1erNC7HKmAl0zA4ZAWAaAuQ+zdI7ZOCTLcJ1Kf8Srn5RueAUpSpKVAmmpveFfbYv5qjzVGJKQs1D7MSzd4qw+tYVpS5IqdgP3j0XHYPS7yxoNgEhi2/KEeOXplL4UoKQWAIBr2p7XjovrfRjCjnsry2Yf8iQnSDdRAHzjIqypGqaE8NfzW7tGR0brkzXh9KLkpAJAr/LRRKwwUQSkgNR6+8HJFATxdbfKIk6gQKE05e0fEdUwGZJAcAObMPdu0VjDMoFVSaVt279YLOFNNSiG5Kv3is4gqdkkAOCzF25QM0mCzSA4SCS/EXt9h2iuThUkhTWepFa7BxQQb5O4sdmr84oxii4CPVowaFk+bqUUOCoOUkdeexiQw4FWHVw8GYfB6ex+bxTjFMpKUsQ1blgIBF+Lw2tPCvSdRIIAJZrJHeCcGky02OkgB2AUPSzdIOw0qrhIAAZxuenSAcXiCtZleWvbjox3ID8od1QCrMMv/AKgpBXwsHX8JcV00tDQSApIGkLH5i7EA9d3ieDwYBACQEmpcAWNmse8W5tNKUOklNahncWI9t4ttUQtwqCvEFTEoCbuGBt73g6agAKVYEN+8WYHCJSEhIbc+v6xVmcxKxoDuA7Bwf0arQEL8nkLS6CpS0lThSwwZTuE1ejb0rFuPmaZkqVr+JVrEgVr68oMwIKuMOkMGB2O46iFuFw5XPUuYgNUagrUAzCzUrWG92woYoDkgEq0kXVYk2pakJMFjlqxM1IWSlLMRZLGyuXpDvDL4lsapobh+rsxLQDlyUrmLoHLHhABvcntDF1ZNBIKlJBU2rcIUQLu4cO8DSsTMSJhWtICVAijUJbS+/wC8M81lqTL4Ql3ZjZucK/IR/jQoAFZcBiUnu9BAv6FF2KxmmWohdTYkAt+3WN4LGlUpKlaVKI/CaVo45GE3iZCDKMoqShThgacNaBtnFoIwOYyaStSHDFkHSwazbxrG42V7otzvMZ0tcpKCQFKZSinU3Km4g7XOBQ5lgg8R03A5cucIPFmKUmbIYAjVwrNQ26SPvDpDIWkFOokkO9HIqwHtSJ6SCtsDy3PlTpk2WpKXQsgEJZxt94akOmyQeQtCKXKKcYpelLEMGUASLVqxL0rHS4eSAFMGLP17GCfIoT5TmaZzhlS1JuCCzAkPBmOmlEvWElRBZnYwNhJCjq1AFZIBZrEv7bQdmYCZE1uTANcwOrEHw6AtIXVLncD6RDHrEhltS2pIBZzv0i/LjqkpapZi4AqOm0QxSFGSv4S21qbudukZ7ErMvUy0lOlqOKPzijMMs1oIXR2tRuobaCMvlvICVhxXhvY3tBUpJUhmDiw6Wg4I5QZVPlqISr/ESXQVO4Fqm24gGaQRpXLl6eKmnUxHPcU3jrsRhElYWoqLAgh2HqIQ4jKHAKiRUihehp2BaOi+l8hj4eX46clM5RlcKQWDfvtGQy8TZVKkqGjXV3Ch12LVjI9GMk1o+Z8n0Zqexe9jFi1JSAaBowygkFvXpFJkkjetBHxHTTKlzCu6R0B3+0RdYvpbp89otMs33FIoWrU+lQ78ucZZtFU1RIAQRye9HrEUy6XIA5HlG5Mph8BS5N6+rjYxtctk8Q1FnH8aMiDY3EBKSxbrsIDGX/COMl3cLt35jpBsvBudSmoKi57xOXhAllF1La/r7QGgfH4kolkpoQKd7D51hXkyll/NmKUo/CNLJNzVQFYMxyQtfllDIJDKJpqP4WPxdoLwmH0pDgBg0N9BRoEq7M7gkFwbNyaFvliasKDULgkFj7XgzGTlakpZwoO42Y27GLMFKqAQ4vqo3/Wm4jImkLUE8QD9LU7wKlSkzLDUof8AL06QZnBYMkgE32oIIlywWIDUB+kRdWQxWoSttW4NnhXlbTkvw69f6P8AvB+ZfCxuS7doFy9PlkEhtRcdfSEKCcRxoUUKcB0KSliyub3BhZkmViXMWTqdxxE3e/SnpBOYYbSszJRMsqPEworqRYxdlclQHESdSnHRvoYtdEk+yWaTQlgfheinqDb1vFYwqipJ1JdIIo7V3bnGs5oU1uSKb7tAqJ5TxIl6w5sQKNQxMBR4rlJMySVK0rSonhGx5PRn2g/ESpadAKeNRcFqGzgkW5xTnuJdIc6UqFHrxPVPMQVmGICEy1pfSwflsbMXPWNW6SKtiTxLj/LUhKUpKj+FTuBfUCLi4hvJnqWvzCQDpSyAHvSp3ED+IsL5hkTAATxaVMPhP4VD1i/AYLWZcx6pBTqTQUNiNqwtrFFWwDFSSMSZoGkMAWTsDetH/aOlkYpJdILq0gt0O8Isbh9OISaMrYiovw1oQOfWOgwQBoNqGkYb4JJizKlOtYPxAWiSMQtctaLK0qZN9/zbuPpF+HQkTFMHIcO8QwcopnqJSdJNK8+kTYgGQYlCgrSVJJYlNaKFGr9IbplJOpw+pPEOfKEmJliXOLcy92Yn9Yc4XSVJDk/8tmIoO0TLoT5TMUhYQpQYKOk/c/SHcuapyxatXH0eOfz3AqTPRoJDcQZi7XYWL8zD+SdaQtJJcV1cxGZeigTNgUAlJIJtR68gIEWsKSUrAST32q55HnDnE4BM6XUBxVN6GFs7Cagz6SAUvenbcGM6RHB+KMJ5wllBXMrwhrubAc43HUTcGEKQlSgGOtLMEghulP3jcfVH7uKpI5OF7PRVzWY/Iv8AKLQWrEW3N4pxsxTsA/XlAZqzS5jn7RQcOk1FRyjSSEp6Ox2Y8ukWySQNRJL7CtYwdOCM86Utv3gCYdQ1MQ1gCxpv2ixc3USHoL9TFK5jjSHetQxKft2gNcF+HSzlVWol79e9opxmN0sKuXr9Rz7RNSWGkmoZz94BlTDMmag2hNiNzventERYcKFaQQCdQU5D2729IZTU3p9YVYDELmTFhcnSlLFK3qfTaCswxgQGIqogAcyYqIExOEKppUkgNpFOQMNJaQAwate8BJUlKVOoAU5Bu55bQSSQlm2s/wCkBPwWz3mkgug2Zw4/ZoY4U0I5Mz9IXYaQRMCtJAINXe53hnh5bE6esQt6A8bPAUkKI1E0Hf6RPEoSpYTQlLHS9ooTM1zTQEaTUmrjZuUFykgEWBZh16PERVm+rSNLHuWApf0izBFToBAbSC+z8h1hbnhSdKFGrEsd/b1gzKJARJGkAAvR+cXRdFGaB5iTsm5djfaCVYMKWSKAB2qDAGMwq5k0aVql6VAm3F83aGMjFCu7UPe0DRCzHBSUnUAtID24h623gxeDlzEJSRXSlukA51gwWfUQxGkGp+fUwdlUopMoNZLbv2NakRdAVZph9ElKCCS54thSjvasBZCCOFel61EMM/xbJGoU53tsReI5YkKLsNLcJHzEN6JC3MJRE4KdmepDiu/SkO8qmBQdJCuo5i4hdmyAVKa6UsTyH1MG4AgFBCnDMR9awPgitE7/ADFwGer0Z4hMSNaik8QainZ9j2iGcNrNHIAc9YuWkrAJdKgxFaNvaJiU5xhkkBSi+oAFKah/tEMM65YcaQDTidTDnSLsxlPKKgKodmv39oAyfF6gtJDlJflQ7GLogzH4UKlpKQOF3DM46HnvFeX4wFCtXBoNavvd2guR/kSUOUF7gsafQwLIm+XMUlQNTQ9esZIJw+KVUBJUxYvw05ub0rSK8ThJaJpJYEgkF2B79I3q1AkEgA2b0bt1ibpmJ0kOUhyDyisAb+l80AzEhKkm6VOFDrblG4NRL3HXpGRnZHSTl8jXbrAkzUmpIJJG7e3WAMXnBC0FgRuCwPcfbpAqPEqFO4BU5A0qBf7Fto+pqzCTQ1TKS5Sw0npGZhikoAqBUAbV5Uhbgs1YcQLFRFWdmp9ozE5vL1gkAjSeLkofXaM0bxCJckpDKNTU1o/Slmi3Byk1UEAE3LMT1peAV5hLCXBI/wCz0J7xvD53LSk6iEt8/reMpE+AjGfEEuAVGrmrDlzeK56bpSCKFtgG+kRw+KQUlQYc+j/pFHChKmKlhRc6lE3p6DpE0KC5CNMsVL++3zhPm8kTsQhIWkFA1MXJO4YW94ey1JCAaBtgf5tAEgyylSkDUS7gDSS/UxIGSm4da9BllKVEMvWHb2v2izGpPACylUBL6QedI3LWAknVp6cusDTv8pXoUykgAKIG91B6REFyAEhgmnQ/xoMICEfN+UBSmcAsSBVQ9veLM1STKUEgK4WAdn6RAwbBpFVk3NKA05wRLBJcMQDU/aKMNKCZaNQ0rZmf6RfggviBZvws79X2gFsU4nMpMvEJkHUXJJ3CXqHLU7QzwxRUAuLgnf8A1CvDB9T8KkqA1UBJNWDio2g/Dy1KdJoAKkUJJ/RoZEgLETGnp1Jd1ABYL35h3aGGGl8Svl7wulKHnJJBLag5FAw5w3wq3KqVMZYi3EyUqn8SA6QSlV2I/Q9YsSkpUkupWk3LWchn6RH+pAxOhSSCrVXTTtyi1Mg+cFBTDcNTfn0O0VAmQz2YAUhtQOo/pG5QKAnlu/X9I3mnxCrPRoomYVOoKSog0BNx2I2HWIb0TzYEEOxoaWB2Z9rxZhwoISFhIUNkml6CsRzyclKEqWCRSibvtbbeMm4uWyVGYEamYqYO4eKmFmZxLB2qR/PWB8BiphCkzEoYadCgDUWIPWLc1wH+MPslnLuxqXFoV+Hs7TWQAVKBLGyW77mFLRWOcOxPlkhiCFBnB78qQhy+QmVOUkjSdVHY6vrDqYQChQSscWw6XL7bQs8TySCFJUBVwWsRdurQJF2GFZQWclqgvtdugiebywsBb0av0+cC5fmiJ8sglJUwDAv2fqYOxFZRDVA9+0ZoSnBrdJAWSa8Ktu1LRMIVqSoFmNQauOXKFWCzyWZglTGBNtKq3sRt7wxm6QzkpYu79bUiaa5KxgtFdKWD2J/nONxpOKChQu0ZFwZNLlJJTqSC1XO3LvAcuQlGsDSHLkAN1cdYYLwhlpoKWAd29toEMh1jhUDXsejmOptEdNKB258j+0A5nhFrSfKI1OBXar0FiaQxVLUCKBNWLvb+c4sKDa5HIQcG9MVpMwB1LUpR1OlmHoDaIY6SuajSjhJAYkAgEF2PeJy8RqKyU0SoJLlr39hF6VpFaM/N4badmdUcwMlnutXnIdVNOksabl6d4NkYHEpQnTMQgAbOr1B5/eGikuFFLEamrz9R1+cVMU8BZN6U7t0jT+j7MqK6LZM1akp1K4nqSKH2gPFYDFEgpXKISX/Ekm9DdxBEgOp9rFPe0YuYU1BLXL1Ab6QJmmi045Y0EBPKYno23OsQw02ZLmrSUvLURUmjEG3UFoj5PBqqdQdwLG9OcETJg0vcAB263pAVG1TFIACGCn35Xhd4ozzRp+NnBYPYXBO/Jos/uYTMCZiHSRwTAHTfdrUYF4YKSFBWpKVBqpBBD9rikKdPZlqwDLPGCFKWFzEKDOmjGztWm7ekO8tx6ikrCUiWoOlQWCDzp+ExyeN8PYdaRoCQfxEXbsaP9oZ5RlCJUsJS+oAu63+WwjUnHlGcWE4fHy1pWGTMIUTpO4uDE8vzJiQrsrS+/J/pC3C4WWhbIQEmrsd+j7QfMU1bkGMM2l6RxeKCV60OoVIvU2Y/pAk/xMqWZSjplhQJ0mvE4F+0SE8LKg3DQUO/Ntu8K/EPhdU/T5c0hg2lRJ9QfpDHG9mZXWjp04yUtKVy1DiLmu7/AMEan44BTsSNRDBie4jjsL4PSlgueslF0poOd4aYaSkFIQ4241Gp3D894mo9MF/Rn4gx6ZSUzFG4GkKZ3pcdosGbomISpKzLYiqS+qliIlPaZLAWlKgk+nzhJI8zy1SgEoUiYVDUKKTs3pGVTRVR0uNnomS2JY3Bb6QsxGVSFJT5qUqCQwWS3pSnYxLBy9TJUBwjb3tAGdYN5agk6Sr4n6b+0Sexa0OMDOl/CVE6wwdZLgcthSAEICcQhAUwALpIH6nnCvLJqgAiZpJl0BAZxzhpila1AEh6MeuwhemSQTi8UQ+lyoPRtqRM4nz5Q00IFlb8/V45eTjMRL1mWFqImEqB/Elmpz9IOTmpmMuWGIDlJDV3+0DjXBJ2SwSB5ivhDM+3qexgnB5mUTvLUSxsVMfSKcSozXPwk1GmuqjEEEfpC+XMCnUUpJS4oDQihg5EYZrlEha0zVsK6Q5auzQaoahxfhYUPCBaxqDCmSrUhYUWBH4g+mjgh+u8CTsVMlzAqpFEqUE7bE3oRvziq+yWjqsumMyCHNwQAxFm7xkAYJJVqZZIUzEEXFdQbnGRngWjrxgdI4S5POxinylWCQW6QWZqgmiQUijNb9miwzgKAN1vHRnPJg6sMFB9LERQQdR0uWNnY05UrBtwXJLtQAgRQvCopTSRa8FeCn6LEYBncglTvQJL83G8UysGQGWgJABsXfuw+cOjh0j06Ve9OcDIxqC9QQOhDA2vEaT8A8JgkJolg9x19YJGCS2z7sxiueqUV1Yl2F7jY8oh/Vp0/wDrKVAtaoP2g/6JhlpCm0i92aBpuDStYSngIrSu7sxjJeclawNAUkghSnDJILN8jBNGdLht2en6tE6IXYXCTZcxEspSU6VOQkgPqJHQGCTJ1XA4iRR+bWghSipCtE1ndlcvQ/WMRgkqSkTF+YU1cumo3DFom7LgDn5cE6k6NSWFGoRuOsSw2AAJSE6bNuLfKGqClviSoAsa1+UakIq7MxNOY59oAsAXkaVaSolxWlPeJTsoFCCxFoMx5FCJmg+7iKJstZookt2IV150hZJ2C/2sAalFz0Z2iM/L9J1pU6CBV3Y/SJyssDlyond/hrdht6QRhZIlcII6pLxk0JZGXKSrWllB2ISetLxdJkrNVBQFVWryY1r6Q+SlLu+ntR4wyRsBW0NthYgmSHJAdx/xPLnYUgbD4YFwUsQ1yC3UVo8OMzSsggLSgio1At11dIplStaXASuj8JDWbhe4ivQAyQtKmcJSH1BaDUGoIIjU1ClHUCCXYMzEU52MdBhZSUpSGYDaB8flSV1FObAOesRWK8Jl60KclidmHyO8QzjDqBBUCA19vcQ4WhYS7ORvFGIlqAOkGtwOu9YLpic5hcMACSfQ/wAqIjipHCCGWsVbfm3eHOJyuYplAhwwYm/tzgjDZcUJ06Sk8gXbtGsuwEZxCloJCVS1sQUm/oTftFOXp46VNEqrvWpTtHRqywEC7jfeKJuSgqMzS5PxVbUBVyAKkbQZEKRN0rKWcJBUQAXYC6TanvCzM5x1BiQlQLuAzm2rcGOimSVVZJIAAc1PJmazVeB52Ry1JZcvYan3btfnApVyTVgMoEEy6AgBXDUWAIDbNbrBGKAQKB9uK/MA84oXlStSShQGlOlJq5Tdi9mAEHyMYji85On4XN3Dc25RN3wK4BMrWhwEM4uAajpGR0EqXKJcBJ5cLX5RkA2O5ZcCqhahuO/2iSixd+n7wBO8wAsXL2NK7V5Raha2rQnalKVrvHXRzxCZk2gN/wCbxFKxZvrAjKZnJ3Ap9oulzSDUX3gscS8oe8CTikEghwR+1OUGFTwIZRINfw2Zx3D1EVAgSVgElRJBSQQygfi5OOcbS5IYpKahXccmMAysWpE7y1EqJGpJs9yfYQXJw7A6dKQSTSlTV4DZJWHFWDe8V6HJq5cObUHLrE0pL6HVUatVCO1a/wC42ULIq1z8uthA0xRi0Bub8+n1jFSCzsKcneK0qU6RsRvzHytBEqoexeo+sSRGxLv1vT+VjU1RFADyFaRYzbh294GnG2mrqch7hr9YQMmTVlylwRQpJFRzHONIXMCkgppWrfwtEwlRV8PCQ2p6g8iN4JMlgA7tvFVkUCeeXf8AhiXmC5SH/N8vZojiJbp0udQq4v37GIqw9wGLNfnBJUSRtGGlsQAwf2iiTlvlgMtRDk1U7Py6RaZStT6mG6QBWlK3v+sTLg8/pArGir+jOol3Sq4AH+/SJSEFPwlg+/LkANosE0gkW+sSVJBFqGJrQURRiC6g4VU0OxaLkYlhT1gUJIckv/GbtFgoKim4gthiWJnKD6iDdmDEA1D7GAlZmQsEkAFIYe7n9IJOlw9HoKse0bWKOeXSNWySQvxs6d5w0rCEUcAVUb3tb9Yn/WTNZci7WY/KkXzwFMkkAvQUr29IpVICVEh2NSzXZrRN6GiybOYjrR/S1IGkYUCaZutdU6dOrhHpF6MNoAZTgEu7vW3sYHSsuSoEh6FiDy94y7GgjETVFNFaTsWBtsXgXBYorQ7gK3cUPtFsvFJJYhi+4O57RNEkBR0gAByG6/y0DuioBk495nlEBKdlE2rZoJnYchwpKSnavxekam4UKU4FaO28XBzQse+0ZdFRVIw7AaQGBcbt9oyIypBllhTUS12/agjI0kyOxGWJ5m1qfaInKEEXVtYj7RqMj1sI+Hn5y9LhlSOvy+0Vf2hIAGpXuOb8oyMiwj4WcvS9OWoHOMGWo6xkZFhHwM5egs7w1IUXIJLkitiQxblFhyKWwDqFquNtrWjIyNYR8LOXpI5JLIYv7xgyOWHvXrGRkWEfCzl6QT4flBQPFTbUW9ot/s0vkfeMjI0oR8DOXps5TLsx94z+zy7sfeMjIMI+FnL0inJZVmN3uYsGWyxt84yMiwj4WT9NnLZZuPnGf22X+WMjIsI+Fk/TX9ql/l+Z+8aOUyvy36mMjIsY+Fk/Tf8AbJf5fmY0Mql/l+Z+8ZGRKK8LJ+mDKZX5B8/vG05ZLDsm/U/eMjIXCPgZP0z+1yvyCNHKpTNoDEM3SMjIsY+FkynE+HcOsgqlJJFjWntF39plM2gMIyMhcI+Fk/TYyuUPwCJqwEs0KRyjIyJxXhZMh/a5VOBNLU5RpGVSQSRLS5uW9IyMhxjXAZM2nKpILiWl+0T/ALfL/In2jIyDCPg5P0wYCX+RPtGRkZGsY+B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MSERUTExQWFBUWGBgaGBcYGBsdHhscGxoYFyAaHh8dHCYeGhojGhgcHy8gIycpLCwsGB4xNTAqNSYrLCkBCQoKDgwOGg8PGikkHBwpKSksKSkpLCkpKSkpKSwsLCkpKSkpKSkpKSwsLCksKSksLCwsLCkpKSkpLCkpLCkpKf/AABEIALQBGAMBIgACEQEDEQH/xAAcAAACAgMBAQAAAAAAAAAAAAAEBQIDAAEGBwj/xAA6EAABAgQEBAQEBQQCAgMAAAABAhEAAyExBAUSQSJRYXEGE4GRMqHB0UJSseHwFBUj8WJyBzMWQ4L/xAAZAQEBAQEBAQAAAAAAAAAAAAABAAIDBQT/xAAjEQACAgIDAQEBAAMBAAAAAAAAAQIREiExQVEDE2EUInEE/9oADAMBAAIRAxEAPwD1qdOYHRxEtZXeI/0+ohRcUDgKZ/TlFJDKPENJAZKWcNue72i2dLUplJUZYFTZyRsqlo85s70ZJnTFakjRLSCNJYmguCKV6iCMWsjlS7O7RJC+1fmYj5AMzUFMWYhqGG2zOkyCZZ+NzpaiCzd3gdK9a3LJCSGJav8A1gzGS1lgn+d4plgOAQ1eVP2gfJJFeYznSqXqSFKHDSnPneKVSmQhYWpPlkuEtxbMekZ/T/5Fq0lTKFSX2Fn/AJWMzFBWHTRQrVwPXnBY0aGH1JU6lJep079j2ihM6UVCUAAwcb++4g5EtRSAogkX0UHavOBUYI+avhZmYlqg1Z4yXQWhpYBbZrhlb0HOBMPhxMUSzEu4Ie42MEZjKlmW6jRNmuFWpyO0W5ejhHxMQ9f44homLcV5aZ6JavxJpepAcuLeggmfhU6OEPU7sB+3SKczlAYhBI1FQOm5IIvs1tzBkstRRoeYttE6FC/KQlMvUyQpSmUU1sebVinNcCgzUBQJc0KX2rXpE8swukqRqSooUXNmerMOjQdmctIQkqKdQUNBJLOX5XHSLlleiQk6klTmptagtAmVJUFrc/EpxyFL9YLEtfIOQBQffaAcqlkuFpAKCaBWopfrvzgplZBMxRxBDMlqlrVZwXoekWY+R/lY29o3isNpmJmpOpJ4Vhgw5K5u8SnSyqp0lurP+8TFcg+AC0zJwKXchiwe3N3PKMxUoPwilHBq5+kDYOSqXOmJL6ZnEgk8mdIN4aZiDoQpKtI1By3y6d400ZTaKUJKVaLAuqlK9GiCkhwUqJILqT09bQwwzkHUHc0+8BKcKUSCXICR+trxKi6orzFSVABgplJo5G7uObFoNzBBKFJlr0nTQkOzwJnOHICFJmeWHD0oTYA8ovmBpZJUxLbE1No2HZXgkqMhIml5gBBIsY3lP/2MSeOrm2zgQZlc4KlgBlEXaz2MD5ZIKJ89NCCQoB6h+ftF/Q6N6EzFKQWURpJF29N7QROwqkhPlWSapVWm7HYxRSViSeEBYDAX/wBQ0mJ1IJFOsaQnP4tT8ISCRXi/TrCCYlTHzBx1oKADZvSOjn4coJL+pD7QmzFZoSBXmWryEcZG0czjJQUlQJCUg1TagsesLcDLShaiDrNCKMUm9Eijd4YY3BqUsLlkFJ4TUcLVZzEJOG0KJOklYZVQf9coG6R0idXlOaKDJVwkju+/6RkKMrxrzBq1OEhNdtrWFIyOV0bcUdSvH6VUWgEB7gdLdtzFc7M1caVLGkgcL1AN+pjhjlcrQkrWp1K0lbhgTUc3BgyfnKMMES1AgBJKSQ7moD9CY7OHgKuzof66Z5iSmYtksAG6Xc3DUa0UHxUtlSzP8mcWSTMfSw/GlheObkZj5oUvWxATRyxYVttWBs3wE2YRMmEJQwI01IBpQ7mm8dox3TMujvv73MSUy0TBMmFPBUMqjk9PWBsT4nnTJMuWhRClg6l8LpKDxA7VG8ed4jNhJmYebLVqVLTUhJALG/MuLxJOdrmqmz0SyogAhgAG3PfaLBpchp8nd5n4xVJlnVxEglLBlEWcM4Kt4llvjUzJY8spUEp4jMd9Tmj8uscZiJ09LTODQCmYCXBSCw02Z3gvA4pDKT54UokggpAqakdY5uNI0krOpTnc+cqalJCNSQGsUkfiSoXEN5eZp0BM1SlKFindq7R5/OzlIXocS8QkBPF8KnsH7V9YNwGNStJJUklCwoh/gJF0kXTVvWMVLnoaiztJOcBLgIJdiQrnzGzGDk52k8KxpJrQvHmeY4zFmYsJGnhFXcUBsR16RzUnxlOMwJWdR1CtgKMx3IMaUZNaaMSUT2+T4lluobpZwGcA2cPyiM/xHLLqTVPNnPtHkknOZ/mLUolEtRDKWGJYsEhw0O8RmCNCNKCUTiApQJerg+oI7RSySJRi9nc4fPUuSUlyosUMzDm/8tGsxxqJgAUhRIIKW5/TvtHAz8YZavJL6TLUUTNTFxUseYaJ5dOm8PmFYUE1dmZmcMex94zujWMUd1I8SS3SErNHBBSTUbOeQg/B5pJLqYAqerXaPN5mfKlrXh0gFZHDqUwJIe+30jWS5ktTo0JkTfjSxfUkuTpqzGj1h/2WzOK4PQ8Rm8gIcFOlw7ht94HRmshC2WpAUvSfiuGoeTRzeLzEqGmYlJBIFgUsNzRx25wMhUqYnhQlDKYAiwBBI/4jk0Cn/BwXR0PiSYoqQJbEo4gsFykn6EQXhMdLxEny1HUaBddJJvRrRxmb4uXKCZqvMJlVSAsB2YC44r+kD4LPFTpQmgI1OQlNEkKFOynTztVoVb30FLg7nOvEMjCS9RJUbaUkE972HOKPDviTDYgzDJ1pPxKBFCbEjrHmuO8Qpl/GjWQSyKKAfYm1OkMV5sJWHJkoRImTPhSAQ4vTZ943VdGaPQ5+ay5iFBYOk9BzpfcX9I3k2MAdClKWzgKUGcDY8lR5SvxyJyAFnTMBuoOGO46gj9YY/wDywTnw6l6CWaYmxJ2b8u0OLCkem4fDFM1ZQ4SsBQOoEatwBsI3jcUAtK0KS4YLBFxz7gxweXeJZ8oISlIcsEipCqsW1WPSsO8RmEzzFIUkpAqFcJv0uGjLkkKidZiMGFqSokhSbEG46jlaMkzl6uNSWZm5l/tHnWNzFTIUtbFJZwDbkQDYwKrMAVBKSUayTqNnH0bnziyH8zvs8xEpBGpR41BISA9ftCbNZKVABJC2NUEPR6mtjHLnNShela2UpNCVFr0L15wbgc3dyFatNCBUguzsaxiUjWBXNwaRM1SgEJDlSOb2NOE+kUrkKSqgSOR5m8MlYpKiCnTaoq7v9oEVjkKVpKqlNHZJHZ7tGGzSVGYWUlLrZhUqUqjn7PG4rwqAKzOMhyDMUoppyDAcoyMmxdIlLVKdUsBSGev4k/8AEUdtukE43KlTVyFhwDUqmgMkE208nrHMyc4nIXrStSSS50lq825xdic7nTfjWoiPQwd2jhkRxkgyJi0ajrCiKfC3Y1+kG5ZmQIMucspIGmtQpJJBT0Z3Bgc5uPLTrTqmIJZZrQ1Y82MazHxLMmJ0mUhiBZAFt35wtN6BB0/LJszCrSUjzJKjoKRUpZzUXeONweOxCFeWFFBU96c+cHyfEeKkMUzFpDuA5/TlCXOcWudMM1Qqokgdy9OkUYtWgY+ynN5ipmlZXMJQpKA9HcG3KNzc3ljEhYdGskTXAoXI9A0KsBhVFSCs+XVyQamvyMFZjlCFqUZUwrIIdJuNnPMdomlZbOix2Zyf6dKiHWdQCmeoIIr+U8rxbksiSrQpKkrWoKBTZ6ClNwRCfMfDvkypKZyvLC0FRCSVamN7sC0SwuFly9MxBUgS3JUEqUCp6am+F/aMOOqRpS3Y9n4konJWpLAFLkKUFAMwBS9WO4jmfFi5SZi1S0lKyqmwApVuprDbDeNUf1JXNZSdITq0gFgNhtU/KLfHOHw02SjEoZTuglJq7OkkfIxiNxkrRNpo5CR4kmqZMxWoBWo1qfWPQJ3iaRMwZmuaEp8sF2P4SXFN7R5IwdvnBsjGEoEksEu+pqv1IqR0jrP5qVGYyaPSsTjULwetCkq1II0tUFmdxZ7wLhs2k+QFLOopQaJHELC52DF+QgHAeIpMqVLlqkKCCE6iSCT1bcdIaZbgsGtOqUtOs2BU27FOk0YvbeOGKV6Ot32cnnef6pksFNZd9RfXUlyeop/uOvwniORplHQkAuQHDod39H2hBmnhxKcTL/qJ6dKgKpA2sk0pQQ2znwshE9E6UnTLUDqcCYgclUox62jcsXSZhWgyT4glrmAB1KOujgAkV3uGsYGkqWvUJhNFBi/4SwoRCyXI0iZ5qgsoBYy3/wAaqhJNPhNj3gxGYoWmQpHEoulYBDCt+WkkxnFdGrfY+mSUeUUK0LRoNCTQVe3XeOaw+HTh5hKXWmitKFKpyUK19YPk4icgp+AoIUXQCpiFH6xWZQKErBu9iQWcuGsCLtGVrknsBw2cSUjzVJuQTZqFvh/MR+kdTiZaMRISsJC9JDNSh7R5/meTITKMySZkwKYl0inMHeh3gnLfEU+Xh1SylglgCqgAex3MblDKmjKdcl8/IH1sQVITrSkNxB7Dm2/aAspWEo8xQtM0m3C4vz96QXlueyAaBalIQtSStgzVYMdw8H5xOSuSmbIAR5rImlKXvWoA5G45GNZNOmFLoTpzqYqchCVzVJSoaQS5u8eiom+ZLUV6kzASnVV9JoDaPL8FjJctYZtQVSYp/Q6X+UOMs8ZLM4eYpKU2KgCN7826Rn6wbWhg12NVZfMQ4BWrSeEkuVB7V+E0tAhz4InMpk1ZmFj1u/PtBOCx5mJmhMxKuI3dwHcKBZz6xxufT9U0nmBald/nBCLemabrg77FqH+MistaFdn+v7QolyPIE+bLWngLKSonUp2IbkDtCnKMwSuX/TzSQUkmURViRUFtusTyyX5E1X9SgnU3CoO6eY5xnDFNE3ZJWcqVMC5OsFgQi7Pcc2jWdzFBGokuoktTh1XEWTM0kIUoIly0hQJSoAuKM16fKE2MxSVy0AuCkEOHINyH6x0S2nQNjHJfECZKdJ1EtZ9SSTU/9YyOckzQ/wALxuNP5xb2jOT6PS1eAp4qTLHraD0eBpTJeaSs9vlvHe4iagFjWju1OzwDPw8nTqYp0kHVuDdx7xwf1k+TuooTZXk0lCdPkpJBIdQB1DmH2jWK8Iyl2Kpf/EAFI7P94dSpSWFVc9VHY9BF+pABK1FIIo/2jGcruzWKo8yzLwPiEKLCUtNwrU1OoNYoxH/jqcsBSZspK2+EBQHZ49FnylaVBB17VDXq9b8oGGC4yQopFgeEgtyDu8a/eZjCJ52j/wAc4n8c2WO2o/SGE7whiEoITiJaxpDgpIJ9W+cdrMy9E1uIuCoM5DPQg8/WNIwsmWjS4YJPC9eVBeMv7SH80cPjvBk+dLC1TU+YlLaasQkbHZxCvAeFschJUl0pUGI1CoOxEemtKAGwUzO5JiaJUpSaKBApR7OQDD/kSB/OJ5NiPAWMBHCCDuFAt3O0NMl8CkEifMdL/Ag9OfPtHocvLpSSoBTdNVBtYwFissqNIKg9agaTsoE7dIn95S0S+cUcdi//ABknQpUua67pSoAAp73eEyfAE5RbVLQWspTHsGcEx6gcuWA2kmoFwA25oT3i5eTIJKksFKDFVDSjt1pAv/RJcsn80eX4b/x/iTQqlun4QVGo7gfrDPAeF6appAWm3l9CLnl1EdevBnUZZCtdWLFlBviHLtAmHyyZKXpUSu5SGFbPXtsbxp/aTVWGCRzXinwesgzsOSoCqpYd0tcjmN45zLcwxUtBKQtclikpIJQytn2j1vBSVJJSnVSyjZjs5iybhFAuACnSXP0YCsS+9KmrJ/NXZ4vJzOdLmKXLBHmBiGf/AHEcTjiV6wnQSxJAavaPbZKHCTpuLtb5PEl4NBoUBXUgfaNf5C8D8zzDL/Fx8kI0tMD6VppcuQRYxZhvEE+oCCt1OkJG+4LCPRhl6QXSlI//ACB9IlMytV2S52SGJ6xj9o9RHB+nmk7PcTKnBSgpCX+BQoxqw3Ii3OMzllJL69Q0sSCQCHA5hjHfYjCOCFy9QA3AI+cBIy+U+nyEjpoH6tCvsvAcH6eO6S8PsFjZqcMUpl6S/wAYIBpzTvHff2SUDpEhIG5o/e7ttFEvIJDv5KST+Zz+pvG394voFBnmScMVOaA8jT9Yb5PkyFalGeEkEA8D0I7x3qshkP8A+lFaWLNAGK8GSCXCVoBH4DS/JqRfumX5nPT/AAgqSNS5qAh/jS71+XpE8R4QTMrLxCVDqPttHUS8MiWlKVBSwC3FxdqAUixeXS10MvSRZSAEkdQ23Ssc/wBWuzWCOSk+FFSWUCpaiFCjMD1erNC7HKmAl0zA4ZAWAaAuQ+zdI7ZOCTLcJ1Kf8Srn5RueAUpSpKVAmmpveFfbYv5qjzVGJKQs1D7MSzd4qw+tYVpS5IqdgP3j0XHYPS7yxoNgEhi2/KEeOXplL4UoKQWAIBr2p7XjovrfRjCjnsry2Yf8iQnSDdRAHzjIqypGqaE8NfzW7tGR0brkzXh9KLkpAJAr/LRRKwwUQSkgNR6+8HJFATxdbfKIk6gQKE05e0fEdUwGZJAcAObMPdu0VjDMoFVSaVt279YLOFNNSiG5Kv3is4gqdkkAOCzF25QM0mCzSA4SCS/EXt9h2iuThUkhTWepFa7BxQQb5O4sdmr84oxii4CPVowaFk+bqUUOCoOUkdeexiQw4FWHVw8GYfB6ex+bxTjFMpKUsQ1blgIBF+Lw2tPCvSdRIIAJZrJHeCcGky02OkgB2AUPSzdIOw0qrhIAAZxuenSAcXiCtZleWvbjox3ID8od1QCrMMv/AKgpBXwsHX8JcV00tDQSApIGkLH5i7EA9d3ieDwYBACQEmpcAWNmse8W5tNKUOklNahncWI9t4ttUQtwqCvEFTEoCbuGBt73g6agAKVYEN+8WYHCJSEhIbc+v6xVmcxKxoDuA7Bwf0arQEL8nkLS6CpS0lThSwwZTuE1ejb0rFuPmaZkqVr+JVrEgVr68oMwIKuMOkMGB2O46iFuFw5XPUuYgNUagrUAzCzUrWG92woYoDkgEq0kXVYk2pakJMFjlqxM1IWSlLMRZLGyuXpDvDL4lsapobh+rsxLQDlyUrmLoHLHhABvcntDF1ZNBIKlJBU2rcIUQLu4cO8DSsTMSJhWtICVAijUJbS+/wC8M81lqTL4Ql3ZjZucK/IR/jQoAFZcBiUnu9BAv6FF2KxmmWohdTYkAt+3WN4LGlUpKlaVKI/CaVo45GE3iZCDKMoqShThgacNaBtnFoIwOYyaStSHDFkHSwazbxrG42V7otzvMZ0tcpKCQFKZSinU3Km4g7XOBQ5lgg8R03A5cucIPFmKUmbIYAjVwrNQ26SPvDpDIWkFOokkO9HIqwHtSJ6SCtsDy3PlTpk2WpKXQsgEJZxt94akOmyQeQtCKXKKcYpelLEMGUASLVqxL0rHS4eSAFMGLP17GCfIoT5TmaZzhlS1JuCCzAkPBmOmlEvWElRBZnYwNhJCjq1AFZIBZrEv7bQdmYCZE1uTANcwOrEHw6AtIXVLncD6RDHrEhltS2pIBZzv0i/LjqkpapZi4AqOm0QxSFGSv4S21qbudukZ7ErMvUy0lOlqOKPzijMMs1oIXR2tRuobaCMvlvICVhxXhvY3tBUpJUhmDiw6Wg4I5QZVPlqISr/ESXQVO4Fqm24gGaQRpXLl6eKmnUxHPcU3jrsRhElYWoqLAgh2HqIQ4jKHAKiRUihehp2BaOi+l8hj4eX46clM5RlcKQWDfvtGQy8TZVKkqGjXV3Ch12LVjI9GMk1o+Z8n0Zqexe9jFi1JSAaBowygkFvXpFJkkjetBHxHTTKlzCu6R0B3+0RdYvpbp89otMs33FIoWrU+lQ78ucZZtFU1RIAQRye9HrEUy6XIA5HlG5Mph8BS5N6+rjYxtctk8Q1FnH8aMiDY3EBKSxbrsIDGX/COMl3cLt35jpBsvBudSmoKi57xOXhAllF1La/r7QGgfH4kolkpoQKd7D51hXkyll/NmKUo/CNLJNzVQFYMxyQtfllDIJDKJpqP4WPxdoLwmH0pDgBg0N9BRoEq7M7gkFwbNyaFvliasKDULgkFj7XgzGTlakpZwoO42Y27GLMFKqAQ4vqo3/Wm4jImkLUE8QD9LU7wKlSkzLDUof8AL06QZnBYMkgE32oIIlywWIDUB+kRdWQxWoSttW4NnhXlbTkvw69f6P8AvB+ZfCxuS7doFy9PlkEhtRcdfSEKCcRxoUUKcB0KSliyub3BhZkmViXMWTqdxxE3e/SnpBOYYbSszJRMsqPEworqRYxdlclQHESdSnHRvoYtdEk+yWaTQlgfheinqDb1vFYwqipJ1JdIIo7V3bnGs5oU1uSKb7tAqJ5TxIl6w5sQKNQxMBR4rlJMySVK0rSonhGx5PRn2g/ESpadAKeNRcFqGzgkW5xTnuJdIc6UqFHrxPVPMQVmGICEy1pfSwflsbMXPWNW6SKtiTxLj/LUhKUpKj+FTuBfUCLi4hvJnqWvzCQDpSyAHvSp3ED+IsL5hkTAATxaVMPhP4VD1i/AYLWZcx6pBTqTQUNiNqwtrFFWwDFSSMSZoGkMAWTsDetH/aOlkYpJdILq0gt0O8Isbh9OISaMrYiovw1oQOfWOgwQBoNqGkYb4JJizKlOtYPxAWiSMQtctaLK0qZN9/zbuPpF+HQkTFMHIcO8QwcopnqJSdJNK8+kTYgGQYlCgrSVJJYlNaKFGr9IbplJOpw+pPEOfKEmJliXOLcy92Yn9Yc4XSVJDk/8tmIoO0TLoT5TMUhYQpQYKOk/c/SHcuapyxatXH0eOfz3AqTPRoJDcQZi7XYWL8zD+SdaQtJJcV1cxGZeigTNgUAlJIJtR68gIEWsKSUrAST32q55HnDnE4BM6XUBxVN6GFs7Cagz6SAUvenbcGM6RHB+KMJ5wllBXMrwhrubAc43HUTcGEKQlSgGOtLMEghulP3jcfVH7uKpI5OF7PRVzWY/Iv8AKLQWrEW3N4pxsxTsA/XlAZqzS5jn7RQcOk1FRyjSSEp6Ox2Y8ukWySQNRJL7CtYwdOCM86Utv3gCYdQ1MQ1gCxpv2ixc3USHoL9TFK5jjSHetQxKft2gNcF+HSzlVWol79e9opxmN0sKuXr9Rz7RNSWGkmoZz94BlTDMmag2hNiNzventERYcKFaQQCdQU5D2729IZTU3p9YVYDELmTFhcnSlLFK3qfTaCswxgQGIqogAcyYqIExOEKppUkgNpFOQMNJaQAwate8BJUlKVOoAU5Bu55bQSSQlm2s/wCkBPwWz3mkgug2Zw4/ZoY4U0I5Mz9IXYaQRMCtJAINXe53hnh5bE6esQt6A8bPAUkKI1E0Hf6RPEoSpYTQlLHS9ooTM1zTQEaTUmrjZuUFykgEWBZh16PERVm+rSNLHuWApf0izBFToBAbSC+z8h1hbnhSdKFGrEsd/b1gzKJARJGkAAvR+cXRdFGaB5iTsm5djfaCVYMKWSKAB2qDAGMwq5k0aVql6VAm3F83aGMjFCu7UPe0DRCzHBSUnUAtID24h623gxeDlzEJSRXSlukA51gwWfUQxGkGp+fUwdlUopMoNZLbv2NakRdAVZph9ElKCCS54thSjvasBZCCOFel61EMM/xbJGoU53tsReI5YkKLsNLcJHzEN6JC3MJRE4KdmepDiu/SkO8qmBQdJCuo5i4hdmyAVKa6UsTyH1MG4AgFBCnDMR9awPgitE7/ADFwGer0Z4hMSNaik8QainZ9j2iGcNrNHIAc9YuWkrAJdKgxFaNvaJiU5xhkkBSi+oAFKah/tEMM65YcaQDTidTDnSLsxlPKKgKodmv39oAyfF6gtJDlJflQ7GLogzH4UKlpKQOF3DM46HnvFeX4wFCtXBoNavvd2guR/kSUOUF7gsafQwLIm+XMUlQNTQ9esZIJw+KVUBJUxYvw05ub0rSK8ThJaJpJYEgkF2B79I3q1AkEgA2b0bt1ibpmJ0kOUhyDyisAb+l80AzEhKkm6VOFDrblG4NRL3HXpGRnZHSTl8jXbrAkzUmpIJJG7e3WAMXnBC0FgRuCwPcfbpAqPEqFO4BU5A0qBf7Fto+pqzCTQ1TKS5Sw0npGZhikoAqBUAbV5Uhbgs1YcQLFRFWdmp9ozE5vL1gkAjSeLkofXaM0bxCJckpDKNTU1o/Slmi3Byk1UEAE3LMT1peAV5hLCXBI/wCz0J7xvD53LSk6iEt8/reMpE+AjGfEEuAVGrmrDlzeK56bpSCKFtgG+kRw+KQUlQYc+j/pFHChKmKlhRc6lE3p6DpE0KC5CNMsVL++3zhPm8kTsQhIWkFA1MXJO4YW94ey1JCAaBtgf5tAEgyylSkDUS7gDSS/UxIGSm4da9BllKVEMvWHb2v2izGpPACylUBL6QedI3LWAknVp6cusDTv8pXoUykgAKIG91B6REFyAEhgmnQ/xoMICEfN+UBSmcAsSBVQ9veLM1STKUEgK4WAdn6RAwbBpFVk3NKA05wRLBJcMQDU/aKMNKCZaNQ0rZmf6RfggviBZvws79X2gFsU4nMpMvEJkHUXJJ3CXqHLU7QzwxRUAuLgnf8A1CvDB9T8KkqA1UBJNWDio2g/Dy1KdJoAKkUJJ/RoZEgLETGnp1Jd1ABYL35h3aGGGl8Svl7wulKHnJJBLag5FAw5w3wq3KqVMZYi3EyUqn8SA6QSlV2I/Q9YsSkpUkupWk3LWchn6RH+pAxOhSSCrVXTTtyi1Mg+cFBTDcNTfn0O0VAmQz2YAUhtQOo/pG5QKAnlu/X9I3mnxCrPRoomYVOoKSog0BNx2I2HWIb0TzYEEOxoaWB2Z9rxZhwoISFhIUNkml6CsRzyclKEqWCRSibvtbbeMm4uWyVGYEamYqYO4eKmFmZxLB2qR/PWB8BiphCkzEoYadCgDUWIPWLc1wH+MPslnLuxqXFoV+Hs7TWQAVKBLGyW77mFLRWOcOxPlkhiCFBnB78qQhy+QmVOUkjSdVHY6vrDqYQChQSscWw6XL7bQs8TySCFJUBVwWsRdurQJF2GFZQWclqgvtdugiebywsBb0av0+cC5fmiJ8sglJUwDAv2fqYOxFZRDVA9+0ZoSnBrdJAWSa8Ktu1LRMIVqSoFmNQauOXKFWCzyWZglTGBNtKq3sRt7wxm6QzkpYu79bUiaa5KxgtFdKWD2J/nONxpOKChQu0ZFwZNLlJJTqSC1XO3LvAcuQlGsDSHLkAN1cdYYLwhlpoKWAd29toEMh1jhUDXsejmOptEdNKB258j+0A5nhFrSfKI1OBXar0FiaQxVLUCKBNWLvb+c4sKDa5HIQcG9MVpMwB1LUpR1OlmHoDaIY6SuajSjhJAYkAgEF2PeJy8RqKyU0SoJLlr39hF6VpFaM/N4badmdUcwMlnutXnIdVNOksabl6d4NkYHEpQnTMQgAbOr1B5/eGikuFFLEamrz9R1+cVMU8BZN6U7t0jT+j7MqK6LZM1akp1K4nqSKH2gPFYDFEgpXKISX/Ekm9DdxBEgOp9rFPe0YuYU1BLXL1Ab6QJmmi045Y0EBPKYno23OsQw02ZLmrSUvLURUmjEG3UFoj5PBqqdQdwLG9OcETJg0vcAB263pAVG1TFIACGCn35Xhd4ozzRp+NnBYPYXBO/Jos/uYTMCZiHSRwTAHTfdrUYF4YKSFBWpKVBqpBBD9rikKdPZlqwDLPGCFKWFzEKDOmjGztWm7ekO8tx6ikrCUiWoOlQWCDzp+ExyeN8PYdaRoCQfxEXbsaP9oZ5RlCJUsJS+oAu63+WwjUnHlGcWE4fHy1pWGTMIUTpO4uDE8vzJiQrsrS+/J/pC3C4WWhbIQEmrsd+j7QfMU1bkGMM2l6RxeKCV60OoVIvU2Y/pAk/xMqWZSjplhQJ0mvE4F+0SE8LKg3DQUO/Ntu8K/EPhdU/T5c0hg2lRJ9QfpDHG9mZXWjp04yUtKVy1DiLmu7/AMEan44BTsSNRDBie4jjsL4PSlgueslF0poOd4aYaSkFIQ4241Gp3D894mo9MF/Rn4gx6ZSUzFG4GkKZ3pcdosGbomISpKzLYiqS+qliIlPaZLAWlKgk+nzhJI8zy1SgEoUiYVDUKKTs3pGVTRVR0uNnomS2JY3Bb6QsxGVSFJT5qUqCQwWS3pSnYxLBy9TJUBwjb3tAGdYN5agk6Sr4n6b+0Sexa0OMDOl/CVE6wwdZLgcthSAEICcQhAUwALpIH6nnCvLJqgAiZpJl0BAZxzhpila1AEh6MeuwhemSQTi8UQ+lyoPRtqRM4nz5Q00IFlb8/V45eTjMRL1mWFqImEqB/Elmpz9IOTmpmMuWGIDlJDV3+0DjXBJ2SwSB5ivhDM+3qexgnB5mUTvLUSxsVMfSKcSozXPwk1GmuqjEEEfpC+XMCnUUpJS4oDQihg5EYZrlEha0zVsK6Q5auzQaoahxfhYUPCBaxqDCmSrUhYUWBH4g+mjgh+u8CTsVMlzAqpFEqUE7bE3oRvziq+yWjqsumMyCHNwQAxFm7xkAYJJVqZZIUzEEXFdQbnGRngWjrxgdI4S5POxinylWCQW6QWZqgmiQUijNb9miwzgKAN1vHRnPJg6sMFB9LERQQdR0uWNnY05UrBtwXJLtQAgRQvCopTSRa8FeCn6LEYBncglTvQJL83G8UysGQGWgJABsXfuw+cOjh0j06Ve9OcDIxqC9QQOhDA2vEaT8A8JgkJolg9x19YJGCS2z7sxiueqUV1Yl2F7jY8oh/Vp0/wDrKVAtaoP2g/6JhlpCm0i92aBpuDStYSngIrSu7sxjJeclawNAUkghSnDJILN8jBNGdLht2en6tE6IXYXCTZcxEspSU6VOQkgPqJHQGCTJ1XA4iRR+bWghSipCtE1ndlcvQ/WMRgkqSkTF+YU1cumo3DFom7LgDn5cE6k6NSWFGoRuOsSw2AAJSE6bNuLfKGqClviSoAsa1+UakIq7MxNOY59oAsAXkaVaSolxWlPeJTsoFCCxFoMx5FCJmg+7iKJstZookt2IV150hZJ2C/2sAalFz0Z2iM/L9J1pU6CBV3Y/SJyssDlyond/hrdht6QRhZIlcII6pLxk0JZGXKSrWllB2ISetLxdJkrNVBQFVWryY1r6Q+SlLu+ntR4wyRsBW0NthYgmSHJAdx/xPLnYUgbD4YFwUsQ1yC3UVo8OMzSsggLSgio1At11dIplStaXASuj8JDWbhe4ivQAyQtKmcJSH1BaDUGoIIjU1ClHUCCXYMzEU52MdBhZSUpSGYDaB8flSV1FObAOesRWK8Jl60KclidmHyO8QzjDqBBUCA19vcQ4WhYS7ORvFGIlqAOkGtwOu9YLpic5hcMACSfQ/wAqIjipHCCGWsVbfm3eHOJyuYplAhwwYm/tzgjDZcUJ06Sk8gXbtGsuwEZxCloJCVS1sQUm/oTftFOXp46VNEqrvWpTtHRqywEC7jfeKJuSgqMzS5PxVbUBVyAKkbQZEKRN0rKWcJBUQAXYC6TanvCzM5x1BiQlQLuAzm2rcGOimSVVZJIAAc1PJmazVeB52Ry1JZcvYan3btfnApVyTVgMoEEy6AgBXDUWAIDbNbrBGKAQKB9uK/MA84oXlStSShQGlOlJq5Tdi9mAEHyMYji85On4XN3Dc25RN3wK4BMrWhwEM4uAajpGR0EqXKJcBJ5cLX5RkA2O5ZcCqhahuO/2iSixd+n7wBO8wAsXL2NK7V5Raha2rQnalKVrvHXRzxCZk2gN/wCbxFKxZvrAjKZnJ3Ap9oulzSDUX3gscS8oe8CTikEghwR+1OUGFTwIZRINfw2Zx3D1EVAgSVgElRJBSQQygfi5OOcbS5IYpKahXccmMAysWpE7y1EqJGpJs9yfYQXJw7A6dKQSTSlTV4DZJWHFWDe8V6HJq5cObUHLrE0pL6HVUatVCO1a/wC42ULIq1z8uthA0xRi0Bub8+n1jFSCzsKcneK0qU6RsRvzHytBEqoexeo+sSRGxLv1vT+VjU1RFADyFaRYzbh294GnG2mrqch7hr9YQMmTVlylwRQpJFRzHONIXMCkgppWrfwtEwlRV8PCQ2p6g8iN4JMlgA7tvFVkUCeeXf8AhiXmC5SH/N8vZojiJbp0udQq4v37GIqw9wGLNfnBJUSRtGGlsQAwf2iiTlvlgMtRDk1U7Py6RaZStT6mG6QBWlK3v+sTLg8/pArGir+jOol3Sq4AH+/SJSEFPwlg+/LkANosE0gkW+sSVJBFqGJrQURRiC6g4VU0OxaLkYlhT1gUJIckv/GbtFgoKim4gthiWJnKD6iDdmDEA1D7GAlZmQsEkAFIYe7n9IJOlw9HoKse0bWKOeXSNWySQvxs6d5w0rCEUcAVUb3tb9Yn/WTNZci7WY/KkXzwFMkkAvQUr29IpVICVEh2NSzXZrRN6GiybOYjrR/S1IGkYUCaZutdU6dOrhHpF6MNoAZTgEu7vW3sYHSsuSoEh6FiDy94y7GgjETVFNFaTsWBtsXgXBYorQ7gK3cUPtFsvFJJYhi+4O57RNEkBR0gAByG6/y0DuioBk495nlEBKdlE2rZoJnYchwpKSnavxekam4UKU4FaO28XBzQse+0ZdFRVIw7AaQGBcbt9oyIypBllhTUS12/agjI0kyOxGWJ5m1qfaInKEEXVtYj7RqMj1sI+Hn5y9LhlSOvy+0Vf2hIAGpXuOb8oyMiwj4WcvS9OWoHOMGWo6xkZFhHwM5egs7w1IUXIJLkitiQxblFhyKWwDqFquNtrWjIyNYR8LOXpI5JLIYv7xgyOWHvXrGRkWEfCzl6QT4flBQPFTbUW9ot/s0vkfeMjI0oR8DOXps5TLsx94z+zy7sfeMjIMI+FnL0inJZVmN3uYsGWyxt84yMiwj4WT9NnLZZuPnGf22X+WMjIsI+Fk/TX9ql/l+Z+8aOUyvy36mMjIsY+Fk/Tf8AbJf5fmY0Mql/l+Z+8ZGRKK8LJ+mDKZX5B8/vG05ZLDsm/U/eMjIXCPgZP0z+1yvyCNHKpTNoDEM3SMjIsY+FkynE+HcOsgqlJJFjWntF39plM2gMIyMhcI+Fk/TYyuUPwCJqwEs0KRyjIyJxXhZMh/a5VOBNLU5RpGVSQSRLS5uW9IyMhxjXAZM2nKpILiWl+0T/ALfL/In2jIyDCPg5P0wYCX+RPtGRkZGsY+B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Flat Nursery Beds:</a:t>
            </a:r>
          </a:p>
          <a:p>
            <a:r>
              <a:rPr lang="en-US" dirty="0" smtClean="0"/>
              <a:t>Developed in those areas where rainfall is not so heavy and field is well levelled and drained</a:t>
            </a:r>
          </a:p>
          <a:p>
            <a:r>
              <a:rPr lang="en-US" dirty="0" smtClean="0"/>
              <a:t>Ridges are made around each bed.</a:t>
            </a:r>
          </a:p>
          <a:p>
            <a:r>
              <a:rPr lang="en-US" dirty="0" smtClean="0"/>
              <a:t>Inside each bed, surface is levelled and stones, stumps are picked up.</a:t>
            </a:r>
          </a:p>
          <a:p>
            <a:r>
              <a:rPr lang="en-US" dirty="0" smtClean="0"/>
              <a:t>Finally soil is prepared and seeds are sown in lines across the width of bed in lines.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Advantages</a:t>
            </a:r>
            <a:r>
              <a:rPr lang="en-US" b="1" dirty="0" smtClean="0"/>
              <a:t> </a:t>
            </a:r>
            <a:r>
              <a:rPr lang="en-US" dirty="0" smtClean="0"/>
              <a:t>are:</a:t>
            </a:r>
          </a:p>
          <a:p>
            <a:r>
              <a:rPr lang="en-US" dirty="0" smtClean="0"/>
              <a:t>Easy to prepare</a:t>
            </a:r>
          </a:p>
          <a:p>
            <a:r>
              <a:rPr lang="en-US" dirty="0" smtClean="0"/>
              <a:t>Cost of operation is less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Disadvantages</a:t>
            </a:r>
            <a:r>
              <a:rPr lang="en-US" dirty="0" smtClean="0"/>
              <a:t> are:</a:t>
            </a:r>
          </a:p>
          <a:p>
            <a:r>
              <a:rPr lang="en-US" dirty="0" smtClean="0"/>
              <a:t>More chances of getting extra irrigation water.</a:t>
            </a:r>
          </a:p>
          <a:p>
            <a:r>
              <a:rPr lang="en-US" dirty="0" smtClean="0"/>
              <a:t>Soil become compact and result in root pruning when seedlings are uprooted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S9VJ9Q_fuY5PW3Pfv3vh15zVPcDPGFEj2gXRkfQ2BzNhNIrL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943600" cy="37861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715000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 Nursery 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5. </a:t>
            </a:r>
            <a:r>
              <a:rPr lang="en-US" b="1" i="1" dirty="0" smtClean="0">
                <a:solidFill>
                  <a:srgbClr val="C00000"/>
                </a:solidFill>
              </a:rPr>
              <a:t>Manures and Fertilizers</a:t>
            </a:r>
          </a:p>
          <a:p>
            <a:r>
              <a:rPr lang="en-US" dirty="0" smtClean="0"/>
              <a:t>Generally, seedlings are quick growing  and therefore, need readily available nutrients.</a:t>
            </a:r>
          </a:p>
          <a:p>
            <a:r>
              <a:rPr lang="en-US" dirty="0" smtClean="0"/>
              <a:t>Nitrogen helps in the proper development of seedlings and also protects them from certain diseases or physiological disorders. Nitrogen through urea spray @ 1 % is most beneficial.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6. Mulching</a:t>
            </a:r>
          </a:p>
          <a:p>
            <a:r>
              <a:rPr lang="en-US" dirty="0" smtClean="0"/>
              <a:t>To conserve soil moisture</a:t>
            </a:r>
          </a:p>
          <a:p>
            <a:r>
              <a:rPr lang="en-US" dirty="0" smtClean="0"/>
              <a:t>a thin layer of manure or leaves </a:t>
            </a:r>
            <a:r>
              <a:rPr lang="en-US" dirty="0"/>
              <a:t>o</a:t>
            </a:r>
            <a:r>
              <a:rPr lang="en-US" dirty="0" smtClean="0"/>
              <a:t>r straws or dry grasses and polyethylene is used to cover the soil.</a:t>
            </a:r>
          </a:p>
          <a:p>
            <a:r>
              <a:rPr lang="en-US" dirty="0" smtClean="0"/>
              <a:t>It suppresses weed growth</a:t>
            </a:r>
          </a:p>
          <a:p>
            <a:r>
              <a:rPr lang="en-US" dirty="0" smtClean="0"/>
              <a:t>Protect seed from birds.</a:t>
            </a:r>
          </a:p>
          <a:p>
            <a:r>
              <a:rPr lang="en-US" dirty="0" smtClean="0"/>
              <a:t>It is removed carefully with the emergence of plumule.</a:t>
            </a:r>
            <a:endParaRPr lang="en-US" dirty="0"/>
          </a:p>
        </p:txBody>
      </p:sp>
      <p:pic>
        <p:nvPicPr>
          <p:cNvPr id="2050" name="Picture 2" descr="http://cimg7.ibsrv.net/cimg/www.doityourself.com/450x300_85/677/The-Best-Mulch-for-a-Vegetable-Garden-4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30306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gardening</a:t>
            </a:r>
          </a:p>
          <a:p>
            <a:r>
              <a:rPr lang="en-US" dirty="0" smtClean="0"/>
              <a:t>Market gardening</a:t>
            </a:r>
          </a:p>
          <a:p>
            <a:r>
              <a:rPr lang="en-US" dirty="0" smtClean="0"/>
              <a:t>Truck gardening</a:t>
            </a:r>
          </a:p>
          <a:p>
            <a:r>
              <a:rPr lang="en-US" dirty="0" smtClean="0"/>
              <a:t>Vegetable forcing</a:t>
            </a:r>
          </a:p>
          <a:p>
            <a:r>
              <a:rPr lang="en-US" dirty="0" smtClean="0"/>
              <a:t>Organic vegetable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smtClean="0"/>
              <a:t>7. Irrigation</a:t>
            </a:r>
          </a:p>
          <a:p>
            <a:pPr algn="just"/>
            <a:r>
              <a:rPr lang="en-US" dirty="0" smtClean="0"/>
              <a:t>Watering is done at frequent intervals.</a:t>
            </a:r>
          </a:p>
          <a:p>
            <a:pPr algn="just"/>
            <a:r>
              <a:rPr lang="en-US" dirty="0" smtClean="0"/>
              <a:t>Uniform supply of water is desirable</a:t>
            </a:r>
          </a:p>
          <a:p>
            <a:pPr algn="just"/>
            <a:r>
              <a:rPr lang="en-US" dirty="0" smtClean="0"/>
              <a:t>Excessive watering should be avoided</a:t>
            </a:r>
          </a:p>
          <a:p>
            <a:pPr algn="just">
              <a:buNone/>
            </a:pPr>
            <a:r>
              <a:rPr lang="en-US" b="1" dirty="0" smtClean="0"/>
              <a:t>8. Thinning</a:t>
            </a:r>
          </a:p>
          <a:p>
            <a:pPr algn="just"/>
            <a:r>
              <a:rPr lang="en-US" dirty="0" smtClean="0"/>
              <a:t>This is an essential operation in which weak and diseased seedlings are removed.</a:t>
            </a:r>
          </a:p>
          <a:p>
            <a:pPr algn="just"/>
            <a:r>
              <a:rPr lang="en-US" dirty="0" smtClean="0"/>
              <a:t>It avoids crowding, so allowing better growth to seedlings.</a:t>
            </a:r>
          </a:p>
          <a:p>
            <a:pPr algn="just">
              <a:buNone/>
            </a:pPr>
            <a:r>
              <a:rPr lang="en-US" b="1" dirty="0" smtClean="0"/>
              <a:t>9. Weeding</a:t>
            </a:r>
          </a:p>
          <a:p>
            <a:pPr algn="just"/>
            <a:r>
              <a:rPr lang="en-US" dirty="0" smtClean="0"/>
              <a:t>Removal of weeds</a:t>
            </a:r>
          </a:p>
          <a:p>
            <a:pPr algn="just"/>
            <a:r>
              <a:rPr lang="en-US" dirty="0" smtClean="0"/>
              <a:t>It should be done very carefully to avoid damage to actual seedlings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Transplanting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process in which seedlings or rooted cuttings of vegetable crops are planted from one place to another, usually on permanent site where they grow, produce flowers and fruits.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i="1" dirty="0" smtClean="0">
                <a:solidFill>
                  <a:srgbClr val="C00000"/>
                </a:solidFill>
              </a:rPr>
              <a:t>Advantages:</a:t>
            </a:r>
          </a:p>
          <a:p>
            <a:r>
              <a:rPr lang="en-US" dirty="0" smtClean="0"/>
              <a:t>There is an economic use of land and seed.</a:t>
            </a:r>
          </a:p>
          <a:p>
            <a:r>
              <a:rPr lang="en-US" dirty="0" smtClean="0"/>
              <a:t>It is easy to raise seedlings on small area.</a:t>
            </a:r>
          </a:p>
          <a:p>
            <a:r>
              <a:rPr lang="en-US" dirty="0" smtClean="0"/>
              <a:t>Transplanting materials like seedlings, rooted cuttings can be grown under controlled conditions even during off season.</a:t>
            </a:r>
          </a:p>
          <a:p>
            <a:r>
              <a:rPr lang="en-US" dirty="0" smtClean="0"/>
              <a:t>Effective supervision can be provided.</a:t>
            </a:r>
          </a:p>
          <a:p>
            <a:r>
              <a:rPr lang="en-US" dirty="0" smtClean="0"/>
              <a:t>Uniform plant stand can be achieved due to availability of healthy transplants.</a:t>
            </a:r>
          </a:p>
          <a:p>
            <a:r>
              <a:rPr lang="en-US" dirty="0" smtClean="0"/>
              <a:t>Higher yield of vegetables is obtained.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Categories of vegetables according to their transplanting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Easy to transplant: </a:t>
            </a:r>
            <a:r>
              <a:rPr lang="en-US" dirty="0" smtClean="0"/>
              <a:t>Cabbage, cauliflower, tomato, lettuce, Brinjal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Transplanted with care: </a:t>
            </a:r>
            <a:r>
              <a:rPr lang="en-US" dirty="0" smtClean="0"/>
              <a:t>onion, leek, chilies, celery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Not transplanted: </a:t>
            </a:r>
            <a:r>
              <a:rPr lang="en-US" dirty="0" smtClean="0"/>
              <a:t>okra, beans, peas, turnips, fenugreek, spinach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lettuce</a:t>
            </a:r>
          </a:p>
        </p:txBody>
      </p:sp>
      <p:pic>
        <p:nvPicPr>
          <p:cNvPr id="1026" name="Picture 2" descr="https://encrypted-tbn2.gstatic.com/images?q=tbn:ANd9GcQSBZ9SBpYW4DjcDtj4-IzJxB200s64qQ0HdL22NQuUnan86R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65563"/>
            <a:ext cx="2895600" cy="24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QTEhQWFhQVGBQVFhgXGBQXGRgVFBcXFxQaFxUYHSggGBolHBQUITEhJSkrLi4uGB8zODMsNygtLisBCgoKDg0OGxAQGzQkICQsLCwsNSwsLS8sLC8sLCwsLCwsLCwsNCwsLCwsLCwsLCwsLCwsLCwsLCwsLCwsLCwsLP/AABEIALUBFwMBIgACEQEDEQH/xAAbAAEAAgMBAQAAAAAAAAAAAAAABAUCAwYBB//EADgQAAEDAgQEAwgBAwMFAAAAAAEAAhEDIQQxQVEFEmFxIoGRBhMyobHB0fDxFSNCFGLhB1JyktL/xAAaAQEAAwEBAQAAAAAAAAAAAAAAAQIDBAUG/8QAKhEAAgICAgIBBAAHAQAAAAAAAAECEQMhEjEEUUETIjJxFCNhgZGxwQX/2gAMAwEAAhEDEQA/APuKIiAIiIAiIgCIiAIiIAiKLxHHMos53mBIA3JOQCiTUVbBKRcnX9qTz+EeR+5XlP2pqyf7bIGskLkXnYm6X+ivJHWrE1BMSJ7rlcV7WloFmgz/ALo9TF1zLG1HVPeMe9xdJlziQea48rqJ+bFfhshzPqIK9XHYHFOYI974ovMm/QZBb6vFHgQ5xg5Z39FqvIVWy1nUyvVw9TiZaZYZd3U9vHqrmhwEbggTZVj5UG6I5I6lFz9DjruQlzb6fhZ4Pjbif7gF9sx3Wv1ok2XqLRhsW1/wm+xsVvWiafRIREUgIiIAiIgCIiAIiIAiIgCIiAIiIAiIgCIiAIixqPABJMAZlAZL5R7YVcVia7mzy0GOPJlEDUu3t3uup4v7TgjlpmBJBJsTFvILnK2LBu6+lzPyC83y8kZrinopPaoqcA4UTPM6o42kAkAdB91L/wBTzG/N5yPusa9SbAgA6C5UStVNMy4PdF7RbuAV5tqOl0Z6Wiw96T4YPUyPmtgqOYB4yANBlG19FWsIID+cwb5zZQjjjV8IaW0swZJc6L3jIdArvJRDlRb4ni5blH1nuVlhuK1HX5pJOZkcvTl2XNUcMA5zhJvbmJMDpzaK74QzmgzO7hMfS6555Z39rK8my7biXg+JwO/KAF5TxYePA/m25TPrCGkwWDQ42tMT20Wo8PowS3DtBufhY0z33VlmdW3f+WW2ZUnuades6+SmUsY7y/ciuXxeLfRcG1GPNDPnd4nMOlxePmrLA1/DZ/vaZuCIkHysVaGWUfnRVT3ROONdz2aBBzvPfqrnhntE9tn+Js65jsVQh0nMECJGt1hUMHMXuBupXkZIPkpFlJo+l4XFsqCWny1W9fPcFinU4e05QehHVdbw7jTagHMOU/L10Xr+P5sMiqWmbRlZaoiLtLBERAEREAREQBERAEREAREQBERAEReOdFygDnRcrjvafjgPhaCWDOJufJbPab2gE+5p3369Oy501wGw8gHp+3XD5GfuMSrZSY7Durnma5zRtpHSFX43gzmM5mvqEiSIMR5fldLUww0JuoeIc6n8XjZr2K86UdWzNxTKvhmIqlg5gHOF3mw1sBkMtVlT4pJc1w5NfFGRsO+WiyqOa0w0kgX/AHfRQvc87523+QXFkf3b6MZ3ejWRVrvFNpLaYu50XcNBfJTv6bWbIp1WgWvyy6NRt8lYYChygu2+ZUmnWa5ucRnOYjPyR5Ukiyj77KWhgnA+Mttcl036QAr3CcRpcsPe2Zi0AdLaKr4l4nBlN8NIu4QSSdAdBl6rzCcCbIAHWdTvO6p9TjZW2tRRbOIe8FvxNzIyAGQnLVTMLVJNzl9F5h8GGACIylbI2y1WMYytM0Sa2zbWIf4CPCc9VQf0I4dxOHdDZksuZV1SZBU2uzJ3T6Lq27QaUuznGc1yGuAMTB+h6qLj3EOYQxwDSHZze4ttYrq34cPaY01HX6qC7DDJwmLyINvqsZRkt9lJQIHs9iXva8vAAByAzCm0OJs95GUa9du6i4ZoaXchsbGRoq7EYeSc7nzuoXkURbSPqHAsaSORxvorlfPaGMdTYxzRYco7W38l3HDMWKtNrxqLjY6g9V9D4PlLJ/LfaV/2OmErJSIi9EuEREAREQBERAEREAREQBERAasTXDGlxyAlfOOL+01WtU5KdgCdTAE6xmun9reJs5DRa8c7iJGw67LinUGUTytuXXJ/e68/ysjb4xevkq2a8W9wvmRc9TusK+KD4JE2kHXspNRvM0mIz0/bKmZiLlrspsdj16Lz5trXsobhxAtsZjdZf6tseGb5ha6lAO17Fa/cFuRlczlIrZVY3Ckv5h1tJAudQPottGm6WgE3z23NlPLJW7BUr3iBl5rGUm+zPgrsyFW/KbJiWE03gai9tNflK9dQBeSdrd1No8vKea33WbW/0Xl0UGAbFSPkuxwtKBJtImFzHCoFaToDH2XQPq8x6QP+VZNNlYKlZMLuZbqdNV2HPytfdWbcltjfst2eUaIlbMW4QAvCIVZiKxLoJykx21VsklCPXYuja7ETLLgCMtT+FIw8E3blkVW0a4Ljnb6hXeFFgCIJEj97Lnxyc5E2RqlNpNwY6LXieHB7PAYP+M5R1/KsGtmy1VsFzA3cItn9lpLEvVkVYwtI0mcrQHSAHzeY6+ZV/wAArFn9l/VzOrToTqRdcvg+ak7lfdp/fVXNRx5DUbmw8wtpr9iurxczi+Xr4/p8l46OqRR8FihUbIN7SNlIX0MZKStGoREVgEREAREQBERAEREAWjHV+Sm94ElrSY3gLeo/EHxTeTsfnZRLpg+ZY2l/dqVXSSTMdfuoFB7jVl2X7+VPxjuaw1Jj8qFTESAZJN/59V4cklLXszGKqzkTOee+SqsW6W+EScnBZ4v4itbHwZ1XHlyOUyrVmnCYrlsRLdtR0U57muFnW6/aFErEQSG+IDTVVrHER4jM+vkqPZlKfF0y7acwDMZ5SPwpNIeK2oUXCUjBcTGxHqe6nYenys5tdPosatlo2+zzk8fbPupBptcI2v591Bokkmd7qSbAgDON4v0RSV9FpdEB3hr9IA+qvcLBAB+WYlUnFKZkPAuFZ8MqgsaRqJWmudmaJtMQP3LRTcF9c1GePss8Hzc0ATr2E5yqvU0XRYM8QsoL2DnBMhzehghTaUMkjImY6nMdltbWa/L5hb8eSpiiK/Bg6KVRo3YJ+EKXRaFtDIn9stY4I8rRZI0PBOS9dawWYleup5jdWcSSIQXS02Ok/Ce694VTeXQ6RYtOuU5jZZY22QWOBfzQ6YcDFrmNQQs7Syr2F2W3AOFOpue9zgQ4nlAmw0kq7UTB1LlvmPupa97xscIY6gaJUgiIugkIiIAiIgCIiAIiIAqT2px7adIifE64HQf8wrtcZ/1FpiKJjVwcf9ogj6lYeTNwxuSIfRw1fE2Im5JPZaKJMgTrqsMWAZ00WnDtgQCTrf7L5v6jk9mSdm+s1wJla6ZkwszU6dZ6rE1SdPyqPTBi6xkZ5qv4g0uILLA3ItnrCszTnO46rE4cBUUuLM5x5FmykSxtoDWif3dbuYEA6AfwtRxJazl6X7lZ80MB2+ys6vRdaK5j1Nw1YiowH4XAjzCrsRRa8EOmDe1r6fVZ4ZpaADMAyD2+mqzX2uyrb6LHE0uZ3KcjoseEjl8B/wASR9x9VJbWDiCRp/KjCA8HR3h/+T9vNWm9WiEi5MyABr9Vb8OpFvNzCMtlTB8i3xWHmuixFIiN4APWNe618fcnL1/2zSKNGJI0y1j9sozG37qYKWhP8rdh6PKcuy6HGU3svxNuGpHXVbfdxPdbaLIutzm5+q7Y46QohNatZF1te/NY07/JU43oqa6kDOFFLGkAgZGbRPVTnjPoq/Cn4rWk+mi5pr7kmC+w9W4cbTn5q1VOArakZA7L2PFk9o0RkiIuskIiIAiIgCIiAIiIAuL/AOo7X8rCASy4dF7yI5ui7RYvaCINwVj5GH6uNwurIatHwqsDlHX1XlNtrK241RDKr2ECWmxGo/IVXTEyF8zLHwk0Z8aNbgTNiCN1gxwmJumOa4BsOjWfO8oaWUZi89VH7KOW6JDabrcpF1nUExHVaaAuXCxIgiVupfENmwqabC2Sq7d/T6rLF/C0aZrzHDxCALxCyqAmx2/hJ6bLUQTvltEfdbqlWWta4X+IEZRcEH5LWWXgrzEY/kZHKOcZTcFpzg/lVcbaopLSJtNlgRp981n7uQQVA4XiBUMsnZwP+J7BXVRoO/eM/JZ8ZXQTNnDzzOAOtj3GXrcLrMHXD2x81yGA8L2u2Mnt91vw2INF5iXUySeom8j8Lp8PJ9NbWvk1idRXp+oy7LbReHNg5jJRsLiQ9gcDOoK2NgGRrovS+bRqibTsIK8qVDHqs6cELViH27Lb4IaIgdn1CwpmxAzzCw5cysGmCD+wuaTpWUokzYbrUyn4up/hT6FJpusnUxzDdSsTaUhxN8Z+SsaHwhQGhWFIWC9Lx1tsuZoiLrAREQBERAEREAREQBERAfIPaZh984OEeJwvpcqme4sBcQTEyQMwAvpPt5wbnb79vxMgOG7d/JcEDbcXBHdfOeTiePK76KMqhjgWkaRLe+yscHVbUIABBtzA22VWMLyujMaf+Kt+GUfFzbW6LlbV0c8XK9lhUwLYBDfEJB/jsoT6EOcDuIV6wgdiIP2K0YvD3B1yPpZWlFVo2ojVWczW9ICju+LzupuH26/NYYqhef26hxtWSQqlO/z8kqYZtQcruXlbc6EdjNlvcyROuSjmkDzA5EFrusqONlZLVFjwui2mx0ARnlsrWg0OaHgWcFU/6ZhptZTe7QESZA2lXWBb4Y2V8e3REfRqfhYuFhiAG0y4iYyG5/xHrCsmx5ryrQnSxzC6VD0aIrOCh9IQ/wDyMkaNJ2XQUj6FQHYci2al4fJXxRcdGkUTaLosscUbea8YVsqsldCWizWiJy+FbMNTW1rFtptSMN2VSNrBZKIkkrF2ykU2QIWn5P8AQZlTbdTgFow7NVIXbijxRAREWoCIiAIiIAiIgCIiAIiIDXiKQc1zXZOBB7FfIOK4U0KrmEEQSBbTQr7C9cD7dYeXteDmCP8A1v8Adeb/AOljvHz9FZdHHV2Rp1/KtuHvbycpFtDvO6gXIy7hTuEwQRGRsO68JfloouyS1gBAdPLmI/clMqUxAIMhYikRl6FZNA7HY5LWK4lqNLqGq9iRCmWOYg7r33HmNwtePoUVTqBBK0VaVpAVs+jPX6qK5kLNwoGmk2B+2CsuHVZyNhmovKpFBhiJsREb+eaiNp2ipLEkh7cvr2/KsmNkKNQp2HQfwprAu3AnVs0SNZp2XnJClhll6aa6eJdEWgpxbZRqLYKngWTGuyzNAas2NgStgYgZPYLTiQeUmaqQxsrwBSaTIW2LGVZm0QvURdRAREQBERAEREAREQBERAEREBi9cT7V4QGoHubI5XAm5gi47LuFV8UoSJXP5OFZcbiyGrPl2NwTqQD3Ew6Da8TvOqpMZjalKs1wPhIgEZGNY0zy6LvuKUudrmEWK42s00yWNsLyHCQNl4fkYVhkkujKca6L3hfFw8Q4XVoACF86wmP93Vcyp4b2nK+UO+xXa4CtLQQZCpBXqReErLNoiy9EjotbHdfW63sdZX4MvQpBu3msn4cHVbGQFtDAVZLVMUQjhHDJZU7ZghTxR2T3JU8UKNVJ99x81YUXhQzQ6L1rCMj91eH29Ci2bCyhV1LEEZqbSqBy6ozTLIwqNupdLJaK7YBJySjiABcx3V00pbL02tEl7ZEDVbIVbW4m0GW+LsYHqpuHqFwkiJWsJxlKkJY5RVsk0WaresWBZLrSpGQREUgIiIAiIgCIiAIiIAiIgCIiALCoyQs0QHO8V4ZNwuN4vw+4DgeVxgxuvqT2Sq3F8MDlyZ/HWRUGrR8f4hwlr3OaZuLHVvLGqhYehWoOmk4x/wBpktPl+F9Ex3sofeCo17gNWgCCNitVTgfRcsMDSaarZmolJg+PDKowtO4uFcYXHUn5PHY2+q1u4L0WP9E6J/Dl1Zc043HqtwA3VNT4KRlI7KUzhVTd3qVdY2WsnhbAYUMcLqbu9Stb+DOOcnup+iSTnYtrfic0d3Ba28WozHvGT3H1lVz+CHZRa/Ap0VZYfRKo6YcrsiFiaRGq5Clw2tSdLJ5TmFcUvfOAB5iIja/c6LCUXdcWdOLCpbs38Q4qWgXkbSMtyoOFdUxB5mmBPl1KyoezgLi6oS6bkaee66HB4OAABAV4eNOTuR2Ty4sUax7fs18P4Y1kEkudud+yuqLFhQw6ltavSx41FaPLyTlN3J2eheoi1MwiIgCIiAIiIAiIgCIiAIiIAiIgCIiAIiIDEtC1uoA6IiigYHCt2QYVuyIopAyGHbssxSGyIppA992E92Nl4imgDRGywOHbsvUUUgazhW7IMM3ZEUUibZm2gNlsawLxFKQszAXqIpI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TEhQWFhQVGBQVFhgXGBQXGRgVFBcXFxQaFxUYHSggGBolHBQUITEhJSkrLi4uGB8zODMsNygtLisBCgoKDg0OGxAQGzQkICQsLCwsNSwsLS8sLC8sLCwsLCwsLCwsNCwsLCwsLCwsLCwsLCwsLCwsLCwsLCwsLCwsLP/AABEIALUBFwMBIgACEQEDEQH/xAAbAAEAAgMBAQAAAAAAAAAAAAAABAUCAwYBB//EADgQAAEDAgQEAwgBAwMFAAAAAAEAAhEDIQQxQVEFEmFxIoGRBhMyobHB0fDxFSNCFGLhB1JyktL/xAAaAQEAAwEBAQAAAAAAAAAAAAAAAQIDBAUG/8QAKhEAAgICAgIBBAAHAQAAAAAAAAECEQMhEjEEUUETIjJxFCNhgZGxwQX/2gAMAwEAAhEDEQA/APuKIiAIiIAiIgCIiAIiIAiKLxHHMos53mBIA3JOQCiTUVbBKRcnX9qTz+EeR+5XlP2pqyf7bIGskLkXnYm6X+ivJHWrE1BMSJ7rlcV7WloFmgz/ALo9TF1zLG1HVPeMe9xdJlziQea48rqJ+bFfhshzPqIK9XHYHFOYI974ovMm/QZBb6vFHgQ5xg5Z39FqvIVWy1nUyvVw9TiZaZYZd3U9vHqrmhwEbggTZVj5UG6I5I6lFz9DjruQlzb6fhZ4Pjbif7gF9sx3Wv1ok2XqLRhsW1/wm+xsVvWiafRIREUgIiIAiIgCIiAIiIAiIgCIiAIiIAiIgCIiAIixqPABJMAZlAZL5R7YVcVia7mzy0GOPJlEDUu3t3uup4v7TgjlpmBJBJsTFvILnK2LBu6+lzPyC83y8kZrinopPaoqcA4UTPM6o42kAkAdB91L/wBTzG/N5yPusa9SbAgA6C5UStVNMy4PdF7RbuAV5tqOl0Z6Wiw96T4YPUyPmtgqOYB4yANBlG19FWsIID+cwb5zZQjjjV8IaW0swZJc6L3jIdArvJRDlRb4ni5blH1nuVlhuK1HX5pJOZkcvTl2XNUcMA5zhJvbmJMDpzaK74QzmgzO7hMfS6555Z39rK8my7biXg+JwO/KAF5TxYePA/m25TPrCGkwWDQ42tMT20Wo8PowS3DtBufhY0z33VlmdW3f+WW2ZUnuades6+SmUsY7y/ciuXxeLfRcG1GPNDPnd4nMOlxePmrLA1/DZ/vaZuCIkHysVaGWUfnRVT3ROONdz2aBBzvPfqrnhntE9tn+Js65jsVQh0nMECJGt1hUMHMXuBupXkZIPkpFlJo+l4XFsqCWny1W9fPcFinU4e05QehHVdbw7jTagHMOU/L10Xr+P5sMiqWmbRlZaoiLtLBERAEREAREQBERAEREAREQBERAEReOdFygDnRcrjvafjgPhaCWDOJufJbPab2gE+5p3369Oy501wGw8gHp+3XD5GfuMSrZSY7Durnma5zRtpHSFX43gzmM5mvqEiSIMR5fldLUww0JuoeIc6n8XjZr2K86UdWzNxTKvhmIqlg5gHOF3mw1sBkMtVlT4pJc1w5NfFGRsO+WiyqOa0w0kgX/AHfRQvc87523+QXFkf3b6MZ3ejWRVrvFNpLaYu50XcNBfJTv6bWbIp1WgWvyy6NRt8lYYChygu2+ZUmnWa5ucRnOYjPyR5Ukiyj77KWhgnA+Mttcl036QAr3CcRpcsPe2Zi0AdLaKr4l4nBlN8NIu4QSSdAdBl6rzCcCbIAHWdTvO6p9TjZW2tRRbOIe8FvxNzIyAGQnLVTMLVJNzl9F5h8GGACIylbI2y1WMYytM0Sa2zbWIf4CPCc9VQf0I4dxOHdDZksuZV1SZBU2uzJ3T6Lq27QaUuznGc1yGuAMTB+h6qLj3EOYQxwDSHZze4ttYrq34cPaY01HX6qC7DDJwmLyINvqsZRkt9lJQIHs9iXva8vAAByAzCm0OJs95GUa9du6i4ZoaXchsbGRoq7EYeSc7nzuoXkURbSPqHAsaSORxvorlfPaGMdTYxzRYco7W38l3HDMWKtNrxqLjY6g9V9D4PlLJ/LfaV/2OmErJSIi9EuEREAREQBERAEREAREQBERAasTXDGlxyAlfOOL+01WtU5KdgCdTAE6xmun9reJs5DRa8c7iJGw67LinUGUTytuXXJ/e68/ysjb4xevkq2a8W9wvmRc9TusK+KD4JE2kHXspNRvM0mIz0/bKmZiLlrspsdj16Lz5trXsobhxAtsZjdZf6tseGb5ha6lAO17Fa/cFuRlczlIrZVY3Ckv5h1tJAudQPottGm6WgE3z23NlPLJW7BUr3iBl5rGUm+zPgrsyFW/KbJiWE03gai9tNflK9dQBeSdrd1No8vKea33WbW/0Xl0UGAbFSPkuxwtKBJtImFzHCoFaToDH2XQPq8x6QP+VZNNlYKlZMLuZbqdNV2HPytfdWbcltjfst2eUaIlbMW4QAvCIVZiKxLoJykx21VsklCPXYuja7ETLLgCMtT+FIw8E3blkVW0a4Ljnb6hXeFFgCIJEj97Lnxyc5E2RqlNpNwY6LXieHB7PAYP+M5R1/KsGtmy1VsFzA3cItn9lpLEvVkVYwtI0mcrQHSAHzeY6+ZV/wAArFn9l/VzOrToTqRdcvg+ak7lfdp/fVXNRx5DUbmw8wtpr9iurxczi+Xr4/p8l46OqRR8FihUbIN7SNlIX0MZKStGoREVgEREAREQBERAEREAWjHV+Sm94ElrSY3gLeo/EHxTeTsfnZRLpg+ZY2l/dqVXSSTMdfuoFB7jVl2X7+VPxjuaw1Jj8qFTESAZJN/59V4cklLXszGKqzkTOee+SqsW6W+EScnBZ4v4itbHwZ1XHlyOUyrVmnCYrlsRLdtR0U57muFnW6/aFErEQSG+IDTVVrHER4jM+vkqPZlKfF0y7acwDMZ5SPwpNIeK2oUXCUjBcTGxHqe6nYenys5tdPosatlo2+zzk8fbPupBptcI2v591Bokkmd7qSbAgDON4v0RSV9FpdEB3hr9IA+qvcLBAB+WYlUnFKZkPAuFZ8MqgsaRqJWmudmaJtMQP3LRTcF9c1GePss8Hzc0ATr2E5yqvU0XRYM8QsoL2DnBMhzehghTaUMkjImY6nMdltbWa/L5hb8eSpiiK/Bg6KVRo3YJ+EKXRaFtDIn9stY4I8rRZI0PBOS9dawWYleup5jdWcSSIQXS02Ok/Ce694VTeXQ6RYtOuU5jZZY22QWOBfzQ6YcDFrmNQQs7Syr2F2W3AOFOpue9zgQ4nlAmw0kq7UTB1LlvmPupa97xscIY6gaJUgiIugkIiIAiIgCIiAIiIAqT2px7adIifE64HQf8wrtcZ/1FpiKJjVwcf9ogj6lYeTNwxuSIfRw1fE2Im5JPZaKJMgTrqsMWAZ00WnDtgQCTrf7L5v6jk9mSdm+s1wJla6ZkwszU6dZ6rE1SdPyqPTBi6xkZ5qv4g0uILLA3ItnrCszTnO46rE4cBUUuLM5x5FmykSxtoDWif3dbuYEA6AfwtRxJazl6X7lZ80MB2+ys6vRdaK5j1Nw1YiowH4XAjzCrsRRa8EOmDe1r6fVZ4ZpaADMAyD2+mqzX2uyrb6LHE0uZ3KcjoseEjl8B/wASR9x9VJbWDiCRp/KjCA8HR3h/+T9vNWm9WiEi5MyABr9Vb8OpFvNzCMtlTB8i3xWHmuixFIiN4APWNe618fcnL1/2zSKNGJI0y1j9sozG37qYKWhP8rdh6PKcuy6HGU3svxNuGpHXVbfdxPdbaLIutzm5+q7Y46QohNatZF1te/NY07/JU43oqa6kDOFFLGkAgZGbRPVTnjPoq/Cn4rWk+mi5pr7kmC+w9W4cbTn5q1VOArakZA7L2PFk9o0RkiIuskIiIAiIgCIiAIiIAuL/AOo7X8rCASy4dF7yI5ui7RYvaCINwVj5GH6uNwurIatHwqsDlHX1XlNtrK241RDKr2ECWmxGo/IVXTEyF8zLHwk0Z8aNbgTNiCN1gxwmJumOa4BsOjWfO8oaWUZi89VH7KOW6JDabrcpF1nUExHVaaAuXCxIgiVupfENmwqabC2Sq7d/T6rLF/C0aZrzHDxCALxCyqAmx2/hJ6bLUQTvltEfdbqlWWta4X+IEZRcEH5LWWXgrzEY/kZHKOcZTcFpzg/lVcbaopLSJtNlgRp981n7uQQVA4XiBUMsnZwP+J7BXVRoO/eM/JZ8ZXQTNnDzzOAOtj3GXrcLrMHXD2x81yGA8L2u2Mnt91vw2INF5iXUySeom8j8Lp8PJ9NbWvk1idRXp+oy7LbReHNg5jJRsLiQ9gcDOoK2NgGRrovS+bRqibTsIK8qVDHqs6cELViH27Lb4IaIgdn1CwpmxAzzCw5cysGmCD+wuaTpWUokzYbrUyn4up/hT6FJpusnUxzDdSsTaUhxN8Z+SsaHwhQGhWFIWC9Lx1tsuZoiLrAREQBERAEREAREQBERAfIPaZh984OEeJwvpcqme4sBcQTEyQMwAvpPt5wbnb79vxMgOG7d/JcEDbcXBHdfOeTiePK76KMqhjgWkaRLe+yscHVbUIABBtzA22VWMLyujMaf+Kt+GUfFzbW6LlbV0c8XK9lhUwLYBDfEJB/jsoT6EOcDuIV6wgdiIP2K0YvD3B1yPpZWlFVo2ojVWczW9ICju+LzupuH26/NYYqhef26hxtWSQqlO/z8kqYZtQcruXlbc6EdjNlvcyROuSjmkDzA5EFrusqONlZLVFjwui2mx0ARnlsrWg0OaHgWcFU/6ZhptZTe7QESZA2lXWBb4Y2V8e3REfRqfhYuFhiAG0y4iYyG5/xHrCsmx5ryrQnSxzC6VD0aIrOCh9IQ/wDyMkaNJ2XQUj6FQHYci2al4fJXxRcdGkUTaLosscUbea8YVsqsldCWizWiJy+FbMNTW1rFtptSMN2VSNrBZKIkkrF2ykU2QIWn5P8AQZlTbdTgFow7NVIXbijxRAREWoCIiAIiIAiIgCIiAIiIDXiKQc1zXZOBB7FfIOK4U0KrmEEQSBbTQr7C9cD7dYeXteDmCP8A1v8Adeb/AOljvHz9FZdHHV2Rp1/KtuHvbycpFtDvO6gXIy7hTuEwQRGRsO68JfloouyS1gBAdPLmI/clMqUxAIMhYikRl6FZNA7HY5LWK4lqNLqGq9iRCmWOYg7r33HmNwtePoUVTqBBK0VaVpAVs+jPX6qK5kLNwoGmk2B+2CsuHVZyNhmovKpFBhiJsREb+eaiNp2ipLEkh7cvr2/KsmNkKNQp2HQfwprAu3AnVs0SNZp2XnJClhll6aa6eJdEWgpxbZRqLYKngWTGuyzNAas2NgStgYgZPYLTiQeUmaqQxsrwBSaTIW2LGVZm0QvURdRAREQBERAEREAREQBERAEREBi9cT7V4QGoHubI5XAm5gi47LuFV8UoSJXP5OFZcbiyGrPl2NwTqQD3Ew6Da8TvOqpMZjalKs1wPhIgEZGNY0zy6LvuKUudrmEWK42s00yWNsLyHCQNl4fkYVhkkujKca6L3hfFw8Q4XVoACF86wmP93Vcyp4b2nK+UO+xXa4CtLQQZCpBXqReErLNoiy9EjotbHdfW63sdZX4MvQpBu3msn4cHVbGQFtDAVZLVMUQjhHDJZU7ZghTxR2T3JU8UKNVJ99x81YUXhQzQ6L1rCMj91eH29Ci2bCyhV1LEEZqbSqBy6ozTLIwqNupdLJaK7YBJySjiABcx3V00pbL02tEl7ZEDVbIVbW4m0GW+LsYHqpuHqFwkiJWsJxlKkJY5RVsk0WaresWBZLrSpGQREUgIiIAiIgCIiAIiIAiIgCIiALCoyQs0QHO8V4ZNwuN4vw+4DgeVxgxuvqT2Sq3F8MDlyZ/HWRUGrR8f4hwlr3OaZuLHVvLGqhYehWoOmk4x/wBpktPl+F9Ex3sofeCo17gNWgCCNitVTgfRcsMDSaarZmolJg+PDKowtO4uFcYXHUn5PHY2+q1u4L0WP9E6J/Dl1Zc043HqtwA3VNT4KRlI7KUzhVTd3qVdY2WsnhbAYUMcLqbu9Stb+DOOcnup+iSTnYtrfic0d3Ba28WozHvGT3H1lVz+CHZRa/Ap0VZYfRKo6YcrsiFiaRGq5Clw2tSdLJ5TmFcUvfOAB5iIja/c6LCUXdcWdOLCpbs38Q4qWgXkbSMtyoOFdUxB5mmBPl1KyoezgLi6oS6bkaee66HB4OAABAV4eNOTuR2Ty4sUax7fs18P4Y1kEkudud+yuqLFhQw6ltavSx41FaPLyTlN3J2eheoi1MwiIgCIiAIiIAiIgCIiAIiIAiIgCIiAIiIDEtC1uoA6IiigYHCt2QYVuyIopAyGHbssxSGyIppA992E92Nl4imgDRGywOHbsvUUUgazhW7IMM3ZEUUibZm2gNlsawLxFKQszAXqIpICIiAIiIA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QTEhQWFhQVGBQVFhgXGBQXGRgVFBcXFxQaFxUYHSggGBolHBQUITEhJSkrLi4uGB8zODMsNygtLisBCgoKDg0OGxAQGzQkICQsLCwsNSwsLS8sLC8sLCwsLCwsLCwsNCwsLCwsLCwsLCwsLCwsLCwsLCwsLCwsLCwsLP/AABEIALUBFwMBIgACEQEDEQH/xAAbAAEAAgMBAQAAAAAAAAAAAAAABAUCAwYBB//EADgQAAEDAgQEAwgBAwMFAAAAAAEAAhEDIQQxQVEFEmFxIoGRBhMyobHB0fDxFSNCFGLhB1JyktL/xAAaAQEAAwEBAQAAAAAAAAAAAAAAAQIDBAUG/8QAKhEAAgICAgIBBAAHAQAAAAAAAAECEQMhEjEEUUETIjJxFCNhgZGxwQX/2gAMAwEAAhEDEQA/APuKIiAIiIAiIgCIiAIiIAiKLxHHMos53mBIA3JOQCiTUVbBKRcnX9qTz+EeR+5XlP2pqyf7bIGskLkXnYm6X+ivJHWrE1BMSJ7rlcV7WloFmgz/ALo9TF1zLG1HVPeMe9xdJlziQea48rqJ+bFfhshzPqIK9XHYHFOYI974ovMm/QZBb6vFHgQ5xg5Z39FqvIVWy1nUyvVw9TiZaZYZd3U9vHqrmhwEbggTZVj5UG6I5I6lFz9DjruQlzb6fhZ4Pjbif7gF9sx3Wv1ok2XqLRhsW1/wm+xsVvWiafRIREUgIiIAiIgCIiAIiIAiIgCIiAIiIAiIgCIiAIixqPABJMAZlAZL5R7YVcVia7mzy0GOPJlEDUu3t3uup4v7TgjlpmBJBJsTFvILnK2LBu6+lzPyC83y8kZrinopPaoqcA4UTPM6o42kAkAdB91L/wBTzG/N5yPusa9SbAgA6C5UStVNMy4PdF7RbuAV5tqOl0Z6Wiw96T4YPUyPmtgqOYB4yANBlG19FWsIID+cwb5zZQjjjV8IaW0swZJc6L3jIdArvJRDlRb4ni5blH1nuVlhuK1HX5pJOZkcvTl2XNUcMA5zhJvbmJMDpzaK74QzmgzO7hMfS6555Z39rK8my7biXg+JwO/KAF5TxYePA/m25TPrCGkwWDQ42tMT20Wo8PowS3DtBufhY0z33VlmdW3f+WW2ZUnuades6+SmUsY7y/ciuXxeLfRcG1GPNDPnd4nMOlxePmrLA1/DZ/vaZuCIkHysVaGWUfnRVT3ROONdz2aBBzvPfqrnhntE9tn+Js65jsVQh0nMECJGt1hUMHMXuBupXkZIPkpFlJo+l4XFsqCWny1W9fPcFinU4e05QehHVdbw7jTagHMOU/L10Xr+P5sMiqWmbRlZaoiLtLBERAEREAREQBERAEREAREQBERAEReOdFygDnRcrjvafjgPhaCWDOJufJbPab2gE+5p3369Oy501wGw8gHp+3XD5GfuMSrZSY7Durnma5zRtpHSFX43gzmM5mvqEiSIMR5fldLUww0JuoeIc6n8XjZr2K86UdWzNxTKvhmIqlg5gHOF3mw1sBkMtVlT4pJc1w5NfFGRsO+WiyqOa0w0kgX/AHfRQvc87523+QXFkf3b6MZ3ejWRVrvFNpLaYu50XcNBfJTv6bWbIp1WgWvyy6NRt8lYYChygu2+ZUmnWa5ucRnOYjPyR5Ukiyj77KWhgnA+Mttcl036QAr3CcRpcsPe2Zi0AdLaKr4l4nBlN8NIu4QSSdAdBl6rzCcCbIAHWdTvO6p9TjZW2tRRbOIe8FvxNzIyAGQnLVTMLVJNzl9F5h8GGACIylbI2y1WMYytM0Sa2zbWIf4CPCc9VQf0I4dxOHdDZksuZV1SZBU2uzJ3T6Lq27QaUuznGc1yGuAMTB+h6qLj3EOYQxwDSHZze4ttYrq34cPaY01HX6qC7DDJwmLyINvqsZRkt9lJQIHs9iXva8vAAByAzCm0OJs95GUa9du6i4ZoaXchsbGRoq7EYeSc7nzuoXkURbSPqHAsaSORxvorlfPaGMdTYxzRYco7W38l3HDMWKtNrxqLjY6g9V9D4PlLJ/LfaV/2OmErJSIi9EuEREAREQBERAEREAREQBERAasTXDGlxyAlfOOL+01WtU5KdgCdTAE6xmun9reJs5DRa8c7iJGw67LinUGUTytuXXJ/e68/ysjb4xevkq2a8W9wvmRc9TusK+KD4JE2kHXspNRvM0mIz0/bKmZiLlrspsdj16Lz5trXsobhxAtsZjdZf6tseGb5ha6lAO17Fa/cFuRlczlIrZVY3Ckv5h1tJAudQPottGm6WgE3z23NlPLJW7BUr3iBl5rGUm+zPgrsyFW/KbJiWE03gai9tNflK9dQBeSdrd1No8vKea33WbW/0Xl0UGAbFSPkuxwtKBJtImFzHCoFaToDH2XQPq8x6QP+VZNNlYKlZMLuZbqdNV2HPytfdWbcltjfst2eUaIlbMW4QAvCIVZiKxLoJykx21VsklCPXYuja7ETLLgCMtT+FIw8E3blkVW0a4Ljnb6hXeFFgCIJEj97Lnxyc5E2RqlNpNwY6LXieHB7PAYP+M5R1/KsGtmy1VsFzA3cItn9lpLEvVkVYwtI0mcrQHSAHzeY6+ZV/wAArFn9l/VzOrToTqRdcvg+ak7lfdp/fVXNRx5DUbmw8wtpr9iurxczi+Xr4/p8l46OqRR8FihUbIN7SNlIX0MZKStGoREVgEREAREQBERAEREAWjHV+Sm94ElrSY3gLeo/EHxTeTsfnZRLpg+ZY2l/dqVXSSTMdfuoFB7jVl2X7+VPxjuaw1Jj8qFTESAZJN/59V4cklLXszGKqzkTOee+SqsW6W+EScnBZ4v4itbHwZ1XHlyOUyrVmnCYrlsRLdtR0U57muFnW6/aFErEQSG+IDTVVrHER4jM+vkqPZlKfF0y7acwDMZ5SPwpNIeK2oUXCUjBcTGxHqe6nYenys5tdPosatlo2+zzk8fbPupBptcI2v591Bokkmd7qSbAgDON4v0RSV9FpdEB3hr9IA+qvcLBAB+WYlUnFKZkPAuFZ8MqgsaRqJWmudmaJtMQP3LRTcF9c1GePss8Hzc0ATr2E5yqvU0XRYM8QsoL2DnBMhzehghTaUMkjImY6nMdltbWa/L5hb8eSpiiK/Bg6KVRo3YJ+EKXRaFtDIn9stY4I8rRZI0PBOS9dawWYleup5jdWcSSIQXS02Ok/Ce694VTeXQ6RYtOuU5jZZY22QWOBfzQ6YcDFrmNQQs7Syr2F2W3AOFOpue9zgQ4nlAmw0kq7UTB1LlvmPupa97xscIY6gaJUgiIugkIiIAiIgCIiAIiIAqT2px7adIifE64HQf8wrtcZ/1FpiKJjVwcf9ogj6lYeTNwxuSIfRw1fE2Im5JPZaKJMgTrqsMWAZ00WnDtgQCTrf7L5v6jk9mSdm+s1wJla6ZkwszU6dZ6rE1SdPyqPTBi6xkZ5qv4g0uILLA3ItnrCszTnO46rE4cBUUuLM5x5FmykSxtoDWif3dbuYEA6AfwtRxJazl6X7lZ80MB2+ys6vRdaK5j1Nw1YiowH4XAjzCrsRRa8EOmDe1r6fVZ4ZpaADMAyD2+mqzX2uyrb6LHE0uZ3KcjoseEjl8B/wASR9x9VJbWDiCRp/KjCA8HR3h/+T9vNWm9WiEi5MyABr9Vb8OpFvNzCMtlTB8i3xWHmuixFIiN4APWNe618fcnL1/2zSKNGJI0y1j9sozG37qYKWhP8rdh6PKcuy6HGU3svxNuGpHXVbfdxPdbaLIutzm5+q7Y46QohNatZF1te/NY07/JU43oqa6kDOFFLGkAgZGbRPVTnjPoq/Cn4rWk+mi5pr7kmC+w9W4cbTn5q1VOArakZA7L2PFk9o0RkiIuskIiIAiIgCIiAIiIAuL/AOo7X8rCASy4dF7yI5ui7RYvaCINwVj5GH6uNwurIatHwqsDlHX1XlNtrK241RDKr2ECWmxGo/IVXTEyF8zLHwk0Z8aNbgTNiCN1gxwmJumOa4BsOjWfO8oaWUZi89VH7KOW6JDabrcpF1nUExHVaaAuXCxIgiVupfENmwqabC2Sq7d/T6rLF/C0aZrzHDxCALxCyqAmx2/hJ6bLUQTvltEfdbqlWWta4X+IEZRcEH5LWWXgrzEY/kZHKOcZTcFpzg/lVcbaopLSJtNlgRp981n7uQQVA4XiBUMsnZwP+J7BXVRoO/eM/JZ8ZXQTNnDzzOAOtj3GXrcLrMHXD2x81yGA8L2u2Mnt91vw2INF5iXUySeom8j8Lp8PJ9NbWvk1idRXp+oy7LbReHNg5jJRsLiQ9gcDOoK2NgGRrovS+bRqibTsIK8qVDHqs6cELViH27Lb4IaIgdn1CwpmxAzzCw5cysGmCD+wuaTpWUokzYbrUyn4up/hT6FJpusnUxzDdSsTaUhxN8Z+SsaHwhQGhWFIWC9Lx1tsuZoiLrAREQBERAEREAREQBERAfIPaZh984OEeJwvpcqme4sBcQTEyQMwAvpPt5wbnb79vxMgOG7d/JcEDbcXBHdfOeTiePK76KMqhjgWkaRLe+yscHVbUIABBtzA22VWMLyujMaf+Kt+GUfFzbW6LlbV0c8XK9lhUwLYBDfEJB/jsoT6EOcDuIV6wgdiIP2K0YvD3B1yPpZWlFVo2ojVWczW9ICju+LzupuH26/NYYqhef26hxtWSQqlO/z8kqYZtQcruXlbc6EdjNlvcyROuSjmkDzA5EFrusqONlZLVFjwui2mx0ARnlsrWg0OaHgWcFU/6ZhptZTe7QESZA2lXWBb4Y2V8e3REfRqfhYuFhiAG0y4iYyG5/xHrCsmx5ryrQnSxzC6VD0aIrOCh9IQ/wDyMkaNJ2XQUj6FQHYci2al4fJXxRcdGkUTaLosscUbea8YVsqsldCWizWiJy+FbMNTW1rFtptSMN2VSNrBZKIkkrF2ykU2QIWn5P8AQZlTbdTgFow7NVIXbijxRAREWoCIiAIiIAiIgCIiAIiIDXiKQc1zXZOBB7FfIOK4U0KrmEEQSBbTQr7C9cD7dYeXteDmCP8A1v8Adeb/AOljvHz9FZdHHV2Rp1/KtuHvbycpFtDvO6gXIy7hTuEwQRGRsO68JfloouyS1gBAdPLmI/clMqUxAIMhYikRl6FZNA7HY5LWK4lqNLqGq9iRCmWOYg7r33HmNwtePoUVTqBBK0VaVpAVs+jPX6qK5kLNwoGmk2B+2CsuHVZyNhmovKpFBhiJsREb+eaiNp2ipLEkh7cvr2/KsmNkKNQp2HQfwprAu3AnVs0SNZp2XnJClhll6aa6eJdEWgpxbZRqLYKngWTGuyzNAas2NgStgYgZPYLTiQeUmaqQxsrwBSaTIW2LGVZm0QvURdRAREQBERAEREAREQBERAEREBi9cT7V4QGoHubI5XAm5gi47LuFV8UoSJXP5OFZcbiyGrPl2NwTqQD3Ew6Da8TvOqpMZjalKs1wPhIgEZGNY0zy6LvuKUudrmEWK42s00yWNsLyHCQNl4fkYVhkkujKca6L3hfFw8Q4XVoACF86wmP93Vcyp4b2nK+UO+xXa4CtLQQZCpBXqReErLNoiy9EjotbHdfW63sdZX4MvQpBu3msn4cHVbGQFtDAVZLVMUQjhHDJZU7ZghTxR2T3JU8UKNVJ99x81YUXhQzQ6L1rCMj91eH29Ci2bCyhV1LEEZqbSqBy6ozTLIwqNupdLJaK7YBJySjiABcx3V00pbL02tEl7ZEDVbIVbW4m0GW+LsYHqpuHqFwkiJWsJxlKkJY5RVsk0WaresWBZLrSpGQREUgIiIAiIgCIiAIiIAiIgCIiALCoyQs0QHO8V4ZNwuN4vw+4DgeVxgxuvqT2Sq3F8MDlyZ/HWRUGrR8f4hwlr3OaZuLHVvLGqhYehWoOmk4x/wBpktPl+F9Ex3sofeCo17gNWgCCNitVTgfRcsMDSaarZmolJg+PDKowtO4uFcYXHUn5PHY2+q1u4L0WP9E6J/Dl1Zc043HqtwA3VNT4KRlI7KUzhVTd3qVdY2WsnhbAYUMcLqbu9Stb+DOOcnup+iSTnYtrfic0d3Ba28WozHvGT3H1lVz+CHZRa/Ap0VZYfRKo6YcrsiFiaRGq5Clw2tSdLJ5TmFcUvfOAB5iIja/c6LCUXdcWdOLCpbs38Q4qWgXkbSMtyoOFdUxB5mmBPl1KyoezgLi6oS6bkaee66HB4OAABAV4eNOTuR2Ty4sUax7fs18P4Y1kEkudud+yuqLFhQw6ltavSx41FaPLyTlN3J2eheoi1MwiIgCIiAIiIAiIgCIiAIiIAiIgCIiAIiIDEtC1uoA6IiigYHCt2QYVuyIopAyGHbssxSGyIppA992E92Nl4imgDRGywOHbsvUUUgazhW7IMM3ZEUUibZm2gNlsawLxFKQszAXqIpICIiAIiIAiIgCIiAI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QTEhQWFhQVGBQVFhgXGBQXGRgVFBcXFxQaFxUYHSggGBolHBQUITEhJSkrLi4uGB8zODMsNygtLisBCgoKDg0OGxAQGzQkICQsLCwsNSwsLS8sLC8sLCwsLCwsLCwsNCwsLCwsLCwsLCwsLCwsLCwsLCwsLCwsLCwsLP/AABEIALUBFwMBIgACEQEDEQH/xAAbAAEAAgMBAQAAAAAAAAAAAAAABAUCAwYBB//EADgQAAEDAgQEAwgBAwMFAAAAAAEAAhEDIQQxQVEFEmFxIoGRBhMyobHB0fDxFSNCFGLhB1JyktL/xAAaAQEAAwEBAQAAAAAAAAAAAAAAAQIDBAUG/8QAKhEAAgICAgIBBAAHAQAAAAAAAAECEQMhEjEEUUETIjJxFCNhgZGxwQX/2gAMAwEAAhEDEQA/APuKIiAIiIAiIgCIiAIiIAiKLxHHMos53mBIA3JOQCiTUVbBKRcnX9qTz+EeR+5XlP2pqyf7bIGskLkXnYm6X+ivJHWrE1BMSJ7rlcV7WloFmgz/ALo9TF1zLG1HVPeMe9xdJlziQea48rqJ+bFfhshzPqIK9XHYHFOYI974ovMm/QZBb6vFHgQ5xg5Z39FqvIVWy1nUyvVw9TiZaZYZd3U9vHqrmhwEbggTZVj5UG6I5I6lFz9DjruQlzb6fhZ4Pjbif7gF9sx3Wv1ok2XqLRhsW1/wm+xsVvWiafRIREUgIiIAiIgCIiAIiIAiIgCIiAIiIAiIgCIiAIixqPABJMAZlAZL5R7YVcVia7mzy0GOPJlEDUu3t3uup4v7TgjlpmBJBJsTFvILnK2LBu6+lzPyC83y8kZrinopPaoqcA4UTPM6o42kAkAdB91L/wBTzG/N5yPusa9SbAgA6C5UStVNMy4PdF7RbuAV5tqOl0Z6Wiw96T4YPUyPmtgqOYB4yANBlG19FWsIID+cwb5zZQjjjV8IaW0swZJc6L3jIdArvJRDlRb4ni5blH1nuVlhuK1HX5pJOZkcvTl2XNUcMA5zhJvbmJMDpzaK74QzmgzO7hMfS6555Z39rK8my7biXg+JwO/KAF5TxYePA/m25TPrCGkwWDQ42tMT20Wo8PowS3DtBufhY0z33VlmdW3f+WW2ZUnuades6+SmUsY7y/ciuXxeLfRcG1GPNDPnd4nMOlxePmrLA1/DZ/vaZuCIkHysVaGWUfnRVT3ROONdz2aBBzvPfqrnhntE9tn+Js65jsVQh0nMECJGt1hUMHMXuBupXkZIPkpFlJo+l4XFsqCWny1W9fPcFinU4e05QehHVdbw7jTagHMOU/L10Xr+P5sMiqWmbRlZaoiLtLBERAEREAREQBERAEREAREQBERAEReOdFygDnRcrjvafjgPhaCWDOJufJbPab2gE+5p3369Oy501wGw8gHp+3XD5GfuMSrZSY7Durnma5zRtpHSFX43gzmM5mvqEiSIMR5fldLUww0JuoeIc6n8XjZr2K86UdWzNxTKvhmIqlg5gHOF3mw1sBkMtVlT4pJc1w5NfFGRsO+WiyqOa0w0kgX/AHfRQvc87523+QXFkf3b6MZ3ejWRVrvFNpLaYu50XcNBfJTv6bWbIp1WgWvyy6NRt8lYYChygu2+ZUmnWa5ucRnOYjPyR5Ukiyj77KWhgnA+Mttcl036QAr3CcRpcsPe2Zi0AdLaKr4l4nBlN8NIu4QSSdAdBl6rzCcCbIAHWdTvO6p9TjZW2tRRbOIe8FvxNzIyAGQnLVTMLVJNzl9F5h8GGACIylbI2y1WMYytM0Sa2zbWIf4CPCc9VQf0I4dxOHdDZksuZV1SZBU2uzJ3T6Lq27QaUuznGc1yGuAMTB+h6qLj3EOYQxwDSHZze4ttYrq34cPaY01HX6qC7DDJwmLyINvqsZRkt9lJQIHs9iXva8vAAByAzCm0OJs95GUa9du6i4ZoaXchsbGRoq7EYeSc7nzuoXkURbSPqHAsaSORxvorlfPaGMdTYxzRYco7W38l3HDMWKtNrxqLjY6g9V9D4PlLJ/LfaV/2OmErJSIi9EuEREAREQBERAEREAREQBERAasTXDGlxyAlfOOL+01WtU5KdgCdTAE6xmun9reJs5DRa8c7iJGw67LinUGUTytuXXJ/e68/ysjb4xevkq2a8W9wvmRc9TusK+KD4JE2kHXspNRvM0mIz0/bKmZiLlrspsdj16Lz5trXsobhxAtsZjdZf6tseGb5ha6lAO17Fa/cFuRlczlIrZVY3Ckv5h1tJAudQPottGm6WgE3z23NlPLJW7BUr3iBl5rGUm+zPgrsyFW/KbJiWE03gai9tNflK9dQBeSdrd1No8vKea33WbW/0Xl0UGAbFSPkuxwtKBJtImFzHCoFaToDH2XQPq8x6QP+VZNNlYKlZMLuZbqdNV2HPytfdWbcltjfst2eUaIlbMW4QAvCIVZiKxLoJykx21VsklCPXYuja7ETLLgCMtT+FIw8E3blkVW0a4Ljnb6hXeFFgCIJEj97Lnxyc5E2RqlNpNwY6LXieHB7PAYP+M5R1/KsGtmy1VsFzA3cItn9lpLEvVkVYwtI0mcrQHSAHzeY6+ZV/wAArFn9l/VzOrToTqRdcvg+ak7lfdp/fVXNRx5DUbmw8wtpr9iurxczi+Xr4/p8l46OqRR8FihUbIN7SNlIX0MZKStGoREVgEREAREQBERAEREAWjHV+Sm94ElrSY3gLeo/EHxTeTsfnZRLpg+ZY2l/dqVXSSTMdfuoFB7jVl2X7+VPxjuaw1Jj8qFTESAZJN/59V4cklLXszGKqzkTOee+SqsW6W+EScnBZ4v4itbHwZ1XHlyOUyrVmnCYrlsRLdtR0U57muFnW6/aFErEQSG+IDTVVrHER4jM+vkqPZlKfF0y7acwDMZ5SPwpNIeK2oUXCUjBcTGxHqe6nYenys5tdPosatlo2+zzk8fbPupBptcI2v591Bokkmd7qSbAgDON4v0RSV9FpdEB3hr9IA+qvcLBAB+WYlUnFKZkPAuFZ8MqgsaRqJWmudmaJtMQP3LRTcF9c1GePss8Hzc0ATr2E5yqvU0XRYM8QsoL2DnBMhzehghTaUMkjImY6nMdltbWa/L5hb8eSpiiK/Bg6KVRo3YJ+EKXRaFtDIn9stY4I8rRZI0PBOS9dawWYleup5jdWcSSIQXS02Ok/Ce694VTeXQ6RYtOuU5jZZY22QWOBfzQ6YcDFrmNQQs7Syr2F2W3AOFOpue9zgQ4nlAmw0kq7UTB1LlvmPupa97xscIY6gaJUgiIugkIiIAiIgCIiAIiIAqT2px7adIifE64HQf8wrtcZ/1FpiKJjVwcf9ogj6lYeTNwxuSIfRw1fE2Im5JPZaKJMgTrqsMWAZ00WnDtgQCTrf7L5v6jk9mSdm+s1wJla6ZkwszU6dZ6rE1SdPyqPTBi6xkZ5qv4g0uILLA3ItnrCszTnO46rE4cBUUuLM5x5FmykSxtoDWif3dbuYEA6AfwtRxJazl6X7lZ80MB2+ys6vRdaK5j1Nw1YiowH4XAjzCrsRRa8EOmDe1r6fVZ4ZpaADMAyD2+mqzX2uyrb6LHE0uZ3KcjoseEjl8B/wASR9x9VJbWDiCRp/KjCA8HR3h/+T9vNWm9WiEi5MyABr9Vb8OpFvNzCMtlTB8i3xWHmuixFIiN4APWNe618fcnL1/2zSKNGJI0y1j9sozG37qYKWhP8rdh6PKcuy6HGU3svxNuGpHXVbfdxPdbaLIutzm5+q7Y46QohNatZF1te/NY07/JU43oqa6kDOFFLGkAgZGbRPVTnjPoq/Cn4rWk+mi5pr7kmC+w9W4cbTn5q1VOArakZA7L2PFk9o0RkiIuskIiIAiIgCIiAIiIAuL/AOo7X8rCASy4dF7yI5ui7RYvaCINwVj5GH6uNwurIatHwqsDlHX1XlNtrK241RDKr2ECWmxGo/IVXTEyF8zLHwk0Z8aNbgTNiCN1gxwmJumOa4BsOjWfO8oaWUZi89VH7KOW6JDabrcpF1nUExHVaaAuXCxIgiVupfENmwqabC2Sq7d/T6rLF/C0aZrzHDxCALxCyqAmx2/hJ6bLUQTvltEfdbqlWWta4X+IEZRcEH5LWWXgrzEY/kZHKOcZTcFpzg/lVcbaopLSJtNlgRp981n7uQQVA4XiBUMsnZwP+J7BXVRoO/eM/JZ8ZXQTNnDzzOAOtj3GXrcLrMHXD2x81yGA8L2u2Mnt91vw2INF5iXUySeom8j8Lp8PJ9NbWvk1idRXp+oy7LbReHNg5jJRsLiQ9gcDOoK2NgGRrovS+bRqibTsIK8qVDHqs6cELViH27Lb4IaIgdn1CwpmxAzzCw5cysGmCD+wuaTpWUokzYbrUyn4up/hT6FJpusnUxzDdSsTaUhxN8Z+SsaHwhQGhWFIWC9Lx1tsuZoiLrAREQBERAEREAREQBERAfIPaZh984OEeJwvpcqme4sBcQTEyQMwAvpPt5wbnb79vxMgOG7d/JcEDbcXBHdfOeTiePK76KMqhjgWkaRLe+yscHVbUIABBtzA22VWMLyujMaf+Kt+GUfFzbW6LlbV0c8XK9lhUwLYBDfEJB/jsoT6EOcDuIV6wgdiIP2K0YvD3B1yPpZWlFVo2ojVWczW9ICju+LzupuH26/NYYqhef26hxtWSQqlO/z8kqYZtQcruXlbc6EdjNlvcyROuSjmkDzA5EFrusqONlZLVFjwui2mx0ARnlsrWg0OaHgWcFU/6ZhptZTe7QESZA2lXWBb4Y2V8e3REfRqfhYuFhiAG0y4iYyG5/xHrCsmx5ryrQnSxzC6VD0aIrOCh9IQ/wDyMkaNJ2XQUj6FQHYci2al4fJXxRcdGkUTaLosscUbea8YVsqsldCWizWiJy+FbMNTW1rFtptSMN2VSNrBZKIkkrF2ykU2QIWn5P8AQZlTbdTgFow7NVIXbijxRAREWoCIiAIiIAiIgCIiAIiIDXiKQc1zXZOBB7FfIOK4U0KrmEEQSBbTQr7C9cD7dYeXteDmCP8A1v8Adeb/AOljvHz9FZdHHV2Rp1/KtuHvbycpFtDvO6gXIy7hTuEwQRGRsO68JfloouyS1gBAdPLmI/clMqUxAIMhYikRl6FZNA7HY5LWK4lqNLqGq9iRCmWOYg7r33HmNwtePoUVTqBBK0VaVpAVs+jPX6qK5kLNwoGmk2B+2CsuHVZyNhmovKpFBhiJsREb+eaiNp2ipLEkh7cvr2/KsmNkKNQp2HQfwprAu3AnVs0SNZp2XnJClhll6aa6eJdEWgpxbZRqLYKngWTGuyzNAas2NgStgYgZPYLTiQeUmaqQxsrwBSaTIW2LGVZm0QvURdRAREQBERAEREAREQBERAEREBi9cT7V4QGoHubI5XAm5gi47LuFV8UoSJXP5OFZcbiyGrPl2NwTqQD3Ew6Da8TvOqpMZjalKs1wPhIgEZGNY0zy6LvuKUudrmEWK42s00yWNsLyHCQNl4fkYVhkkujKca6L3hfFw8Q4XVoACF86wmP93Vcyp4b2nK+UO+xXa4CtLQQZCpBXqReErLNoiy9EjotbHdfW63sdZX4MvQpBu3msn4cHVbGQFtDAVZLVMUQjhHDJZU7ZghTxR2T3JU8UKNVJ99x81YUXhQzQ6L1rCMj91eH29Ci2bCyhV1LEEZqbSqBy6ozTLIwqNupdLJaK7YBJySjiABcx3V00pbL02tEl7ZEDVbIVbW4m0GW+LsYHqpuHqFwkiJWsJxlKkJY5RVsk0WaresWBZLrSpGQREUgIiIAiIgCIiAIiIAiIgCIiALCoyQs0QHO8V4ZNwuN4vw+4DgeVxgxuvqT2Sq3F8MDlyZ/HWRUGrR8f4hwlr3OaZuLHVvLGqhYehWoOmk4x/wBpktPl+F9Ex3sofeCo17gNWgCCNitVTgfRcsMDSaarZmolJg+PDKowtO4uFcYXHUn5PHY2+q1u4L0WP9E6J/Dl1Zc043HqtwA3VNT4KRlI7KUzhVTd3qVdY2WsnhbAYUMcLqbu9Stb+DOOcnup+iSTnYtrfic0d3Ba28WozHvGT3H1lVz+CHZRa/Ap0VZYfRKo6YcrsiFiaRGq5Clw2tSdLJ5TmFcUvfOAB5iIja/c6LCUXdcWdOLCpbs38Q4qWgXkbSMtyoOFdUxB5mmBPl1KyoezgLi6oS6bkaee66HB4OAABAV4eNOTuR2Ty4sUax7fs18P4Y1kEkudud+yuqLFhQw6ltavSx41FaPLyTlN3J2eheoi1MwiIgCIiAIiIAiIgCIiAIiIAiIgCIiAIiIDEtC1uoA6IiigYHCt2QYVuyIopAyGHbssxSGyIppA992E92Nl4imgDRGywOHbsvUUUgazhW7IMM3ZEUUibZm2gNlsawLxFKQszAXqIpICIiAIiIAiIgCIiAI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69829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43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celery</a:t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http://www.understandingflavor.com/assets/img/notecards/i/Ce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71800" cy="411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1.i.aliimg.com/wsphoto/v1/750489577_1/Celery-Seeds-Fresh-Celery-Vegetable-Seeds-Courtyard-Plant-250-Seeds-lot-Wholesale-free-shi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1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Brussels </a:t>
            </a:r>
            <a:r>
              <a:rPr lang="en-US" dirty="0"/>
              <a:t>sprout</a:t>
            </a:r>
          </a:p>
        </p:txBody>
      </p:sp>
      <p:pic>
        <p:nvPicPr>
          <p:cNvPr id="3074" name="Picture 2" descr="Brussels sprout 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581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9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Leek</a:t>
            </a:r>
            <a:endParaRPr lang="en-US" dirty="0"/>
          </a:p>
        </p:txBody>
      </p:sp>
      <p:pic>
        <p:nvPicPr>
          <p:cNvPr id="4098" name="Picture 2" descr="http://www.heirloom-organics.com/images/polaroid/nonhybrid-lee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72593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een-gourmet.dk/wp-content/uploads/2013/10/lee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6386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9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Selection of seedlings for transplanting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/>
            <a:r>
              <a:rPr lang="en-US" dirty="0" smtClean="0"/>
              <a:t>Seedlings should be stocky </a:t>
            </a:r>
            <a:r>
              <a:rPr lang="en-US" dirty="0"/>
              <a:t>(thick</a:t>
            </a:r>
            <a:r>
              <a:rPr lang="en-US" dirty="0" smtClean="0"/>
              <a:t>) and </a:t>
            </a:r>
            <a:r>
              <a:rPr lang="en-US" dirty="0"/>
              <a:t>sturdy (strong)</a:t>
            </a:r>
            <a:endParaRPr lang="en-US" dirty="0" smtClean="0"/>
          </a:p>
          <a:p>
            <a:pPr algn="just"/>
            <a:r>
              <a:rPr lang="en-US" dirty="0" smtClean="0"/>
              <a:t>Seedlings should have attained proper age at the time of transplanting</a:t>
            </a:r>
          </a:p>
          <a:p>
            <a:pPr algn="just"/>
            <a:r>
              <a:rPr lang="en-US" dirty="0" smtClean="0"/>
              <a:t>They should have good root system</a:t>
            </a:r>
          </a:p>
          <a:p>
            <a:pPr algn="just"/>
            <a:r>
              <a:rPr lang="en-US" dirty="0" smtClean="0"/>
              <a:t>They should be free from any insect pests and diseases.</a:t>
            </a:r>
          </a:p>
          <a:p>
            <a:pPr algn="just"/>
            <a:r>
              <a:rPr lang="en-US" dirty="0" smtClean="0"/>
              <a:t>Seedlings should not be over-aged, as they show more rate of mortality.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Suitable age for seedlings transplanting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6477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Crops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in Week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Brinjal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Brussels sprout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Cabbage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Cauliflower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Celery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Chilies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9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Home Gardening</a:t>
            </a:r>
            <a:r>
              <a:rPr lang="en-US" dirty="0" smtClean="0"/>
              <a:t>: production of vegetables for home use</a:t>
            </a:r>
          </a:p>
          <a:p>
            <a:pPr algn="just"/>
            <a:r>
              <a:rPr lang="en-US" b="1" dirty="0" smtClean="0"/>
              <a:t>Market gardening</a:t>
            </a:r>
            <a:r>
              <a:rPr lang="en-US" dirty="0" smtClean="0"/>
              <a:t>: production of perishable vegetables for local markets. This type is developed to meet the requirement of people with no land, time or interest to grow their own vegetables.</a:t>
            </a:r>
          </a:p>
          <a:p>
            <a:pPr algn="just"/>
            <a:r>
              <a:rPr lang="en-US" b="1" dirty="0" smtClean="0"/>
              <a:t>Truck gardening</a:t>
            </a:r>
            <a:r>
              <a:rPr lang="en-US" dirty="0" smtClean="0"/>
              <a:t>: it is the production of vegetables in relatively large quantities for distant markets.</a:t>
            </a:r>
          </a:p>
          <a:p>
            <a:pPr algn="just"/>
            <a:r>
              <a:rPr lang="en-US" b="1" dirty="0" smtClean="0"/>
              <a:t>Vegetable forcing</a:t>
            </a:r>
            <a:r>
              <a:rPr lang="en-US" dirty="0" smtClean="0"/>
              <a:t>: production of vegetables out of their normal season is known as vegetable forcing.</a:t>
            </a:r>
          </a:p>
          <a:p>
            <a:pPr algn="just"/>
            <a:r>
              <a:rPr lang="en-US" b="1" dirty="0" smtClean="0"/>
              <a:t>Organic vegetable production</a:t>
            </a:r>
            <a:r>
              <a:rPr lang="en-US" dirty="0" smtClean="0"/>
              <a:t>: vegetable production which is not exposed to any chemical right from the stage of seed treatment to the final post harvest handling and processing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Precautions in transplanting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nursery bed should be lightly irrigated 24 hours before uprooting of seedlings to avoid root injury.</a:t>
            </a:r>
          </a:p>
          <a:p>
            <a:pPr algn="just"/>
            <a:r>
              <a:rPr lang="en-US" dirty="0" smtClean="0"/>
              <a:t>Transplanting should be performed in the afternoon, avoiding period of high temperature.</a:t>
            </a:r>
          </a:p>
          <a:p>
            <a:pPr algn="just"/>
            <a:r>
              <a:rPr lang="en-US" dirty="0" smtClean="0"/>
              <a:t>Sufficient soil moisture is essential at the time of transplanting</a:t>
            </a:r>
          </a:p>
          <a:p>
            <a:pPr algn="just"/>
            <a:r>
              <a:rPr lang="en-US" dirty="0" smtClean="0"/>
              <a:t>Depth of transplanting should be enough to accommodate root system.</a:t>
            </a:r>
          </a:p>
          <a:p>
            <a:pPr algn="just"/>
            <a:r>
              <a:rPr lang="en-US" dirty="0" smtClean="0"/>
              <a:t>Seedlings should be planted in position and pressed gently around the base so that air pockets are removed from root zone.</a:t>
            </a:r>
          </a:p>
          <a:p>
            <a:pPr algn="just"/>
            <a:r>
              <a:rPr lang="en-US" dirty="0" smtClean="0"/>
              <a:t>Stalking should be done, where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Irrigation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810000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Furrow </a:t>
            </a:r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3446" y="390090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Drip </a:t>
            </a:r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5827" y="5995035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Sprinkler </a:t>
            </a:r>
            <a:r>
              <a:rPr lang="en-US" dirty="0" smtClean="0"/>
              <a:t>irrigation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47235"/>
            <a:ext cx="146304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61" y="1706225"/>
            <a:ext cx="2901141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34" y="4267200"/>
            <a:ext cx="310486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53000" y="6248400"/>
            <a:ext cx="3333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Flood </a:t>
            </a:r>
            <a:r>
              <a:rPr lang="en-US" dirty="0" smtClean="0"/>
              <a:t>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Fertilizer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i="1" dirty="0" smtClean="0">
                <a:solidFill>
                  <a:srgbClr val="C00000"/>
                </a:solidFill>
              </a:rPr>
              <a:t>Broadcast method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fertilizer is spread uniformly on the soil surface and later ploughed in. this method raises the general fertility of the soil.</a:t>
            </a:r>
          </a:p>
          <a:p>
            <a:pPr algn="just"/>
            <a:r>
              <a:rPr lang="en-US" b="1" i="1" dirty="0" smtClean="0">
                <a:solidFill>
                  <a:srgbClr val="C00000"/>
                </a:solidFill>
              </a:rPr>
              <a:t>Banding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fertilizers are banded with the seed to provide immediate contact with the emerging roots. Banding besides the seed is generally done at a distance of 5cm from the seed.</a:t>
            </a:r>
          </a:p>
          <a:p>
            <a:pPr algn="just"/>
            <a:r>
              <a:rPr lang="en-US" b="1" i="1" dirty="0" smtClean="0">
                <a:solidFill>
                  <a:srgbClr val="C00000"/>
                </a:solidFill>
              </a:rPr>
              <a:t>Fertigation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fertilizers are applied through irrigation water.</a:t>
            </a:r>
          </a:p>
          <a:p>
            <a:pPr algn="just"/>
            <a:r>
              <a:rPr lang="en-US" b="1" i="1" dirty="0" smtClean="0">
                <a:solidFill>
                  <a:srgbClr val="C00000"/>
                </a:solidFill>
              </a:rPr>
              <a:t>Foliar spray</a:t>
            </a:r>
            <a:r>
              <a:rPr lang="en-US" i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fertilizers are applied through foliar sprays. The sprayed elements are readily absorbed through stomata. </a:t>
            </a:r>
          </a:p>
        </p:txBody>
      </p:sp>
    </p:spTree>
    <p:extLst>
      <p:ext uri="{BB962C8B-B14F-4D97-AF65-F5344CB8AC3E}">
        <p14:creationId xmlns:p14="http://schemas.microsoft.com/office/powerpoint/2010/main" val="11047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0" y="914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ces.ncsu.edu/depts/hort/hil/gif/hfig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72" y="703222"/>
            <a:ext cx="29474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517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200400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172200"/>
            <a:ext cx="11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Fertigation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819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Banding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10" y="3034951"/>
            <a:ext cx="2390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4876800"/>
            <a:ext cx="17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Foliar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3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Collection of produce from the plant at their proper maturity stage is termed as harvesting.</a:t>
            </a:r>
          </a:p>
          <a:p>
            <a:pPr algn="just"/>
            <a:r>
              <a:rPr lang="en-US" dirty="0" smtClean="0"/>
              <a:t>Mostly it is done by manually.</a:t>
            </a:r>
          </a:p>
          <a:p>
            <a:pPr algn="just"/>
            <a:r>
              <a:rPr lang="en-US" dirty="0" smtClean="0"/>
              <a:t>Produce must be harvested at optimum maturity as quality cannot be improved after harvest.</a:t>
            </a:r>
          </a:p>
          <a:p>
            <a:pPr algn="just"/>
            <a:r>
              <a:rPr lang="en-US" dirty="0" smtClean="0"/>
              <a:t>Harvest at the cooler times of the day.</a:t>
            </a:r>
          </a:p>
          <a:p>
            <a:pPr algn="just"/>
            <a:r>
              <a:rPr lang="en-US" dirty="0" smtClean="0"/>
              <a:t>Do not harvest during or just after rain as wet conditions favor disease development.</a:t>
            </a:r>
          </a:p>
          <a:p>
            <a:pPr algn="just"/>
            <a:r>
              <a:rPr lang="en-US" dirty="0" smtClean="0"/>
              <a:t>Carefully harvest the produce to minimize injury.</a:t>
            </a:r>
          </a:p>
          <a:p>
            <a:pPr algn="just"/>
            <a:r>
              <a:rPr lang="en-US" dirty="0" smtClean="0"/>
              <a:t>Harvesting should be done keeping in view the market locality and demand, transportation facilities.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2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Climate should be favorable for vegetable production</a:t>
            </a:r>
          </a:p>
          <a:p>
            <a:r>
              <a:rPr lang="en-US" dirty="0" smtClean="0"/>
              <a:t>Soil should be well drained, fertile and levelled</a:t>
            </a:r>
          </a:p>
          <a:p>
            <a:r>
              <a:rPr lang="en-US" dirty="0" smtClean="0"/>
              <a:t>Water quality and its availability should be optimum</a:t>
            </a:r>
          </a:p>
          <a:p>
            <a:r>
              <a:rPr lang="en-US" dirty="0" smtClean="0"/>
              <a:t>Vegetable farm area should be cleared from heavy shade casting trees</a:t>
            </a:r>
          </a:p>
          <a:p>
            <a:r>
              <a:rPr lang="en-US" dirty="0" smtClean="0"/>
              <a:t>Site should be accessible by road and near to market.</a:t>
            </a:r>
          </a:p>
          <a:p>
            <a:r>
              <a:rPr lang="en-US" dirty="0" smtClean="0"/>
              <a:t>Labor availability must be considered</a:t>
            </a:r>
          </a:p>
          <a:p>
            <a:r>
              <a:rPr lang="en-US" dirty="0" smtClean="0"/>
              <a:t> Transportation facilities should be available 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Sowing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sowing</a:t>
            </a:r>
            <a:r>
              <a:rPr lang="en-US" dirty="0" smtClean="0"/>
              <a:t>: sowing of vegetable seeds in the actual field </a:t>
            </a:r>
            <a:r>
              <a:rPr lang="en-US" dirty="0" err="1" smtClean="0"/>
              <a:t>e.g</a:t>
            </a:r>
            <a:r>
              <a:rPr lang="en-US" dirty="0" smtClean="0"/>
              <a:t> Spinach, </a:t>
            </a:r>
            <a:r>
              <a:rPr lang="en-US" dirty="0" err="1" smtClean="0"/>
              <a:t>corriander</a:t>
            </a:r>
            <a:r>
              <a:rPr lang="en-US" dirty="0" smtClean="0"/>
              <a:t>, fenugreek</a:t>
            </a:r>
          </a:p>
          <a:p>
            <a:r>
              <a:rPr lang="en-US" b="1" dirty="0" smtClean="0"/>
              <a:t>Indirect sowing</a:t>
            </a:r>
            <a:r>
              <a:rPr lang="en-US" dirty="0" smtClean="0"/>
              <a:t>: it is consist of 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Nursery raising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Transplantation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 Tomato, chilies, onion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Direct Sowing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Advantages</a:t>
            </a:r>
          </a:p>
          <a:p>
            <a:r>
              <a:rPr lang="en-US" dirty="0" smtClean="0"/>
              <a:t>Less time consuming</a:t>
            </a:r>
          </a:p>
          <a:p>
            <a:r>
              <a:rPr lang="en-US" dirty="0" smtClean="0"/>
              <a:t>Less labor requirement</a:t>
            </a:r>
          </a:p>
          <a:p>
            <a:r>
              <a:rPr lang="en-US" dirty="0" smtClean="0"/>
              <a:t>Easy and cheap</a:t>
            </a:r>
          </a:p>
          <a:p>
            <a:r>
              <a:rPr lang="en-US" dirty="0" smtClean="0"/>
              <a:t>Easy to manage</a:t>
            </a:r>
          </a:p>
          <a:p>
            <a:pPr>
              <a:buNone/>
            </a:pPr>
            <a:r>
              <a:rPr lang="en-US" b="1" dirty="0" smtClean="0"/>
              <a:t>Disadvantages</a:t>
            </a:r>
          </a:p>
          <a:p>
            <a:r>
              <a:rPr lang="en-US" dirty="0" smtClean="0"/>
              <a:t>More quantity of seeds is used</a:t>
            </a:r>
          </a:p>
          <a:p>
            <a:r>
              <a:rPr lang="en-US" dirty="0" smtClean="0"/>
              <a:t>Competition between seedlings</a:t>
            </a:r>
          </a:p>
          <a:p>
            <a:r>
              <a:rPr lang="en-US" dirty="0" smtClean="0"/>
              <a:t>Weed problem</a:t>
            </a:r>
          </a:p>
          <a:p>
            <a:r>
              <a:rPr lang="en-US" dirty="0" smtClean="0"/>
              <a:t>Not uniform crop stand in case of broadcasting</a:t>
            </a:r>
          </a:p>
        </p:txBody>
      </p:sp>
    </p:spTree>
    <p:extLst>
      <p:ext uri="{BB962C8B-B14F-4D97-AF65-F5344CB8AC3E}">
        <p14:creationId xmlns:p14="http://schemas.microsoft.com/office/powerpoint/2010/main" val="2112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Indirect sowing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dirty="0" smtClean="0"/>
              <a:t>Advantages:</a:t>
            </a:r>
          </a:p>
          <a:p>
            <a:r>
              <a:rPr lang="en-US" b="1" dirty="0" smtClean="0"/>
              <a:t>Early crop can be grown </a:t>
            </a:r>
          </a:p>
          <a:p>
            <a:r>
              <a:rPr lang="en-US" b="1" dirty="0" smtClean="0"/>
              <a:t>Less amount of seed is used per acre</a:t>
            </a:r>
          </a:p>
          <a:p>
            <a:r>
              <a:rPr lang="en-US" b="1" dirty="0" smtClean="0"/>
              <a:t>Easy management of weeds in field</a:t>
            </a:r>
          </a:p>
          <a:p>
            <a:r>
              <a:rPr lang="en-US" b="1" dirty="0" smtClean="0"/>
              <a:t>Easy in harvesting</a:t>
            </a:r>
          </a:p>
          <a:p>
            <a:r>
              <a:rPr lang="en-US" b="1" dirty="0" smtClean="0"/>
              <a:t>Plant to plant and row to row distance can be efficiently maintained</a:t>
            </a:r>
          </a:p>
          <a:p>
            <a:r>
              <a:rPr lang="en-US" b="1" dirty="0" smtClean="0"/>
              <a:t>Healthy seedlings are used for transplantation</a:t>
            </a:r>
          </a:p>
          <a:p>
            <a:r>
              <a:rPr lang="en-US" b="1" dirty="0" smtClean="0"/>
              <a:t>Uniform crop stand</a:t>
            </a:r>
          </a:p>
          <a:p>
            <a:r>
              <a:rPr lang="en-US" b="1" dirty="0" smtClean="0"/>
              <a:t>Economical land use as more number of plants are raised on a piece of land for transplanting in large area.</a:t>
            </a:r>
          </a:p>
          <a:p>
            <a:pPr>
              <a:buNone/>
            </a:pPr>
            <a:r>
              <a:rPr lang="en-US" sz="3800" b="1" dirty="0" smtClean="0"/>
              <a:t>Disadvantages:</a:t>
            </a:r>
          </a:p>
          <a:p>
            <a:r>
              <a:rPr lang="en-US" b="1" dirty="0" smtClean="0"/>
              <a:t>More labor requirement</a:t>
            </a:r>
          </a:p>
          <a:p>
            <a:r>
              <a:rPr lang="en-US" b="1" dirty="0" smtClean="0"/>
              <a:t>Time consuming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sowing techniques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99" y="1219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45" y="3429000"/>
            <a:ext cx="1920494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2" y="4072205"/>
            <a:ext cx="344244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9199" y="3316069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53795" y="600322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037" y="6033700"/>
            <a:ext cx="141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Ridge </a:t>
            </a:r>
            <a:r>
              <a:rPr lang="en-US" dirty="0" smtClean="0"/>
              <a:t>sowing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400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3608" y="3114675"/>
            <a:ext cx="125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 sowing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Vegetable nursery 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Nursery is a place where young seedlings are raised and nourished before planting in the main field.</a:t>
            </a:r>
          </a:p>
          <a:p>
            <a:r>
              <a:rPr lang="en-US" dirty="0" smtClean="0"/>
              <a:t>For raising good crop, it is important that seedling should be healthy, vigorous and disease free.</a:t>
            </a:r>
          </a:p>
          <a:p>
            <a:r>
              <a:rPr lang="en-US" dirty="0" smtClean="0"/>
              <a:t>It is good approach to handle the costly hybrid seeds.</a:t>
            </a:r>
          </a:p>
          <a:p>
            <a:r>
              <a:rPr lang="en-US" dirty="0" smtClean="0"/>
              <a:t>Nursery can be raised under protected conditions as well as in open fields.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1639</Words>
  <Application>Microsoft Office PowerPoint</Application>
  <PresentationFormat>On-screen Show (4:3)</PresentationFormat>
  <Paragraphs>191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Establishment of vegetable Farms</vt:lpstr>
      <vt:lpstr>Types</vt:lpstr>
      <vt:lpstr>PowerPoint Presentation</vt:lpstr>
      <vt:lpstr>Site selection</vt:lpstr>
      <vt:lpstr>Sowing Methods</vt:lpstr>
      <vt:lpstr>Direct Sowing</vt:lpstr>
      <vt:lpstr>Indirect sowing</vt:lpstr>
      <vt:lpstr>Seed sowing techniques</vt:lpstr>
      <vt:lpstr>Vegetable nursery raising</vt:lpstr>
      <vt:lpstr>Requirements for nursery raising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Transplanting</vt:lpstr>
      <vt:lpstr>PowerPoint Presentation</vt:lpstr>
      <vt:lpstr>Categories of vegetables according to their transplanting ability</vt:lpstr>
      <vt:lpstr>lettuce</vt:lpstr>
      <vt:lpstr>celery </vt:lpstr>
      <vt:lpstr>Brussels sprout</vt:lpstr>
      <vt:lpstr>Leek</vt:lpstr>
      <vt:lpstr>Selection of seedlings for transplanting</vt:lpstr>
      <vt:lpstr>Suitable age for seedlings transplanting</vt:lpstr>
      <vt:lpstr>Precautions in transplanting</vt:lpstr>
      <vt:lpstr>Irrigation Methods</vt:lpstr>
      <vt:lpstr>Fertilizer Application</vt:lpstr>
      <vt:lpstr>PowerPoint Presentation</vt:lpstr>
      <vt:lpstr>Harvesting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4</cp:revision>
  <dcterms:created xsi:type="dcterms:W3CDTF">2020-04-16T15:20:31Z</dcterms:created>
  <dcterms:modified xsi:type="dcterms:W3CDTF">2020-04-18T07:49:11Z</dcterms:modified>
</cp:coreProperties>
</file>