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5"/>
  </p:notesMasterIdLst>
  <p:sldIdLst>
    <p:sldId id="263" r:id="rId2"/>
    <p:sldId id="256" r:id="rId3"/>
    <p:sldId id="278" r:id="rId4"/>
    <p:sldId id="271" r:id="rId5"/>
    <p:sldId id="279" r:id="rId6"/>
    <p:sldId id="281" r:id="rId7"/>
    <p:sldId id="285" r:id="rId8"/>
    <p:sldId id="287" r:id="rId9"/>
    <p:sldId id="280" r:id="rId10"/>
    <p:sldId id="268" r:id="rId11"/>
    <p:sldId id="283" r:id="rId12"/>
    <p:sldId id="282"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0569" autoAdjust="0"/>
  </p:normalViewPr>
  <p:slideViewPr>
    <p:cSldViewPr snapToGrid="0">
      <p:cViewPr>
        <p:scale>
          <a:sx n="73" d="100"/>
          <a:sy n="73" d="100"/>
        </p:scale>
        <p:origin x="-624"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D4D6FD-D969-4F55-9B1A-4CA6CA72EEE0}" type="datetimeFigureOut">
              <a:rPr lang="en-US" smtClean="0"/>
              <a:t>4/14/2020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43C105-1377-4649-90C5-4E9FC0EEC27A}" type="slidenum">
              <a:rPr lang="en-US" smtClean="0"/>
              <a:t>‹#›</a:t>
            </a:fld>
            <a:endParaRPr lang="en-US"/>
          </a:p>
        </p:txBody>
      </p:sp>
    </p:spTree>
    <p:extLst>
      <p:ext uri="{BB962C8B-B14F-4D97-AF65-F5344CB8AC3E}">
        <p14:creationId xmlns:p14="http://schemas.microsoft.com/office/powerpoint/2010/main" val="3310119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 inspection is a task or assessment of fault-finding and fact-finding in many job settings.</a:t>
            </a:r>
            <a:endParaRPr lang="en-US" dirty="0"/>
          </a:p>
        </p:txBody>
      </p:sp>
      <p:sp>
        <p:nvSpPr>
          <p:cNvPr id="4" name="Slide Number Placeholder 3"/>
          <p:cNvSpPr>
            <a:spLocks noGrp="1"/>
          </p:cNvSpPr>
          <p:nvPr>
            <p:ph type="sldNum" sz="quarter" idx="10"/>
          </p:nvPr>
        </p:nvSpPr>
        <p:spPr/>
        <p:txBody>
          <a:bodyPr/>
          <a:lstStyle/>
          <a:p>
            <a:fld id="{BE43C105-1377-4649-90C5-4E9FC0EEC27A}" type="slidenum">
              <a:rPr lang="en-US" smtClean="0"/>
              <a:t>2</a:t>
            </a:fld>
            <a:endParaRPr lang="en-US"/>
          </a:p>
        </p:txBody>
      </p:sp>
    </p:spTree>
    <p:extLst>
      <p:ext uri="{BB962C8B-B14F-4D97-AF65-F5344CB8AC3E}">
        <p14:creationId xmlns:p14="http://schemas.microsoft.com/office/powerpoint/2010/main" val="567318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D2F5F2-7EF4-48C4-8F27-AE6A1E691CAC}"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2988064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F5F2-7EF4-48C4-8F27-AE6A1E691CAC}"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112223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F5F2-7EF4-48C4-8F27-AE6A1E691CAC}"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05423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F5F2-7EF4-48C4-8F27-AE6A1E691CAC}"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3430002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F5F2-7EF4-48C4-8F27-AE6A1E691CAC}"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861362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F5F2-7EF4-48C4-8F27-AE6A1E691CAC}"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1131475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D2F5F2-7EF4-48C4-8F27-AE6A1E691CAC}"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4114723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D2F5F2-7EF4-48C4-8F27-AE6A1E691CAC}"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1338960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D2F5F2-7EF4-48C4-8F27-AE6A1E691CAC}"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4182295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F5F2-7EF4-48C4-8F27-AE6A1E691CAC}"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339193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D2F5F2-7EF4-48C4-8F27-AE6A1E691CAC}"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1494516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D2F5F2-7EF4-48C4-8F27-AE6A1E691CAC}"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2000803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AD2F5F2-7EF4-48C4-8F27-AE6A1E691CAC}"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3869882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D2F5F2-7EF4-48C4-8F27-AE6A1E691CAC}"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3049806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D2F5F2-7EF4-48C4-8F27-AE6A1E691CAC}"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3402998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D2F5F2-7EF4-48C4-8F27-AE6A1E691CAC}"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26981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D2F5F2-7EF4-48C4-8F27-AE6A1E691CAC}" type="datetimeFigureOut">
              <a:rPr lang="en-US" smtClean="0"/>
              <a:t>4/14/2020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4E9A009-A123-44C2-A3A3-B0245EF06510}" type="slidenum">
              <a:rPr lang="en-US" smtClean="0"/>
              <a:t>‹#›</a:t>
            </a:fld>
            <a:endParaRPr lang="en-US"/>
          </a:p>
        </p:txBody>
      </p:sp>
    </p:spTree>
    <p:extLst>
      <p:ext uri="{BB962C8B-B14F-4D97-AF65-F5344CB8AC3E}">
        <p14:creationId xmlns:p14="http://schemas.microsoft.com/office/powerpoint/2010/main" val="370053353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2945" y="1490887"/>
            <a:ext cx="7706814" cy="2650039"/>
          </a:xfrm>
        </p:spPr>
        <p:txBody>
          <a:bodyPr>
            <a:normAutofit/>
          </a:bodyPr>
          <a:lstStyle/>
          <a:p>
            <a:pPr marL="0" lvl="0" indent="0" algn="ctr">
              <a:buNone/>
            </a:pPr>
            <a:r>
              <a:rPr lang="en-GB" sz="5400" b="1" dirty="0" smtClean="0">
                <a:solidFill>
                  <a:srgbClr val="002060"/>
                </a:solidFill>
                <a:latin typeface="Arial" pitchFamily="34" charset="0"/>
                <a:cs typeface="Arial" pitchFamily="34" charset="0"/>
              </a:rPr>
              <a:t>Supervision </a:t>
            </a:r>
            <a:r>
              <a:rPr lang="en-GB" sz="5400" b="1" dirty="0">
                <a:solidFill>
                  <a:srgbClr val="002060"/>
                </a:solidFill>
                <a:latin typeface="Arial" pitchFamily="34" charset="0"/>
                <a:cs typeface="Arial" pitchFamily="34" charset="0"/>
              </a:rPr>
              <a:t>and Inspection</a:t>
            </a:r>
            <a:endParaRPr lang="en-US" sz="5400" dirty="0">
              <a:solidFill>
                <a:srgbClr val="002060"/>
              </a:solidFill>
              <a:latin typeface="Arial" pitchFamily="34" charset="0"/>
              <a:cs typeface="Arial" pitchFamily="34" charset="0"/>
            </a:endParaRPr>
          </a:p>
          <a:p>
            <a:endParaRPr lang="en-US" dirty="0"/>
          </a:p>
        </p:txBody>
      </p:sp>
      <p:sp>
        <p:nvSpPr>
          <p:cNvPr id="5" name="Content Placeholder 1"/>
          <p:cNvSpPr txBox="1">
            <a:spLocks/>
          </p:cNvSpPr>
          <p:nvPr/>
        </p:nvSpPr>
        <p:spPr>
          <a:xfrm>
            <a:off x="875763" y="4765184"/>
            <a:ext cx="9878096" cy="989526"/>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en-GB" sz="4100" b="1" dirty="0" smtClean="0">
                <a:solidFill>
                  <a:srgbClr val="7030A0"/>
                </a:solidFill>
                <a:latin typeface="Arial" pitchFamily="34" charset="0"/>
                <a:cs typeface="Arial" pitchFamily="34" charset="0"/>
              </a:rPr>
              <a:t>By: Dr </a:t>
            </a:r>
            <a:r>
              <a:rPr lang="en-GB" sz="4100" b="1" dirty="0" err="1" smtClean="0">
                <a:solidFill>
                  <a:srgbClr val="7030A0"/>
                </a:solidFill>
                <a:latin typeface="Arial" pitchFamily="34" charset="0"/>
                <a:cs typeface="Arial" pitchFamily="34" charset="0"/>
              </a:rPr>
              <a:t>Nadeem</a:t>
            </a:r>
            <a:r>
              <a:rPr lang="en-GB" sz="4100" b="1" dirty="0" smtClean="0">
                <a:solidFill>
                  <a:srgbClr val="7030A0"/>
                </a:solidFill>
                <a:latin typeface="Arial" pitchFamily="34" charset="0"/>
                <a:cs typeface="Arial" pitchFamily="34" charset="0"/>
              </a:rPr>
              <a:t> Anwar</a:t>
            </a:r>
          </a:p>
          <a:p>
            <a:pPr marL="0" indent="0" algn="ctr">
              <a:buFont typeface="Wingdings 3" charset="2"/>
              <a:buNone/>
            </a:pPr>
            <a:r>
              <a:rPr lang="en-GB" sz="4100" b="1" dirty="0" smtClean="0">
                <a:solidFill>
                  <a:srgbClr val="7030A0"/>
                </a:solidFill>
                <a:latin typeface="Arial" pitchFamily="34" charset="0"/>
                <a:cs typeface="Arial" pitchFamily="34" charset="0"/>
              </a:rPr>
              <a:t>Department of Education, SU</a:t>
            </a:r>
            <a:endParaRPr lang="en-US" sz="4100" dirty="0" smtClean="0">
              <a:solidFill>
                <a:srgbClr val="7030A0"/>
              </a:solidFill>
              <a:latin typeface="Arial" pitchFamily="34" charset="0"/>
              <a:cs typeface="Arial" pitchFamily="34" charset="0"/>
            </a:endParaRPr>
          </a:p>
          <a:p>
            <a:endParaRPr lang="en-US" dirty="0"/>
          </a:p>
        </p:txBody>
      </p:sp>
      <p:sp>
        <p:nvSpPr>
          <p:cNvPr id="4" name="Content Placeholder 1"/>
          <p:cNvSpPr txBox="1">
            <a:spLocks/>
          </p:cNvSpPr>
          <p:nvPr/>
        </p:nvSpPr>
        <p:spPr>
          <a:xfrm>
            <a:off x="143692" y="154122"/>
            <a:ext cx="3004457" cy="786403"/>
          </a:xfrm>
          <a:prstGeom prst="rect">
            <a:avLst/>
          </a:prstGeom>
          <a:solidFill>
            <a:srgbClr val="FFC000"/>
          </a:solidFill>
        </p:spPr>
        <p:txBody>
          <a:bodyPr vert="horz" lIns="91440" tIns="45720" rIns="91440" bIns="45720" rtlCol="0">
            <a:normAutofit fontScale="850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en-GB" sz="5400" b="1" dirty="0" smtClean="0">
                <a:solidFill>
                  <a:srgbClr val="002060"/>
                </a:solidFill>
                <a:latin typeface="Arial" pitchFamily="34" charset="0"/>
                <a:cs typeface="Arial" pitchFamily="34" charset="0"/>
              </a:rPr>
              <a:t>Chapter-3</a:t>
            </a:r>
            <a:endParaRPr lang="en-US" dirty="0"/>
          </a:p>
        </p:txBody>
      </p:sp>
    </p:spTree>
    <p:extLst>
      <p:ext uri="{BB962C8B-B14F-4D97-AF65-F5344CB8AC3E}">
        <p14:creationId xmlns:p14="http://schemas.microsoft.com/office/powerpoint/2010/main" val="1537731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487" y="141668"/>
            <a:ext cx="9427336" cy="6387921"/>
          </a:xfrm>
        </p:spPr>
        <p:txBody>
          <a:bodyPr>
            <a:normAutofit lnSpcReduction="10000"/>
          </a:bodyPr>
          <a:lstStyle/>
          <a:p>
            <a:pPr marL="0" indent="0">
              <a:buNone/>
            </a:pPr>
            <a:endParaRPr lang="en-US" sz="2400" dirty="0">
              <a:solidFill>
                <a:schemeClr val="tx1"/>
              </a:solidFill>
              <a:latin typeface="Times New Roman" panose="02020603050405020304" pitchFamily="18" charset="0"/>
              <a:cs typeface="Times New Roman" panose="02020603050405020304" pitchFamily="18" charset="0"/>
            </a:endParaRPr>
          </a:p>
          <a:p>
            <a:pPr algn="just"/>
            <a:r>
              <a:rPr lang="en-US" sz="2800" dirty="0" smtClean="0">
                <a:solidFill>
                  <a:schemeClr val="tx1"/>
                </a:solidFill>
                <a:latin typeface="Arial" pitchFamily="34" charset="0"/>
                <a:cs typeface="Arial" pitchFamily="34" charset="0"/>
              </a:rPr>
              <a:t>An</a:t>
            </a:r>
            <a:r>
              <a:rPr lang="en-US" sz="2800" dirty="0">
                <a:solidFill>
                  <a:schemeClr val="tx1"/>
                </a:solidFill>
                <a:latin typeface="Arial" pitchFamily="34" charset="0"/>
                <a:cs typeface="Arial" pitchFamily="34" charset="0"/>
              </a:rPr>
              <a:t> </a:t>
            </a:r>
            <a:r>
              <a:rPr lang="en-US" sz="2800" b="1" dirty="0">
                <a:solidFill>
                  <a:schemeClr val="tx1"/>
                </a:solidFill>
                <a:latin typeface="Arial" pitchFamily="34" charset="0"/>
                <a:cs typeface="Arial" pitchFamily="34" charset="0"/>
              </a:rPr>
              <a:t>inspection</a:t>
            </a:r>
            <a:r>
              <a:rPr lang="en-US" sz="2800" dirty="0">
                <a:solidFill>
                  <a:schemeClr val="tx1"/>
                </a:solidFill>
                <a:latin typeface="Arial" pitchFamily="34" charset="0"/>
                <a:cs typeface="Arial" pitchFamily="34" charset="0"/>
              </a:rPr>
              <a:t> involves checking something, i.e., examining and assessing something. We may inspect a building or organization to make sure that it meets specific standards. The inspectors need to ensure that nothing is faulty and that nobody is breaking any laws. They also have to make sure that whatever they are inspecting is safe.</a:t>
            </a:r>
          </a:p>
          <a:p>
            <a:pPr algn="just"/>
            <a:r>
              <a:rPr lang="en-US" sz="2800" dirty="0" smtClean="0">
                <a:solidFill>
                  <a:schemeClr val="tx1"/>
                </a:solidFill>
                <a:latin typeface="Arial" pitchFamily="34" charset="0"/>
                <a:cs typeface="Arial" pitchFamily="34" charset="0"/>
              </a:rPr>
              <a:t>It is the </a:t>
            </a:r>
            <a:r>
              <a:rPr lang="en-US" sz="2800" dirty="0">
                <a:solidFill>
                  <a:schemeClr val="tx1"/>
                </a:solidFill>
                <a:latin typeface="Arial" pitchFamily="34" charset="0"/>
                <a:cs typeface="Arial" pitchFamily="34" charset="0"/>
              </a:rPr>
              <a:t>critical appraisal of materials, items, or systems involving examination, testing, and gauging. Inspectors take measurements and make comparisons. Inspections are formal evaluations or organized examination exercises.</a:t>
            </a:r>
          </a:p>
          <a:p>
            <a:pPr algn="just"/>
            <a:r>
              <a:rPr lang="en-US" sz="2800" dirty="0">
                <a:solidFill>
                  <a:schemeClr val="tx1"/>
                </a:solidFill>
                <a:latin typeface="Arial" pitchFamily="34" charset="0"/>
                <a:cs typeface="Arial" pitchFamily="34" charset="0"/>
              </a:rPr>
              <a:t>The inspectors determine whether the item or material is in proper condition and of the right quantity. </a:t>
            </a:r>
          </a:p>
        </p:txBody>
      </p:sp>
    </p:spTree>
    <p:extLst>
      <p:ext uri="{BB962C8B-B14F-4D97-AF65-F5344CB8AC3E}">
        <p14:creationId xmlns:p14="http://schemas.microsoft.com/office/powerpoint/2010/main" val="3103676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1" y="450762"/>
            <a:ext cx="10663708" cy="6104586"/>
          </a:xfrm>
        </p:spPr>
        <p:txBody>
          <a:bodyPr>
            <a:normAutofit fontScale="92500" lnSpcReduction="20000"/>
          </a:bodyPr>
          <a:lstStyle/>
          <a:p>
            <a:pPr marL="0" indent="0" algn="ctr">
              <a:buNone/>
            </a:pPr>
            <a:r>
              <a:rPr lang="en-GB" sz="3900" b="1" dirty="0" smtClean="0">
                <a:solidFill>
                  <a:srgbClr val="0070C0"/>
                </a:solidFill>
                <a:latin typeface="Arial" panose="020B0604020202020204" pitchFamily="34" charset="0"/>
                <a:cs typeface="Arial" panose="020B0604020202020204" pitchFamily="34" charset="0"/>
              </a:rPr>
              <a:t>Educational Inspection </a:t>
            </a:r>
          </a:p>
          <a:p>
            <a:pPr algn="just" fontAlgn="base"/>
            <a:r>
              <a:rPr lang="en-GB" sz="3500" dirty="0">
                <a:solidFill>
                  <a:schemeClr val="tx1"/>
                </a:solidFill>
                <a:latin typeface="Arial" pitchFamily="34" charset="0"/>
                <a:cs typeface="Arial" pitchFamily="34" charset="0"/>
              </a:rPr>
              <a:t>Education inspectors evaluate schools to ensure that specific standards in teaching, learning, financial management and organisation are being achieved and maintained</a:t>
            </a:r>
            <a:r>
              <a:rPr lang="en-GB" sz="3500" dirty="0" smtClean="0">
                <a:solidFill>
                  <a:schemeClr val="tx1"/>
                </a:solidFill>
                <a:latin typeface="Arial" pitchFamily="34" charset="0"/>
                <a:cs typeface="Arial" pitchFamily="34" charset="0"/>
              </a:rPr>
              <a:t>.</a:t>
            </a:r>
          </a:p>
          <a:p>
            <a:pPr algn="just" fontAlgn="base"/>
            <a:r>
              <a:rPr lang="en-US" sz="3000" dirty="0" smtClean="0">
                <a:solidFill>
                  <a:schemeClr val="tx1"/>
                </a:solidFill>
                <a:latin typeface="Arial" pitchFamily="34" charset="0"/>
                <a:cs typeface="Arial" pitchFamily="34" charset="0"/>
              </a:rPr>
              <a:t>The </a:t>
            </a:r>
            <a:r>
              <a:rPr lang="en-US" sz="3000" dirty="0">
                <a:solidFill>
                  <a:schemeClr val="tx1"/>
                </a:solidFill>
                <a:latin typeface="Arial" pitchFamily="34" charset="0"/>
                <a:cs typeface="Arial" pitchFamily="34" charset="0"/>
              </a:rPr>
              <a:t>dictionary of education defines supervision as “all efforts of designed schools towards providing leadership to teachers and other educational workers in the improvement of instruction ; involves the stimulation of professional growth and development of teachers, the selection and revision of educational objectives, materials on instruction and methods of teaching and the evaluation of instruction.” Here the word “supervision” means to guide and stimulate the activities of teachers with a view to improve them, i.e., teaching as well as instruction and promoting professional growth.</a:t>
            </a:r>
          </a:p>
          <a:p>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6997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1" y="450762"/>
            <a:ext cx="10663708" cy="6104586"/>
          </a:xfrm>
        </p:spPr>
        <p:txBody>
          <a:bodyPr>
            <a:normAutofit/>
          </a:bodyPr>
          <a:lstStyle/>
          <a:p>
            <a:pPr marL="0" indent="0" algn="ctr">
              <a:buNone/>
            </a:pPr>
            <a:r>
              <a:rPr lang="en-GB" sz="3900" b="1" dirty="0" smtClean="0">
                <a:solidFill>
                  <a:srgbClr val="0070C0"/>
                </a:solidFill>
                <a:latin typeface="Arial" panose="020B0604020202020204" pitchFamily="34" charset="0"/>
                <a:cs typeface="Arial" panose="020B0604020202020204" pitchFamily="34" charset="0"/>
              </a:rPr>
              <a:t>Activities: Educational Inspection </a:t>
            </a:r>
          </a:p>
          <a:p>
            <a:pPr marL="0" indent="0" fontAlgn="base">
              <a:buNone/>
            </a:pPr>
            <a:r>
              <a:rPr lang="en-GB" sz="3600" b="1" dirty="0" smtClean="0"/>
              <a:t>In education settings it deals with the </a:t>
            </a:r>
            <a:endParaRPr lang="en-GB" sz="3600" b="1" dirty="0"/>
          </a:p>
          <a:p>
            <a:pPr fontAlgn="base"/>
            <a:r>
              <a:rPr lang="en-GB" sz="3200" dirty="0">
                <a:solidFill>
                  <a:schemeClr val="tx1"/>
                </a:solidFill>
                <a:latin typeface="Arial" pitchFamily="34" charset="0"/>
                <a:cs typeface="Arial" pitchFamily="34" charset="0"/>
              </a:rPr>
              <a:t>Observing lessons.</a:t>
            </a:r>
          </a:p>
          <a:p>
            <a:pPr fontAlgn="base"/>
            <a:r>
              <a:rPr lang="en-GB" sz="3200" dirty="0">
                <a:solidFill>
                  <a:schemeClr val="tx1"/>
                </a:solidFill>
                <a:latin typeface="Arial" pitchFamily="34" charset="0"/>
                <a:cs typeface="Arial" pitchFamily="34" charset="0"/>
              </a:rPr>
              <a:t>Talking with teachers and pupils.</a:t>
            </a:r>
          </a:p>
          <a:p>
            <a:pPr fontAlgn="base"/>
            <a:r>
              <a:rPr lang="en-GB" sz="3200" dirty="0">
                <a:solidFill>
                  <a:schemeClr val="tx1"/>
                </a:solidFill>
                <a:latin typeface="Arial" pitchFamily="34" charset="0"/>
                <a:cs typeface="Arial" pitchFamily="34" charset="0"/>
              </a:rPr>
              <a:t>Assessing school organisation.</a:t>
            </a:r>
          </a:p>
          <a:p>
            <a:pPr fontAlgn="base"/>
            <a:r>
              <a:rPr lang="en-GB" sz="3200" dirty="0">
                <a:solidFill>
                  <a:schemeClr val="tx1"/>
                </a:solidFill>
                <a:latin typeface="Arial" pitchFamily="34" charset="0"/>
                <a:cs typeface="Arial" pitchFamily="34" charset="0"/>
              </a:rPr>
              <a:t>Checking pupils’ work.</a:t>
            </a:r>
          </a:p>
          <a:p>
            <a:pPr fontAlgn="base"/>
            <a:r>
              <a:rPr lang="en-GB" sz="3200" dirty="0" smtClean="0">
                <a:solidFill>
                  <a:schemeClr val="tx1"/>
                </a:solidFill>
                <a:latin typeface="Arial" pitchFamily="34" charset="0"/>
                <a:cs typeface="Arial" pitchFamily="34" charset="0"/>
              </a:rPr>
              <a:t>Looking school record.</a:t>
            </a:r>
          </a:p>
          <a:p>
            <a:pPr fontAlgn="base"/>
            <a:r>
              <a:rPr lang="en-GB" sz="3200" dirty="0" smtClean="0">
                <a:solidFill>
                  <a:schemeClr val="tx1"/>
                </a:solidFill>
                <a:latin typeface="Arial" pitchFamily="34" charset="0"/>
                <a:cs typeface="Arial" pitchFamily="34" charset="0"/>
              </a:rPr>
              <a:t>Teaching &amp; Learning Environment.</a:t>
            </a:r>
          </a:p>
          <a:p>
            <a:pPr fontAlgn="base"/>
            <a:r>
              <a:rPr lang="en-GB" sz="3200" dirty="0" smtClean="0">
                <a:solidFill>
                  <a:schemeClr val="tx1"/>
                </a:solidFill>
                <a:latin typeface="Arial" pitchFamily="34" charset="0"/>
                <a:cs typeface="Arial" pitchFamily="34" charset="0"/>
              </a:rPr>
              <a:t>Examine the use and maintain of Learning material</a:t>
            </a:r>
          </a:p>
          <a:p>
            <a:pPr fontAlgn="base"/>
            <a:endParaRPr lang="en-GB" sz="3600" dirty="0"/>
          </a:p>
          <a:p>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5072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672" y="2433711"/>
            <a:ext cx="8596668" cy="2475914"/>
          </a:xfrm>
        </p:spPr>
        <p:txBody>
          <a:bodyPr/>
          <a:lstStyle/>
          <a:p>
            <a:r>
              <a:rPr lang="en-US" dirty="0"/>
              <a:t>            </a:t>
            </a:r>
            <a:r>
              <a:rPr lang="en-US" sz="9600" dirty="0">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1333444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200" dirty="0">
                <a:latin typeface="Times New Roman" panose="02020603050405020304" pitchFamily="18" charset="0"/>
                <a:cs typeface="Times New Roman" panose="02020603050405020304" pitchFamily="18" charset="0"/>
              </a:rPr>
              <a:t> </a:t>
            </a:r>
          </a:p>
        </p:txBody>
      </p:sp>
      <p:sp>
        <p:nvSpPr>
          <p:cNvPr id="3" name="Subtitle 2"/>
          <p:cNvSpPr>
            <a:spLocks noGrp="1"/>
          </p:cNvSpPr>
          <p:nvPr>
            <p:ph type="subTitle" idx="1"/>
          </p:nvPr>
        </p:nvSpPr>
        <p:spPr>
          <a:xfrm>
            <a:off x="399245" y="373486"/>
            <a:ext cx="11191741" cy="5975799"/>
          </a:xfrm>
        </p:spPr>
        <p:style>
          <a:lnRef idx="2">
            <a:schemeClr val="accent1"/>
          </a:lnRef>
          <a:fillRef idx="1">
            <a:schemeClr val="lt1"/>
          </a:fillRef>
          <a:effectRef idx="0">
            <a:schemeClr val="accent1"/>
          </a:effectRef>
          <a:fontRef idx="minor">
            <a:schemeClr val="dk1"/>
          </a:fontRef>
        </p:style>
        <p:txBody>
          <a:bodyPr>
            <a:noAutofit/>
          </a:bodyPr>
          <a:lstStyle/>
          <a:p>
            <a:pPr algn="ctr"/>
            <a:r>
              <a:rPr lang="en-US" sz="3200" b="1" cap="all" dirty="0" smtClean="0">
                <a:solidFill>
                  <a:srgbClr val="0070C0"/>
                </a:solidFill>
                <a:latin typeface="Arial" panose="020B0604020202020204" pitchFamily="34" charset="0"/>
                <a:cs typeface="Arial" panose="020B0604020202020204" pitchFamily="34" charset="0"/>
              </a:rPr>
              <a:t>Definitions</a:t>
            </a:r>
            <a:endParaRPr lang="en-US" sz="3200" b="1" cap="all" dirty="0">
              <a:solidFill>
                <a:srgbClr val="0070C0"/>
              </a:solidFill>
              <a:latin typeface="Arial" panose="020B0604020202020204" pitchFamily="34" charset="0"/>
              <a:cs typeface="Arial" panose="020B0604020202020204" pitchFamily="34" charset="0"/>
            </a:endParaRPr>
          </a:p>
          <a:p>
            <a:pPr algn="l"/>
            <a:r>
              <a:rPr lang="en-GB" sz="3200" dirty="0">
                <a:solidFill>
                  <a:schemeClr val="tx1"/>
                </a:solidFill>
                <a:latin typeface="Arial" pitchFamily="34" charset="0"/>
                <a:cs typeface="Arial" pitchFamily="34" charset="0"/>
              </a:rPr>
              <a:t>Supervision is a Latin Word. Super means ‘from the above’ and vision means ‘to see’. In ordinary sense of the term, supervision means </a:t>
            </a:r>
            <a:r>
              <a:rPr lang="en-GB" sz="3200" b="1" u="sng" dirty="0">
                <a:solidFill>
                  <a:srgbClr val="7030A0"/>
                </a:solidFill>
                <a:latin typeface="Arial" pitchFamily="34" charset="0"/>
                <a:cs typeface="Arial" pitchFamily="34" charset="0"/>
              </a:rPr>
              <a:t>overseeing the activities of others</a:t>
            </a:r>
            <a:r>
              <a:rPr lang="en-GB" sz="3200" dirty="0" smtClean="0">
                <a:solidFill>
                  <a:schemeClr val="tx1"/>
                </a:solidFill>
                <a:latin typeface="Arial" pitchFamily="34" charset="0"/>
                <a:cs typeface="Arial" pitchFamily="34" charset="0"/>
              </a:rPr>
              <a:t>.</a:t>
            </a:r>
          </a:p>
          <a:p>
            <a:pPr marL="342900" indent="-342900" algn="l">
              <a:buFont typeface="Wingdings" pitchFamily="2" charset="2"/>
              <a:buChar char="Ø"/>
            </a:pPr>
            <a:r>
              <a:rPr lang="en-GB" sz="3200" b="1" dirty="0" smtClean="0">
                <a:solidFill>
                  <a:srgbClr val="002060"/>
                </a:solidFill>
                <a:latin typeface="Arial" pitchFamily="34" charset="0"/>
                <a:cs typeface="Arial" pitchFamily="34" charset="0"/>
              </a:rPr>
              <a:t>It is the process through which overseeing </a:t>
            </a:r>
            <a:r>
              <a:rPr lang="en-GB" sz="3200" b="1" dirty="0">
                <a:solidFill>
                  <a:srgbClr val="002060"/>
                </a:solidFill>
                <a:latin typeface="Arial" pitchFamily="34" charset="0"/>
                <a:cs typeface="Arial" pitchFamily="34" charset="0"/>
              </a:rPr>
              <a:t>the subordinates at work with authority and with an aim to guide the employees, if he is doing wrong</a:t>
            </a:r>
            <a:r>
              <a:rPr lang="en-GB" sz="3200" b="1" dirty="0" smtClean="0">
                <a:solidFill>
                  <a:srgbClr val="002060"/>
                </a:solidFill>
                <a:latin typeface="Arial" pitchFamily="34" charset="0"/>
                <a:cs typeface="Arial" pitchFamily="34" charset="0"/>
              </a:rPr>
              <a:t>.”</a:t>
            </a:r>
          </a:p>
          <a:p>
            <a:pPr marL="342900" indent="-342900" algn="l">
              <a:buFont typeface="Wingdings" pitchFamily="2" charset="2"/>
              <a:buChar char="Ø"/>
            </a:pPr>
            <a:r>
              <a:rPr lang="en-GB" sz="3200" dirty="0" smtClean="0">
                <a:solidFill>
                  <a:schemeClr val="tx1"/>
                </a:solidFill>
                <a:latin typeface="Arial" pitchFamily="34" charset="0"/>
                <a:cs typeface="Arial" pitchFamily="34" charset="0"/>
              </a:rPr>
              <a:t>Supervision </a:t>
            </a:r>
            <a:r>
              <a:rPr lang="en-GB" sz="3200" dirty="0">
                <a:solidFill>
                  <a:schemeClr val="tx1"/>
                </a:solidFill>
                <a:latin typeface="Arial" panose="020B0604020202020204" pitchFamily="34" charset="0"/>
                <a:cs typeface="Arial" panose="020B0604020202020204" pitchFamily="34" charset="0"/>
              </a:rPr>
              <a:t>is a way of ensuring and improving staff competence and effectiveness through observation, discussion, guidance &amp; support and on-the-job training</a:t>
            </a:r>
            <a:r>
              <a:rPr lang="en-GB" sz="3200" dirty="0" smtClean="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919727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200" dirty="0">
                <a:latin typeface="Times New Roman" panose="02020603050405020304" pitchFamily="18" charset="0"/>
                <a:cs typeface="Times New Roman" panose="02020603050405020304" pitchFamily="18" charset="0"/>
              </a:rPr>
              <a:t> </a:t>
            </a:r>
          </a:p>
        </p:txBody>
      </p:sp>
      <p:sp>
        <p:nvSpPr>
          <p:cNvPr id="3" name="Subtitle 2"/>
          <p:cNvSpPr>
            <a:spLocks noGrp="1"/>
          </p:cNvSpPr>
          <p:nvPr>
            <p:ph type="subTitle" idx="1"/>
          </p:nvPr>
        </p:nvSpPr>
        <p:spPr>
          <a:xfrm>
            <a:off x="605307" y="605306"/>
            <a:ext cx="9929611" cy="4868215"/>
          </a:xfrm>
        </p:spPr>
        <p:style>
          <a:lnRef idx="2">
            <a:schemeClr val="accent1"/>
          </a:lnRef>
          <a:fillRef idx="1">
            <a:schemeClr val="lt1"/>
          </a:fillRef>
          <a:effectRef idx="0">
            <a:schemeClr val="accent1"/>
          </a:effectRef>
          <a:fontRef idx="minor">
            <a:schemeClr val="dk1"/>
          </a:fontRef>
        </p:style>
        <p:txBody>
          <a:bodyPr>
            <a:noAutofit/>
          </a:bodyPr>
          <a:lstStyle/>
          <a:p>
            <a:pPr marL="342900" indent="-342900" algn="just">
              <a:buFont typeface="Wingdings" pitchFamily="2" charset="2"/>
              <a:buChar char="Ø"/>
            </a:pPr>
            <a:r>
              <a:rPr lang="en-GB" sz="2800" dirty="0" smtClean="0">
                <a:solidFill>
                  <a:schemeClr val="tx1"/>
                </a:solidFill>
                <a:latin typeface="Arial" pitchFamily="34" charset="0"/>
                <a:cs typeface="Arial" pitchFamily="34" charset="0"/>
              </a:rPr>
              <a:t>A </a:t>
            </a:r>
            <a:r>
              <a:rPr lang="en-GB" sz="2800" dirty="0">
                <a:solidFill>
                  <a:schemeClr val="tx1"/>
                </a:solidFill>
                <a:latin typeface="Arial" pitchFamily="34" charset="0"/>
                <a:cs typeface="Arial" pitchFamily="34" charset="0"/>
              </a:rPr>
              <a:t>process by which one worker is given responsibility by the organisation to work with another worker(s) in order to meet certain organisational, professional and personal objectives which together promote the best outcomes for service users.’ </a:t>
            </a:r>
            <a:endParaRPr lang="en-US" sz="2800" dirty="0" smtClean="0">
              <a:solidFill>
                <a:schemeClr val="tx1"/>
              </a:solidFill>
              <a:latin typeface="Arial" pitchFamily="34" charset="0"/>
              <a:cs typeface="Arial" pitchFamily="34" charset="0"/>
            </a:endParaRPr>
          </a:p>
          <a:p>
            <a:pPr algn="l"/>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4340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0006" y="347730"/>
            <a:ext cx="9684912" cy="6001555"/>
          </a:xfrm>
        </p:spPr>
        <p:txBody>
          <a:bodyPr>
            <a:normAutofit/>
          </a:bodyPr>
          <a:lstStyle/>
          <a:p>
            <a:pPr marL="0" indent="0" algn="ctr">
              <a:buNone/>
            </a:pPr>
            <a:r>
              <a:rPr lang="en-GB" sz="3200" b="1" dirty="0" smtClean="0">
                <a:solidFill>
                  <a:srgbClr val="0070C0"/>
                </a:solidFill>
                <a:latin typeface="Arial" panose="020B0604020202020204" pitchFamily="34" charset="0"/>
                <a:cs typeface="Arial" panose="020B0604020202020204" pitchFamily="34" charset="0"/>
              </a:rPr>
              <a:t>Educational Supervision</a:t>
            </a:r>
          </a:p>
          <a:p>
            <a:pPr marL="0" indent="0" algn="just">
              <a:buNone/>
            </a:pPr>
            <a:r>
              <a:rPr lang="en-GB" sz="3200" dirty="0" smtClean="0">
                <a:solidFill>
                  <a:schemeClr val="tx1"/>
                </a:solidFill>
                <a:latin typeface="Arial" panose="020B0604020202020204" pitchFamily="34" charset="0"/>
                <a:cs typeface="Arial" panose="020B0604020202020204" pitchFamily="34" charset="0"/>
              </a:rPr>
              <a:t>Educational supervision </a:t>
            </a:r>
            <a:r>
              <a:rPr lang="en-GB" sz="3200" dirty="0">
                <a:solidFill>
                  <a:schemeClr val="tx1"/>
                </a:solidFill>
                <a:latin typeface="Arial" panose="020B0604020202020204" pitchFamily="34" charset="0"/>
                <a:cs typeface="Arial" panose="020B0604020202020204" pitchFamily="34" charset="0"/>
              </a:rPr>
              <a:t>is a process which aims to support, assure and develop the knowledge, skills and values of the </a:t>
            </a:r>
            <a:r>
              <a:rPr lang="en-GB" sz="3200" dirty="0" smtClean="0">
                <a:solidFill>
                  <a:schemeClr val="tx1"/>
                </a:solidFill>
                <a:latin typeface="Arial" panose="020B0604020202020204" pitchFamily="34" charset="0"/>
                <a:cs typeface="Arial" panose="020B0604020202020204" pitchFamily="34" charset="0"/>
              </a:rPr>
              <a:t>teachers and learners.</a:t>
            </a:r>
            <a:r>
              <a:rPr lang="en-US" sz="3200" dirty="0" smtClean="0">
                <a:solidFill>
                  <a:schemeClr val="tx1"/>
                </a:solidFill>
                <a:latin typeface="Arial" pitchFamily="34" charset="0"/>
                <a:cs typeface="Arial" pitchFamily="34" charset="0"/>
              </a:rPr>
              <a:t> </a:t>
            </a:r>
            <a:endParaRPr lang="en-US" sz="3200" dirty="0">
              <a:solidFill>
                <a:schemeClr val="tx1"/>
              </a:solidFill>
              <a:latin typeface="Arial" pitchFamily="34" charset="0"/>
              <a:cs typeface="Arial" pitchFamily="34" charset="0"/>
            </a:endParaRPr>
          </a:p>
          <a:p>
            <a:pPr marL="0" indent="0" algn="just">
              <a:buNone/>
            </a:pPr>
            <a:r>
              <a:rPr lang="en-GB" sz="3200" dirty="0" smtClean="0">
                <a:solidFill>
                  <a:schemeClr val="tx1"/>
                </a:solidFill>
                <a:latin typeface="Arial" panose="020B0604020202020204" pitchFamily="34" charset="0"/>
                <a:cs typeface="Arial" panose="020B0604020202020204" pitchFamily="34" charset="0"/>
              </a:rPr>
              <a:t>Educational </a:t>
            </a:r>
            <a:r>
              <a:rPr lang="en-GB" sz="3200" dirty="0">
                <a:solidFill>
                  <a:schemeClr val="tx1"/>
                </a:solidFill>
                <a:latin typeface="Arial" panose="020B0604020202020204" pitchFamily="34" charset="0"/>
                <a:cs typeface="Arial" panose="020B0604020202020204" pitchFamily="34" charset="0"/>
              </a:rPr>
              <a:t>supervision is the positive, democratic action taken by school administrators in providing leadership of all educational workers in the development of a better learning situation for the individuals involved. </a:t>
            </a:r>
            <a:endParaRPr lang="en-US" sz="3200" b="1"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7388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1" y="450762"/>
            <a:ext cx="10663708" cy="6104586"/>
          </a:xfrm>
        </p:spPr>
        <p:txBody>
          <a:bodyPr>
            <a:normAutofit fontScale="92500" lnSpcReduction="20000"/>
          </a:bodyPr>
          <a:lstStyle/>
          <a:p>
            <a:pPr marL="0" indent="0" algn="ctr">
              <a:buNone/>
            </a:pPr>
            <a:r>
              <a:rPr lang="en-GB" sz="3900" b="1" dirty="0" smtClean="0">
                <a:solidFill>
                  <a:srgbClr val="0070C0"/>
                </a:solidFill>
                <a:latin typeface="Arial" panose="020B0604020202020204" pitchFamily="34" charset="0"/>
                <a:cs typeface="Arial" panose="020B0604020202020204" pitchFamily="34" charset="0"/>
              </a:rPr>
              <a:t>Educational Supervision</a:t>
            </a:r>
          </a:p>
          <a:p>
            <a:pPr algn="just" fontAlgn="base"/>
            <a:r>
              <a:rPr lang="en-US" sz="3000" dirty="0">
                <a:solidFill>
                  <a:schemeClr val="tx1"/>
                </a:solidFill>
                <a:latin typeface="Arial" pitchFamily="34" charset="0"/>
                <a:cs typeface="Arial" pitchFamily="34" charset="0"/>
              </a:rPr>
              <a:t>According to Adams and Dickey, “Supervision is a planned </a:t>
            </a:r>
            <a:r>
              <a:rPr lang="en-US" sz="3000" dirty="0" err="1">
                <a:solidFill>
                  <a:schemeClr val="tx1"/>
                </a:solidFill>
                <a:latin typeface="Arial" pitchFamily="34" charset="0"/>
                <a:cs typeface="Arial" pitchFamily="34" charset="0"/>
              </a:rPr>
              <a:t>programme</a:t>
            </a:r>
            <a:r>
              <a:rPr lang="en-US" sz="3000" dirty="0">
                <a:solidFill>
                  <a:schemeClr val="tx1"/>
                </a:solidFill>
                <a:latin typeface="Arial" pitchFamily="34" charset="0"/>
                <a:cs typeface="Arial" pitchFamily="34" charset="0"/>
              </a:rPr>
              <a:t> for the improvement.” It exists in their opinion for one reason only to improve teaching and learning. So it is mainly concerned with “development of teachers and pupils</a:t>
            </a:r>
            <a:r>
              <a:rPr lang="en-US" sz="3000" dirty="0" smtClean="0">
                <a:solidFill>
                  <a:schemeClr val="tx1"/>
                </a:solidFill>
                <a:latin typeface="Arial" pitchFamily="34" charset="0"/>
                <a:cs typeface="Arial" pitchFamily="34" charset="0"/>
              </a:rPr>
              <a:t>.”</a:t>
            </a:r>
          </a:p>
          <a:p>
            <a:pPr algn="just" fontAlgn="base"/>
            <a:r>
              <a:rPr lang="en-US" sz="3000" dirty="0" smtClean="0">
                <a:solidFill>
                  <a:schemeClr val="tx1"/>
                </a:solidFill>
                <a:latin typeface="Arial" pitchFamily="34" charset="0"/>
                <a:cs typeface="Arial" pitchFamily="34" charset="0"/>
              </a:rPr>
              <a:t>The </a:t>
            </a:r>
            <a:r>
              <a:rPr lang="en-US" sz="3000" dirty="0">
                <a:solidFill>
                  <a:schemeClr val="tx1"/>
                </a:solidFill>
                <a:latin typeface="Arial" pitchFamily="34" charset="0"/>
                <a:cs typeface="Arial" pitchFamily="34" charset="0"/>
              </a:rPr>
              <a:t>dictionary of education defines supervision as “all efforts of designed schools towards providing leadership to teachers and other educational workers in the improvement of instruction ; involves the stimulation of professional growth and development of teachers, the selection and revision of educational objectives, materials on instruction and methods of teaching and the evaluation of instruction.” Here the word “supervision” means to guide and stimulate the activities of teachers with a view to improve them, i.e., teaching as well as instruction and promoting professional growth.</a:t>
            </a:r>
          </a:p>
          <a:p>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6511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9549" y="347730"/>
            <a:ext cx="10097037" cy="6001555"/>
          </a:xfrm>
        </p:spPr>
        <p:txBody>
          <a:bodyPr>
            <a:normAutofit fontScale="85000" lnSpcReduction="20000"/>
          </a:bodyPr>
          <a:lstStyle/>
          <a:p>
            <a:pPr marL="0" indent="0" algn="ctr">
              <a:buNone/>
            </a:pPr>
            <a:r>
              <a:rPr lang="en-GB" sz="3200" b="1" dirty="0" smtClean="0">
                <a:solidFill>
                  <a:srgbClr val="0070C0"/>
                </a:solidFill>
                <a:latin typeface="Arial" panose="020B0604020202020204" pitchFamily="34" charset="0"/>
                <a:cs typeface="Arial" panose="020B0604020202020204" pitchFamily="34" charset="0"/>
              </a:rPr>
              <a:t>Educational Supervision</a:t>
            </a:r>
          </a:p>
          <a:p>
            <a:pPr algn="just" fontAlgn="base"/>
            <a:r>
              <a:rPr lang="en-GB" sz="3300" dirty="0">
                <a:solidFill>
                  <a:schemeClr val="tx1"/>
                </a:solidFill>
                <a:latin typeface="Arial" pitchFamily="34" charset="0"/>
                <a:cs typeface="Arial" pitchFamily="34" charset="0"/>
              </a:rPr>
              <a:t>Supervision is a creative and dynamic process giving friendly guidance and direction to teachers and pupils for improving themselves and the teaching-learning situation for the accomplishment of the desired goals of </a:t>
            </a:r>
            <a:r>
              <a:rPr lang="en-GB" sz="3300" dirty="0" smtClean="0">
                <a:solidFill>
                  <a:schemeClr val="tx1"/>
                </a:solidFill>
                <a:latin typeface="Arial" pitchFamily="34" charset="0"/>
                <a:cs typeface="Arial" pitchFamily="34" charset="0"/>
              </a:rPr>
              <a:t>education.</a:t>
            </a:r>
            <a:endParaRPr lang="en-GB" sz="3300" dirty="0">
              <a:solidFill>
                <a:schemeClr val="tx1"/>
              </a:solidFill>
              <a:latin typeface="Arial" pitchFamily="34" charset="0"/>
              <a:cs typeface="Arial" pitchFamily="34" charset="0"/>
            </a:endParaRPr>
          </a:p>
          <a:p>
            <a:pPr algn="just" fontAlgn="base"/>
            <a:r>
              <a:rPr lang="en-GB" sz="3300" dirty="0">
                <a:solidFill>
                  <a:schemeClr val="tx1"/>
                </a:solidFill>
                <a:latin typeface="Arial" pitchFamily="34" charset="0"/>
                <a:cs typeface="Arial" pitchFamily="34" charset="0"/>
              </a:rPr>
              <a:t>Educational Supervision means an all out effort of the school officials directed towards providing leadership to teachers and other educational workers for the improvement of institution. It involves both human and material </a:t>
            </a:r>
            <a:r>
              <a:rPr lang="en-GB" sz="3300" dirty="0" smtClean="0">
                <a:solidFill>
                  <a:schemeClr val="tx1"/>
                </a:solidFill>
                <a:latin typeface="Arial" pitchFamily="34" charset="0"/>
                <a:cs typeface="Arial" pitchFamily="34" charset="0"/>
              </a:rPr>
              <a:t>elements.</a:t>
            </a:r>
          </a:p>
          <a:p>
            <a:pPr marL="0" indent="0" algn="just" fontAlgn="base">
              <a:buNone/>
            </a:pPr>
            <a:r>
              <a:rPr lang="en-GB" sz="3300" b="1" dirty="0" smtClean="0">
                <a:solidFill>
                  <a:srgbClr val="C00000"/>
                </a:solidFill>
                <a:latin typeface="Arial" pitchFamily="34" charset="0"/>
                <a:cs typeface="Arial" pitchFamily="34" charset="0"/>
              </a:rPr>
              <a:t>The </a:t>
            </a:r>
            <a:r>
              <a:rPr lang="en-GB" sz="3300" b="1" dirty="0">
                <a:solidFill>
                  <a:srgbClr val="C00000"/>
                </a:solidFill>
                <a:latin typeface="Arial" pitchFamily="34" charset="0"/>
                <a:cs typeface="Arial" pitchFamily="34" charset="0"/>
              </a:rPr>
              <a:t>human elements </a:t>
            </a:r>
            <a:r>
              <a:rPr lang="en-GB" sz="3300" dirty="0">
                <a:solidFill>
                  <a:schemeClr val="tx1"/>
                </a:solidFill>
                <a:latin typeface="Arial" pitchFamily="34" charset="0"/>
                <a:cs typeface="Arial" pitchFamily="34" charset="0"/>
              </a:rPr>
              <a:t>are the pupils, parents, teachers and other employees, the community and other </a:t>
            </a:r>
            <a:r>
              <a:rPr lang="en-GB" sz="3300" dirty="0" smtClean="0">
                <a:solidFill>
                  <a:schemeClr val="tx1"/>
                </a:solidFill>
                <a:latin typeface="Arial" pitchFamily="34" charset="0"/>
                <a:cs typeface="Arial" pitchFamily="34" charset="0"/>
              </a:rPr>
              <a:t>educational. </a:t>
            </a:r>
          </a:p>
          <a:p>
            <a:pPr marL="0" indent="0" algn="just" fontAlgn="base">
              <a:buNone/>
            </a:pPr>
            <a:r>
              <a:rPr lang="en-GB" sz="3300" dirty="0" smtClean="0">
                <a:solidFill>
                  <a:schemeClr val="tx1"/>
                </a:solidFill>
                <a:latin typeface="Arial" pitchFamily="34" charset="0"/>
                <a:cs typeface="Arial" pitchFamily="34" charset="0"/>
              </a:rPr>
              <a:t>On </a:t>
            </a:r>
            <a:r>
              <a:rPr lang="en-GB" sz="3300" dirty="0">
                <a:solidFill>
                  <a:schemeClr val="tx1"/>
                </a:solidFill>
                <a:latin typeface="Arial" pitchFamily="34" charset="0"/>
                <a:cs typeface="Arial" pitchFamily="34" charset="0"/>
              </a:rPr>
              <a:t>the </a:t>
            </a:r>
            <a:r>
              <a:rPr lang="en-GB" sz="3300" b="1" dirty="0">
                <a:solidFill>
                  <a:srgbClr val="C00000"/>
                </a:solidFill>
                <a:latin typeface="Arial" pitchFamily="34" charset="0"/>
                <a:cs typeface="Arial" pitchFamily="34" charset="0"/>
              </a:rPr>
              <a:t>material side </a:t>
            </a:r>
            <a:r>
              <a:rPr lang="en-GB" sz="3300" dirty="0">
                <a:solidFill>
                  <a:schemeClr val="tx1"/>
                </a:solidFill>
                <a:latin typeface="Arial" pitchFamily="34" charset="0"/>
                <a:cs typeface="Arial" pitchFamily="34" charset="0"/>
              </a:rPr>
              <a:t>money, building, equipment, playgrounds etc. are included. Besides these, the curriculum, methods and techniques of teaching also come under the scope of supervision.</a:t>
            </a:r>
          </a:p>
          <a:p>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6506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1" y="450762"/>
            <a:ext cx="10663708" cy="6104586"/>
          </a:xfrm>
        </p:spPr>
        <p:txBody>
          <a:bodyPr>
            <a:normAutofit/>
          </a:bodyPr>
          <a:lstStyle/>
          <a:p>
            <a:pPr marL="0" indent="0" algn="ctr">
              <a:buNone/>
            </a:pPr>
            <a:r>
              <a:rPr lang="en-GB" sz="3900" b="1" dirty="0" smtClean="0">
                <a:solidFill>
                  <a:srgbClr val="0070C0"/>
                </a:solidFill>
                <a:latin typeface="Arial" panose="020B0604020202020204" pitchFamily="34" charset="0"/>
                <a:cs typeface="Arial" panose="020B0604020202020204" pitchFamily="34" charset="0"/>
              </a:rPr>
              <a:t>Activities: Educational Supervision </a:t>
            </a:r>
          </a:p>
          <a:p>
            <a:pPr marL="0" indent="0" fontAlgn="base">
              <a:buNone/>
            </a:pPr>
            <a:r>
              <a:rPr lang="en-GB" sz="3600" b="1" dirty="0" smtClean="0"/>
              <a:t> </a:t>
            </a:r>
            <a:r>
              <a:rPr lang="en-GB" sz="3200" b="1" dirty="0" smtClean="0">
                <a:solidFill>
                  <a:schemeClr val="tx1"/>
                </a:solidFill>
                <a:latin typeface="Arial" pitchFamily="34" charset="0"/>
                <a:cs typeface="Arial" pitchFamily="34" charset="0"/>
              </a:rPr>
              <a:t>Judgment </a:t>
            </a:r>
            <a:r>
              <a:rPr lang="en-GB" sz="3200" b="1" dirty="0">
                <a:solidFill>
                  <a:schemeClr val="tx1"/>
                </a:solidFill>
                <a:latin typeface="Arial" pitchFamily="34" charset="0"/>
                <a:cs typeface="Arial" pitchFamily="34" charset="0"/>
              </a:rPr>
              <a:t>concerning the competence of </a:t>
            </a:r>
            <a:r>
              <a:rPr lang="en-GB" sz="3200" b="1" dirty="0" smtClean="0">
                <a:solidFill>
                  <a:schemeClr val="tx1"/>
                </a:solidFill>
                <a:latin typeface="Arial" pitchFamily="34" charset="0"/>
                <a:cs typeface="Arial" pitchFamily="34" charset="0"/>
              </a:rPr>
              <a:t>teachers: </a:t>
            </a:r>
          </a:p>
          <a:p>
            <a:pPr marL="0" indent="0" fontAlgn="base">
              <a:buNone/>
            </a:pPr>
            <a:r>
              <a:rPr lang="en-GB" sz="3200" b="1" dirty="0" smtClean="0">
                <a:solidFill>
                  <a:schemeClr val="tx1"/>
                </a:solidFill>
                <a:latin typeface="Arial" pitchFamily="34" charset="0"/>
                <a:cs typeface="Arial" pitchFamily="34" charset="0"/>
              </a:rPr>
              <a:t>1. The </a:t>
            </a:r>
            <a:r>
              <a:rPr lang="en-GB" sz="3200" b="1" dirty="0">
                <a:solidFill>
                  <a:schemeClr val="tx1"/>
                </a:solidFill>
                <a:latin typeface="Arial" pitchFamily="34" charset="0"/>
                <a:cs typeface="Arial" pitchFamily="34" charset="0"/>
              </a:rPr>
              <a:t>subject matter taught. </a:t>
            </a:r>
            <a:endParaRPr lang="en-GB" sz="3200" b="1" dirty="0" smtClean="0">
              <a:solidFill>
                <a:schemeClr val="tx1"/>
              </a:solidFill>
              <a:latin typeface="Arial" pitchFamily="34" charset="0"/>
              <a:cs typeface="Arial" pitchFamily="34" charset="0"/>
            </a:endParaRPr>
          </a:p>
          <a:p>
            <a:pPr marL="0" indent="0" fontAlgn="base">
              <a:buNone/>
            </a:pPr>
            <a:r>
              <a:rPr lang="en-GB" sz="3200" b="1" dirty="0" smtClean="0">
                <a:solidFill>
                  <a:schemeClr val="tx1"/>
                </a:solidFill>
                <a:latin typeface="Arial" pitchFamily="34" charset="0"/>
                <a:cs typeface="Arial" pitchFamily="34" charset="0"/>
              </a:rPr>
              <a:t>2</a:t>
            </a:r>
            <a:r>
              <a:rPr lang="en-GB" sz="3200" b="1" dirty="0">
                <a:solidFill>
                  <a:schemeClr val="tx1"/>
                </a:solidFill>
                <a:latin typeface="Arial" pitchFamily="34" charset="0"/>
                <a:cs typeface="Arial" pitchFamily="34" charset="0"/>
              </a:rPr>
              <a:t>. The methods of teaching utilized. </a:t>
            </a:r>
            <a:endParaRPr lang="en-GB" sz="3200" b="1" dirty="0" smtClean="0">
              <a:solidFill>
                <a:schemeClr val="tx1"/>
              </a:solidFill>
              <a:latin typeface="Arial" pitchFamily="34" charset="0"/>
              <a:cs typeface="Arial" pitchFamily="34" charset="0"/>
            </a:endParaRPr>
          </a:p>
          <a:p>
            <a:pPr marL="0" indent="0" fontAlgn="base">
              <a:buNone/>
            </a:pPr>
            <a:r>
              <a:rPr lang="en-GB" sz="3200" b="1" dirty="0" smtClean="0">
                <a:solidFill>
                  <a:schemeClr val="tx1"/>
                </a:solidFill>
                <a:latin typeface="Arial" pitchFamily="34" charset="0"/>
                <a:cs typeface="Arial" pitchFamily="34" charset="0"/>
              </a:rPr>
              <a:t>3</a:t>
            </a:r>
            <a:r>
              <a:rPr lang="en-GB" sz="3200" b="1" dirty="0">
                <a:solidFill>
                  <a:schemeClr val="tx1"/>
                </a:solidFill>
                <a:latin typeface="Arial" pitchFamily="34" charset="0"/>
                <a:cs typeface="Arial" pitchFamily="34" charset="0"/>
              </a:rPr>
              <a:t>. The evaluation of student achievement. </a:t>
            </a:r>
            <a:endParaRPr lang="en-GB" sz="3200" b="1" dirty="0" smtClean="0">
              <a:solidFill>
                <a:schemeClr val="tx1"/>
              </a:solidFill>
              <a:latin typeface="Arial" pitchFamily="34" charset="0"/>
              <a:cs typeface="Arial" pitchFamily="34" charset="0"/>
            </a:endParaRPr>
          </a:p>
          <a:p>
            <a:pPr marL="0" indent="0" fontAlgn="base">
              <a:buNone/>
            </a:pPr>
            <a:r>
              <a:rPr lang="en-GB" sz="3200" b="1" dirty="0" smtClean="0">
                <a:solidFill>
                  <a:schemeClr val="tx1"/>
                </a:solidFill>
                <a:latin typeface="Arial" pitchFamily="34" charset="0"/>
                <a:cs typeface="Arial" pitchFamily="34" charset="0"/>
              </a:rPr>
              <a:t>4</a:t>
            </a:r>
            <a:r>
              <a:rPr lang="en-GB" sz="3200" b="1" dirty="0">
                <a:solidFill>
                  <a:schemeClr val="tx1"/>
                </a:solidFill>
                <a:latin typeface="Arial" pitchFamily="34" charset="0"/>
                <a:cs typeface="Arial" pitchFamily="34" charset="0"/>
              </a:rPr>
              <a:t>. Student relationships. </a:t>
            </a:r>
            <a:endParaRPr lang="en-GB" sz="3200" b="1" dirty="0" smtClean="0">
              <a:solidFill>
                <a:schemeClr val="tx1"/>
              </a:solidFill>
              <a:latin typeface="Arial" pitchFamily="34" charset="0"/>
              <a:cs typeface="Arial" pitchFamily="34" charset="0"/>
            </a:endParaRPr>
          </a:p>
          <a:p>
            <a:pPr marL="0" indent="0" fontAlgn="base">
              <a:buNone/>
            </a:pPr>
            <a:r>
              <a:rPr lang="en-GB" sz="3200" b="1" dirty="0" smtClean="0">
                <a:solidFill>
                  <a:schemeClr val="tx1"/>
                </a:solidFill>
                <a:latin typeface="Arial" pitchFamily="34" charset="0"/>
                <a:cs typeface="Arial" pitchFamily="34" charset="0"/>
              </a:rPr>
              <a:t>5. </a:t>
            </a:r>
            <a:r>
              <a:rPr lang="en-GB" sz="3200" b="1" dirty="0">
                <a:solidFill>
                  <a:schemeClr val="tx1"/>
                </a:solidFill>
                <a:latin typeface="Arial" pitchFamily="34" charset="0"/>
                <a:cs typeface="Arial" pitchFamily="34" charset="0"/>
              </a:rPr>
              <a:t>Relationships with fellow teachers. </a:t>
            </a:r>
            <a:endParaRPr lang="en-GB" sz="3200" b="1" dirty="0" smtClean="0">
              <a:solidFill>
                <a:schemeClr val="tx1"/>
              </a:solidFill>
              <a:latin typeface="Arial" pitchFamily="34" charset="0"/>
              <a:cs typeface="Arial" pitchFamily="34" charset="0"/>
            </a:endParaRPr>
          </a:p>
          <a:p>
            <a:pPr marL="0" indent="0" fontAlgn="base">
              <a:buNone/>
            </a:pPr>
            <a:r>
              <a:rPr lang="en-GB" sz="3200" b="1" dirty="0" smtClean="0">
                <a:solidFill>
                  <a:schemeClr val="tx1"/>
                </a:solidFill>
                <a:latin typeface="Arial" pitchFamily="34" charset="0"/>
                <a:cs typeface="Arial" pitchFamily="34" charset="0"/>
              </a:rPr>
              <a:t>6</a:t>
            </a:r>
            <a:r>
              <a:rPr lang="en-GB" sz="3200" b="1" dirty="0">
                <a:solidFill>
                  <a:schemeClr val="tx1"/>
                </a:solidFill>
                <a:latin typeface="Arial" pitchFamily="34" charset="0"/>
                <a:cs typeface="Arial" pitchFamily="34" charset="0"/>
              </a:rPr>
              <a:t>. Professional development. </a:t>
            </a:r>
            <a:endParaRPr lang="en-GB" sz="3200" b="1" dirty="0" smtClean="0">
              <a:solidFill>
                <a:schemeClr val="tx1"/>
              </a:solidFill>
              <a:latin typeface="Arial" pitchFamily="34" charset="0"/>
              <a:cs typeface="Arial" pitchFamily="34" charset="0"/>
            </a:endParaRPr>
          </a:p>
          <a:p>
            <a:pPr marL="0" indent="0" fontAlgn="base">
              <a:buNone/>
            </a:pPr>
            <a:r>
              <a:rPr lang="en-GB" sz="3200" b="1" dirty="0" smtClean="0">
                <a:solidFill>
                  <a:schemeClr val="tx1"/>
                </a:solidFill>
                <a:latin typeface="Arial" pitchFamily="34" charset="0"/>
                <a:cs typeface="Arial" pitchFamily="34" charset="0"/>
              </a:rPr>
              <a:t>7</a:t>
            </a:r>
            <a:r>
              <a:rPr lang="en-GB" sz="3200" b="1" dirty="0">
                <a:solidFill>
                  <a:schemeClr val="tx1"/>
                </a:solidFill>
                <a:latin typeface="Arial" pitchFamily="34" charset="0"/>
                <a:cs typeface="Arial" pitchFamily="34" charset="0"/>
              </a:rPr>
              <a:t>. Community living</a:t>
            </a:r>
            <a:r>
              <a:rPr lang="en-GB" sz="3200" b="1" dirty="0" smtClean="0">
                <a:solidFill>
                  <a:schemeClr val="tx1"/>
                </a:solidFill>
                <a:latin typeface="Arial" pitchFamily="34" charset="0"/>
                <a:cs typeface="Arial" pitchFamily="34" charset="0"/>
              </a:rPr>
              <a:t>. </a:t>
            </a:r>
            <a:endParaRPr lang="en-GB" sz="3200" dirty="0">
              <a:solidFill>
                <a:schemeClr val="tx1"/>
              </a:solidFill>
              <a:latin typeface="Arial" pitchFamily="34" charset="0"/>
              <a:cs typeface="Arial" pitchFamily="34" charset="0"/>
            </a:endParaRPr>
          </a:p>
          <a:p>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1321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1" y="450762"/>
            <a:ext cx="10663708" cy="6104586"/>
          </a:xfrm>
        </p:spPr>
        <p:txBody>
          <a:bodyPr>
            <a:normAutofit lnSpcReduction="10000"/>
          </a:bodyPr>
          <a:lstStyle/>
          <a:p>
            <a:pPr marL="0" indent="0" algn="ctr">
              <a:buNone/>
            </a:pPr>
            <a:r>
              <a:rPr lang="en-GB" sz="3900" b="1" dirty="0" smtClean="0">
                <a:solidFill>
                  <a:srgbClr val="0070C0"/>
                </a:solidFill>
                <a:latin typeface="Arial" panose="020B0604020202020204" pitchFamily="34" charset="0"/>
                <a:cs typeface="Arial" panose="020B0604020202020204" pitchFamily="34" charset="0"/>
              </a:rPr>
              <a:t>Features of Supervision  </a:t>
            </a:r>
          </a:p>
          <a:p>
            <a:pPr algn="just" fontAlgn="base"/>
            <a:r>
              <a:rPr lang="en-US" sz="3200" dirty="0" smtClean="0">
                <a:solidFill>
                  <a:schemeClr val="tx1"/>
                </a:solidFill>
                <a:latin typeface="Arial" pitchFamily="34" charset="0"/>
                <a:cs typeface="Arial" pitchFamily="34" charset="0"/>
              </a:rPr>
              <a:t>Supervision </a:t>
            </a:r>
            <a:r>
              <a:rPr lang="en-US" sz="3200" dirty="0">
                <a:solidFill>
                  <a:schemeClr val="tx1"/>
                </a:solidFill>
                <a:latin typeface="Arial" pitchFamily="34" charset="0"/>
                <a:cs typeface="Arial" pitchFamily="34" charset="0"/>
              </a:rPr>
              <a:t>is a creative and dynamic expert technical service.</a:t>
            </a:r>
          </a:p>
          <a:p>
            <a:pPr algn="just" fontAlgn="base"/>
            <a:r>
              <a:rPr lang="en-US" sz="3200" dirty="0" smtClean="0">
                <a:solidFill>
                  <a:schemeClr val="tx1"/>
                </a:solidFill>
                <a:latin typeface="Arial" pitchFamily="34" charset="0"/>
                <a:cs typeface="Arial" pitchFamily="34" charset="0"/>
              </a:rPr>
              <a:t>It </a:t>
            </a:r>
            <a:r>
              <a:rPr lang="en-US" sz="3200" dirty="0">
                <a:solidFill>
                  <a:schemeClr val="tx1"/>
                </a:solidFill>
                <a:latin typeface="Arial" pitchFamily="34" charset="0"/>
                <a:cs typeface="Arial" pitchFamily="34" charset="0"/>
              </a:rPr>
              <a:t>provides leadership with expert knowledge and superior skills.</a:t>
            </a:r>
          </a:p>
          <a:p>
            <a:pPr algn="just" fontAlgn="base"/>
            <a:r>
              <a:rPr lang="en-US" sz="3200" dirty="0" smtClean="0">
                <a:solidFill>
                  <a:schemeClr val="tx1"/>
                </a:solidFill>
                <a:latin typeface="Arial" pitchFamily="34" charset="0"/>
                <a:cs typeface="Arial" pitchFamily="34" charset="0"/>
              </a:rPr>
              <a:t>It </a:t>
            </a:r>
            <a:r>
              <a:rPr lang="en-US" sz="3200" dirty="0">
                <a:solidFill>
                  <a:schemeClr val="tx1"/>
                </a:solidFill>
                <a:latin typeface="Arial" pitchFamily="34" charset="0"/>
                <a:cs typeface="Arial" pitchFamily="34" charset="0"/>
              </a:rPr>
              <a:t>gives coordination, direction and guidance to teacher’s activities.</a:t>
            </a:r>
          </a:p>
          <a:p>
            <a:pPr algn="just" fontAlgn="base"/>
            <a:r>
              <a:rPr lang="en-US" sz="3200" dirty="0" smtClean="0">
                <a:solidFill>
                  <a:schemeClr val="tx1"/>
                </a:solidFill>
                <a:latin typeface="Arial" pitchFamily="34" charset="0"/>
                <a:cs typeface="Arial" pitchFamily="34" charset="0"/>
              </a:rPr>
              <a:t>It </a:t>
            </a:r>
            <a:r>
              <a:rPr lang="en-US" sz="3200" dirty="0">
                <a:solidFill>
                  <a:schemeClr val="tx1"/>
                </a:solidFill>
                <a:latin typeface="Arial" pitchFamily="34" charset="0"/>
                <a:cs typeface="Arial" pitchFamily="34" charset="0"/>
              </a:rPr>
              <a:t>stimulates the continuous growth of teachers and development of pupils.</a:t>
            </a:r>
          </a:p>
          <a:p>
            <a:pPr algn="just"/>
            <a:r>
              <a:rPr lang="en-US" sz="3200" dirty="0" smtClean="0">
                <a:solidFill>
                  <a:schemeClr val="tx1"/>
                </a:solidFill>
                <a:latin typeface="Arial" pitchFamily="34" charset="0"/>
                <a:cs typeface="Arial" pitchFamily="34" charset="0"/>
              </a:rPr>
              <a:t>It </a:t>
            </a:r>
            <a:r>
              <a:rPr lang="en-US" sz="3200" dirty="0">
                <a:solidFill>
                  <a:schemeClr val="tx1"/>
                </a:solidFill>
                <a:latin typeface="Arial" pitchFamily="34" charset="0"/>
                <a:cs typeface="Arial" pitchFamily="34" charset="0"/>
              </a:rPr>
              <a:t>improves instruction and the teaching-learning process.</a:t>
            </a:r>
          </a:p>
        </p:txBody>
      </p:sp>
    </p:spTree>
    <p:extLst>
      <p:ext uri="{BB962C8B-B14F-4D97-AF65-F5344CB8AC3E}">
        <p14:creationId xmlns:p14="http://schemas.microsoft.com/office/powerpoint/2010/main" val="310203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577" y="321972"/>
            <a:ext cx="7366715" cy="3747752"/>
          </a:xfrm>
        </p:spPr>
        <p:txBody>
          <a:bodyPr>
            <a:normAutofit lnSpcReduction="10000"/>
          </a:bodyPr>
          <a:lstStyle/>
          <a:p>
            <a:r>
              <a:rPr lang="en-GB" sz="3200" dirty="0">
                <a:solidFill>
                  <a:schemeClr val="tx1"/>
                </a:solidFill>
                <a:latin typeface="Arial" pitchFamily="34" charset="0"/>
                <a:cs typeface="Arial" pitchFamily="34" charset="0"/>
              </a:rPr>
              <a:t>It came from </a:t>
            </a:r>
            <a:r>
              <a:rPr lang="en-GB" sz="3200" dirty="0" smtClean="0">
                <a:solidFill>
                  <a:schemeClr val="tx1"/>
                </a:solidFill>
                <a:latin typeface="Arial" pitchFamily="34" charset="0"/>
                <a:cs typeface="Arial" pitchFamily="34" charset="0"/>
              </a:rPr>
              <a:t>Old French</a:t>
            </a:r>
            <a:r>
              <a:rPr lang="en-GB" sz="3200" dirty="0">
                <a:solidFill>
                  <a:schemeClr val="tx1"/>
                </a:solidFill>
                <a:latin typeface="Arial" pitchFamily="34" charset="0"/>
                <a:cs typeface="Arial" pitchFamily="34" charset="0"/>
              </a:rPr>
              <a:t> </a:t>
            </a:r>
            <a:r>
              <a:rPr lang="en-GB" sz="3200" dirty="0" err="1">
                <a:solidFill>
                  <a:schemeClr val="tx1"/>
                </a:solidFill>
                <a:latin typeface="Arial" pitchFamily="34" charset="0"/>
                <a:cs typeface="Arial" pitchFamily="34" charset="0"/>
              </a:rPr>
              <a:t>Inspeccion</a:t>
            </a:r>
            <a:r>
              <a:rPr lang="en-GB" sz="3200" dirty="0">
                <a:solidFill>
                  <a:schemeClr val="tx1"/>
                </a:solidFill>
                <a:latin typeface="Arial" pitchFamily="34" charset="0"/>
                <a:cs typeface="Arial" pitchFamily="34" charset="0"/>
              </a:rPr>
              <a:t>, meaning ‘examination, </a:t>
            </a:r>
            <a:r>
              <a:rPr lang="en-GB" sz="3200" dirty="0" smtClean="0">
                <a:solidFill>
                  <a:schemeClr val="tx1"/>
                </a:solidFill>
                <a:latin typeface="Arial" pitchFamily="34" charset="0"/>
                <a:cs typeface="Arial" pitchFamily="34" charset="0"/>
              </a:rPr>
              <a:t>which </a:t>
            </a:r>
            <a:r>
              <a:rPr lang="en-GB" sz="3200" dirty="0">
                <a:solidFill>
                  <a:schemeClr val="tx1"/>
                </a:solidFill>
                <a:latin typeface="Arial" pitchFamily="34" charset="0"/>
                <a:cs typeface="Arial" pitchFamily="34" charset="0"/>
              </a:rPr>
              <a:t>became Inspection in Modern French.</a:t>
            </a:r>
          </a:p>
          <a:p>
            <a:r>
              <a:rPr lang="en-GB" sz="3200" dirty="0">
                <a:solidFill>
                  <a:schemeClr val="tx1"/>
                </a:solidFill>
                <a:latin typeface="Arial" pitchFamily="34" charset="0"/>
                <a:cs typeface="Arial" pitchFamily="34" charset="0"/>
              </a:rPr>
              <a:t>The French word came from Latin </a:t>
            </a:r>
            <a:r>
              <a:rPr lang="en-GB" sz="3200" dirty="0" err="1">
                <a:solidFill>
                  <a:schemeClr val="tx1"/>
                </a:solidFill>
                <a:latin typeface="Arial" pitchFamily="34" charset="0"/>
                <a:cs typeface="Arial" pitchFamily="34" charset="0"/>
              </a:rPr>
              <a:t>Inspectionem</a:t>
            </a:r>
            <a:r>
              <a:rPr lang="en-GB" sz="3200" dirty="0">
                <a:solidFill>
                  <a:schemeClr val="tx1"/>
                </a:solidFill>
                <a:latin typeface="Arial" pitchFamily="34" charset="0"/>
                <a:cs typeface="Arial" pitchFamily="34" charset="0"/>
              </a:rPr>
              <a:t> </a:t>
            </a:r>
            <a:r>
              <a:rPr lang="en-GB" sz="3200" dirty="0" smtClean="0">
                <a:solidFill>
                  <a:schemeClr val="tx1"/>
                </a:solidFill>
                <a:latin typeface="Arial" pitchFamily="34" charset="0"/>
                <a:cs typeface="Arial" pitchFamily="34" charset="0"/>
              </a:rPr>
              <a:t>which </a:t>
            </a:r>
            <a:r>
              <a:rPr lang="en-GB" sz="3200" dirty="0" err="1" smtClean="0">
                <a:solidFill>
                  <a:schemeClr val="tx1"/>
                </a:solidFill>
                <a:latin typeface="Arial" pitchFamily="34" charset="0"/>
                <a:cs typeface="Arial" pitchFamily="34" charset="0"/>
              </a:rPr>
              <a:t>meas</a:t>
            </a:r>
            <a:r>
              <a:rPr lang="en-GB" sz="3200" dirty="0" smtClean="0">
                <a:solidFill>
                  <a:schemeClr val="tx1"/>
                </a:solidFill>
                <a:latin typeface="Arial" pitchFamily="34" charset="0"/>
                <a:cs typeface="Arial" pitchFamily="34" charset="0"/>
              </a:rPr>
              <a:t> ‘ to observe</a:t>
            </a:r>
            <a:r>
              <a:rPr lang="en-GB" sz="3200" dirty="0">
                <a:solidFill>
                  <a:schemeClr val="tx1"/>
                </a:solidFill>
                <a:latin typeface="Arial" pitchFamily="34" charset="0"/>
                <a:cs typeface="Arial" pitchFamily="34" charset="0"/>
              </a:rPr>
              <a:t>, </a:t>
            </a:r>
            <a:r>
              <a:rPr lang="en-GB" sz="3200" dirty="0" smtClean="0">
                <a:solidFill>
                  <a:schemeClr val="tx1"/>
                </a:solidFill>
                <a:latin typeface="Arial" pitchFamily="34" charset="0"/>
                <a:cs typeface="Arial" pitchFamily="34" charset="0"/>
              </a:rPr>
              <a:t>to look </a:t>
            </a:r>
            <a:r>
              <a:rPr lang="en-GB" sz="3200" dirty="0">
                <a:solidFill>
                  <a:schemeClr val="tx1"/>
                </a:solidFill>
                <a:latin typeface="Arial" pitchFamily="34" charset="0"/>
                <a:cs typeface="Arial" pitchFamily="34" charset="0"/>
              </a:rPr>
              <a:t>at, </a:t>
            </a:r>
            <a:r>
              <a:rPr lang="en-GB" sz="3200" dirty="0" smtClean="0">
                <a:solidFill>
                  <a:schemeClr val="tx1"/>
                </a:solidFill>
                <a:latin typeface="Arial" pitchFamily="34" charset="0"/>
                <a:cs typeface="Arial" pitchFamily="34" charset="0"/>
              </a:rPr>
              <a:t>to view</a:t>
            </a:r>
            <a:r>
              <a:rPr lang="en-GB" sz="3200" dirty="0">
                <a:solidFill>
                  <a:schemeClr val="tx1"/>
                </a:solidFill>
                <a:latin typeface="Arial" pitchFamily="34" charset="0"/>
                <a:cs typeface="Arial" pitchFamily="34" charset="0"/>
              </a:rPr>
              <a:t>, </a:t>
            </a:r>
            <a:r>
              <a:rPr lang="en-GB" sz="3200" dirty="0" smtClean="0">
                <a:solidFill>
                  <a:schemeClr val="tx1"/>
                </a:solidFill>
                <a:latin typeface="Arial" pitchFamily="34" charset="0"/>
                <a:cs typeface="Arial" pitchFamily="34" charset="0"/>
              </a:rPr>
              <a:t>to </a:t>
            </a:r>
            <a:r>
              <a:rPr lang="en-GB" sz="3200" dirty="0">
                <a:solidFill>
                  <a:schemeClr val="tx1"/>
                </a:solidFill>
                <a:latin typeface="Arial" pitchFamily="34" charset="0"/>
                <a:cs typeface="Arial" pitchFamily="34" charset="0"/>
              </a:rPr>
              <a:t>examine, </a:t>
            </a:r>
            <a:r>
              <a:rPr lang="en-GB" sz="3200" dirty="0" smtClean="0">
                <a:solidFill>
                  <a:schemeClr val="tx1"/>
                </a:solidFill>
                <a:latin typeface="Arial" pitchFamily="34" charset="0"/>
                <a:cs typeface="Arial" pitchFamily="34" charset="0"/>
              </a:rPr>
              <a:t>to look </a:t>
            </a:r>
            <a:r>
              <a:rPr lang="en-GB" sz="3200" dirty="0">
                <a:solidFill>
                  <a:schemeClr val="tx1"/>
                </a:solidFill>
                <a:latin typeface="Arial" pitchFamily="34" charset="0"/>
                <a:cs typeface="Arial" pitchFamily="34" charset="0"/>
              </a:rPr>
              <a:t>into.’</a:t>
            </a:r>
          </a:p>
          <a:p>
            <a:pPr marL="0" indent="0">
              <a:buNone/>
            </a:pPr>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p:txBody>
      </p:sp>
      <p:pic>
        <p:nvPicPr>
          <p:cNvPr id="4" name="Picture 3" descr="Inspection"/>
          <p:cNvPicPr/>
          <p:nvPr/>
        </p:nvPicPr>
        <p:blipFill>
          <a:blip r:embed="rId2">
            <a:extLst>
              <a:ext uri="{28A0092B-C50C-407E-A947-70E740481C1C}">
                <a14:useLocalDpi xmlns:a14="http://schemas.microsoft.com/office/drawing/2010/main" val="0"/>
              </a:ext>
            </a:extLst>
          </a:blip>
          <a:srcRect/>
          <a:stretch>
            <a:fillRect/>
          </a:stretch>
        </p:blipFill>
        <p:spPr bwMode="auto">
          <a:xfrm>
            <a:off x="7379594" y="309093"/>
            <a:ext cx="4812406" cy="6426557"/>
          </a:xfrm>
          <a:prstGeom prst="rect">
            <a:avLst/>
          </a:prstGeom>
          <a:noFill/>
          <a:ln>
            <a:noFill/>
          </a:ln>
        </p:spPr>
      </p:pic>
      <p:pic>
        <p:nvPicPr>
          <p:cNvPr id="5" name="Picture 4" descr="Inspection - Ticket inspector"/>
          <p:cNvPicPr/>
          <p:nvPr/>
        </p:nvPicPr>
        <p:blipFill>
          <a:blip r:embed="rId3">
            <a:extLst>
              <a:ext uri="{28A0092B-C50C-407E-A947-70E740481C1C}">
                <a14:useLocalDpi xmlns:a14="http://schemas.microsoft.com/office/drawing/2010/main" val="0"/>
              </a:ext>
            </a:extLst>
          </a:blip>
          <a:srcRect/>
          <a:stretch>
            <a:fillRect/>
          </a:stretch>
        </p:blipFill>
        <p:spPr bwMode="auto">
          <a:xfrm>
            <a:off x="953037" y="4211392"/>
            <a:ext cx="6156101" cy="2292439"/>
          </a:xfrm>
          <a:prstGeom prst="rect">
            <a:avLst/>
          </a:prstGeom>
          <a:noFill/>
          <a:ln>
            <a:noFill/>
          </a:ln>
        </p:spPr>
      </p:pic>
    </p:spTree>
    <p:extLst>
      <p:ext uri="{BB962C8B-B14F-4D97-AF65-F5344CB8AC3E}">
        <p14:creationId xmlns:p14="http://schemas.microsoft.com/office/powerpoint/2010/main" val="173936679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414</TotalTime>
  <Words>770</Words>
  <Application>Microsoft Office PowerPoint</Application>
  <PresentationFormat>Custom</PresentationFormat>
  <Paragraphs>59</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Facet</vt:lpstr>
      <vt:lpstr>PowerPoint Presentation</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wasif ali</dc:creator>
  <cp:lastModifiedBy>DR NADEEM</cp:lastModifiedBy>
  <cp:revision>46</cp:revision>
  <dcterms:created xsi:type="dcterms:W3CDTF">2020-04-11T17:03:54Z</dcterms:created>
  <dcterms:modified xsi:type="dcterms:W3CDTF">2020-04-14T10:48:27Z</dcterms:modified>
</cp:coreProperties>
</file>