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38"/>
  </p:notesMasterIdLst>
  <p:sldIdLst>
    <p:sldId id="332" r:id="rId2"/>
    <p:sldId id="333" r:id="rId3"/>
    <p:sldId id="336" r:id="rId4"/>
    <p:sldId id="334" r:id="rId5"/>
    <p:sldId id="258" r:id="rId6"/>
    <p:sldId id="257" r:id="rId7"/>
    <p:sldId id="279" r:id="rId8"/>
    <p:sldId id="260" r:id="rId9"/>
    <p:sldId id="262" r:id="rId10"/>
    <p:sldId id="263" r:id="rId11"/>
    <p:sldId id="264" r:id="rId12"/>
    <p:sldId id="269" r:id="rId13"/>
    <p:sldId id="273" r:id="rId14"/>
    <p:sldId id="274" r:id="rId15"/>
    <p:sldId id="276" r:id="rId16"/>
    <p:sldId id="338" r:id="rId17"/>
    <p:sldId id="347" r:id="rId18"/>
    <p:sldId id="348" r:id="rId19"/>
    <p:sldId id="349" r:id="rId20"/>
    <p:sldId id="286" r:id="rId21"/>
    <p:sldId id="287" r:id="rId22"/>
    <p:sldId id="294" r:id="rId23"/>
    <p:sldId id="350" r:id="rId24"/>
    <p:sldId id="288" r:id="rId25"/>
    <p:sldId id="289" r:id="rId26"/>
    <p:sldId id="309" r:id="rId27"/>
    <p:sldId id="339" r:id="rId28"/>
    <p:sldId id="326" r:id="rId29"/>
    <p:sldId id="340" r:id="rId30"/>
    <p:sldId id="341" r:id="rId31"/>
    <p:sldId id="342" r:id="rId32"/>
    <p:sldId id="343" r:id="rId33"/>
    <p:sldId id="344" r:id="rId34"/>
    <p:sldId id="329" r:id="rId35"/>
    <p:sldId id="345" r:id="rId36"/>
    <p:sldId id="346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96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519374-5F94-4859-9A67-9211F302A2C5}" type="datetimeFigureOut">
              <a:rPr lang="en-MY" smtClean="0"/>
              <a:t>30/9/2014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2A03E-E3B4-4904-98A2-7C973E64295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35771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D4175EB-DE56-49AF-A484-B2725416A138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A56084C-CAEF-45BF-BB88-5DAC566CFC80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7750" y="4352925"/>
            <a:ext cx="4787900" cy="41163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92100" indent="-292100" eaLnBrk="1" hangingPunct="1">
              <a:spcBef>
                <a:spcPct val="0"/>
              </a:spcBef>
            </a:pPr>
            <a:endParaRPr lang="en-US" b="1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58543ED-16A5-4AD6-A23C-B9B7F7A45937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7750" y="4352925"/>
            <a:ext cx="4787900" cy="41163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92100" indent="-292100"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3FC657-97D2-4DFD-A629-7ED6721010CC}" type="slidenum">
              <a:rPr lang="en-US"/>
              <a:pPr/>
              <a:t>35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272CA-D05C-4D80-BDCD-88199638E392}" type="datetime1">
              <a:rPr lang="en-MY" smtClean="0"/>
              <a:t>30/9/2014</a:t>
            </a:fld>
            <a:endParaRPr lang="en-MY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B338-07D1-4EE5-8D7E-3E388FA6A5B7}" type="slidenum">
              <a:rPr lang="en-MY" smtClean="0"/>
              <a:t>‹#›</a:t>
            </a:fld>
            <a:endParaRPr lang="en-MY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5DF29-A473-4AEA-85E0-CF7EF4ED12F4}" type="datetime1">
              <a:rPr lang="en-MY" smtClean="0"/>
              <a:t>30/9/2014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B338-07D1-4EE5-8D7E-3E388FA6A5B7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CA9DA-2A5C-4D7C-AD42-82C53C48493C}" type="datetime1">
              <a:rPr lang="en-MY" smtClean="0"/>
              <a:t>30/9/2014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B338-07D1-4EE5-8D7E-3E388FA6A5B7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9F5C9-37BC-4A11-8CBD-BBA5A33C513D}" type="datetime1">
              <a:rPr lang="en-MY" smtClean="0"/>
              <a:t>30/9/2014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B338-07D1-4EE5-8D7E-3E388FA6A5B7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F20D-3F62-4296-99CE-EB14142C1761}" type="datetime1">
              <a:rPr lang="en-MY" smtClean="0"/>
              <a:t>30/9/2014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B338-07D1-4EE5-8D7E-3E388FA6A5B7}" type="slidenum">
              <a:rPr lang="en-MY" smtClean="0"/>
              <a:t>‹#›</a:t>
            </a:fld>
            <a:endParaRPr lang="en-MY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B8A3B-30DC-4183-B3A7-7EF92FCDA7CA}" type="datetime1">
              <a:rPr lang="en-MY" smtClean="0"/>
              <a:t>30/9/2014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B338-07D1-4EE5-8D7E-3E388FA6A5B7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1BFFC-4551-4504-BA8C-537EFC35DF9F}" type="datetime1">
              <a:rPr lang="en-MY" smtClean="0"/>
              <a:t>30/9/2014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B338-07D1-4EE5-8D7E-3E388FA6A5B7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BD6C-4042-4759-8FED-133C9A8DBFF2}" type="datetime1">
              <a:rPr lang="en-MY" smtClean="0"/>
              <a:t>30/9/2014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B338-07D1-4EE5-8D7E-3E388FA6A5B7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342A-54F9-4BB4-9D33-DEEC19E755B6}" type="datetime1">
              <a:rPr lang="en-MY" smtClean="0"/>
              <a:t>30/9/2014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B338-07D1-4EE5-8D7E-3E388FA6A5B7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075C-9EA1-4A7E-B752-48819057281C}" type="datetime1">
              <a:rPr lang="en-MY" smtClean="0"/>
              <a:t>30/9/2014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B338-07D1-4EE5-8D7E-3E388FA6A5B7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A262A-8C8B-4172-86B5-371E70427C9C}" type="datetime1">
              <a:rPr lang="en-MY" smtClean="0"/>
              <a:t>30/9/2014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CEEB338-07D1-4EE5-8D7E-3E388FA6A5B7}" type="slidenum">
              <a:rPr lang="en-MY" smtClean="0"/>
              <a:t>‹#›</a:t>
            </a:fld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608F8C5-22FD-48C1-9714-9FFB3CFDD121}" type="datetime1">
              <a:rPr lang="en-MY" smtClean="0"/>
              <a:t>30/9/2014</a:t>
            </a:fld>
            <a:endParaRPr lang="en-MY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EEB338-07D1-4EE5-8D7E-3E388FA6A5B7}" type="slidenum">
              <a:rPr lang="en-MY" smtClean="0"/>
              <a:t>‹#›</a:t>
            </a:fld>
            <a:endParaRPr lang="en-MY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tki.org.nz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fcit.usf.edu/assessment/basic/basica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krauseinnovationcenter.org/ewyl/modules/module6-" TargetMode="Externa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571480"/>
            <a:ext cx="8077200" cy="1431925"/>
          </a:xfrm>
          <a:prstGeom prst="rect">
            <a:avLst/>
          </a:prstGeom>
        </p:spPr>
        <p:txBody>
          <a:bodyPr vert="horz" lIns="91440" tIns="0" rIns="45720" bIns="0" rtlCol="0" anchor="t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Lucida Handwriting" pitchFamily="66" charset="0"/>
                <a:ea typeface="+mj-ea"/>
                <a:cs typeface="+mj-cs"/>
              </a:rPr>
              <a:t>TSL 3112 – </a:t>
            </a:r>
            <a:br>
              <a:rPr kumimoji="0" lang="en-US" altLang="zh-TW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Lucida Handwriting" pitchFamily="66" charset="0"/>
                <a:ea typeface="+mj-ea"/>
                <a:cs typeface="+mj-cs"/>
              </a:rPr>
            </a:br>
            <a:r>
              <a:rPr kumimoji="0" lang="en-US" altLang="zh-TW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Lucida Handwriting" pitchFamily="66" charset="0"/>
                <a:ea typeface="+mj-ea"/>
                <a:cs typeface="+mj-cs"/>
              </a:rPr>
              <a:t>LANGUAGE ASSESSMENT</a:t>
            </a:r>
            <a:endParaRPr kumimoji="0" lang="en-US" altLang="zh-TW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Lucida Handwriting" pitchFamily="66" charset="0"/>
              <a:ea typeface="+mj-ea"/>
              <a:cs typeface="+mj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2276872"/>
            <a:ext cx="8172482" cy="3096344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BASIC TESTING TERMINOLOGY</a:t>
            </a:r>
          </a:p>
          <a:p>
            <a:pPr algn="ctr"/>
            <a:endParaRPr lang="en-US" sz="36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1371600" lvl="2" indent="-457200" algn="just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Norm-referenced &amp; </a:t>
            </a:r>
          </a:p>
          <a:p>
            <a:pPr marL="1371600" lvl="2" indent="-457200" algn="just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criterion referenced tests</a:t>
            </a:r>
          </a:p>
          <a:p>
            <a:pPr marL="1371600" lvl="2" indent="-457200" algn="just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Formative and summative tests</a:t>
            </a:r>
          </a:p>
          <a:p>
            <a:pPr marL="1371600" lvl="2" indent="-457200" algn="just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Objective &amp; subjective tests</a:t>
            </a:r>
          </a:p>
          <a:p>
            <a:pPr algn="ctr"/>
            <a:endParaRPr lang="en-US" altLang="zh-TW" sz="32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976E1-41E4-46E0-B491-5C214249239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28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9361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FF0000"/>
                </a:solidFill>
                <a:latin typeface="Comic Sans MS" pitchFamily="66" charset="0"/>
              </a:rPr>
              <a:t>NORM &amp; CRITERION REFERENCED TESTS</a:t>
            </a:r>
            <a:endParaRPr lang="en-US" sz="2800" dirty="0" smtClean="0">
              <a:solidFill>
                <a:schemeClr val="tx1"/>
              </a:solidFill>
              <a:latin typeface="Times" charset="0"/>
            </a:endParaRPr>
          </a:p>
        </p:txBody>
      </p:sp>
      <p:graphicFrame>
        <p:nvGraphicFramePr>
          <p:cNvPr id="29719" name="Group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549231"/>
              </p:ext>
            </p:extLst>
          </p:nvPr>
        </p:nvGraphicFramePr>
        <p:xfrm>
          <a:off x="251520" y="1556792"/>
          <a:ext cx="8640959" cy="4818488"/>
        </p:xfrm>
        <a:graphic>
          <a:graphicData uri="http://schemas.openxmlformats.org/drawingml/2006/table">
            <a:tbl>
              <a:tblPr/>
              <a:tblGrid>
                <a:gridCol w="1808021"/>
                <a:gridCol w="3232538"/>
                <a:gridCol w="3600400"/>
              </a:tblGrid>
              <a:tr h="7011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Dimension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Criterion-Referenced</a:t>
                      </a:r>
                      <a:b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Tests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Norm-Referenced</a:t>
                      </a:r>
                      <a:b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Tests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43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Score</a:t>
                      </a:r>
                      <a:b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Interpre-tation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65000"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Each individual is compared with a preset standard for acceptable achievement. The performance of other examinees is irrelevant.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FF0000"/>
                        </a:buClr>
                        <a:buSzPct val="65000"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 student's score is usually expressed as a percentage.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FF0000"/>
                        </a:buClr>
                        <a:buSzPct val="65000"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Student achievement is reported for individual skills.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65000"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Each individual is compared with other examinees and assigned a score--usually expressed as a percentile, a grade equivalent  score, or a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stanine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FF0000"/>
                        </a:buClr>
                        <a:buSzPct val="65000"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Student achievement is reported  for broad skill areas, although some norm-referenced tests do report student achievement for individual skills.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B338-07D1-4EE5-8D7E-3E388FA6A5B7}" type="slidenum">
              <a:rPr lang="en-MY" smtClean="0"/>
              <a:t>10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58530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95536" y="1086067"/>
            <a:ext cx="8612287" cy="686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 eaLnBrk="1" hangingPunct="1"/>
            <a:r>
              <a:rPr lang="en-US" sz="32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Uses of Test Results for Teachers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762000" y="1900238"/>
            <a:ext cx="8110538" cy="4729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lnSpc>
                <a:spcPct val="13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Char char="Ø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Two main ways that test results can be used by teachers:</a:t>
            </a:r>
          </a:p>
          <a:p>
            <a:pPr marL="742950" lvl="1" indent="-285750" eaLnBrk="1" hangingPunct="1">
              <a:lnSpc>
                <a:spcPct val="13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Times" charset="0"/>
              <a:buChar char="•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For revising instruction for entire class.</a:t>
            </a:r>
          </a:p>
          <a:p>
            <a:pPr marL="742950" lvl="1" indent="-285750" eaLnBrk="1" hangingPunct="1">
              <a:lnSpc>
                <a:spcPct val="13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Times" charset="0"/>
              <a:buChar char="•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For developing intervention strategies for individual students.</a:t>
            </a:r>
          </a:p>
          <a:p>
            <a:pPr marL="342900" indent="-342900" eaLnBrk="1" hangingPunct="1">
              <a:lnSpc>
                <a:spcPct val="13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Char char="Ø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Standardized test results have not typically been used to aid teachers in making instructional decisions.</a:t>
            </a:r>
          </a:p>
          <a:p>
            <a:pPr marL="342900" indent="-342900" eaLnBrk="1" hangingPunct="1">
              <a:lnSpc>
                <a:spcPct val="13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Char char="Ø"/>
            </a:pPr>
            <a:r>
              <a:rPr lang="en-US" sz="2000" i="1" dirty="0">
                <a:latin typeface="Arial" pitchFamily="34" charset="0"/>
                <a:cs typeface="Arial" pitchFamily="34" charset="0"/>
              </a:rPr>
              <a:t>Data-driven decision making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takes some practice and experience for classroom teachers.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67544" y="404664"/>
            <a:ext cx="840499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 smtClean="0">
                <a:solidFill>
                  <a:srgbClr val="FF0000"/>
                </a:solidFill>
                <a:latin typeface="Comic Sans MS" pitchFamily="66" charset="0"/>
              </a:rPr>
              <a:t>NORM &amp; CRITERION REFERENCED TESTS</a:t>
            </a:r>
            <a:endParaRPr lang="en-MY" sz="3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B338-07D1-4EE5-8D7E-3E388FA6A5B7}" type="slidenum">
              <a:rPr lang="en-MY" smtClean="0"/>
              <a:t>11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03255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304800" y="1981200"/>
            <a:ext cx="3810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Norm-referenced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General ability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Range of ability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Large groups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Compares people to people-comparison groups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Selecting top candidates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4572000" y="1905000"/>
            <a:ext cx="4191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Criterion-referenced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Mastery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Basic skills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Prerequisites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Affective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Psychomotor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Grouping for instruction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690023" y="620688"/>
            <a:ext cx="7772400" cy="1143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Comic Sans MS" pitchFamily="66" charset="0"/>
              </a:rPr>
              <a:t>COMPARING NORM &amp; 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Comic Sans MS" pitchFamily="66" charset="0"/>
              </a:rPr>
              <a:t>CRITERION-REFERENCED TESTS</a:t>
            </a:r>
            <a:endParaRPr lang="en-US" sz="3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B338-07D1-4EE5-8D7E-3E388FA6A5B7}" type="slidenum">
              <a:rPr lang="en-MY" smtClean="0"/>
              <a:t>12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84014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4"/>
          <p:cNvSpPr>
            <a:spLocks noChangeArrowheads="1"/>
          </p:cNvSpPr>
          <p:nvPr/>
        </p:nvSpPr>
        <p:spPr bwMode="auto">
          <a:xfrm>
            <a:off x="1207741" y="404664"/>
            <a:ext cx="6553397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tabLst>
                <a:tab pos="228600" algn="l"/>
              </a:tabLst>
            </a:pPr>
            <a:r>
              <a:rPr lang="en-US" altLang="zh-TW" sz="3200" b="1" dirty="0" smtClean="0">
                <a:solidFill>
                  <a:srgbClr val="FF0000"/>
                </a:solidFill>
                <a:latin typeface="Comic Sans MS" pitchFamily="66" charset="0"/>
                <a:ea typeface="新細明體" pitchFamily="18" charset="-120"/>
                <a:cs typeface="Times New Roman" charset="0"/>
              </a:rPr>
              <a:t>COMMON CHARACTERISTICS </a:t>
            </a:r>
          </a:p>
          <a:p>
            <a:pPr algn="ctr">
              <a:tabLst>
                <a:tab pos="228600" algn="l"/>
              </a:tabLst>
            </a:pPr>
            <a:r>
              <a:rPr lang="en-US" altLang="zh-TW" sz="3200" b="1" dirty="0" smtClean="0">
                <a:solidFill>
                  <a:srgbClr val="FF0000"/>
                </a:solidFill>
                <a:latin typeface="Comic Sans MS" pitchFamily="66" charset="0"/>
                <a:ea typeface="新細明體" pitchFamily="18" charset="-120"/>
                <a:cs typeface="Times New Roman" charset="0"/>
              </a:rPr>
              <a:t>OF NRT &amp; CRT</a:t>
            </a:r>
            <a:endParaRPr lang="en-US" altLang="zh-TW" sz="3200" b="1" dirty="0">
              <a:solidFill>
                <a:srgbClr val="FF0000"/>
              </a:solidFill>
              <a:latin typeface="Comic Sans MS" pitchFamily="66" charset="0"/>
              <a:ea typeface="新細明體" pitchFamily="18" charset="-120"/>
              <a:cs typeface="Times New Roman" charset="0"/>
            </a:endParaRPr>
          </a:p>
        </p:txBody>
      </p:sp>
      <p:graphicFrame>
        <p:nvGraphicFramePr>
          <p:cNvPr id="4136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845515"/>
              </p:ext>
            </p:extLst>
          </p:nvPr>
        </p:nvGraphicFramePr>
        <p:xfrm>
          <a:off x="827584" y="1916832"/>
          <a:ext cx="7632847" cy="4452889"/>
        </p:xfrm>
        <a:graphic>
          <a:graphicData uri="http://schemas.openxmlformats.org/drawingml/2006/table">
            <a:tbl>
              <a:tblPr/>
              <a:tblGrid>
                <a:gridCol w="7632847"/>
              </a:tblGrid>
              <a:tr h="10194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*"/>
                        <a:tabLst/>
                      </a:pPr>
                      <a:r>
                        <a:rPr kumimoji="1" lang="en-US" altLang="zh-TW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  <a:cs typeface="Arial" pitchFamily="34" charset="0"/>
                        </a:rPr>
                        <a:t>Require a relevant and representative sample of test items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10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*"/>
                        <a:tabLst/>
                      </a:pPr>
                      <a:r>
                        <a:rPr kumimoji="1" lang="en-US" altLang="zh-TW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  <a:cs typeface="Arial" pitchFamily="34" charset="0"/>
                        </a:rPr>
                        <a:t>Require specification of the achievement domain to be measured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4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*"/>
                        <a:tabLst/>
                      </a:pPr>
                      <a:r>
                        <a:rPr kumimoji="1" lang="en-US" altLang="zh-TW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  <a:cs typeface="Arial" pitchFamily="34" charset="0"/>
                        </a:rPr>
                        <a:t>Use the same type of test items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4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*"/>
                        <a:tabLst/>
                      </a:pPr>
                      <a:r>
                        <a:rPr kumimoji="1" lang="en-US" altLang="zh-TW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  <a:cs typeface="Arial" pitchFamily="34" charset="0"/>
                        </a:rPr>
                        <a:t>Use the same rules for item writing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90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*"/>
                        <a:tabLst/>
                      </a:pPr>
                      <a:r>
                        <a:rPr kumimoji="1" lang="en-US" altLang="zh-TW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  <a:cs typeface="Arial" pitchFamily="34" charset="0"/>
                        </a:rPr>
                        <a:t>Judged by the same qualities (validity and reliability)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4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*"/>
                        <a:tabLst/>
                      </a:pPr>
                      <a:r>
                        <a:rPr kumimoji="1" lang="en-US" altLang="zh-TW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  <a:cs typeface="Arial" pitchFamily="34" charset="0"/>
                        </a:rPr>
                        <a:t>Useful in educational measurement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B338-07D1-4EE5-8D7E-3E388FA6A5B7}" type="slidenum">
              <a:rPr lang="en-MY" smtClean="0"/>
              <a:t>13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3559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251520" y="404664"/>
            <a:ext cx="8640960" cy="1008112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altLang="zh-TW" sz="40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en-US" altLang="zh-TW" sz="40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en-US" altLang="zh-TW" sz="40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en-US" altLang="zh-TW" sz="40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en-US" altLang="zh-TW" sz="4000" b="1" dirty="0" smtClean="0">
                <a:solidFill>
                  <a:srgbClr val="FF0000"/>
                </a:solidFill>
                <a:latin typeface="Comic Sans MS" pitchFamily="66" charset="0"/>
              </a:rPr>
              <a:t>ADVANTAGES AND DISADVANTAGES OF NRT</a:t>
            </a:r>
            <a:endParaRPr lang="en-US" altLang="zh-TW" sz="4000" dirty="0" smtClean="0"/>
          </a:p>
        </p:txBody>
      </p:sp>
      <p:sp>
        <p:nvSpPr>
          <p:cNvPr id="6147" name="內容版面配置區 2"/>
          <p:cNvSpPr>
            <a:spLocks noGrp="1"/>
          </p:cNvSpPr>
          <p:nvPr>
            <p:ph idx="4294967295"/>
          </p:nvPr>
        </p:nvSpPr>
        <p:spPr>
          <a:xfrm>
            <a:off x="467544" y="1628800"/>
            <a:ext cx="8496944" cy="4896544"/>
          </a:xfrm>
        </p:spPr>
        <p:txBody>
          <a:bodyPr>
            <a:noAutofit/>
          </a:bodyPr>
          <a:lstStyle/>
          <a:p>
            <a:pPr marL="0" indent="0" eaLnBrk="1" hangingPunct="1">
              <a:buNone/>
              <a:defRPr/>
            </a:pPr>
            <a:r>
              <a:rPr lang="en-US" altLang="zh-TW" sz="2200" dirty="0" smtClean="0">
                <a:solidFill>
                  <a:schemeClr val="accent2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   </a:t>
            </a:r>
            <a:r>
              <a:rPr lang="en-US" altLang="zh-TW" sz="2400" dirty="0" smtClean="0">
                <a:solidFill>
                  <a:schemeClr val="accent2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Advantages</a:t>
            </a:r>
            <a:r>
              <a:rPr lang="zh-TW" altLang="en-US" sz="2400" dirty="0" smtClean="0">
                <a:latin typeface="Arial" pitchFamily="34" charset="0"/>
                <a:ea typeface="新細明體" pitchFamily="18" charset="-120"/>
                <a:cs typeface="Arial" pitchFamily="34" charset="0"/>
              </a:rPr>
              <a:t>：</a:t>
            </a:r>
          </a:p>
          <a:p>
            <a:pPr eaLnBrk="1" hangingPunct="1">
              <a:defRPr/>
            </a:pPr>
            <a:r>
              <a:rPr lang="en-US" altLang="zh-TW" sz="2200" dirty="0" smtClean="0">
                <a:latin typeface="Arial" pitchFamily="34" charset="0"/>
                <a:ea typeface="新細明體" pitchFamily="18" charset="-120"/>
                <a:cs typeface="Arial" pitchFamily="34" charset="0"/>
              </a:rPr>
              <a:t>They easy for instructors to use</a:t>
            </a:r>
          </a:p>
          <a:p>
            <a:pPr eaLnBrk="1" hangingPunct="1">
              <a:defRPr/>
            </a:pPr>
            <a:r>
              <a:rPr lang="en-US" altLang="zh-TW" sz="2200" dirty="0" smtClean="0">
                <a:latin typeface="Arial" pitchFamily="34" charset="0"/>
                <a:ea typeface="新細明體" pitchFamily="18" charset="-120"/>
                <a:cs typeface="Arial" pitchFamily="34" charset="0"/>
              </a:rPr>
              <a:t>They work well in situations requiring rigid differentiation among students</a:t>
            </a:r>
          </a:p>
          <a:p>
            <a:pPr eaLnBrk="1" hangingPunct="1">
              <a:defRPr/>
            </a:pPr>
            <a:r>
              <a:rPr lang="en-US" altLang="zh-TW" sz="2200" dirty="0" smtClean="0">
                <a:latin typeface="Arial" pitchFamily="34" charset="0"/>
                <a:ea typeface="新細明體" pitchFamily="18" charset="-120"/>
                <a:cs typeface="Arial" pitchFamily="34" charset="0"/>
              </a:rPr>
              <a:t>They are generally appropriate in large courses</a:t>
            </a:r>
          </a:p>
          <a:p>
            <a:pPr marL="0" indent="0">
              <a:buNone/>
              <a:defRPr/>
            </a:pPr>
            <a:r>
              <a:rPr lang="en-US" altLang="zh-TW" sz="2200" dirty="0" smtClean="0">
                <a:solidFill>
                  <a:schemeClr val="accent2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  </a:t>
            </a:r>
            <a:r>
              <a:rPr lang="en-US" altLang="zh-TW" sz="2400" dirty="0" smtClean="0">
                <a:solidFill>
                  <a:schemeClr val="accent2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Disadvantages</a:t>
            </a:r>
            <a:r>
              <a:rPr lang="zh-TW" altLang="en-US" sz="2400" dirty="0">
                <a:latin typeface="Arial" pitchFamily="34" charset="0"/>
                <a:ea typeface="新細明體" pitchFamily="18" charset="-120"/>
                <a:cs typeface="Arial" pitchFamily="34" charset="0"/>
              </a:rPr>
              <a:t>：</a:t>
            </a:r>
          </a:p>
          <a:p>
            <a:pPr>
              <a:defRPr/>
            </a:pPr>
            <a:r>
              <a:rPr lang="en-US" altLang="zh-TW" sz="2200" dirty="0">
                <a:latin typeface="Arial" pitchFamily="34" charset="0"/>
                <a:ea typeface="新細明體" pitchFamily="18" charset="-120"/>
                <a:cs typeface="Arial" pitchFamily="34" charset="0"/>
              </a:rPr>
              <a:t>An individual's grade is determined not only by his/her achievements, but also by the achievements of others.</a:t>
            </a:r>
          </a:p>
          <a:p>
            <a:pPr>
              <a:defRPr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no indication of prerequisite knowledge for more advanced material has been mastered</a:t>
            </a:r>
          </a:p>
          <a:p>
            <a:pPr>
              <a:defRPr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less appropriate for measuring affective and psychomotor objectives</a:t>
            </a:r>
          </a:p>
          <a:p>
            <a:pPr>
              <a:defRPr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encourages competition and comparison scores</a:t>
            </a:r>
          </a:p>
          <a:p>
            <a:pPr eaLnBrk="1" hangingPunct="1">
              <a:defRPr/>
            </a:pPr>
            <a:endParaRPr lang="en-US" altLang="zh-TW" sz="2200" dirty="0" smtClean="0">
              <a:latin typeface="Arial" pitchFamily="34" charset="0"/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B338-07D1-4EE5-8D7E-3E388FA6A5B7}" type="slidenum">
              <a:rPr lang="en-MY" smtClean="0"/>
              <a:t>14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2489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611560" y="274638"/>
            <a:ext cx="761804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altLang="zh-TW" sz="4000" b="1" dirty="0">
                <a:solidFill>
                  <a:srgbClr val="FF0000"/>
                </a:solidFill>
                <a:latin typeface="Comic Sans MS" pitchFamily="66" charset="0"/>
              </a:rPr>
              <a:t>ADVANTAGES AND DISADVANTAGES OF </a:t>
            </a:r>
            <a:r>
              <a:rPr lang="en-US" altLang="zh-TW" sz="4000" b="1" dirty="0" smtClean="0">
                <a:solidFill>
                  <a:srgbClr val="FF0000"/>
                </a:solidFill>
                <a:latin typeface="Comic Sans MS" pitchFamily="66" charset="0"/>
              </a:rPr>
              <a:t>CRT</a:t>
            </a:r>
            <a:endParaRPr lang="en-US" altLang="zh-TW" sz="4000" dirty="0" smtClean="0"/>
          </a:p>
        </p:txBody>
      </p:sp>
      <p:sp>
        <p:nvSpPr>
          <p:cNvPr id="8195" name="內容版面配置區 2"/>
          <p:cNvSpPr>
            <a:spLocks noGrp="1"/>
          </p:cNvSpPr>
          <p:nvPr>
            <p:ph idx="4294967295"/>
          </p:nvPr>
        </p:nvSpPr>
        <p:spPr>
          <a:xfrm>
            <a:off x="395536" y="1628800"/>
            <a:ext cx="8568952" cy="5229200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buNone/>
              <a:defRPr/>
            </a:pPr>
            <a:r>
              <a:rPr lang="en-US" altLang="zh-TW" sz="2400" dirty="0">
                <a:solidFill>
                  <a:schemeClr val="accent2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 </a:t>
            </a:r>
            <a:r>
              <a:rPr lang="en-US" altLang="zh-TW" sz="2400" dirty="0" smtClean="0">
                <a:solidFill>
                  <a:schemeClr val="accent2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    </a:t>
            </a:r>
            <a:r>
              <a:rPr lang="en-US" altLang="zh-TW" dirty="0" smtClean="0">
                <a:solidFill>
                  <a:schemeClr val="accent2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Advantages</a:t>
            </a:r>
            <a:r>
              <a:rPr lang="zh-TW" altLang="en-US" sz="2400" dirty="0" smtClean="0">
                <a:latin typeface="Arial" pitchFamily="34" charset="0"/>
                <a:ea typeface="新細明體" pitchFamily="18" charset="-120"/>
                <a:cs typeface="Arial" pitchFamily="34" charset="0"/>
              </a:rPr>
              <a:t>：</a:t>
            </a:r>
          </a:p>
          <a:p>
            <a:pPr eaLnBrk="1" hangingPunct="1">
              <a:defRPr/>
            </a:pPr>
            <a:r>
              <a:rPr lang="en-US" altLang="zh-TW" sz="2400" dirty="0" smtClean="0">
                <a:latin typeface="Arial" pitchFamily="34" charset="0"/>
                <a:ea typeface="新細明體" pitchFamily="18" charset="-120"/>
                <a:cs typeface="Arial" pitchFamily="34" charset="0"/>
              </a:rPr>
              <a:t>Students are not competing with each other</a:t>
            </a:r>
          </a:p>
          <a:p>
            <a:pPr eaLnBrk="1" hangingPunct="1">
              <a:defRPr/>
            </a:pPr>
            <a:r>
              <a:rPr lang="en-US" altLang="zh-TW" sz="2400" dirty="0" smtClean="0">
                <a:latin typeface="Arial" pitchFamily="34" charset="0"/>
                <a:ea typeface="新細明體" pitchFamily="18" charset="-120"/>
                <a:cs typeface="Arial" pitchFamily="34" charset="0"/>
              </a:rPr>
              <a:t>Students are thus more likely to actively help each other learn.</a:t>
            </a:r>
          </a:p>
          <a:p>
            <a:pPr eaLnBrk="1" hangingPunct="1">
              <a:defRPr/>
            </a:pPr>
            <a:r>
              <a:rPr lang="en-US" altLang="zh-TW" sz="2400" dirty="0" smtClean="0">
                <a:latin typeface="Arial" pitchFamily="34" charset="0"/>
                <a:ea typeface="新細明體" pitchFamily="18" charset="-120"/>
                <a:cs typeface="Arial" pitchFamily="34" charset="0"/>
              </a:rPr>
              <a:t>A student's grade is not influenced by the caliber of the class.</a:t>
            </a:r>
          </a:p>
          <a:p>
            <a:pPr marL="0" indent="0">
              <a:buNone/>
              <a:defRPr/>
            </a:pPr>
            <a:r>
              <a:rPr lang="en-US" altLang="zh-TW" sz="2400" dirty="0" smtClean="0">
                <a:latin typeface="Arial" pitchFamily="34" charset="0"/>
                <a:ea typeface="新細明體" pitchFamily="18" charset="-120"/>
                <a:cs typeface="Arial" pitchFamily="34" charset="0"/>
              </a:rPr>
              <a:t>    </a:t>
            </a:r>
            <a:r>
              <a:rPr lang="en-US" altLang="zh-TW" dirty="0" smtClean="0">
                <a:solidFill>
                  <a:schemeClr val="accent2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Disadvantages</a:t>
            </a:r>
            <a:r>
              <a:rPr lang="zh-TW" altLang="en-US" sz="2400" dirty="0" smtClean="0">
                <a:solidFill>
                  <a:schemeClr val="accent2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：</a:t>
            </a:r>
          </a:p>
          <a:p>
            <a:pPr>
              <a:defRPr/>
            </a:pPr>
            <a:r>
              <a:rPr lang="en-US" altLang="zh-TW" sz="2400" dirty="0" smtClean="0">
                <a:latin typeface="Arial" pitchFamily="34" charset="0"/>
                <a:ea typeface="新細明體" pitchFamily="18" charset="-120"/>
                <a:cs typeface="Arial" pitchFamily="34" charset="0"/>
              </a:rPr>
              <a:t>It is difficult to set a reasonable standard for students </a:t>
            </a:r>
          </a:p>
          <a:p>
            <a:pPr>
              <a:defRPr/>
            </a:pPr>
            <a:r>
              <a:rPr lang="en-US" altLang="zh-TW" sz="2400" dirty="0" smtClean="0">
                <a:latin typeface="Arial" pitchFamily="34" charset="0"/>
                <a:ea typeface="新細明體" pitchFamily="18" charset="-120"/>
                <a:cs typeface="Arial" pitchFamily="34" charset="0"/>
              </a:rPr>
              <a:t>Most experienced faculty set criteria based on their knowledge of how students usually perform</a:t>
            </a:r>
          </a:p>
          <a:p>
            <a:pPr>
              <a:defRPr/>
            </a:pPr>
            <a:r>
              <a:rPr lang="en-US" altLang="zh-TW" sz="2400" dirty="0" smtClean="0">
                <a:latin typeface="Arial" pitchFamily="34" charset="0"/>
                <a:ea typeface="新細明體" pitchFamily="18" charset="-120"/>
                <a:cs typeface="Arial" pitchFamily="34" charset="0"/>
              </a:rPr>
              <a:t>Criterion-referenced systems often become fairly similar to norm-referenced systems.</a:t>
            </a:r>
          </a:p>
          <a:p>
            <a:pPr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absolute standards difficult to set in some areas</a:t>
            </a:r>
          </a:p>
          <a:p>
            <a:pPr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standards tend to be arbitrary</a:t>
            </a:r>
          </a:p>
          <a:p>
            <a:pPr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not appropriate comparison when others are valuable</a:t>
            </a:r>
          </a:p>
          <a:p>
            <a:pPr eaLnBrk="1" hangingPunct="1">
              <a:defRPr/>
            </a:pPr>
            <a:endParaRPr lang="en-US" altLang="zh-TW" dirty="0" smtClean="0">
              <a:ea typeface="新細明體" pitchFamily="18" charset="-120"/>
            </a:endParaRPr>
          </a:p>
          <a:p>
            <a:pPr eaLnBrk="1" hangingPunct="1">
              <a:defRPr/>
            </a:pPr>
            <a:endParaRPr lang="en-US" altLang="zh-TW" dirty="0" smtClean="0">
              <a:ea typeface="新細明體" pitchFamily="18" charset="-12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B338-07D1-4EE5-8D7E-3E388FA6A5B7}" type="slidenum">
              <a:rPr lang="en-MY" smtClean="0"/>
              <a:t>15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0408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908720"/>
            <a:ext cx="8568952" cy="3528392"/>
          </a:xfrm>
        </p:spPr>
        <p:txBody>
          <a:bodyPr>
            <a:normAutofit/>
          </a:bodyPr>
          <a:lstStyle/>
          <a:p>
            <a:pPr lvl="2" indent="-457200"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FORMATIVE </a:t>
            </a:r>
            <a:b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</a:b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&amp; </a:t>
            </a:r>
            <a:b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</a:b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SUMMATIVE</a:t>
            </a:r>
            <a:b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</a:b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TESTS</a:t>
            </a:r>
            <a:endParaRPr lang="en-MY" sz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B338-07D1-4EE5-8D7E-3E388FA6A5B7}" type="slidenum">
              <a:rPr lang="en-MY" smtClean="0"/>
              <a:t>16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699405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7"/>
          <p:cNvSpPr>
            <a:spLocks noGrp="1" noChangeArrowheads="1"/>
          </p:cNvSpPr>
          <p:nvPr>
            <p:ph type="title"/>
          </p:nvPr>
        </p:nvSpPr>
        <p:spPr>
          <a:xfrm>
            <a:off x="452437" y="620688"/>
            <a:ext cx="8229600" cy="43204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THE GARDEN ANALOGY</a:t>
            </a:r>
            <a:endParaRPr lang="en-US" b="1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607218" y="1340768"/>
            <a:ext cx="7920037" cy="4781550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90000"/>
              </a:lnSpc>
              <a:spcAft>
                <a:spcPct val="50000"/>
              </a:spcAft>
              <a:buFont typeface="Wingdings" pitchFamily="2" charset="2"/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  If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we think of our children as plants …  </a:t>
            </a:r>
          </a:p>
          <a:p>
            <a:pPr eaLnBrk="1" hangingPunct="1">
              <a:lnSpc>
                <a:spcPct val="120000"/>
              </a:lnSpc>
              <a:spcAft>
                <a:spcPct val="50000"/>
              </a:spcAft>
              <a:buFont typeface="Wingdings" pitchFamily="2" charset="2"/>
              <a:buChar char="§"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Summative assessment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of the plants is the process of simply measuring them. It might be interesting to compare and analyze measurements but, in themselves, these do not affect the growth of the plants.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Char char="§"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Formative assessment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on the other hand, is the equivalent of feeding and watering the plants appropriate to their needs - directly affecting their growth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Char char="§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Formative and summative assessment are 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interconnected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 They seldom stand alone in construction or effect.  </a:t>
            </a:r>
          </a:p>
          <a:p>
            <a:pPr marL="0" indent="0" eaLnBrk="1" hangingPunct="1">
              <a:lnSpc>
                <a:spcPct val="120000"/>
              </a:lnSpc>
              <a:buFont typeface="Wingdings" pitchFamily="2" charset="2"/>
              <a:buNone/>
            </a:pPr>
            <a:endParaRPr lang="en-AU" sz="2400" dirty="0" smtClean="0"/>
          </a:p>
          <a:p>
            <a:pPr marL="0" indent="0" eaLnBrk="1" hangingPunct="1">
              <a:lnSpc>
                <a:spcPct val="90000"/>
              </a:lnSpc>
              <a:spcAft>
                <a:spcPct val="50000"/>
              </a:spcAft>
              <a:buFont typeface="Wingdings" pitchFamily="2" charset="2"/>
              <a:buNone/>
            </a:pPr>
            <a:endParaRPr lang="en-AU" sz="2400" dirty="0" smtClean="0"/>
          </a:p>
        </p:txBody>
      </p:sp>
      <p:pic>
        <p:nvPicPr>
          <p:cNvPr id="25603" name="Picture 6" descr="ppt_bas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477000"/>
            <a:ext cx="852487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B338-07D1-4EE5-8D7E-3E388FA6A5B7}" type="slidenum">
              <a:rPr lang="en-MY" smtClean="0"/>
              <a:t>17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897069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1"/>
            <a:ext cx="8215312" cy="68012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000" b="1" dirty="0" smtClean="0">
                <a:solidFill>
                  <a:srgbClr val="FF0000"/>
                </a:solidFill>
                <a:latin typeface="Comic Sans MS" pitchFamily="66" charset="0"/>
              </a:rPr>
              <a:t>FORMATIVE ASSESSMENT</a:t>
            </a:r>
            <a:endParaRPr lang="en-US" sz="4000" b="1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19200"/>
            <a:ext cx="8610600" cy="5334000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en-US" sz="3100" dirty="0" smtClean="0">
                <a:latin typeface="Arial" pitchFamily="34" charset="0"/>
                <a:cs typeface="Arial" pitchFamily="34" charset="0"/>
              </a:rPr>
              <a:t>Assessment </a:t>
            </a:r>
            <a:r>
              <a:rPr lang="en-US" sz="3100" b="1" i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for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 learning</a:t>
            </a:r>
          </a:p>
          <a:p>
            <a:pPr eaLnBrk="1" hangingPunct="1"/>
            <a:r>
              <a:rPr lang="en-US" sz="3100" dirty="0" smtClean="0">
                <a:latin typeface="Arial" pitchFamily="34" charset="0"/>
                <a:cs typeface="Arial" pitchFamily="34" charset="0"/>
              </a:rPr>
              <a:t>Taken at varying intervals throughout a course to provide information and feedback that will help improve </a:t>
            </a:r>
          </a:p>
          <a:p>
            <a:pPr lvl="1" eaLnBrk="1" hangingPunct="1"/>
            <a:r>
              <a:rPr lang="en-US" sz="3100" dirty="0" smtClean="0">
                <a:latin typeface="Arial" pitchFamily="34" charset="0"/>
                <a:cs typeface="Arial" pitchFamily="34" charset="0"/>
              </a:rPr>
              <a:t>the quality of student learning </a:t>
            </a:r>
          </a:p>
          <a:p>
            <a:pPr lvl="1" eaLnBrk="1" hangingPunct="1"/>
            <a:r>
              <a:rPr lang="en-US" sz="3100" dirty="0" smtClean="0">
                <a:latin typeface="Arial" pitchFamily="34" charset="0"/>
                <a:cs typeface="Arial" pitchFamily="34" charset="0"/>
              </a:rPr>
              <a:t>the quality of the course itself</a:t>
            </a:r>
          </a:p>
          <a:p>
            <a:r>
              <a:rPr lang="en-US" sz="3100" dirty="0">
                <a:latin typeface="Arial" pitchFamily="34" charset="0"/>
                <a:cs typeface="Arial" pitchFamily="34" charset="0"/>
              </a:rPr>
              <a:t>The purpose is:</a:t>
            </a:r>
          </a:p>
          <a:p>
            <a:pPr lvl="1"/>
            <a:r>
              <a:rPr lang="en-US" sz="3100" dirty="0">
                <a:latin typeface="Arial" pitchFamily="34" charset="0"/>
                <a:cs typeface="Arial" pitchFamily="34" charset="0"/>
              </a:rPr>
              <a:t>To promote further improvement of student learning during the learning process</a:t>
            </a:r>
          </a:p>
          <a:p>
            <a:pPr lvl="1"/>
            <a:r>
              <a:rPr lang="en-US" sz="3100" dirty="0">
                <a:latin typeface="Arial" pitchFamily="34" charset="0"/>
                <a:cs typeface="Arial" pitchFamily="34" charset="0"/>
              </a:rPr>
              <a:t>To involve students in the ongoing assessment of their own achievement</a:t>
            </a:r>
          </a:p>
          <a:p>
            <a:r>
              <a:rPr lang="en-US" sz="3100" dirty="0" smtClean="0">
                <a:latin typeface="Arial" pitchFamily="34" charset="0"/>
                <a:cs typeface="Arial" pitchFamily="34" charset="0"/>
              </a:rPr>
              <a:t>Provides </a:t>
            </a:r>
            <a:r>
              <a:rPr lang="en-US" sz="3100" dirty="0">
                <a:latin typeface="Arial" pitchFamily="34" charset="0"/>
                <a:cs typeface="Arial" pitchFamily="34" charset="0"/>
              </a:rPr>
              <a:t>information on what an individual student needs</a:t>
            </a:r>
          </a:p>
          <a:p>
            <a:pPr lvl="1"/>
            <a:r>
              <a:rPr lang="en-US" sz="3100" dirty="0">
                <a:latin typeface="Arial" pitchFamily="34" charset="0"/>
                <a:cs typeface="Arial" pitchFamily="34" charset="0"/>
              </a:rPr>
              <a:t>To practice</a:t>
            </a:r>
          </a:p>
          <a:p>
            <a:pPr lvl="1"/>
            <a:r>
              <a:rPr lang="en-US" sz="3100" dirty="0">
                <a:latin typeface="Arial" pitchFamily="34" charset="0"/>
                <a:cs typeface="Arial" pitchFamily="34" charset="0"/>
              </a:rPr>
              <a:t>To have re-taught</a:t>
            </a:r>
          </a:p>
          <a:p>
            <a:pPr lvl="1"/>
            <a:r>
              <a:rPr lang="en-US" sz="3100" dirty="0">
                <a:latin typeface="Arial" pitchFamily="34" charset="0"/>
                <a:cs typeface="Arial" pitchFamily="34" charset="0"/>
              </a:rPr>
              <a:t>To learn next</a:t>
            </a:r>
          </a:p>
          <a:p>
            <a:pPr lvl="1" eaLnBrk="1" hangingPunct="1"/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B338-07D1-4EE5-8D7E-3E388FA6A5B7}" type="slidenum">
              <a:rPr lang="en-MY" smtClean="0"/>
              <a:t>18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2861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5"/>
          <p:cNvSpPr>
            <a:spLocks noGrp="1" noChangeArrowheads="1"/>
          </p:cNvSpPr>
          <p:nvPr>
            <p:ph type="title"/>
          </p:nvPr>
        </p:nvSpPr>
        <p:spPr>
          <a:xfrm>
            <a:off x="827584" y="476672"/>
            <a:ext cx="7344816" cy="738336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3400" b="1" dirty="0" smtClean="0">
                <a:solidFill>
                  <a:srgbClr val="FF0000"/>
                </a:solidFill>
                <a:latin typeface="Comic Sans MS" pitchFamily="66" charset="0"/>
              </a:rPr>
              <a:t>KEY ELEMENTS OF FORMATIVE ASSESSMENT</a:t>
            </a:r>
            <a:endParaRPr lang="en-US" sz="3400" b="1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556792"/>
            <a:ext cx="8610600" cy="4919139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The identification by teachers &amp; learners of learning goals, intentions or outcomes and criteria for achieving these. 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Rich conversations between teachers &amp; students that continually build and go deeper. 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The provision of effective, timely feedback to enable students to advance their learning. 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The active involvement of students in their own learning. 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Teachers responding to identified learning needs and strengths by modifying their teaching approach(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marL="895350" lvl="1" indent="-43815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300" dirty="0" smtClean="0"/>
              <a:t>							Black &amp; </a:t>
            </a:r>
            <a:r>
              <a:rPr lang="en-US" sz="2300" dirty="0" err="1" smtClean="0"/>
              <a:t>Wiliam</a:t>
            </a:r>
            <a:r>
              <a:rPr lang="en-US" sz="2300" dirty="0" smtClean="0"/>
              <a:t>, 1998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B338-07D1-4EE5-8D7E-3E388FA6A5B7}" type="slidenum">
              <a:rPr lang="en-MY" smtClean="0"/>
              <a:t>19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3881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LECTURE’S OBJECTIVES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407768"/>
          </a:xfrm>
        </p:spPr>
        <p:txBody>
          <a:bodyPr>
            <a:normAutofit/>
          </a:bodyPr>
          <a:lstStyle/>
          <a:p>
            <a:pPr lvl="0"/>
            <a:r>
              <a:rPr lang="en-US" dirty="0">
                <a:latin typeface="Arial" pitchFamily="34" charset="0"/>
                <a:cs typeface="Arial" pitchFamily="34" charset="0"/>
              </a:rPr>
              <a:t>Identify the different formats of tests found </a:t>
            </a:r>
            <a:endParaRPr lang="en-MY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dirty="0">
                <a:latin typeface="Arial" pitchFamily="34" charset="0"/>
                <a:cs typeface="Arial" pitchFamily="34" charset="0"/>
              </a:rPr>
              <a:t>Distinguish different types of tests: norm-referenced and criterion-referenced tests </a:t>
            </a:r>
            <a:endParaRPr lang="en-MY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dirty="0">
                <a:latin typeface="Arial" pitchFamily="34" charset="0"/>
                <a:cs typeface="Arial" pitchFamily="34" charset="0"/>
              </a:rPr>
              <a:t>Compare and contrast formative and summative tests </a:t>
            </a:r>
            <a:endParaRPr lang="en-MY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dirty="0">
                <a:latin typeface="Arial" pitchFamily="34" charset="0"/>
                <a:cs typeface="Arial" pitchFamily="34" charset="0"/>
              </a:rPr>
              <a:t>Differentiate between objective and subjective tests </a:t>
            </a:r>
            <a:endParaRPr lang="en-MY" dirty="0">
              <a:latin typeface="Arial" pitchFamily="34" charset="0"/>
              <a:cs typeface="Arial" pitchFamily="34" charset="0"/>
            </a:endParaRPr>
          </a:p>
          <a:p>
            <a:pPr lvl="0"/>
            <a:endParaRPr lang="en-MY" dirty="0"/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(Main reference - </a:t>
            </a:r>
            <a:r>
              <a:rPr lang="en-US" dirty="0" smtClean="0"/>
              <a:t>Brown, H. Douglas, 2004. </a:t>
            </a:r>
            <a:r>
              <a:rPr lang="en-US" i="1" dirty="0" smtClean="0"/>
              <a:t>Language Assessment: Principles and classroom practices</a:t>
            </a:r>
            <a:r>
              <a:rPr lang="en-US" dirty="0" smtClean="0"/>
              <a:t>. )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976E1-41E4-46E0-B491-5C214249239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63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8229600" cy="1224136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omic Sans MS" pitchFamily="66" charset="0"/>
              </a:rPr>
              <a:t>BENEFITS OF FORMATIVE ASSESSMENT FOR TEACHERS </a:t>
            </a:r>
            <a:r>
              <a:rPr lang="en-US" sz="2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en-US" sz="2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(Boston, 2002)</a:t>
            </a:r>
            <a:endParaRPr lang="en-US" sz="24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348880"/>
            <a:ext cx="8229600" cy="4386883"/>
          </a:xfrm>
        </p:spPr>
        <p:txBody>
          <a:bodyPr>
            <a:normAutofit/>
          </a:bodyPr>
          <a:lstStyle/>
          <a:p>
            <a:pPr algn="l" rtl="0" eaLnBrk="1" hangingPunct="1"/>
            <a:r>
              <a:rPr lang="en-US" sz="2400" dirty="0" smtClean="0">
                <a:latin typeface="Arial" pitchFamily="34" charset="0"/>
                <a:cs typeface="Arial" pitchFamily="34" charset="0"/>
              </a:rPr>
              <a:t>Teachers are able to determine what standards students already know and to what degree.</a:t>
            </a:r>
          </a:p>
          <a:p>
            <a:pPr algn="l" rtl="0" eaLnBrk="1" hangingPunct="1"/>
            <a:r>
              <a:rPr lang="en-US" sz="2400" dirty="0" smtClean="0">
                <a:latin typeface="Arial" pitchFamily="34" charset="0"/>
                <a:cs typeface="Arial" pitchFamily="34" charset="0"/>
              </a:rPr>
              <a:t>Teachers can decide what minor modifications or major changes in instruction they need to makes so that all students can succeed in upcoming instruction and on subsequent assessments.</a:t>
            </a:r>
          </a:p>
          <a:p>
            <a:pPr algn="l" rtl="0" eaLnBrk="1" hangingPunct="1"/>
            <a:r>
              <a:rPr lang="en-US" sz="2400" dirty="0" smtClean="0">
                <a:latin typeface="Arial" pitchFamily="34" charset="0"/>
                <a:cs typeface="Arial" pitchFamily="34" charset="0"/>
              </a:rPr>
              <a:t>Teachers can create appropriate lessons and activities for groups of learners or individual students.</a:t>
            </a:r>
          </a:p>
          <a:p>
            <a:pPr algn="l" rtl="0" eaLnBrk="1" hangingPunct="1"/>
            <a:r>
              <a:rPr lang="en-US" sz="2400" dirty="0" smtClean="0">
                <a:latin typeface="Arial" pitchFamily="34" charset="0"/>
                <a:cs typeface="Arial" pitchFamily="34" charset="0"/>
              </a:rPr>
              <a:t>Teaching can inform students about their current progress in order to help them set goals for improvement.</a:t>
            </a:r>
          </a:p>
          <a:p>
            <a:pPr algn="l" rtl="0" eaLnBrk="1" hangingPunct="1">
              <a:buFontTx/>
              <a:buNone/>
            </a:pPr>
            <a:endParaRPr lang="en-US" sz="2400" dirty="0" smtClean="0"/>
          </a:p>
          <a:p>
            <a:pPr algn="l" rtl="0" eaLnBrk="1" hangingPunct="1">
              <a:buFontTx/>
              <a:buNone/>
            </a:pPr>
            <a:endParaRPr lang="en-US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B338-07D1-4EE5-8D7E-3E388FA6A5B7}" type="slidenum">
              <a:rPr lang="en-MY" smtClean="0"/>
              <a:t>20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9504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836712"/>
            <a:ext cx="8229600" cy="792163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omic Sans MS" pitchFamily="66" charset="0"/>
              </a:rPr>
              <a:t>BENEFITS OF FORMATIVE ASSESSMENTS FOR STUDENTS</a:t>
            </a:r>
            <a:endParaRPr lang="en-US" sz="3200" b="1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2276872"/>
            <a:ext cx="8229600" cy="4018459"/>
          </a:xfrm>
        </p:spPr>
        <p:txBody>
          <a:bodyPr>
            <a:normAutofit/>
          </a:bodyPr>
          <a:lstStyle/>
          <a:p>
            <a:pPr algn="l" rtl="0" eaLnBrk="1" hangingPunct="1"/>
            <a:r>
              <a:rPr lang="en-US" sz="2400" dirty="0" smtClean="0">
                <a:latin typeface="Arial" pitchFamily="34" charset="0"/>
                <a:cs typeface="Arial" pitchFamily="34" charset="0"/>
              </a:rPr>
              <a:t>Students are more motivated to learn.</a:t>
            </a:r>
          </a:p>
          <a:p>
            <a:pPr algn="l" rtl="0" eaLnBrk="1" hangingPunct="1"/>
            <a:r>
              <a:rPr lang="en-US" sz="2400" dirty="0" smtClean="0">
                <a:latin typeface="Arial" pitchFamily="34" charset="0"/>
                <a:cs typeface="Arial" pitchFamily="34" charset="0"/>
              </a:rPr>
              <a:t>Students take responsibility for their own learning.</a:t>
            </a:r>
          </a:p>
          <a:p>
            <a:pPr algn="l" rtl="0" eaLnBrk="1" hangingPunct="1"/>
            <a:r>
              <a:rPr lang="en-US" sz="2400" dirty="0" smtClean="0">
                <a:latin typeface="Arial" pitchFamily="34" charset="0"/>
                <a:cs typeface="Arial" pitchFamily="34" charset="0"/>
              </a:rPr>
              <a:t>Students become users of assessment.</a:t>
            </a:r>
          </a:p>
          <a:p>
            <a:pPr algn="l" rtl="0" eaLnBrk="1" hangingPunct="1"/>
            <a:r>
              <a:rPr lang="en-US" sz="2400" dirty="0" smtClean="0">
                <a:latin typeface="Arial" pitchFamily="34" charset="0"/>
                <a:cs typeface="Arial" pitchFamily="34" charset="0"/>
              </a:rPr>
              <a:t>Students learn valuable lifelong skills such as self-evaluation, self-assessment, and goal setting.</a:t>
            </a:r>
          </a:p>
          <a:p>
            <a:pPr algn="l" rtl="0" eaLnBrk="1" hangingPunct="1"/>
            <a:r>
              <a:rPr lang="en-US" sz="2400" dirty="0" smtClean="0">
                <a:latin typeface="Arial" pitchFamily="34" charset="0"/>
                <a:cs typeface="Arial" pitchFamily="34" charset="0"/>
              </a:rPr>
              <a:t>Student achievement can improve from 21-41 percentile points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l" rtl="0" eaLnBrk="1" hangingPunct="1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1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i="1" dirty="0" smtClean="0">
                <a:latin typeface="Arial" pitchFamily="34" charset="0"/>
                <a:cs typeface="Arial" pitchFamily="34" charset="0"/>
              </a:rPr>
              <a:t>  (</a:t>
            </a:r>
            <a:r>
              <a:rPr lang="en-US" sz="1800" i="1" dirty="0" err="1" smtClean="0">
                <a:latin typeface="Arial" pitchFamily="34" charset="0"/>
                <a:cs typeface="Arial" pitchFamily="34" charset="0"/>
              </a:rPr>
              <a:t>marzano</a:t>
            </a:r>
            <a:r>
              <a:rPr lang="en-US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i="1" dirty="0">
                <a:latin typeface="Arial" pitchFamily="34" charset="0"/>
                <a:cs typeface="Arial" pitchFamily="34" charset="0"/>
              </a:rPr>
              <a:t>2003; </a:t>
            </a:r>
            <a:r>
              <a:rPr lang="en-US" sz="1800" i="1" dirty="0" err="1">
                <a:latin typeface="Arial" pitchFamily="34" charset="0"/>
                <a:cs typeface="Arial" pitchFamily="34" charset="0"/>
              </a:rPr>
              <a:t>stiggens</a:t>
            </a:r>
            <a:r>
              <a:rPr lang="en-US" sz="1800" i="1" dirty="0">
                <a:latin typeface="Arial" pitchFamily="34" charset="0"/>
                <a:cs typeface="Arial" pitchFamily="34" charset="0"/>
              </a:rPr>
              <a:t> et. al, 2006)</a:t>
            </a:r>
            <a:endParaRPr lang="en-US" sz="180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B338-07D1-4EE5-8D7E-3E388FA6A5B7}" type="slidenum">
              <a:rPr lang="en-MY" smtClean="0"/>
              <a:t>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278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b="1" dirty="0" smtClean="0">
                <a:solidFill>
                  <a:srgbClr val="FF0000"/>
                </a:solidFill>
                <a:latin typeface="Comic Sans MS" pitchFamily="66" charset="0"/>
              </a:rPr>
              <a:t>SUMMATIVE ASSESSMENT</a:t>
            </a:r>
            <a:endParaRPr lang="en-US" sz="4400" b="1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Assessment </a:t>
            </a:r>
            <a:r>
              <a:rPr lang="en-US" sz="2800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sz="28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learning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Generally taken by students at the end of a unit or semester to demonstrate the "sum" of what they have or have not learned.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Summative assessment methods are the most traditional way of evaluating student work.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"Good summative assessments--tests and other graded evaluations--must be demonstrably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reliable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valid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and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free of bias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" (Angelo and Cross, 1993).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B338-07D1-4EE5-8D7E-3E388FA6A5B7}" type="slidenum">
              <a:rPr lang="en-MY" smtClean="0"/>
              <a:t>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8275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Comic Sans MS" pitchFamily="66" charset="0"/>
              </a:rPr>
              <a:t>POSSIBLE ASSESSMENT METHODS</a:t>
            </a:r>
            <a:endParaRPr lang="en-US" sz="3200" b="1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853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23528" y="1772816"/>
            <a:ext cx="4495800" cy="4525963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200" u="sng" dirty="0" smtClean="0">
                <a:latin typeface="Arial" pitchFamily="34" charset="0"/>
                <a:cs typeface="Arial" pitchFamily="34" charset="0"/>
              </a:rPr>
              <a:t>Formative Assessment includes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200" u="sng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Questions</a:t>
            </a:r>
          </a:p>
          <a:p>
            <a:pPr>
              <a:lnSpc>
                <a:spcPct val="90000"/>
              </a:lnSpc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Classroom Discussions</a:t>
            </a:r>
          </a:p>
          <a:p>
            <a:pPr>
              <a:lnSpc>
                <a:spcPct val="90000"/>
              </a:lnSpc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Learning Activities</a:t>
            </a:r>
          </a:p>
          <a:p>
            <a:pPr>
              <a:lnSpc>
                <a:spcPct val="90000"/>
              </a:lnSpc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Feedback</a:t>
            </a:r>
          </a:p>
          <a:p>
            <a:pPr>
              <a:lnSpc>
                <a:spcPct val="90000"/>
              </a:lnSpc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Conferences</a:t>
            </a:r>
          </a:p>
          <a:p>
            <a:pPr>
              <a:lnSpc>
                <a:spcPct val="90000"/>
              </a:lnSpc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Interviews</a:t>
            </a:r>
          </a:p>
          <a:p>
            <a:pPr>
              <a:lnSpc>
                <a:spcPct val="90000"/>
              </a:lnSpc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Student Self-Assessment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200" dirty="0" smtClean="0"/>
          </a:p>
        </p:txBody>
      </p:sp>
      <p:sp>
        <p:nvSpPr>
          <p:cNvPr id="27853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716016" y="1772816"/>
            <a:ext cx="4267200" cy="4525963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buFontTx/>
              <a:buNone/>
            </a:pPr>
            <a:r>
              <a:rPr lang="en-US" sz="2200" u="sng" dirty="0" smtClean="0">
                <a:latin typeface="Arial" pitchFamily="34" charset="0"/>
                <a:cs typeface="Arial" pitchFamily="34" charset="0"/>
              </a:rPr>
              <a:t>Summative Assessment</a:t>
            </a:r>
          </a:p>
          <a:p>
            <a:pPr algn="ctr">
              <a:buFontTx/>
              <a:buNone/>
            </a:pPr>
            <a:endParaRPr lang="en-US" sz="2200" u="sng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200" dirty="0" smtClean="0">
                <a:latin typeface="Arial" pitchFamily="34" charset="0"/>
                <a:cs typeface="Arial" pitchFamily="34" charset="0"/>
              </a:rPr>
              <a:t>Selected Response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Multiple Choice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True/False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Matching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Fill-in</a:t>
            </a:r>
          </a:p>
          <a:p>
            <a:r>
              <a:rPr lang="en-US" sz="2200" dirty="0" smtClean="0">
                <a:latin typeface="Arial" pitchFamily="34" charset="0"/>
                <a:cs typeface="Arial" pitchFamily="34" charset="0"/>
              </a:rPr>
              <a:t>Extended Written Response</a:t>
            </a:r>
          </a:p>
          <a:p>
            <a:r>
              <a:rPr lang="en-US" sz="2200" dirty="0" smtClean="0">
                <a:latin typeface="Arial" pitchFamily="34" charset="0"/>
                <a:cs typeface="Arial" pitchFamily="34" charset="0"/>
              </a:rPr>
              <a:t>Performance Assessment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B338-07D1-4EE5-8D7E-3E388FA6A5B7}" type="slidenum">
              <a:rPr lang="en-MY" smtClean="0"/>
              <a:t>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46671948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853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853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7853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78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8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78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27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8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78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78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8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8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278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8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8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278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78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8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78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8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78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278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78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78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278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7853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7853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27853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78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78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278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78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78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278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78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78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278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78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78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4" dur="1000"/>
                                        <p:tgtEl>
                                          <p:spTgt spid="278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785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785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9" dur="1000"/>
                                        <p:tgtEl>
                                          <p:spTgt spid="2785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785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785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4" dur="1000"/>
                                        <p:tgtEl>
                                          <p:spTgt spid="2785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785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785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2785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785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785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6" dur="1000"/>
                                        <p:tgtEl>
                                          <p:spTgt spid="2785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1" grpId="0" build="p" animBg="1"/>
      <p:bldP spid="278532" grpId="0" build="p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371600" y="533400"/>
            <a:ext cx="7315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BALANCED CLASSROOM ASSESSMENT SYSTEM</a:t>
            </a:r>
          </a:p>
        </p:txBody>
      </p:sp>
      <p:sp>
        <p:nvSpPr>
          <p:cNvPr id="272387" name="Text Box 3"/>
          <p:cNvSpPr txBox="1">
            <a:spLocks noChangeArrowheads="1"/>
          </p:cNvSpPr>
          <p:nvPr/>
        </p:nvSpPr>
        <p:spPr bwMode="auto">
          <a:xfrm>
            <a:off x="838200" y="1889124"/>
            <a:ext cx="36576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/>
              <a:t>  </a:t>
            </a:r>
          </a:p>
          <a:p>
            <a:pPr>
              <a:spcBef>
                <a:spcPct val="50000"/>
              </a:spcBef>
            </a:pPr>
            <a:r>
              <a:rPr lang="en-US" b="1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FORMATIVE ASSESSMENT</a:t>
            </a:r>
          </a:p>
        </p:txBody>
      </p:sp>
      <p:sp>
        <p:nvSpPr>
          <p:cNvPr id="272388" name="Text Box 4"/>
          <p:cNvSpPr txBox="1">
            <a:spLocks noChangeArrowheads="1"/>
          </p:cNvSpPr>
          <p:nvPr/>
        </p:nvSpPr>
        <p:spPr bwMode="auto">
          <a:xfrm>
            <a:off x="5334000" y="2301080"/>
            <a:ext cx="3810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</a:rPr>
              <a:t>SUMMATIVE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ASSESSMENT</a:t>
            </a:r>
          </a:p>
        </p:txBody>
      </p:sp>
      <p:sp>
        <p:nvSpPr>
          <p:cNvPr id="272389" name="Text Box 5"/>
          <p:cNvSpPr txBox="1">
            <a:spLocks noChangeArrowheads="1"/>
          </p:cNvSpPr>
          <p:nvPr/>
        </p:nvSpPr>
        <p:spPr bwMode="auto">
          <a:xfrm>
            <a:off x="610491" y="3401244"/>
            <a:ext cx="3745485" cy="255454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000000"/>
                </a:solidFill>
              </a:rPr>
              <a:t>A process used by teachers and students during instruction that provides feedback to adjust ongoing teaching and learning to help students improve their achievement of intended instructional outcomes. </a:t>
            </a:r>
          </a:p>
        </p:txBody>
      </p:sp>
      <p:sp>
        <p:nvSpPr>
          <p:cNvPr id="272390" name="Text Box 6"/>
          <p:cNvSpPr txBox="1">
            <a:spLocks noChangeArrowheads="1"/>
          </p:cNvSpPr>
          <p:nvPr/>
        </p:nvSpPr>
        <p:spPr bwMode="auto">
          <a:xfrm>
            <a:off x="5410200" y="3262745"/>
            <a:ext cx="3429000" cy="33239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000000"/>
                </a:solidFill>
              </a:rPr>
              <a:t>A tool used after instruction to measure student achievement which provides evidence of student competence or program effectiveness. </a:t>
            </a:r>
            <a:endParaRPr lang="en-US" sz="2000" dirty="0" smtClean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000" dirty="0"/>
              <a:t>students are evaluated upon completion of the work and the focus is on the final product. </a:t>
            </a:r>
            <a:endParaRPr lang="en-US" sz="2000" b="1" dirty="0"/>
          </a:p>
        </p:txBody>
      </p:sp>
      <p:sp>
        <p:nvSpPr>
          <p:cNvPr id="272391" name="Line 7"/>
          <p:cNvSpPr>
            <a:spLocks noChangeShapeType="1"/>
          </p:cNvSpPr>
          <p:nvPr/>
        </p:nvSpPr>
        <p:spPr bwMode="auto">
          <a:xfrm flipH="1">
            <a:off x="3347864" y="1066800"/>
            <a:ext cx="1376536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272392" name="Line 8"/>
          <p:cNvSpPr>
            <a:spLocks noChangeShapeType="1"/>
          </p:cNvSpPr>
          <p:nvPr/>
        </p:nvSpPr>
        <p:spPr bwMode="auto">
          <a:xfrm>
            <a:off x="4876800" y="1066800"/>
            <a:ext cx="1639416" cy="99404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272393" name="Line 9"/>
          <p:cNvSpPr>
            <a:spLocks noChangeShapeType="1"/>
          </p:cNvSpPr>
          <p:nvPr/>
        </p:nvSpPr>
        <p:spPr bwMode="auto">
          <a:xfrm>
            <a:off x="2514600" y="265314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272394" name="Line 10"/>
          <p:cNvSpPr>
            <a:spLocks noChangeShapeType="1"/>
          </p:cNvSpPr>
          <p:nvPr/>
        </p:nvSpPr>
        <p:spPr bwMode="auto">
          <a:xfrm>
            <a:off x="6858000" y="265314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pic>
        <p:nvPicPr>
          <p:cNvPr id="13323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1065213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B338-07D1-4EE5-8D7E-3E388FA6A5B7}" type="slidenum">
              <a:rPr lang="en-MY" smtClean="0"/>
              <a:t>24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62137863"/>
      </p:ext>
    </p:extLst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2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2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2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2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72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72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2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2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23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2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72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2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2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23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2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72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387" grpId="0"/>
      <p:bldP spid="272388" grpId="0"/>
      <p:bldP spid="272389" grpId="0" animBg="1"/>
      <p:bldP spid="272390" grpId="0" animBg="1"/>
      <p:bldP spid="272391" grpId="0" animBg="1"/>
      <p:bldP spid="272392" grpId="0" animBg="1"/>
      <p:bldP spid="272393" grpId="0" animBg="1"/>
      <p:bldP spid="27239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2"/>
          <p:cNvSpPr>
            <a:spLocks noChangeShapeType="1"/>
          </p:cNvSpPr>
          <p:nvPr/>
        </p:nvSpPr>
        <p:spPr bwMode="auto">
          <a:xfrm>
            <a:off x="4724400" y="1066800"/>
            <a:ext cx="0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4339" name="Line 3"/>
          <p:cNvSpPr>
            <a:spLocks noChangeShapeType="1"/>
          </p:cNvSpPr>
          <p:nvPr/>
        </p:nvSpPr>
        <p:spPr bwMode="auto">
          <a:xfrm flipV="1">
            <a:off x="228600" y="1676400"/>
            <a:ext cx="861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914400" y="1288905"/>
            <a:ext cx="2590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       FORMATIVE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5562600" y="1288905"/>
            <a:ext cx="243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</a:rPr>
              <a:t>       SUMMATIVE</a:t>
            </a:r>
          </a:p>
        </p:txBody>
      </p:sp>
      <p:sp>
        <p:nvSpPr>
          <p:cNvPr id="276486" name="Text Box 6"/>
          <p:cNvSpPr txBox="1">
            <a:spLocks noChangeArrowheads="1"/>
          </p:cNvSpPr>
          <p:nvPr/>
        </p:nvSpPr>
        <p:spPr bwMode="auto">
          <a:xfrm>
            <a:off x="914400" y="1828800"/>
            <a:ext cx="4114800" cy="260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Char char="•"/>
            </a:pPr>
            <a:r>
              <a:rPr lang="en-US" sz="2000" dirty="0"/>
              <a:t>Occurs During Instruction</a:t>
            </a:r>
          </a:p>
          <a:p>
            <a:pPr>
              <a:buFontTx/>
              <a:buChar char="•"/>
            </a:pPr>
            <a:r>
              <a:rPr lang="en-US" sz="2000" dirty="0"/>
              <a:t>Not Graded</a:t>
            </a:r>
          </a:p>
          <a:p>
            <a:pPr>
              <a:buFontTx/>
              <a:buChar char="•"/>
            </a:pPr>
            <a:r>
              <a:rPr lang="en-US" sz="2000" dirty="0"/>
              <a:t>Process</a:t>
            </a:r>
          </a:p>
          <a:p>
            <a:pPr>
              <a:buFontTx/>
              <a:buChar char="•"/>
            </a:pPr>
            <a:r>
              <a:rPr lang="en-US" sz="2000" dirty="0"/>
              <a:t>Descriptive Feedback</a:t>
            </a:r>
          </a:p>
          <a:p>
            <a:pPr>
              <a:buFontTx/>
              <a:buChar char="•"/>
            </a:pPr>
            <a:r>
              <a:rPr lang="en-US" sz="2000" dirty="0"/>
              <a:t>Continuous</a:t>
            </a:r>
          </a:p>
          <a:p>
            <a:endParaRPr lang="en-US" b="1" dirty="0"/>
          </a:p>
          <a:p>
            <a:pPr>
              <a:buFontTx/>
              <a:buChar char="•"/>
            </a:pPr>
            <a:endParaRPr lang="en-US" b="1" dirty="0"/>
          </a:p>
          <a:p>
            <a:pPr>
              <a:spcBef>
                <a:spcPct val="50000"/>
              </a:spcBef>
            </a:pPr>
            <a:endParaRPr lang="en-US" b="1" dirty="0"/>
          </a:p>
        </p:txBody>
      </p:sp>
      <p:sp>
        <p:nvSpPr>
          <p:cNvPr id="276487" name="Text Box 7"/>
          <p:cNvSpPr txBox="1">
            <a:spLocks noChangeArrowheads="1"/>
          </p:cNvSpPr>
          <p:nvPr/>
        </p:nvSpPr>
        <p:spPr bwMode="auto">
          <a:xfrm>
            <a:off x="4953000" y="1828800"/>
            <a:ext cx="3733800" cy="2631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Char char="•"/>
            </a:pPr>
            <a:r>
              <a:rPr lang="en-US" sz="2000" dirty="0"/>
              <a:t>Occurs at the end</a:t>
            </a:r>
          </a:p>
          <a:p>
            <a:pPr>
              <a:buFontTx/>
              <a:buChar char="•"/>
            </a:pPr>
            <a:r>
              <a:rPr lang="en-US" sz="2000" dirty="0"/>
              <a:t>Graded</a:t>
            </a:r>
          </a:p>
          <a:p>
            <a:pPr>
              <a:buFontTx/>
              <a:buChar char="•"/>
            </a:pPr>
            <a:r>
              <a:rPr lang="en-US" sz="2000" dirty="0"/>
              <a:t>Product</a:t>
            </a:r>
          </a:p>
          <a:p>
            <a:pPr>
              <a:buFontTx/>
              <a:buChar char="•"/>
            </a:pPr>
            <a:r>
              <a:rPr lang="en-US" sz="2000" dirty="0"/>
              <a:t>Evaluative Feedback</a:t>
            </a:r>
          </a:p>
          <a:p>
            <a:pPr>
              <a:buFontTx/>
              <a:buChar char="•"/>
            </a:pPr>
            <a:r>
              <a:rPr lang="en-US" sz="2000" dirty="0" smtClean="0"/>
              <a:t>Periodic</a:t>
            </a:r>
          </a:p>
          <a:p>
            <a:pPr>
              <a:buFontTx/>
              <a:buChar char="•"/>
            </a:pPr>
            <a:r>
              <a:rPr lang="en-US" sz="2000" dirty="0" smtClean="0"/>
              <a:t>Sort </a:t>
            </a:r>
            <a:r>
              <a:rPr lang="en-US" sz="2000" dirty="0"/>
              <a:t>students in rank order</a:t>
            </a:r>
          </a:p>
          <a:p>
            <a:pPr>
              <a:buFontTx/>
              <a:buChar char="•"/>
            </a:pPr>
            <a:endParaRPr lang="en-US" b="1" dirty="0"/>
          </a:p>
          <a:p>
            <a:pPr>
              <a:spcBef>
                <a:spcPct val="50000"/>
              </a:spcBef>
            </a:pPr>
            <a:endParaRPr lang="en-US" b="1" dirty="0"/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683568" y="304800"/>
            <a:ext cx="8003232" cy="1000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Comic Sans MS" pitchFamily="66" charset="0"/>
              </a:rPr>
              <a:t>COMPARISON OF ASSESSMENTS</a:t>
            </a:r>
          </a:p>
          <a:p>
            <a:pPr algn="ctr">
              <a:spcBef>
                <a:spcPct val="50000"/>
              </a:spcBef>
            </a:pPr>
            <a:endParaRPr lang="en-US" b="1" u="sng" dirty="0">
              <a:solidFill>
                <a:srgbClr val="FF0066"/>
              </a:solidFill>
            </a:endParaRPr>
          </a:p>
        </p:txBody>
      </p:sp>
      <p:pic>
        <p:nvPicPr>
          <p:cNvPr id="14345" name="Picture 9" descr="MCED00253_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876800"/>
            <a:ext cx="1565275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6" name="Picture 10" descr="MCBD10646_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724400"/>
            <a:ext cx="1846263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7" name="Picture 11" descr="MCj04361610000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800600"/>
            <a:ext cx="1841500" cy="13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B338-07D1-4EE5-8D7E-3E388FA6A5B7}" type="slidenum">
              <a:rPr lang="en-MY" smtClean="0"/>
              <a:t>25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76924922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6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 tmFilter="0, 0; .2, .5; .8, .5; 1, 0"/>
                                        <p:tgtEl>
                                          <p:spTgt spid="27648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1000" autoRev="1" fill="hold"/>
                                        <p:tgtEl>
                                          <p:spTgt spid="27648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6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6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6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276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6" grpId="0"/>
      <p:bldP spid="276486" grpId="1"/>
      <p:bldP spid="276487" grpId="0"/>
      <p:bldP spid="276487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268760"/>
            <a:ext cx="8064896" cy="47678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24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US" sz="24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Fine Sieve</a:t>
            </a:r>
            <a:endParaRPr lang="en-US" sz="24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Formative assessment informs both teachers and students about student understanding at a point when timely adjustments can be made.</a:t>
            </a: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These adjustments help to ensure students achieve targeted standards-based learning goals within a set time frame.</a:t>
            </a:r>
          </a:p>
          <a:p>
            <a:pPr marL="0" indent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24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 course sieve</a:t>
            </a:r>
            <a:endParaRPr lang="en-US" sz="24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Summative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assessments happen too far down the learning path to provide information at the classroom level and to make instructional adjustments and interventions during the learning process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B338-07D1-4EE5-8D7E-3E388FA6A5B7}" type="slidenum">
              <a:rPr lang="en-MY" smtClean="0"/>
              <a:t>26</a:t>
            </a:fld>
            <a:endParaRPr lang="en-MY"/>
          </a:p>
        </p:txBody>
      </p:sp>
      <p:sp>
        <p:nvSpPr>
          <p:cNvPr id="3" name="Rectangle 2"/>
          <p:cNvSpPr/>
          <p:nvPr/>
        </p:nvSpPr>
        <p:spPr>
          <a:xfrm>
            <a:off x="1547664" y="476671"/>
            <a:ext cx="68407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Comic Sans MS" pitchFamily="66" charset="0"/>
              </a:rPr>
              <a:t>COMPARISON</a:t>
            </a:r>
            <a:r>
              <a:rPr lang="en-US" sz="2800" b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Comic Sans MS" pitchFamily="66" charset="0"/>
              </a:rPr>
              <a:t>OF</a:t>
            </a:r>
            <a:r>
              <a:rPr lang="en-US" sz="2800" b="1" dirty="0">
                <a:solidFill>
                  <a:srgbClr val="FF0000"/>
                </a:solidFill>
                <a:latin typeface="Comic Sans MS" pitchFamily="66" charset="0"/>
              </a:rPr>
              <a:t> ASSESSMENTS</a:t>
            </a:r>
            <a:endParaRPr lang="en-US" sz="2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6812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268760"/>
            <a:ext cx="8568952" cy="3591272"/>
          </a:xfrm>
        </p:spPr>
        <p:txBody>
          <a:bodyPr>
            <a:normAutofit/>
          </a:bodyPr>
          <a:lstStyle/>
          <a:p>
            <a:pPr lvl="2" indent="-457200"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OBJECTIVES </a:t>
            </a:r>
            <a:b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</a:b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&amp; </a:t>
            </a:r>
            <a:b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</a:b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SUBJECTIVES</a:t>
            </a:r>
            <a:b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</a:b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/>
            </a:r>
            <a:b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</a:b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TESTS</a:t>
            </a:r>
            <a:endParaRPr lang="en-MY" sz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B338-07D1-4EE5-8D7E-3E388FA6A5B7}" type="slidenum">
              <a:rPr lang="en-MY" smtClean="0"/>
              <a:t>27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699405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en-GB" sz="4000" b="1" dirty="0" smtClean="0">
                <a:solidFill>
                  <a:srgbClr val="FF0000"/>
                </a:solidFill>
                <a:latin typeface="Comic Sans MS" pitchFamily="66" charset="0"/>
              </a:rPr>
              <a:t>OBJECTIVE AND SUBJECTIVE ASSESSMENT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FontTx/>
              <a:buNone/>
            </a:pPr>
            <a:endParaRPr lang="en-GB" sz="3400" b="1" dirty="0" smtClean="0"/>
          </a:p>
          <a:p>
            <a:pPr marL="0" indent="0" eaLnBrk="1" hangingPunct="1">
              <a:buFontTx/>
              <a:buNone/>
            </a:pPr>
            <a:r>
              <a:rPr lang="en-GB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Objective assessment</a:t>
            </a:r>
            <a:r>
              <a:rPr lang="en-GB" sz="24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 eaLnBrk="1" hangingPunct="1">
              <a:buFontTx/>
              <a:buNone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is a form of questioning which has a single correct answer. </a:t>
            </a:r>
          </a:p>
          <a:p>
            <a:pPr marL="0" indent="0" eaLnBrk="1" hangingPunct="1">
              <a:buFontTx/>
              <a:buNone/>
            </a:pP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FontTx/>
              <a:buNone/>
            </a:pPr>
            <a:r>
              <a:rPr lang="en-GB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Subjective assessment</a:t>
            </a:r>
            <a:r>
              <a:rPr lang="en-GB" sz="24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 eaLnBrk="1" hangingPunct="1">
              <a:buFontTx/>
              <a:buNone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is a form of questioning which may have more than one current answer (or more than one way of expressing the correct answer). </a:t>
            </a:r>
          </a:p>
          <a:p>
            <a:pPr marL="0" indent="0" eaLnBrk="1" hangingPunct="1">
              <a:buFontTx/>
              <a:buNone/>
            </a:pPr>
            <a:endParaRPr lang="en-GB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B338-07D1-4EE5-8D7E-3E388FA6A5B7}" type="slidenum">
              <a:rPr lang="en-MY" smtClean="0"/>
              <a:t>28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0532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OBJECTIVE TEST</a:t>
            </a:r>
            <a:endParaRPr lang="en-MY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8075240" cy="4968552"/>
          </a:xfrm>
        </p:spPr>
        <p:txBody>
          <a:bodyPr>
            <a:normAutofit fontScale="77500" lnSpcReduction="20000"/>
          </a:bodyPr>
          <a:lstStyle/>
          <a:p>
            <a:r>
              <a:rPr lang="en-MY" sz="3100" dirty="0" smtClean="0">
                <a:latin typeface="Arial" pitchFamily="34" charset="0"/>
                <a:cs typeface="Arial" pitchFamily="34" charset="0"/>
              </a:rPr>
              <a:t>Objective tests include multiple choice, true-false, matching, and fill-in questions. They tend to focus more on specific facts than on general ideas and concepts</a:t>
            </a:r>
          </a:p>
          <a:p>
            <a:r>
              <a:rPr lang="en-MY" sz="3100" dirty="0" smtClean="0">
                <a:latin typeface="Arial" pitchFamily="34" charset="0"/>
                <a:cs typeface="Arial" pitchFamily="34" charset="0"/>
              </a:rPr>
              <a:t>Questions on a tests  that only have one correct answer</a:t>
            </a:r>
          </a:p>
          <a:p>
            <a:r>
              <a:rPr lang="en-MY" sz="3100" dirty="0" smtClean="0">
                <a:latin typeface="Arial" pitchFamily="34" charset="0"/>
                <a:cs typeface="Arial" pitchFamily="34" charset="0"/>
              </a:rPr>
              <a:t>Objective tests require far more careful preparation than subjective tests</a:t>
            </a:r>
          </a:p>
          <a:p>
            <a:r>
              <a:rPr lang="en-US" sz="3100" dirty="0" smtClean="0">
                <a:latin typeface="Arial" pitchFamily="34" charset="0"/>
                <a:cs typeface="Arial" pitchFamily="34" charset="0"/>
              </a:rPr>
              <a:t>Objective examination can be part of formative (diagnostic) and summative (final assessment) exams. </a:t>
            </a:r>
          </a:p>
          <a:p>
            <a:r>
              <a:rPr lang="en-US" sz="3100" dirty="0" smtClean="0">
                <a:latin typeface="Arial" pitchFamily="34" charset="0"/>
                <a:cs typeface="Arial" pitchFamily="34" charset="0"/>
              </a:rPr>
              <a:t>Most popular objective exam is Multiple Choice Questions (MCQ).</a:t>
            </a:r>
          </a:p>
          <a:p>
            <a:endParaRPr lang="en-MY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(the method of scoring is the only factor that distinguishes an objective test from a subjective test)</a:t>
            </a:r>
            <a:endParaRPr lang="en-MY" sz="2200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469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268760"/>
            <a:ext cx="8568952" cy="3591272"/>
          </a:xfrm>
        </p:spPr>
        <p:txBody>
          <a:bodyPr>
            <a:normAutofit/>
          </a:bodyPr>
          <a:lstStyle/>
          <a:p>
            <a:pPr lvl="2" indent="-457200"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NORM-REFERENCED </a:t>
            </a:r>
            <a:b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</a:b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&amp; </a:t>
            </a:r>
            <a:b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</a:b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CRITERION 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R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EFERENCED </a:t>
            </a:r>
            <a:b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</a:b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TESTS</a:t>
            </a:r>
            <a:endParaRPr lang="en-MY" sz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B338-07D1-4EE5-8D7E-3E388FA6A5B7}" type="slidenum">
              <a:rPr lang="en-MY" smtClean="0"/>
              <a:t>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268397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8003232" cy="5184576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Advantages of multiple choice question: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The ability to create a test item bank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Quick grading – can be easily computer scored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If written well, high reliability - only one possible answer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Objective grading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Wide coverage of content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Can be used for mass testing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Precision in providing information regarding specific skills and abilities.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Students are familiar with the item type – directions are easy to understand.</a:t>
            </a:r>
          </a:p>
          <a:p>
            <a:pPr marL="514350" indent="-514350">
              <a:buFont typeface="+mj-lt"/>
              <a:buAutoNum type="arabicPeriod"/>
            </a:pPr>
            <a:endParaRPr lang="en-MY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MCQ</a:t>
            </a:r>
            <a:endParaRPr lang="en-US" sz="5400" b="1" dirty="0">
              <a:ln w="11430"/>
              <a:solidFill>
                <a:schemeClr val="accent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3285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Weaknesses of multiple choice question: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Difficult and time consuming to construct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Low validity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Mainly tests recognition knowledge and recall of facts.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Guessing may have considerable effect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Cheating may be facilitated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Sometimes skills and areas are tested because they are testable than important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Places a high degree of dependence on student’s reading ability and teacher’s writing ability.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It may limit beneficial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washback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This technique strictly limits what can be tested.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MY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5"/>
          <p:cNvSpPr>
            <a:spLocks noGrp="1"/>
          </p:cNvSpPr>
          <p:nvPr>
            <p:ph type="title"/>
          </p:nvPr>
        </p:nvSpPr>
        <p:spPr>
          <a:xfrm>
            <a:off x="395536" y="16202"/>
            <a:ext cx="8229600" cy="114300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MCQ</a:t>
            </a:r>
            <a:endParaRPr lang="en-US" sz="5400" b="1" dirty="0">
              <a:ln w="11430"/>
              <a:solidFill>
                <a:schemeClr val="accent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18807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SUBJECTIVE TEST</a:t>
            </a:r>
            <a:endParaRPr lang="en-MY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132856"/>
            <a:ext cx="8075240" cy="4464496"/>
          </a:xfrm>
        </p:spPr>
        <p:txBody>
          <a:bodyPr>
            <a:normAutofit/>
          </a:bodyPr>
          <a:lstStyle/>
          <a:p>
            <a:r>
              <a:rPr lang="en-MY" sz="2400" dirty="0" smtClean="0">
                <a:latin typeface="Arial" pitchFamily="34" charset="0"/>
                <a:cs typeface="Arial" pitchFamily="34" charset="0"/>
              </a:rPr>
              <a:t>Subjective tests include essay, short-answer, vocabulary, and take-home tests</a:t>
            </a:r>
          </a:p>
          <a:p>
            <a:r>
              <a:rPr lang="en-MY" sz="2400" dirty="0" smtClean="0">
                <a:latin typeface="Arial" pitchFamily="34" charset="0"/>
                <a:cs typeface="Arial" pitchFamily="34" charset="0"/>
              </a:rPr>
              <a:t>Questions on a test that have more than one correct answer.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Each examiner uses his own judgment in evaluating performance and awarding marks.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MY" sz="24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7818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392488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Strengths: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Easy to set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High validity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Can assess affective and interpretive aspects of language skills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allow a candidate to express originality of thought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allow the examiner to assess the candidate's quality of written expression. </a:t>
            </a:r>
            <a:endParaRPr lang="en-MY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Weaknesses: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Marking is time consuming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Reliability is low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Inter-rater as well as intra-rater  variability are probable.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Dependence on presentation.- good hand writing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vs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bad handwriting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Question evasion - possible for the candidate to avoid questions in areas of the curriculum in which they are weak.</a:t>
            </a:r>
            <a:endParaRPr lang="en-MY" sz="2000" dirty="0" smtClean="0">
              <a:latin typeface="Arial" pitchFamily="34" charset="0"/>
              <a:cs typeface="Arial" pitchFamily="34" charset="0"/>
            </a:endParaRPr>
          </a:p>
          <a:p>
            <a:pPr marL="880110" lvl="1" indent="-514350">
              <a:buFont typeface="+mj-lt"/>
              <a:buAutoNum type="arabicPeriod"/>
            </a:pPr>
            <a:endParaRPr lang="en-MY" sz="2000" dirty="0" smtClean="0">
              <a:latin typeface="Arial" pitchFamily="34" charset="0"/>
              <a:cs typeface="Arial" pitchFamily="34" charset="0"/>
            </a:endParaRPr>
          </a:p>
          <a:p>
            <a:pPr marL="880110" lvl="1" indent="-51435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MY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SUBJECTIVE TEST</a:t>
            </a:r>
            <a:endParaRPr lang="en-MY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9313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332656"/>
            <a:ext cx="8424936" cy="792088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3600" b="1" dirty="0" smtClean="0">
                <a:solidFill>
                  <a:srgbClr val="FF0000"/>
                </a:solidFill>
                <a:latin typeface="Comic Sans MS" pitchFamily="66" charset="0"/>
              </a:rPr>
              <a:t>OBJECTIVE VS. SUBJECTIVE TEST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066800" y="1524000"/>
            <a:ext cx="3429000" cy="4724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 smtClean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Objective</a:t>
            </a:r>
          </a:p>
          <a:p>
            <a:pPr eaLnBrk="1" hangingPunct="1"/>
            <a:r>
              <a:rPr lang="en-US" sz="2400" dirty="0" smtClean="0">
                <a:latin typeface="Arial" pitchFamily="34" charset="0"/>
                <a:cs typeface="Arial" pitchFamily="34" charset="0"/>
              </a:rPr>
              <a:t>short answer</a:t>
            </a:r>
          </a:p>
          <a:p>
            <a:pPr eaLnBrk="1" hangingPunct="1"/>
            <a:r>
              <a:rPr lang="en-US" sz="2400" dirty="0" smtClean="0">
                <a:latin typeface="Arial" pitchFamily="34" charset="0"/>
                <a:cs typeface="Arial" pitchFamily="34" charset="0"/>
              </a:rPr>
              <a:t>closed response</a:t>
            </a:r>
          </a:p>
          <a:p>
            <a:pPr eaLnBrk="1" hangingPunct="1"/>
            <a:r>
              <a:rPr lang="en-US" sz="2400" dirty="0" smtClean="0">
                <a:latin typeface="Arial" pitchFamily="34" charset="0"/>
                <a:cs typeface="Arial" pitchFamily="34" charset="0"/>
              </a:rPr>
              <a:t>mostly recognition, limited production</a:t>
            </a:r>
          </a:p>
          <a:p>
            <a:pPr eaLnBrk="1" hangingPunct="1"/>
            <a:r>
              <a:rPr lang="en-US" sz="2400" dirty="0" smtClean="0">
                <a:latin typeface="Arial" pitchFamily="34" charset="0"/>
                <a:cs typeface="Arial" pitchFamily="34" charset="0"/>
              </a:rPr>
              <a:t>difficult to write well</a:t>
            </a:r>
          </a:p>
          <a:p>
            <a:pPr eaLnBrk="1" hangingPunct="1"/>
            <a:r>
              <a:rPr lang="en-US" sz="2400" dirty="0" smtClean="0">
                <a:latin typeface="Arial" pitchFamily="34" charset="0"/>
                <a:cs typeface="Arial" pitchFamily="34" charset="0"/>
              </a:rPr>
              <a:t>quick and easy to grade</a:t>
            </a:r>
          </a:p>
          <a:p>
            <a:pPr eaLnBrk="1" hangingPunct="1"/>
            <a:r>
              <a:rPr lang="en-US" sz="2400" dirty="0" smtClean="0">
                <a:latin typeface="Arial" pitchFamily="34" charset="0"/>
                <a:cs typeface="Arial" pitchFamily="34" charset="0"/>
              </a:rPr>
              <a:t>reliable</a:t>
            </a:r>
          </a:p>
          <a:p>
            <a:pPr eaLnBrk="1" hangingPunct="1"/>
            <a:r>
              <a:rPr lang="en-US" sz="2400" dirty="0" smtClean="0">
                <a:latin typeface="Arial" pitchFamily="34" charset="0"/>
                <a:cs typeface="Arial" pitchFamily="34" charset="0"/>
              </a:rPr>
              <a:t>workload “up front”</a:t>
            </a:r>
          </a:p>
          <a:p>
            <a:pPr eaLnBrk="1" hangingPunct="1"/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524000"/>
            <a:ext cx="3657600" cy="49530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 smtClean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Subjective</a:t>
            </a:r>
          </a:p>
          <a:p>
            <a:pPr eaLnBrk="1" hangingPunct="1"/>
            <a:r>
              <a:rPr lang="en-US" sz="2400" dirty="0" smtClean="0">
                <a:latin typeface="Arial" pitchFamily="34" charset="0"/>
                <a:cs typeface="Arial" pitchFamily="34" charset="0"/>
              </a:rPr>
              <a:t>long answer</a:t>
            </a:r>
          </a:p>
          <a:p>
            <a:pPr eaLnBrk="1" hangingPunct="1"/>
            <a:r>
              <a:rPr lang="en-US" sz="2400" dirty="0" smtClean="0">
                <a:latin typeface="Arial" pitchFamily="34" charset="0"/>
                <a:cs typeface="Arial" pitchFamily="34" charset="0"/>
              </a:rPr>
              <a:t>open response</a:t>
            </a:r>
          </a:p>
          <a:p>
            <a:pPr eaLnBrk="1" hangingPunct="1"/>
            <a:r>
              <a:rPr lang="en-US" sz="2400" dirty="0" smtClean="0">
                <a:latin typeface="Arial" pitchFamily="34" charset="0"/>
                <a:cs typeface="Arial" pitchFamily="34" charset="0"/>
              </a:rPr>
              <a:t>emphasis on production</a:t>
            </a:r>
          </a:p>
          <a:p>
            <a:pPr eaLnBrk="1" hangingPunct="1"/>
            <a:r>
              <a:rPr lang="en-US" sz="2400" dirty="0" smtClean="0">
                <a:latin typeface="Arial" pitchFamily="34" charset="0"/>
                <a:cs typeface="Arial" pitchFamily="34" charset="0"/>
              </a:rPr>
              <a:t>relatively easy to write</a:t>
            </a:r>
          </a:p>
          <a:p>
            <a:pPr eaLnBrk="1" hangingPunct="1"/>
            <a:r>
              <a:rPr lang="en-US" sz="2400" dirty="0" smtClean="0">
                <a:latin typeface="Arial" pitchFamily="34" charset="0"/>
                <a:cs typeface="Arial" pitchFamily="34" charset="0"/>
              </a:rPr>
              <a:t>difficult to grade</a:t>
            </a:r>
          </a:p>
          <a:p>
            <a:pPr lvl="1" eaLnBrk="1" hangingPunct="1"/>
            <a:r>
              <a:rPr lang="en-US" sz="2200" dirty="0" smtClean="0">
                <a:latin typeface="Arial" pitchFamily="34" charset="0"/>
                <a:cs typeface="Arial" pitchFamily="34" charset="0"/>
              </a:rPr>
              <a:t>time-consuming</a:t>
            </a:r>
          </a:p>
          <a:p>
            <a:pPr lvl="1" eaLnBrk="1" hangingPunct="1"/>
            <a:r>
              <a:rPr lang="en-US" sz="2200" dirty="0" smtClean="0">
                <a:latin typeface="Arial" pitchFamily="34" charset="0"/>
                <a:cs typeface="Arial" pitchFamily="34" charset="0"/>
              </a:rPr>
              <a:t>inter-rater reliability</a:t>
            </a:r>
          </a:p>
          <a:p>
            <a:pPr eaLnBrk="1" hangingPunct="1"/>
            <a:r>
              <a:rPr lang="en-US" sz="2400" dirty="0" smtClean="0">
                <a:latin typeface="Arial" pitchFamily="34" charset="0"/>
                <a:cs typeface="Arial" pitchFamily="34" charset="0"/>
              </a:rPr>
              <a:t>not as reliable</a:t>
            </a:r>
          </a:p>
          <a:p>
            <a:pPr eaLnBrk="1" hangingPunct="1"/>
            <a:r>
              <a:rPr lang="en-US" sz="2400" dirty="0" smtClean="0">
                <a:latin typeface="Arial" pitchFamily="34" charset="0"/>
                <a:cs typeface="Arial" pitchFamily="34" charset="0"/>
              </a:rPr>
              <a:t>workload post test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B338-07D1-4EE5-8D7E-3E388FA6A5B7}" type="slidenum">
              <a:rPr lang="en-MY" smtClean="0"/>
              <a:t>34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874327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639762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Comic Sans MS" pitchFamily="66" charset="0"/>
              </a:rPr>
              <a:t>REFERENCES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143000"/>
            <a:ext cx="8534400" cy="5486400"/>
          </a:xfrm>
        </p:spPr>
        <p:txBody>
          <a:bodyPr>
            <a:normAutofit lnSpcReduction="10000"/>
          </a:bodyPr>
          <a:lstStyle/>
          <a:p>
            <a:pPr marL="617220" indent="-342900">
              <a:spcBef>
                <a:spcPts val="0"/>
              </a:spcBef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Classroom Assessment: Basic Concepts. Formative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vs.Summative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Assessments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 Retrieved October 20, 2008 from </a:t>
            </a:r>
            <a:r>
              <a:rPr lang="en-US" sz="2000" dirty="0" smtClean="0">
                <a:latin typeface="Arial" pitchFamily="34" charset="0"/>
                <a:cs typeface="Arial" pitchFamily="34" charset="0"/>
                <a:hlinkClick r:id="rId3"/>
              </a:rPr>
              <a:t>http</a:t>
            </a:r>
            <a:r>
              <a:rPr lang="en-US" sz="2000" dirty="0">
                <a:latin typeface="Arial" pitchFamily="34" charset="0"/>
                <a:cs typeface="Arial" pitchFamily="34" charset="0"/>
                <a:hlinkClick r:id="rId3"/>
              </a:rPr>
              <a:t>://fcit.usf.edu/assessment/basic/basica.html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indent="0">
              <a:spcBef>
                <a:spcPts val="0"/>
              </a:spcBef>
              <a:buFontTx/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617220" indent="-342900">
              <a:spcBef>
                <a:spcPts val="0"/>
              </a:spcBef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Formative vs. Summative Evaluation. Retrieved October 20, 2008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from http.jan.ucc.nau.edu/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edtech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etc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/667/proposal/evaluation/</a:t>
            </a:r>
          </a:p>
          <a:p>
            <a:pPr indent="0">
              <a:spcBef>
                <a:spcPts val="0"/>
              </a:spcBef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  summative_vs_formative.htm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indent="0">
              <a:spcBef>
                <a:spcPts val="0"/>
              </a:spcBef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617220" indent="-342900">
              <a:spcBef>
                <a:spcPts val="0"/>
              </a:spcBef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Formative and Summative Assessment.  Retrieved October 20,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2008 from </a:t>
            </a:r>
            <a:r>
              <a:rPr lang="en-US" sz="2000" dirty="0" smtClean="0">
                <a:latin typeface="Arial" pitchFamily="34" charset="0"/>
                <a:cs typeface="Arial" pitchFamily="34" charset="0"/>
                <a:hlinkClick r:id="rId4"/>
              </a:rPr>
              <a:t>http</a:t>
            </a:r>
            <a:r>
              <a:rPr lang="en-US" sz="2000" dirty="0">
                <a:latin typeface="Arial" pitchFamily="34" charset="0"/>
                <a:cs typeface="Arial" pitchFamily="34" charset="0"/>
                <a:hlinkClick r:id="rId4"/>
              </a:rPr>
              <a:t>://</a:t>
            </a:r>
            <a:r>
              <a:rPr lang="en-US" sz="2000" dirty="0" smtClean="0">
                <a:latin typeface="Arial" pitchFamily="34" charset="0"/>
                <a:cs typeface="Arial" pitchFamily="34" charset="0"/>
                <a:hlinkClick r:id="rId4"/>
              </a:rPr>
              <a:t>www.krauseinnovationcenter.org/ewyl</a:t>
            </a:r>
            <a:r>
              <a:rPr lang="en-US" sz="2000" dirty="0" smtClean="0">
                <a:latin typeface="Arial" pitchFamily="34" charset="0"/>
                <a:cs typeface="Arial" pitchFamily="34" charset="0"/>
                <a:hlinkClick r:id=""/>
              </a:rPr>
              <a:t>/modules/module6-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3.html.</a:t>
            </a:r>
          </a:p>
          <a:p>
            <a:pPr indent="0">
              <a:spcBef>
                <a:spcPts val="0"/>
              </a:spcBef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708660" lvl="1" indent="-342900">
              <a:spcBef>
                <a:spcPts val="0"/>
              </a:spcBef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Classroom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Assessment: Basic Concepts. Formative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vs.Summative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Assessments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 Retrieved October 24, 2008 from </a:t>
            </a:r>
            <a:r>
              <a:rPr lang="en-US" sz="2000" dirty="0" smtClean="0">
                <a:latin typeface="Arial" pitchFamily="34" charset="0"/>
                <a:cs typeface="Arial" pitchFamily="34" charset="0"/>
                <a:hlinkClick r:id="rId3"/>
              </a:rPr>
              <a:t>http</a:t>
            </a:r>
            <a:r>
              <a:rPr lang="en-US" sz="2000" dirty="0">
                <a:latin typeface="Arial" pitchFamily="34" charset="0"/>
                <a:cs typeface="Arial" pitchFamily="34" charset="0"/>
                <a:hlinkClick r:id="rId3"/>
              </a:rPr>
              <a:t>://fcit.usf.edu/assessment/basic/basica.html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708660" lvl="1" indent="-342900">
              <a:spcBef>
                <a:spcPts val="0"/>
              </a:spcBef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Pawlas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G.,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Oliva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P. (2008) Supervision for Today’s Schools,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Sixth Edition. New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York: John Wiley and Sons</a:t>
            </a:r>
          </a:p>
          <a:p>
            <a:pPr indent="0">
              <a:spcBef>
                <a:spcPts val="0"/>
              </a:spcBef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endParaRPr lang="en-US" sz="2000" dirty="0"/>
          </a:p>
          <a:p>
            <a:pPr>
              <a:buFontTx/>
              <a:buNone/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B338-07D1-4EE5-8D7E-3E388FA6A5B7}" type="slidenum">
              <a:rPr lang="en-MY" smtClean="0"/>
              <a:t>35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4254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0000"/>
                </a:solidFill>
                <a:latin typeface="Lucida Grande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Lucida Grande" charset="0"/>
              </a:rPr>
            </a:br>
            <a:endParaRPr lang="en-US" dirty="0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19200"/>
            <a:ext cx="7772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>
                <a:latin typeface="Lucida Grande" charset="0"/>
              </a:rPr>
              <a:t>Arter, Judith, and Jay McTighe. </a:t>
            </a:r>
            <a:r>
              <a:rPr lang="en-US" sz="2000" u="sng">
                <a:latin typeface="Lucida Grande" charset="0"/>
              </a:rPr>
              <a:t>Scoring Rubrics in the    </a:t>
            </a:r>
            <a:r>
              <a:rPr lang="en-US" sz="2000">
                <a:latin typeface="Lucida Grande" charset="0"/>
              </a:rPr>
              <a:t>	</a:t>
            </a:r>
            <a:r>
              <a:rPr lang="en-US" sz="2000" u="sng">
                <a:latin typeface="Lucida Grande" charset="0"/>
              </a:rPr>
              <a:t>Classroom</a:t>
            </a:r>
            <a:r>
              <a:rPr lang="en-US" sz="2000">
                <a:latin typeface="Lucida Grande" charset="0"/>
              </a:rPr>
              <a:t>. Thousand Oaks, CA: Corwin Press, INC., 	2001.</a:t>
            </a:r>
          </a:p>
          <a:p>
            <a:pPr>
              <a:lnSpc>
                <a:spcPct val="90000"/>
              </a:lnSpc>
            </a:pPr>
            <a:endParaRPr lang="en-US" sz="2000">
              <a:latin typeface="Lucida Grande" charset="0"/>
            </a:endParaRPr>
          </a:p>
          <a:p>
            <a:pPr>
              <a:lnSpc>
                <a:spcPct val="90000"/>
              </a:lnSpc>
            </a:pPr>
            <a:r>
              <a:rPr lang="en-US" sz="2000">
                <a:latin typeface="Lucida Grande" charset="0"/>
              </a:rPr>
              <a:t>Marzano, Robert J., Debra Pickering, and Jay McTighe. 		</a:t>
            </a:r>
            <a:r>
              <a:rPr lang="en-US" sz="2000" u="sng">
                <a:latin typeface="Lucida Grande" charset="0"/>
              </a:rPr>
              <a:t>Assessing Student Outcomes</a:t>
            </a:r>
            <a:r>
              <a:rPr lang="en-US" sz="2000">
                <a:latin typeface="Lucida Grande" charset="0"/>
              </a:rPr>
              <a:t>. Alexandria, VA: 		Association for Supervision and Curriculum 			Development, 1993.</a:t>
            </a:r>
          </a:p>
          <a:p>
            <a:pPr>
              <a:lnSpc>
                <a:spcPct val="90000"/>
              </a:lnSpc>
            </a:pPr>
            <a:endParaRPr lang="en-US" sz="2000">
              <a:latin typeface="Lucida Grande" charset="0"/>
            </a:endParaRPr>
          </a:p>
          <a:p>
            <a:pPr>
              <a:lnSpc>
                <a:spcPct val="90000"/>
              </a:lnSpc>
            </a:pPr>
            <a:r>
              <a:rPr lang="en-US" sz="2000">
                <a:latin typeface="Lucida Grande" charset="0"/>
              </a:rPr>
              <a:t>Schoenbach, Ruth, et al. </a:t>
            </a:r>
            <a:r>
              <a:rPr lang="en-US" sz="2000" u="sng">
                <a:latin typeface="Lucida Grande" charset="0"/>
              </a:rPr>
              <a:t>Reading for Understanding, A Guide to </a:t>
            </a:r>
            <a:r>
              <a:rPr lang="en-US" sz="2000">
                <a:latin typeface="Lucida Grande" charset="0"/>
              </a:rPr>
              <a:t>	</a:t>
            </a:r>
            <a:r>
              <a:rPr lang="en-US" sz="2000" u="sng">
                <a:latin typeface="Lucida Grande" charset="0"/>
              </a:rPr>
              <a:t>Improving Reading in Middle and High School Classrooms</a:t>
            </a:r>
            <a:r>
              <a:rPr lang="en-US" sz="2000">
                <a:latin typeface="Lucida Grande" charset="0"/>
              </a:rPr>
              <a:t>. 	San Francisco, CA: Jossey-Bass, Inc., 1999.</a:t>
            </a:r>
            <a:endParaRPr lang="en-US" sz="2800">
              <a:latin typeface="Times New Roman" charset="0"/>
            </a:endParaRPr>
          </a:p>
          <a:p>
            <a:pPr>
              <a:lnSpc>
                <a:spcPct val="90000"/>
              </a:lnSpc>
            </a:pPr>
            <a:endParaRPr lang="en-US" sz="28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B338-07D1-4EE5-8D7E-3E388FA6A5B7}" type="slidenum">
              <a:rPr lang="en-MY" smtClean="0"/>
              <a:t>36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92431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60648"/>
            <a:ext cx="7378700" cy="752128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4000" b="1" dirty="0" smtClean="0">
                <a:solidFill>
                  <a:srgbClr val="FF0000"/>
                </a:solidFill>
                <a:latin typeface="Comic Sans MS" pitchFamily="66" charset="0"/>
                <a:ea typeface="MS Mincho" pitchFamily="49" charset="-128"/>
              </a:rPr>
              <a:t>NORM-REFERENCED TESTS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91264" cy="518457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400" dirty="0">
                <a:latin typeface="Arial" pitchFamily="34" charset="0"/>
                <a:ea typeface="MS Mincho" pitchFamily="49" charset="-128"/>
                <a:cs typeface="Arial" pitchFamily="34" charset="0"/>
              </a:rPr>
              <a:t>To rank each student with respect to the achievement of others in broad areas of knowledge. </a:t>
            </a:r>
            <a:endParaRPr lang="en-US" sz="2400" dirty="0" smtClean="0">
              <a:latin typeface="Arial" pitchFamily="34" charset="0"/>
              <a:ea typeface="MS Mincho" pitchFamily="49" charset="-128"/>
              <a:cs typeface="Arial" pitchFamily="34" charset="0"/>
            </a:endParaRPr>
          </a:p>
          <a:p>
            <a:pPr marL="274320" lvl="1" indent="-274320">
              <a:lnSpc>
                <a:spcPct val="90000"/>
              </a:lnSpc>
              <a:buClr>
                <a:schemeClr val="accent3"/>
              </a:buClr>
              <a:buSzPct val="95000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Normed using large groups of test takers.  Compares one taker to another.  Measure achievement, predicts future performance.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>
                <a:latin typeface="Arial" pitchFamily="34" charset="0"/>
                <a:ea typeface="MS Mincho" pitchFamily="49" charset="-128"/>
                <a:cs typeface="Arial" pitchFamily="34" charset="0"/>
              </a:rPr>
              <a:t>Each </a:t>
            </a:r>
            <a:r>
              <a:rPr lang="en-US" sz="2400" dirty="0">
                <a:latin typeface="Arial" pitchFamily="34" charset="0"/>
                <a:ea typeface="MS Mincho" pitchFamily="49" charset="-128"/>
                <a:cs typeface="Arial" pitchFamily="34" charset="0"/>
              </a:rPr>
              <a:t>individual is compared with other examinees and assigned a score--usually expressed as a percentile, a grade  </a:t>
            </a:r>
            <a:r>
              <a:rPr lang="en-US" sz="2400" dirty="0" smtClean="0">
                <a:latin typeface="Arial" pitchFamily="34" charset="0"/>
                <a:ea typeface="MS Mincho" pitchFamily="49" charset="-128"/>
                <a:cs typeface="Arial" pitchFamily="34" charset="0"/>
              </a:rPr>
              <a:t>or equivalent score.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>
                <a:latin typeface="Arial" pitchFamily="34" charset="0"/>
                <a:ea typeface="MS Mincho" pitchFamily="49" charset="-128"/>
                <a:cs typeface="Arial" pitchFamily="34" charset="0"/>
              </a:rPr>
              <a:t>Student </a:t>
            </a:r>
            <a:r>
              <a:rPr lang="en-US" sz="2400" dirty="0">
                <a:latin typeface="Arial" pitchFamily="34" charset="0"/>
                <a:ea typeface="MS Mincho" pitchFamily="49" charset="-128"/>
                <a:cs typeface="Arial" pitchFamily="34" charset="0"/>
              </a:rPr>
              <a:t>achievement is reported for broad skill areas, although some norm-referenced tests do report student achievement in specific sub-areas. 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B338-07D1-4EE5-8D7E-3E388FA6A5B7}" type="slidenum">
              <a:rPr lang="en-MY" smtClean="0"/>
              <a:t>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41391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229600" cy="64807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NORM-REFERENCED TEST</a:t>
            </a:r>
            <a:endParaRPr lang="en-US" sz="3000" u="sng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484784"/>
            <a:ext cx="8147248" cy="4839816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en-US" sz="2800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2400" dirty="0">
                <a:latin typeface="Arial" pitchFamily="34" charset="0"/>
                <a:ea typeface="MS Mincho" pitchFamily="49" charset="-128"/>
                <a:cs typeface="Arial" pitchFamily="34" charset="0"/>
              </a:rPr>
              <a:t>Measures broad skill areas sampled from a variety of textbooks, syllabi, and the judgments of curriculum experts.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>
                <a:latin typeface="Arial" pitchFamily="34" charset="0"/>
                <a:ea typeface="MS Mincho" pitchFamily="49" charset="-128"/>
                <a:cs typeface="Arial" pitchFamily="34" charset="0"/>
              </a:rPr>
              <a:t>Each skill is, usually, tested by less than four items. 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2400" dirty="0">
                <a:latin typeface="Arial" pitchFamily="34" charset="0"/>
                <a:ea typeface="MS Mincho" pitchFamily="49" charset="-128"/>
                <a:cs typeface="Arial" pitchFamily="34" charset="0"/>
              </a:rPr>
              <a:t>Items vary in difficulty.  </a:t>
            </a:r>
            <a:r>
              <a:rPr lang="en-US" sz="2400" dirty="0" smtClean="0">
                <a:latin typeface="Arial" pitchFamily="34" charset="0"/>
                <a:ea typeface="MS Mincho" pitchFamily="49" charset="-128"/>
                <a:cs typeface="Arial" pitchFamily="34" charset="0"/>
              </a:rPr>
              <a:t>Items </a:t>
            </a:r>
            <a:r>
              <a:rPr lang="en-US" sz="2400" dirty="0">
                <a:latin typeface="Arial" pitchFamily="34" charset="0"/>
                <a:ea typeface="MS Mincho" pitchFamily="49" charset="-128"/>
                <a:cs typeface="Arial" pitchFamily="34" charset="0"/>
              </a:rPr>
              <a:t>are selected that discriminate between high and low achievers.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sz="2400" dirty="0" smtClean="0">
                <a:effectLst/>
                <a:latin typeface="Arial" pitchFamily="34" charset="0"/>
                <a:cs typeface="Arial" pitchFamily="34" charset="0"/>
              </a:rPr>
              <a:t>If too many people get a question correct, or too many score well, then test questions are “thrown out” until they achieve a normal curve again.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endParaRPr lang="en-US" sz="2800" dirty="0" smtClean="0"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B338-07D1-4EE5-8D7E-3E388FA6A5B7}" type="slidenum">
              <a:rPr lang="en-MY" smtClean="0"/>
              <a:t>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34672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8229600" cy="864096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CRITERION-REFERENCED TEST</a:t>
            </a:r>
            <a: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Arial" pitchFamily="34" charset="0"/>
              </a:rPr>
              <a:t/>
            </a:r>
            <a:br>
              <a:rPr lang="en-US" sz="3200" b="1" dirty="0" smtClean="0">
                <a:solidFill>
                  <a:schemeClr val="accent1"/>
                </a:solidFill>
                <a:latin typeface="Comic Sans MS" pitchFamily="66" charset="0"/>
                <a:cs typeface="Arial" pitchFamily="34" charset="0"/>
              </a:rPr>
            </a:br>
            <a:endParaRPr lang="en-US" sz="3000" b="1" u="sng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/>
          </a:bodyPr>
          <a:lstStyle/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dirty="0" smtClean="0">
                <a:effectLst/>
                <a:latin typeface="Arial" pitchFamily="34" charset="0"/>
                <a:cs typeface="Arial" pitchFamily="34" charset="0"/>
              </a:rPr>
              <a:t>Criterion-referenced tests, also called mastery tests, compare a person's performance to a set of objectives. Anyone who meets the criterion can get a high score.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dirty="0" smtClean="0">
                <a:effectLst/>
                <a:latin typeface="Arial" pitchFamily="34" charset="0"/>
                <a:cs typeface="Arial" pitchFamily="34" charset="0"/>
              </a:rPr>
              <a:t>Everyone knows what the benchmarks / objectives are and can attain mastery to meet them.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 smtClean="0">
                <a:effectLst/>
                <a:latin typeface="Arial" pitchFamily="34" charset="0"/>
                <a:cs typeface="Arial" pitchFamily="34" charset="0"/>
              </a:rPr>
              <a:t>It is possible for ALL the test takers to achieve 100% mastery.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>
              <a:buClrTx/>
              <a:buFont typeface="Arial" pitchFamily="34" charset="0"/>
              <a:buChar char="•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Measure </a:t>
            </a:r>
            <a:r>
              <a:rPr lang="en-US" dirty="0">
                <a:latin typeface="Arial" pitchFamily="34" charset="0"/>
                <a:cs typeface="Arial" pitchFamily="34" charset="0"/>
              </a:rPr>
              <a:t>a student against a specific set of knowledge (criterion).</a:t>
            </a:r>
          </a:p>
          <a:p>
            <a:pPr lvl="1">
              <a:buClrTx/>
              <a:buFont typeface="Arial" pitchFamily="34" charset="0"/>
              <a:buChar char="•"/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buFont typeface="Wingdings" charset="2"/>
              <a:buNone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B338-07D1-4EE5-8D7E-3E388FA6A5B7}" type="slidenum">
              <a:rPr lang="en-MY" smtClean="0"/>
              <a:t>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67451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922840" cy="125618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600" b="1" dirty="0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CRITERION-REFERENCED TEST</a:t>
            </a:r>
            <a:r>
              <a:rPr lang="en-US" sz="3200" dirty="0" smtClean="0">
                <a:cs typeface="Courier New" pitchFamily="49" charset="0"/>
              </a:rPr>
              <a:t/>
            </a:r>
            <a:br>
              <a:rPr lang="en-US" sz="3200" dirty="0" smtClean="0">
                <a:cs typeface="Courier New" pitchFamily="49" charset="0"/>
              </a:rPr>
            </a:br>
            <a:endParaRPr lang="en-US" sz="3200" dirty="0" smtClean="0">
              <a:cs typeface="Courier New" pitchFamily="49" charset="0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8"/>
            <a:ext cx="8363272" cy="5212432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latin typeface="Arial" pitchFamily="34" charset="0"/>
                <a:ea typeface="MS Mincho" pitchFamily="49" charset="-128"/>
                <a:cs typeface="Arial" pitchFamily="34" charset="0"/>
              </a:rPr>
              <a:t>To determine whether each student has achieved specific skills or concepts. 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latin typeface="Arial" pitchFamily="34" charset="0"/>
                <a:ea typeface="MS Mincho" pitchFamily="49" charset="-128"/>
                <a:cs typeface="Arial" pitchFamily="34" charset="0"/>
              </a:rPr>
              <a:t>To find out how much students know before instruction begins and after it has finished.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latin typeface="Arial" pitchFamily="34" charset="0"/>
                <a:ea typeface="MS Mincho" pitchFamily="49" charset="-128"/>
                <a:cs typeface="Arial" pitchFamily="34" charset="0"/>
              </a:rPr>
              <a:t>Measures specific skills which make up a designated curriculum. 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latin typeface="Arial" pitchFamily="34" charset="0"/>
                <a:ea typeface="MS Mincho" pitchFamily="49" charset="-128"/>
                <a:cs typeface="Arial" pitchFamily="34" charset="0"/>
              </a:rPr>
              <a:t>These skills are identified by teachers and curriculum experts. 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latin typeface="Arial" pitchFamily="34" charset="0"/>
                <a:ea typeface="MS Mincho" pitchFamily="49" charset="-128"/>
                <a:cs typeface="Arial" pitchFamily="34" charset="0"/>
              </a:rPr>
              <a:t>Each skill is expressed as an instructional objective.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latin typeface="Arial" pitchFamily="34" charset="0"/>
                <a:ea typeface="MS Mincho" pitchFamily="49" charset="-128"/>
                <a:cs typeface="Arial" pitchFamily="34" charset="0"/>
              </a:rPr>
              <a:t>Each individual is compared with a preset standard for acceptable achievement.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latin typeface="Arial" pitchFamily="34" charset="0"/>
                <a:ea typeface="MS Mincho" pitchFamily="49" charset="-128"/>
                <a:cs typeface="Arial" pitchFamily="34" charset="0"/>
              </a:rPr>
              <a:t>The performance of other examinees is irrelevant.  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latin typeface="Arial" pitchFamily="34" charset="0"/>
                <a:ea typeface="MS Mincho" pitchFamily="49" charset="-128"/>
                <a:cs typeface="Arial" pitchFamily="34" charset="0"/>
              </a:rPr>
              <a:t>Each skill is tested by at least four items in order to obtain an adequate sample of student performance and to minimize the effect of guessing.  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latin typeface="Arial" pitchFamily="34" charset="0"/>
                <a:ea typeface="MS Mincho" pitchFamily="49" charset="-128"/>
                <a:cs typeface="Arial" pitchFamily="34" charset="0"/>
              </a:rPr>
              <a:t>The items which test any given skill are parallel in difficulty.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B338-07D1-4EE5-8D7E-3E388FA6A5B7}" type="slidenum">
              <a:rPr lang="en-MY" smtClean="0"/>
              <a:t>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34237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7920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FF0000"/>
                </a:solidFill>
                <a:latin typeface="Comic Sans MS" pitchFamily="66" charset="0"/>
              </a:rPr>
              <a:t>NORM &amp; CRITERION REFERENCED TESTS</a:t>
            </a:r>
            <a:endParaRPr lang="en-US" sz="2800" dirty="0" smtClean="0">
              <a:solidFill>
                <a:schemeClr val="tx1"/>
              </a:solidFill>
              <a:latin typeface="Times" charset="0"/>
            </a:endParaRPr>
          </a:p>
        </p:txBody>
      </p:sp>
      <p:graphicFrame>
        <p:nvGraphicFramePr>
          <p:cNvPr id="26643" name="Group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720567"/>
              </p:ext>
            </p:extLst>
          </p:nvPr>
        </p:nvGraphicFramePr>
        <p:xfrm>
          <a:off x="179513" y="1587665"/>
          <a:ext cx="8665840" cy="4883492"/>
        </p:xfrm>
        <a:graphic>
          <a:graphicData uri="http://schemas.openxmlformats.org/drawingml/2006/table">
            <a:tbl>
              <a:tblPr/>
              <a:tblGrid>
                <a:gridCol w="1512167"/>
                <a:gridCol w="3600400"/>
                <a:gridCol w="3553273"/>
              </a:tblGrid>
              <a:tr h="6480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Dimension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Criterion-Referenced</a:t>
                      </a:r>
                      <a:b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Tests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Norm-Referenced</a:t>
                      </a:r>
                      <a:b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Tests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72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Purpose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65000"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 determine whether each student has achieved specific skills or concepts.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FF0000"/>
                        </a:buClr>
                        <a:buSzPct val="65000"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 find out how much students know before instruction begins and after it has finished.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65000"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 rank each student with respect to the</a:t>
                      </a:r>
                      <a:b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achievement of others in broad areas of knowledge.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FF0000"/>
                        </a:buClr>
                        <a:buSzPct val="65000"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 discriminate between high and low achievers.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442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charset="2"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Content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65000"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Measures specific skills which make up a designated curriculum. These skills are identified by teachers and curriculum experts.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FF0000"/>
                        </a:buClr>
                        <a:buSzPct val="65000"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Each skill is expressed as an instructional objective.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FF0000"/>
                        </a:buClr>
                        <a:buSzPct val="65000"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Measures broad skill areas sampled from a variety of textbooks, syllabi, and the judgments of curriculum experts.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FF0000"/>
                        </a:buClr>
                        <a:buSzPct val="65000"/>
                        <a:buFont typeface="Wingdings" pitchFamily="2" charset="2"/>
                        <a:buChar char="Ø"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683568" y="908720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000" dirty="0">
                <a:latin typeface="Times" charset="0"/>
              </a:rPr>
              <a:t>The following is adapted from: </a:t>
            </a:r>
            <a:r>
              <a:rPr lang="en-US" sz="2000" dirty="0" err="1">
                <a:latin typeface="Times" charset="0"/>
              </a:rPr>
              <a:t>Popham</a:t>
            </a:r>
            <a:r>
              <a:rPr lang="en-US" sz="2000" dirty="0">
                <a:latin typeface="Times" charset="0"/>
              </a:rPr>
              <a:t>, J. W. (1975). </a:t>
            </a:r>
            <a:r>
              <a:rPr lang="en-US" sz="2000" i="1" dirty="0">
                <a:latin typeface="Times" charset="0"/>
              </a:rPr>
              <a:t>Educational evaluation</a:t>
            </a:r>
            <a:r>
              <a:rPr lang="en-US" sz="2000" dirty="0">
                <a:latin typeface="Times" charset="0"/>
              </a:rPr>
              <a:t>. Englewood Cliffs, New Jersey: Prentice-Hall, Inc.</a:t>
            </a:r>
            <a:endParaRPr lang="en-US" sz="2000" dirty="0">
              <a:solidFill>
                <a:srgbClr val="001100"/>
              </a:solidFill>
              <a:latin typeface="Times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B338-07D1-4EE5-8D7E-3E388FA6A5B7}" type="slidenum">
              <a:rPr lang="en-MY" smtClean="0"/>
              <a:t>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45612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8229600" cy="638944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rgbClr val="FF0000"/>
                </a:solidFill>
                <a:latin typeface="Comic Sans MS" pitchFamily="66" charset="0"/>
              </a:rPr>
              <a:t>NORM &amp; CRITERION REFERENCED TESTS</a:t>
            </a:r>
            <a:endParaRPr lang="en-US" sz="2800" dirty="0" smtClean="0">
              <a:solidFill>
                <a:schemeClr val="tx1"/>
              </a:solidFill>
              <a:latin typeface="Times" charset="0"/>
            </a:endParaRPr>
          </a:p>
        </p:txBody>
      </p:sp>
      <p:graphicFrame>
        <p:nvGraphicFramePr>
          <p:cNvPr id="28691" name="Group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848530"/>
              </p:ext>
            </p:extLst>
          </p:nvPr>
        </p:nvGraphicFramePr>
        <p:xfrm>
          <a:off x="539750" y="1773238"/>
          <a:ext cx="8153400" cy="4470400"/>
        </p:xfrm>
        <a:graphic>
          <a:graphicData uri="http://schemas.openxmlformats.org/drawingml/2006/table">
            <a:tbl>
              <a:tblPr/>
              <a:tblGrid>
                <a:gridCol w="1808163"/>
                <a:gridCol w="3086100"/>
                <a:gridCol w="3259137"/>
              </a:tblGrid>
              <a:tr h="766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Dimension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Criterion-Referenced</a:t>
                      </a:r>
                      <a:b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Tests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Norm-Referenced</a:t>
                      </a:r>
                      <a:b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Tests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036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Item</a:t>
                      </a:r>
                      <a:b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Characteris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tics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65000"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Each skill is tested by at least four items in order to obtain an adequate sample of student performance and to minimize the effect of guessing.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FF0000"/>
                        </a:buClr>
                        <a:buSzPct val="65000"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The items which test any given skill are parallel in difficulty.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65000"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Each skill is usually tested by less than four items.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FF0000"/>
                        </a:buClr>
                        <a:buSzPct val="65000"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Items vary in difficulty.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FF0000"/>
                        </a:buClr>
                        <a:buSzPct val="65000"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Items are selected that discriminate between high and low achievers.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B338-07D1-4EE5-8D7E-3E388FA6A5B7}" type="slidenum">
              <a:rPr lang="en-MY" smtClean="0"/>
              <a:t>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744350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563</TotalTime>
  <Words>2201</Words>
  <Application>Microsoft Office PowerPoint</Application>
  <PresentationFormat>On-screen Show (4:3)</PresentationFormat>
  <Paragraphs>353</Paragraphs>
  <Slides>36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Flow</vt:lpstr>
      <vt:lpstr>PowerPoint Presentation</vt:lpstr>
      <vt:lpstr>LECTURE’S OBJECTIVES</vt:lpstr>
      <vt:lpstr>NORM-REFERENCED  &amp;  CRITERION REFERENCED  TESTS</vt:lpstr>
      <vt:lpstr>NORM-REFERENCED TESTS</vt:lpstr>
      <vt:lpstr>NORM-REFERENCED TEST</vt:lpstr>
      <vt:lpstr>CRITERION-REFERENCED TEST </vt:lpstr>
      <vt:lpstr>CRITERION-REFERENCED TEST </vt:lpstr>
      <vt:lpstr>NORM &amp; CRITERION REFERENCED TESTS</vt:lpstr>
      <vt:lpstr>NORM &amp; CRITERION REFERENCED TESTS</vt:lpstr>
      <vt:lpstr>NORM &amp; CRITERION REFERENCED TESTS</vt:lpstr>
      <vt:lpstr>PowerPoint Presentation</vt:lpstr>
      <vt:lpstr>PowerPoint Presentation</vt:lpstr>
      <vt:lpstr>PowerPoint Presentation</vt:lpstr>
      <vt:lpstr>  ADVANTAGES AND DISADVANTAGES OF NRT</vt:lpstr>
      <vt:lpstr>ADVANTAGES AND DISADVANTAGES OF CRT</vt:lpstr>
      <vt:lpstr>FORMATIVE  &amp;  SUMMATIVE TESTS</vt:lpstr>
      <vt:lpstr>THE GARDEN ANALOGY</vt:lpstr>
      <vt:lpstr>FORMATIVE ASSESSMENT</vt:lpstr>
      <vt:lpstr>KEY ELEMENTS OF FORMATIVE ASSESSMENT</vt:lpstr>
      <vt:lpstr>BENEFITS OF FORMATIVE ASSESSMENT FOR TEACHERS  (Boston, 2002)</vt:lpstr>
      <vt:lpstr>BENEFITS OF FORMATIVE ASSESSMENTS FOR STUDENTS</vt:lpstr>
      <vt:lpstr>SUMMATIVE ASSESSMENT</vt:lpstr>
      <vt:lpstr>POSSIBLE ASSESSMENT METHODS</vt:lpstr>
      <vt:lpstr>PowerPoint Presentation</vt:lpstr>
      <vt:lpstr>PowerPoint Presentation</vt:lpstr>
      <vt:lpstr>PowerPoint Presentation</vt:lpstr>
      <vt:lpstr>OBJECTIVES  &amp;  SUBJECTIVES  TESTS</vt:lpstr>
      <vt:lpstr>OBJECTIVE AND SUBJECTIVE ASSESSMENT </vt:lpstr>
      <vt:lpstr>OBJECTIVE TEST</vt:lpstr>
      <vt:lpstr>MCQ</vt:lpstr>
      <vt:lpstr>MCQ</vt:lpstr>
      <vt:lpstr>SUBJECTIVE TEST</vt:lpstr>
      <vt:lpstr>SUBJECTIVE TEST</vt:lpstr>
      <vt:lpstr>OBJECTIVE VS. SUBJECTIVE TEST</vt:lpstr>
      <vt:lpstr>REFERENCES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asusU31S</dc:creator>
  <cp:lastModifiedBy>asusU31S</cp:lastModifiedBy>
  <cp:revision>38</cp:revision>
  <dcterms:created xsi:type="dcterms:W3CDTF">2014-09-30T00:36:01Z</dcterms:created>
  <dcterms:modified xsi:type="dcterms:W3CDTF">2014-09-30T12:08:10Z</dcterms:modified>
</cp:coreProperties>
</file>