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9" r:id="rId6"/>
    <p:sldId id="270" r:id="rId7"/>
    <p:sldId id="260" r:id="rId8"/>
    <p:sldId id="261" r:id="rId9"/>
    <p:sldId id="272" r:id="rId10"/>
    <p:sldId id="278" r:id="rId11"/>
    <p:sldId id="277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5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44179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9307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5927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0319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8486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2"/>
          <p:cNvSpPr txBox="1">
            <a:spLocks noGrp="1"/>
          </p:cNvSpPr>
          <p:nvPr>
            <p:ph type="title" idx="2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body" idx="1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2600"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2300"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2000"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Char char="●"/>
              <a:defRPr sz="2000"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buNone/>
              <a:defRPr sz="1000" b="0" i="0" u="none" strike="noStrike" cap="none"/>
            </a:lvl1pPr>
            <a:lvl2pPr marL="0" marR="0" lvl="1" indent="0" algn="r" rtl="0">
              <a:buNone/>
              <a:defRPr sz="1000" b="0" i="0" u="none" strike="noStrike" cap="none"/>
            </a:lvl2pPr>
            <a:lvl3pPr marL="0" marR="0" lvl="2" indent="0" algn="r" rtl="0">
              <a:buNone/>
              <a:defRPr sz="1000" b="0" i="0" u="none" strike="noStrike" cap="none"/>
            </a:lvl3pPr>
            <a:lvl4pPr marL="0" marR="0" lvl="3" indent="0" algn="r" rtl="0">
              <a:buNone/>
              <a:defRPr sz="1000" b="0" i="0" u="none" strike="noStrike" cap="none"/>
            </a:lvl4pPr>
            <a:lvl5pPr marL="0" marR="0" lvl="4" indent="0" algn="r" rtl="0">
              <a:buNone/>
              <a:defRPr sz="1000" b="0" i="0" u="none" strike="noStrike" cap="none"/>
            </a:lvl5pPr>
            <a:lvl6pPr marL="0" marR="0" lvl="5" indent="0" algn="r" rtl="0">
              <a:buNone/>
              <a:defRPr sz="1000" b="0" i="0" u="none" strike="noStrike" cap="none"/>
            </a:lvl6pPr>
            <a:lvl7pPr marL="0" marR="0" lvl="6" indent="0" algn="r" rtl="0">
              <a:buNone/>
              <a:defRPr sz="1000" b="0" i="0" u="none" strike="noStrike" cap="none"/>
            </a:lvl7pPr>
            <a:lvl8pPr marL="0" marR="0" lvl="7" indent="0" algn="r" rtl="0">
              <a:buNone/>
              <a:defRPr sz="1000" b="0" i="0" u="none" strike="noStrike" cap="none"/>
            </a:lvl8pPr>
            <a:lvl9pPr marL="0" marR="0" lvl="8" indent="0" algn="r" rtl="0">
              <a:buNone/>
              <a:defRPr sz="1000" b="0" i="0" u="none" strike="noStrike" cap="none"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body" idx="1"/>
          </p:nvPr>
        </p:nvSpPr>
        <p:spPr>
          <a:xfrm>
            <a:off x="0" y="304800"/>
            <a:ext cx="9144000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2600"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2300"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2000"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Char char="●"/>
              <a:defRPr sz="2000"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3"/>
          <p:cNvSpPr txBox="1">
            <a:spLocks noGrp="1"/>
          </p:cNvSpPr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buNone/>
              <a:defRPr sz="1000" b="0" i="0" u="none" strike="noStrike" cap="none"/>
            </a:lvl1pPr>
            <a:lvl2pPr marL="0" marR="0" lvl="1" indent="0" algn="r" rtl="0">
              <a:buNone/>
              <a:defRPr sz="1000" b="0" i="0" u="none" strike="noStrike" cap="none"/>
            </a:lvl2pPr>
            <a:lvl3pPr marL="0" marR="0" lvl="2" indent="0" algn="r" rtl="0">
              <a:buNone/>
              <a:defRPr sz="1000" b="0" i="0" u="none" strike="noStrike" cap="none"/>
            </a:lvl3pPr>
            <a:lvl4pPr marL="0" marR="0" lvl="3" indent="0" algn="r" rtl="0">
              <a:buNone/>
              <a:defRPr sz="1000" b="0" i="0" u="none" strike="noStrike" cap="none"/>
            </a:lvl4pPr>
            <a:lvl5pPr marL="0" marR="0" lvl="4" indent="0" algn="r" rtl="0">
              <a:buNone/>
              <a:defRPr sz="1000" b="0" i="0" u="none" strike="noStrike" cap="none"/>
            </a:lvl5pPr>
            <a:lvl6pPr marL="0" marR="0" lvl="5" indent="0" algn="r" rtl="0">
              <a:buNone/>
              <a:defRPr sz="1000" b="0" i="0" u="none" strike="noStrike" cap="none"/>
            </a:lvl6pPr>
            <a:lvl7pPr marL="0" marR="0" lvl="6" indent="0" algn="r" rtl="0">
              <a:buNone/>
              <a:defRPr sz="1000" b="0" i="0" u="none" strike="noStrike" cap="none"/>
            </a:lvl7pPr>
            <a:lvl8pPr marL="0" marR="0" lvl="7" indent="0" algn="r" rtl="0">
              <a:buNone/>
              <a:defRPr sz="1000" b="0" i="0" u="none" strike="noStrike" cap="none"/>
            </a:lvl8pPr>
            <a:lvl9pPr marL="0" marR="0" lvl="8" indent="0" algn="r" rtl="0">
              <a:buNone/>
              <a:defRPr sz="1000" b="0" i="0" u="none" strike="noStrike" cap="none"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6;p1"/>
          <p:cNvCxnSpPr/>
          <p:nvPr/>
        </p:nvCxnSpPr>
        <p:spPr>
          <a:xfrm>
            <a:off x="7962900" y="152400"/>
            <a:ext cx="0" cy="152400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-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3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●"/>
              <a:defRPr sz="2600" b="0" i="0" u="none" strike="noStrike" cap="none"/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●"/>
              <a:defRPr sz="2300" b="0" i="0" u="none" strike="noStrike" cap="none"/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2000" b="0" i="0" u="none" strike="noStrike" cap="none"/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2000" b="0" i="0" u="none" strike="noStrike" cap="none"/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000" b="0" i="0" u="none" strike="noStrike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buNone/>
              <a:defRPr sz="1000" b="0" i="0" u="none" strike="noStrike" cap="none"/>
            </a:lvl1pPr>
            <a:lvl2pPr marL="0" marR="0" lvl="1" indent="0" algn="r" rtl="0">
              <a:buNone/>
              <a:defRPr sz="1000" b="0" i="0" u="none" strike="noStrike" cap="none"/>
            </a:lvl2pPr>
            <a:lvl3pPr marL="0" marR="0" lvl="2" indent="0" algn="r" rtl="0">
              <a:buNone/>
              <a:defRPr sz="1000" b="0" i="0" u="none" strike="noStrike" cap="none"/>
            </a:lvl3pPr>
            <a:lvl4pPr marL="0" marR="0" lvl="3" indent="0" algn="r" rtl="0">
              <a:buNone/>
              <a:defRPr sz="1000" b="0" i="0" u="none" strike="noStrike" cap="none"/>
            </a:lvl4pPr>
            <a:lvl5pPr marL="0" marR="0" lvl="4" indent="0" algn="r" rtl="0">
              <a:buNone/>
              <a:defRPr sz="1000" b="0" i="0" u="none" strike="noStrike" cap="none"/>
            </a:lvl5pPr>
            <a:lvl6pPr marL="0" marR="0" lvl="5" indent="0" algn="r" rtl="0">
              <a:buNone/>
              <a:defRPr sz="1000" b="0" i="0" u="none" strike="noStrike" cap="none"/>
            </a:lvl6pPr>
            <a:lvl7pPr marL="0" marR="0" lvl="6" indent="0" algn="r" rtl="0">
              <a:buNone/>
              <a:defRPr sz="1000" b="0" i="0" u="none" strike="noStrike" cap="none"/>
            </a:lvl7pPr>
            <a:lvl8pPr marL="0" marR="0" lvl="7" indent="0" algn="r" rtl="0">
              <a:buNone/>
              <a:defRPr sz="1000" b="0" i="0" u="none" strike="noStrike" cap="none"/>
            </a:lvl8pPr>
            <a:lvl9pPr marL="0" marR="0" lvl="8" indent="0" algn="r" rtl="0">
              <a:buNone/>
              <a:defRPr sz="1000" b="0" i="0" u="none" strike="noStrike" cap="none"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sz="1400"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sz="1400"/>
          </a:p>
        </p:txBody>
      </p:sp>
      <p:grpSp>
        <p:nvGrpSpPr>
          <p:cNvPr id="12" name="Google Shape;12;p1"/>
          <p:cNvGrpSpPr/>
          <p:nvPr/>
        </p:nvGrpSpPr>
        <p:grpSpPr>
          <a:xfrm>
            <a:off x="8153400" y="152400"/>
            <a:ext cx="792162" cy="1295400"/>
            <a:chOff x="8153400" y="1524000"/>
            <a:chExt cx="838200" cy="1371600"/>
          </a:xfrm>
        </p:grpSpPr>
        <p:sp>
          <p:nvSpPr>
            <p:cNvPr id="13" name="Google Shape;13;p1"/>
            <p:cNvSpPr/>
            <p:nvPr/>
          </p:nvSpPr>
          <p:spPr>
            <a:xfrm>
              <a:off x="8153400" y="15240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8331200" y="15240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8509000" y="15240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8153400" y="17018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8331200" y="17018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8509000" y="17018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8686800" y="17018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8153400" y="18796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8331200" y="18796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8509000" y="18796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8686800" y="18796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8864600" y="18796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8153400" y="20574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8331200" y="20574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8509000" y="20574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8686800" y="20574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8153400" y="22352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8331200" y="22352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8509000" y="22352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8686800" y="22352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8864600" y="22352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8153400" y="24130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8331200" y="24130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8509000" y="24130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8686800" y="24130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8153400" y="25908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8331200" y="25908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8509000" y="25908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8686800" y="25908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8331200" y="27686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8686800" y="27686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"/>
          <p:cNvSpPr txBox="1">
            <a:spLocks noGrp="1"/>
          </p:cNvSpPr>
          <p:nvPr>
            <p:ph type="ctrTitle"/>
          </p:nvPr>
        </p:nvSpPr>
        <p:spPr>
          <a:xfrm>
            <a:off x="0" y="1214203"/>
            <a:ext cx="9024079" cy="49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Introd</a:t>
            </a:r>
            <a:r>
              <a:rPr lang="en-US" sz="4800" b="1" dirty="0"/>
              <a:t>uction to Sociology</a:t>
            </a:r>
            <a:br>
              <a:rPr lang="en-US" sz="4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4800" b="1" baseline="30000" dirty="0"/>
            </a:br>
            <a:r>
              <a:rPr lang="en-US" sz="4800" b="1" baseline="30000" dirty="0"/>
              <a:t>BBA</a:t>
            </a:r>
            <a:br>
              <a:rPr lang="en-US" sz="4800" b="1" baseline="30000" dirty="0"/>
            </a:br>
            <a:r>
              <a:rPr lang="en-US" sz="2500" b="1" dirty="0"/>
              <a:t>Semester: </a:t>
            </a:r>
            <a:r>
              <a:rPr lang="en-US" sz="2500" b="1" baseline="30000" dirty="0"/>
              <a:t>3rd</a:t>
            </a:r>
            <a:br>
              <a:rPr lang="en-US" sz="2500" b="1" baseline="30000" dirty="0"/>
            </a:br>
            <a:r>
              <a:rPr lang="en-US" sz="2500" b="1" baseline="30000" dirty="0"/>
              <a:t>Lecture No. 01</a:t>
            </a:r>
            <a:br>
              <a:rPr lang="en-US" sz="4800" b="1" baseline="30000" dirty="0"/>
            </a:br>
            <a:br>
              <a:rPr lang="en-US" sz="4800" b="1" baseline="30000" dirty="0"/>
            </a:br>
            <a:r>
              <a:rPr lang="en-US" sz="4800" b="1" baseline="30000" dirty="0"/>
              <a:t>Instructor: Mumtaz Hussain</a:t>
            </a:r>
            <a:br>
              <a:rPr lang="en-US" sz="4800" b="1" baseline="30000" dirty="0"/>
            </a:br>
            <a:r>
              <a:rPr lang="en-US" sz="4800" b="1" baseline="30000" dirty="0"/>
              <a:t>University of Sargodha Sb Campus </a:t>
            </a:r>
            <a:br>
              <a:rPr lang="en-US" sz="4800" b="1" baseline="30000"/>
            </a:br>
            <a:r>
              <a:rPr lang="en-US" sz="4800" b="1" baseline="30000"/>
              <a:t>Bhakkar</a:t>
            </a:r>
            <a:br>
              <a:rPr lang="en-US" sz="2800" b="1" baseline="30000" dirty="0"/>
            </a:br>
            <a:br>
              <a:rPr lang="en-US" sz="4800" b="1" dirty="0"/>
            </a:br>
            <a:endParaRPr sz="39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85344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dk1"/>
                </a:solidFill>
                <a:latin typeface="Lato"/>
                <a:sym typeface="Arial"/>
              </a:rPr>
              <a:t>Continue..</a:t>
            </a:r>
          </a:p>
          <a:p>
            <a:pPr marL="342900" indent="-342900" algn="just">
              <a:buSzPts val="1250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Lato"/>
                <a:sym typeface="Arial"/>
              </a:rPr>
              <a:t>Sixthly, formulating concepts, proposition and theories.</a:t>
            </a:r>
          </a:p>
          <a:p>
            <a:pPr marL="342900" indent="-342900" algn="just">
              <a:buSzPts val="1250"/>
            </a:pPr>
            <a:r>
              <a:rPr lang="en-US" sz="2400" dirty="0">
                <a:latin typeface="Lato"/>
              </a:rPr>
              <a:t>Finally, in the present era of explosion of knowledge sociologists have ventured to make specializations, like sociology of religion, sociology of family, medical sociology etc. </a:t>
            </a:r>
            <a:endParaRPr lang="en-US" sz="2400" i="0" u="none" strike="noStrike" cap="none" dirty="0">
              <a:solidFill>
                <a:schemeClr val="dk1"/>
              </a:solidFill>
              <a:latin typeface="Lato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1985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body" idx="1"/>
          </p:nvPr>
        </p:nvSpPr>
        <p:spPr>
          <a:xfrm>
            <a:off x="381000" y="152400"/>
            <a:ext cx="8763000" cy="6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dirty="0"/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dirty="0"/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lang="en-US"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r>
              <a:rPr lang="en-US" sz="4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sz="4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7247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 txBox="1">
            <a:spLocks noGrp="1"/>
          </p:cNvSpPr>
          <p:nvPr>
            <p:ph type="body" idx="1"/>
          </p:nvPr>
        </p:nvSpPr>
        <p:spPr>
          <a:xfrm>
            <a:off x="0" y="304800"/>
            <a:ext cx="9144000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5"/>
          <p:cNvSpPr txBox="1"/>
          <p:nvPr/>
        </p:nvSpPr>
        <p:spPr>
          <a:xfrm>
            <a:off x="228600" y="-457200"/>
            <a:ext cx="8915400" cy="8008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DAF8F25-1AD2-48E0-9A6C-93E4A5AA5C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385" t="27967" b="14298"/>
          <a:stretch/>
        </p:blipFill>
        <p:spPr>
          <a:xfrm>
            <a:off x="436589" y="1079292"/>
            <a:ext cx="8270822" cy="478186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6"/>
          <p:cNvSpPr txBox="1">
            <a:spLocks noGrp="1"/>
          </p:cNvSpPr>
          <p:nvPr>
            <p:ph type="body" idx="1"/>
          </p:nvPr>
        </p:nvSpPr>
        <p:spPr>
          <a:xfrm>
            <a:off x="0" y="266700"/>
            <a:ext cx="9144000" cy="63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2B64C54-32A2-4855-9AE2-23C38EC851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852" t="27621" b="13188"/>
          <a:stretch/>
        </p:blipFill>
        <p:spPr>
          <a:xfrm>
            <a:off x="1004342" y="959370"/>
            <a:ext cx="6940446" cy="518659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"/>
          <p:cNvSpPr txBox="1">
            <a:spLocks noGrp="1"/>
          </p:cNvSpPr>
          <p:nvPr>
            <p:ph type="body" idx="1"/>
          </p:nvPr>
        </p:nvSpPr>
        <p:spPr>
          <a:xfrm>
            <a:off x="140200" y="114300"/>
            <a:ext cx="8763000" cy="66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7F4E92-474C-4D13-AC7D-D839E154BE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770" t="27038" b="25726"/>
          <a:stretch/>
        </p:blipFill>
        <p:spPr>
          <a:xfrm>
            <a:off x="809469" y="944380"/>
            <a:ext cx="7197444" cy="45120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"/>
          <p:cNvSpPr txBox="1">
            <a:spLocks noGrp="1"/>
          </p:cNvSpPr>
          <p:nvPr>
            <p:ph type="body" idx="1"/>
          </p:nvPr>
        </p:nvSpPr>
        <p:spPr>
          <a:xfrm>
            <a:off x="154506" y="489055"/>
            <a:ext cx="8834988" cy="81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3BFB3A-3AD2-4FC6-9CC2-FEEE566A3B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869" t="27017" b="13546"/>
          <a:stretch/>
        </p:blipFill>
        <p:spPr>
          <a:xfrm>
            <a:off x="284813" y="489055"/>
            <a:ext cx="8347280" cy="587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432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"/>
          <p:cNvSpPr txBox="1">
            <a:spLocks noGrp="1"/>
          </p:cNvSpPr>
          <p:nvPr>
            <p:ph type="body" idx="1"/>
          </p:nvPr>
        </p:nvSpPr>
        <p:spPr>
          <a:xfrm>
            <a:off x="140200" y="114300"/>
            <a:ext cx="8763000" cy="66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 fontAlgn="base"/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54CEB1-8CD3-4F9C-B0EE-B838038445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557" t="27913" b="23393"/>
          <a:stretch/>
        </p:blipFill>
        <p:spPr>
          <a:xfrm>
            <a:off x="689549" y="284812"/>
            <a:ext cx="7644982" cy="541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397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8"/>
          <p:cNvSpPr txBox="1">
            <a:spLocks noGrp="1"/>
          </p:cNvSpPr>
          <p:nvPr>
            <p:ph type="body" idx="1"/>
          </p:nvPr>
        </p:nvSpPr>
        <p:spPr>
          <a:xfrm>
            <a:off x="0" y="152400"/>
            <a:ext cx="9144000" cy="6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92150" marR="0" lvl="1" indent="-3492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 sz="26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Continue….</a:t>
            </a:r>
            <a:endParaRPr lang="en-US" b="1" dirty="0">
              <a:solidFill>
                <a:schemeClr val="tx1"/>
              </a:solidFill>
            </a:endParaRPr>
          </a:p>
          <a:p>
            <a:pPr algn="just" fontAlgn="base"/>
            <a:r>
              <a:rPr lang="en-US" b="1" dirty="0">
                <a:solidFill>
                  <a:srgbClr val="424142"/>
                </a:solidFill>
                <a:effectLst/>
                <a:latin typeface="Lato"/>
              </a:rPr>
              <a:t>We find the following views:</a:t>
            </a:r>
            <a:endParaRPr lang="en-US" b="0" dirty="0">
              <a:solidFill>
                <a:srgbClr val="424142"/>
              </a:solidFill>
              <a:effectLst/>
              <a:latin typeface="Lato"/>
            </a:endParaRPr>
          </a:p>
          <a:p>
            <a:pPr algn="just" fontAlgn="base"/>
            <a:r>
              <a:rPr lang="en-US" b="0" dirty="0">
                <a:solidFill>
                  <a:schemeClr val="tx1"/>
                </a:solidFill>
                <a:effectLst/>
                <a:latin typeface="Lato"/>
              </a:rPr>
              <a:t>(a) Sociology is a science of society.</a:t>
            </a:r>
          </a:p>
          <a:p>
            <a:pPr algn="just" fontAlgn="base"/>
            <a:r>
              <a:rPr lang="en-US" b="0" dirty="0">
                <a:solidFill>
                  <a:schemeClr val="tx1"/>
                </a:solidFill>
                <a:effectLst/>
                <a:latin typeface="Lato"/>
              </a:rPr>
              <a:t>(b) Sociology is a science of social relationships.</a:t>
            </a:r>
          </a:p>
          <a:p>
            <a:pPr algn="just" fontAlgn="base"/>
            <a:r>
              <a:rPr lang="en-US" b="0" dirty="0">
                <a:solidFill>
                  <a:schemeClr val="tx1"/>
                </a:solidFill>
                <a:effectLst/>
                <a:latin typeface="Lato"/>
              </a:rPr>
              <a:t>(c) Sociology is the study of social life.</a:t>
            </a:r>
          </a:p>
          <a:p>
            <a:pPr algn="just" fontAlgn="base"/>
            <a:r>
              <a:rPr lang="en-US" b="0" dirty="0">
                <a:solidFill>
                  <a:schemeClr val="tx1"/>
                </a:solidFill>
                <a:effectLst/>
                <a:latin typeface="Lato"/>
              </a:rPr>
              <a:t>(d) Sociology is the study of human </a:t>
            </a:r>
            <a:r>
              <a:rPr lang="en-US" b="0" dirty="0" err="1">
                <a:solidFill>
                  <a:schemeClr val="tx1"/>
                </a:solidFill>
                <a:effectLst/>
                <a:latin typeface="Lato"/>
              </a:rPr>
              <a:t>behaviour</a:t>
            </a:r>
            <a:r>
              <a:rPr lang="en-US" b="0" dirty="0">
                <a:solidFill>
                  <a:schemeClr val="tx1"/>
                </a:solidFill>
                <a:effectLst/>
                <a:latin typeface="Lato"/>
              </a:rPr>
              <a:t> in groups.</a:t>
            </a:r>
          </a:p>
          <a:p>
            <a:pPr algn="just" fontAlgn="base"/>
            <a:r>
              <a:rPr lang="en-US" b="0" dirty="0">
                <a:solidFill>
                  <a:schemeClr val="tx1"/>
                </a:solidFill>
                <a:effectLst/>
                <a:latin typeface="Lato"/>
              </a:rPr>
              <a:t>(e) Sociology is the study of social action.</a:t>
            </a:r>
          </a:p>
          <a:p>
            <a:pPr algn="just" fontAlgn="base"/>
            <a:r>
              <a:rPr lang="en-US" b="0" dirty="0">
                <a:solidFill>
                  <a:schemeClr val="tx1"/>
                </a:solidFill>
                <a:effectLst/>
                <a:latin typeface="Lato"/>
              </a:rPr>
              <a:t>(f) Sociology is the study of forms of social relationships.</a:t>
            </a:r>
          </a:p>
          <a:p>
            <a:pPr algn="just" fontAlgn="base"/>
            <a:r>
              <a:rPr lang="en-US" b="0" dirty="0">
                <a:solidFill>
                  <a:schemeClr val="tx1"/>
                </a:solidFill>
                <a:effectLst/>
                <a:latin typeface="Lato"/>
              </a:rPr>
              <a:t>(g) Sociology is the study of social groups or social systems.</a:t>
            </a:r>
          </a:p>
          <a:p>
            <a:pPr marL="692150" marR="0" lvl="1" indent="-3492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endParaRPr sz="2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9"/>
          <p:cNvSpPr txBox="1">
            <a:spLocks noGrp="1"/>
          </p:cNvSpPr>
          <p:nvPr>
            <p:ph type="body" idx="1"/>
          </p:nvPr>
        </p:nvSpPr>
        <p:spPr>
          <a:xfrm>
            <a:off x="0" y="151535"/>
            <a:ext cx="8534400" cy="6706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r>
              <a:rPr lang="en-US" b="1" i="0" u="none" strike="noStrike" cap="none" dirty="0">
                <a:solidFill>
                  <a:schemeClr val="tx1"/>
                </a:solidFill>
                <a:latin typeface="Lato"/>
                <a:sym typeface="Arial"/>
              </a:rPr>
              <a:t>Nature of Sociology</a:t>
            </a:r>
          </a:p>
          <a:p>
            <a:pPr marL="342900" indent="-342900" algn="just">
              <a:buSzPts val="1250"/>
            </a:pPr>
            <a:r>
              <a:rPr lang="en-US" sz="2400" i="0" u="none" strike="noStrike" cap="none" dirty="0">
                <a:solidFill>
                  <a:schemeClr val="tx1"/>
                </a:solidFill>
                <a:latin typeface="Lato"/>
                <a:sym typeface="Arial"/>
              </a:rPr>
              <a:t>sociology</a:t>
            </a:r>
            <a:r>
              <a:rPr lang="en-US" sz="2400" dirty="0">
                <a:solidFill>
                  <a:schemeClr val="tx1"/>
                </a:solidFill>
                <a:latin typeface="Lato"/>
              </a:rPr>
              <a:t>, as a branch of knowledge, has its own unique characteristics. It is different from other science in certain respects. The following are the main characteristics of sociology as enlisted by Robert </a:t>
            </a:r>
            <a:r>
              <a:rPr lang="en-US" sz="2400" dirty="0" err="1">
                <a:solidFill>
                  <a:schemeClr val="tx1"/>
                </a:solidFill>
                <a:latin typeface="Lato"/>
              </a:rPr>
              <a:t>Bierstedt</a:t>
            </a:r>
            <a:r>
              <a:rPr lang="en-US" sz="2400" dirty="0">
                <a:solidFill>
                  <a:schemeClr val="tx1"/>
                </a:solidFill>
                <a:latin typeface="Lato"/>
              </a:rPr>
              <a:t> in his book ‘</a:t>
            </a:r>
            <a:r>
              <a:rPr lang="en-US" sz="2400" i="1" dirty="0">
                <a:solidFill>
                  <a:schemeClr val="tx1"/>
                </a:solidFill>
                <a:latin typeface="Lato"/>
              </a:rPr>
              <a:t>The Social Order’.</a:t>
            </a:r>
            <a:endParaRPr lang="en-US" b="1" i="0" u="none" strike="noStrike" cap="none" dirty="0">
              <a:solidFill>
                <a:schemeClr val="tx1"/>
              </a:solidFill>
              <a:latin typeface="Lato"/>
              <a:sym typeface="Arial"/>
            </a:endParaRPr>
          </a:p>
          <a:p>
            <a:pPr indent="-457200" algn="just">
              <a:buSzPts val="1250"/>
            </a:pPr>
            <a:r>
              <a:rPr lang="en-US" sz="2400" dirty="0">
                <a:solidFill>
                  <a:schemeClr val="tx1"/>
                </a:solidFill>
                <a:latin typeface="Lato"/>
              </a:rPr>
              <a:t>Sociology is an independent science. </a:t>
            </a:r>
          </a:p>
          <a:p>
            <a:pPr indent="-457200" algn="just">
              <a:buSzPts val="1250"/>
            </a:pPr>
            <a:r>
              <a:rPr lang="en-US" sz="2400" i="0" u="none" strike="noStrike" cap="none" dirty="0">
                <a:solidFill>
                  <a:schemeClr val="tx1"/>
                </a:solidFill>
                <a:latin typeface="Lato"/>
                <a:sym typeface="Arial"/>
              </a:rPr>
              <a:t>Sociology is a social science not physical science</a:t>
            </a:r>
          </a:p>
          <a:p>
            <a:pPr indent="-457200" algn="just">
              <a:buSzPts val="1250"/>
            </a:pPr>
            <a:r>
              <a:rPr lang="en-US" sz="2400" dirty="0">
                <a:solidFill>
                  <a:schemeClr val="tx1"/>
                </a:solidFill>
                <a:latin typeface="Lato"/>
              </a:rPr>
              <a:t>Sociology is a categorical and not a Normative discipline</a:t>
            </a:r>
          </a:p>
          <a:p>
            <a:pPr indent="-457200" algn="just">
              <a:buSzPts val="1250"/>
            </a:pPr>
            <a:r>
              <a:rPr lang="en-US" sz="2400" i="0" u="none" strike="noStrike" cap="none" dirty="0">
                <a:solidFill>
                  <a:schemeClr val="tx1"/>
                </a:solidFill>
                <a:latin typeface="Lato"/>
                <a:sym typeface="Arial"/>
              </a:rPr>
              <a:t>Sociology is a pure science and not a</a:t>
            </a:r>
            <a:r>
              <a:rPr lang="en-US" sz="2400" dirty="0">
                <a:solidFill>
                  <a:schemeClr val="tx1"/>
                </a:solidFill>
                <a:latin typeface="Lato"/>
              </a:rPr>
              <a:t>n applied science</a:t>
            </a:r>
          </a:p>
          <a:p>
            <a:pPr indent="-457200" algn="just">
              <a:buSzPts val="1250"/>
            </a:pPr>
            <a:r>
              <a:rPr lang="en-US" sz="2400" i="0" u="none" strike="noStrike" cap="none" dirty="0">
                <a:solidFill>
                  <a:schemeClr val="tx1"/>
                </a:solidFill>
                <a:latin typeface="Lato"/>
                <a:sym typeface="Arial"/>
              </a:rPr>
              <a:t>Soci</a:t>
            </a:r>
            <a:r>
              <a:rPr lang="en-US" sz="2400" dirty="0">
                <a:solidFill>
                  <a:schemeClr val="tx1"/>
                </a:solidFill>
                <a:latin typeface="Lato"/>
              </a:rPr>
              <a:t>ology is a general science and not a special social science</a:t>
            </a:r>
          </a:p>
          <a:p>
            <a:pPr indent="-457200" algn="just">
              <a:buSzPts val="1250"/>
            </a:pPr>
            <a:r>
              <a:rPr lang="en-US" sz="2400" i="0" u="none" strike="noStrike" cap="none" dirty="0">
                <a:solidFill>
                  <a:schemeClr val="tx1"/>
                </a:solidFill>
                <a:latin typeface="Lato"/>
                <a:sym typeface="Arial"/>
              </a:rPr>
              <a:t>Rational and empirical</a:t>
            </a:r>
            <a:r>
              <a:rPr lang="en-US" sz="2400" dirty="0">
                <a:solidFill>
                  <a:schemeClr val="tx1"/>
                </a:solidFill>
                <a:latin typeface="Lato"/>
              </a:rPr>
              <a:t> science</a:t>
            </a:r>
            <a:endParaRPr sz="2400" i="0" u="none" strike="noStrike" cap="none" dirty="0">
              <a:solidFill>
                <a:schemeClr val="tx1"/>
              </a:solidFill>
              <a:latin typeface="Lato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85344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5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dk1"/>
                </a:solidFill>
                <a:latin typeface="Lato"/>
                <a:sym typeface="Arial"/>
              </a:rPr>
              <a:t>Subject-Matter Sociology</a:t>
            </a:r>
          </a:p>
          <a:p>
            <a:pPr indent="-457200" algn="just">
              <a:buSzPts val="1250"/>
            </a:pPr>
            <a:r>
              <a:rPr lang="en-US" sz="2400" dirty="0">
                <a:latin typeface="Lato"/>
              </a:rPr>
              <a:t>It may be said that sociology seeks to find explanations for three basic questions: How and why societies emerge? How and why societies persist? How and why societies change?</a:t>
            </a:r>
          </a:p>
          <a:p>
            <a:pPr indent="-457200" algn="just">
              <a:buSzPts val="1250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Lato"/>
                <a:sym typeface="Arial"/>
              </a:rPr>
              <a:t>First</a:t>
            </a:r>
            <a:r>
              <a:rPr lang="en-US" sz="2400" dirty="0">
                <a:latin typeface="Lato"/>
              </a:rPr>
              <a:t>ly, the major concern of sociology is </a:t>
            </a:r>
            <a:r>
              <a:rPr lang="en-US" sz="2400" i="1" dirty="0">
                <a:latin typeface="Lato"/>
              </a:rPr>
              <a:t>sociological analysis. </a:t>
            </a:r>
          </a:p>
          <a:p>
            <a:pPr indent="-457200" algn="just">
              <a:buSzPts val="1250"/>
            </a:pPr>
            <a:r>
              <a:rPr lang="en-US" sz="2400" dirty="0">
                <a:latin typeface="Lato"/>
              </a:rPr>
              <a:t>Secondly, the study of </a:t>
            </a:r>
            <a:r>
              <a:rPr lang="en-US" sz="2400" i="1" dirty="0">
                <a:latin typeface="Lato"/>
              </a:rPr>
              <a:t>primary units of social life.</a:t>
            </a:r>
          </a:p>
          <a:p>
            <a:pPr indent="-457200" algn="just">
              <a:buSzPts val="1250"/>
            </a:pPr>
            <a:r>
              <a:rPr lang="en-US" sz="2400" u="none" strike="noStrike" cap="none" dirty="0">
                <a:solidFill>
                  <a:schemeClr val="dk1"/>
                </a:solidFill>
                <a:latin typeface="Lato"/>
                <a:sym typeface="Arial"/>
              </a:rPr>
              <a:t>Thirdly, sociology has been concerned with the </a:t>
            </a:r>
            <a:r>
              <a:rPr lang="en-US" sz="2400" i="1" u="none" strike="noStrike" cap="none" dirty="0">
                <a:solidFill>
                  <a:schemeClr val="dk1"/>
                </a:solidFill>
                <a:latin typeface="Lato"/>
                <a:sym typeface="Arial"/>
              </a:rPr>
              <a:t>development, structure and function of a wide varieties of basic social institutions.</a:t>
            </a:r>
          </a:p>
          <a:p>
            <a:pPr indent="-457200" algn="just">
              <a:buSzPts val="1250"/>
            </a:pPr>
            <a:r>
              <a:rPr lang="en-US" sz="2400" dirty="0">
                <a:latin typeface="Lato"/>
              </a:rPr>
              <a:t>Fourthly, no sociologist can afford to ignore the </a:t>
            </a:r>
            <a:r>
              <a:rPr lang="en-US" sz="2400" i="1" dirty="0">
                <a:latin typeface="Lato"/>
              </a:rPr>
              <a:t>fundamental social processes.</a:t>
            </a:r>
          </a:p>
          <a:p>
            <a:pPr indent="-457200" algn="just">
              <a:buSzPts val="1250"/>
            </a:pPr>
            <a:r>
              <a:rPr lang="en-US" sz="2400" dirty="0">
                <a:latin typeface="Lato"/>
              </a:rPr>
              <a:t>Fifthly, sociology has placed high premium on the study of research also.</a:t>
            </a:r>
            <a:endParaRPr sz="2400" u="none" strike="noStrike" cap="none" dirty="0">
              <a:solidFill>
                <a:schemeClr val="dk1"/>
              </a:solidFill>
              <a:latin typeface="Lato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374842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Network 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CCCC00"/>
      </a:accent4>
      <a:accent5>
        <a:srgbClr val="669999"/>
      </a:accent5>
      <a:accent6>
        <a:srgbClr val="FFFFFF"/>
      </a:accent6>
      <a:hlink>
        <a:srgbClr val="7E9CE8"/>
      </a:hlink>
      <a:folHlink>
        <a:srgbClr val="D8D8E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367</Words>
  <Application>Microsoft Office PowerPoint</Application>
  <PresentationFormat>On-screen Show (4:3)</PresentationFormat>
  <Paragraphs>38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Lato</vt:lpstr>
      <vt:lpstr>Custom</vt:lpstr>
      <vt:lpstr>Introduction to Sociology  BBA Semester: 3rd Lecture No. 01  Instructor: Mumtaz Hussain University of Sargodha Sb Campus  Bhakkar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 Sociology   Semester: 7th BS Sociology University of Sargodha Sb Campus  Bahkker  Instructor: Mumtaz Hussain PhD Scholar in Sociology University of Punjab, Lahore </dc:title>
  <cp:lastModifiedBy>mumtaz</cp:lastModifiedBy>
  <cp:revision>71</cp:revision>
  <dcterms:modified xsi:type="dcterms:W3CDTF">2020-10-14T06:01:18Z</dcterms:modified>
</cp:coreProperties>
</file>