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E8657C6C-EED2-473A-9338-5DEEA1F36260}" type="datetimeFigureOut">
              <a:rPr lang="en-US" smtClean="0"/>
              <a:t>11/13/2016</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F5DC2CD2-5014-4F58-990B-31404E288A37}"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E1138AC-0655-44E4-BF8D-589508BEE59B}" type="datetimeFigureOut">
              <a:rPr lang="en-US" smtClean="0"/>
              <a:pPr/>
              <a:t>11/13/2016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F870715-733F-48FB-90E4-0B8E0AE9B4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1138AC-0655-44E4-BF8D-589508BEE59B}" type="datetimeFigureOut">
              <a:rPr lang="en-US" smtClean="0"/>
              <a:pPr/>
              <a:t>11/13/2016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870715-733F-48FB-90E4-0B8E0AE9B4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1138AC-0655-44E4-BF8D-589508BEE59B}" type="datetimeFigureOut">
              <a:rPr lang="en-US" smtClean="0"/>
              <a:pPr/>
              <a:t>11/13/2016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870715-733F-48FB-90E4-0B8E0AE9B4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1138AC-0655-44E4-BF8D-589508BEE59B}" type="datetimeFigureOut">
              <a:rPr lang="en-US" smtClean="0"/>
              <a:pPr/>
              <a:t>11/13/2016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870715-733F-48FB-90E4-0B8E0AE9B42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E1138AC-0655-44E4-BF8D-589508BEE59B}" type="datetimeFigureOut">
              <a:rPr lang="en-US" smtClean="0"/>
              <a:pPr/>
              <a:t>11/13/2016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870715-733F-48FB-90E4-0B8E0AE9B42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E1138AC-0655-44E4-BF8D-589508BEE59B}" type="datetimeFigureOut">
              <a:rPr lang="en-US" smtClean="0"/>
              <a:pPr/>
              <a:t>11/13/2016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870715-733F-48FB-90E4-0B8E0AE9B42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E1138AC-0655-44E4-BF8D-589508BEE59B}" type="datetimeFigureOut">
              <a:rPr lang="en-US" smtClean="0"/>
              <a:pPr/>
              <a:t>11/13/2016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F870715-733F-48FB-90E4-0B8E0AE9B42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E1138AC-0655-44E4-BF8D-589508BEE59B}" type="datetimeFigureOut">
              <a:rPr lang="en-US" smtClean="0"/>
              <a:pPr/>
              <a:t>11/13/2016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F870715-733F-48FB-90E4-0B8E0AE9B42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E1138AC-0655-44E4-BF8D-589508BEE59B}" type="datetimeFigureOut">
              <a:rPr lang="en-US" smtClean="0"/>
              <a:pPr/>
              <a:t>11/13/2016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F870715-733F-48FB-90E4-0B8E0AE9B4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E1138AC-0655-44E4-BF8D-589508BEE59B}" type="datetimeFigureOut">
              <a:rPr lang="en-US" smtClean="0"/>
              <a:pPr/>
              <a:t>11/13/2016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870715-733F-48FB-90E4-0B8E0AE9B42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E1138AC-0655-44E4-BF8D-589508BEE59B}" type="datetimeFigureOut">
              <a:rPr lang="en-US" smtClean="0"/>
              <a:pPr/>
              <a:t>11/13/2016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F870715-733F-48FB-90E4-0B8E0AE9B42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E1138AC-0655-44E4-BF8D-589508BEE59B}" type="datetimeFigureOut">
              <a:rPr lang="en-US" smtClean="0"/>
              <a:pPr/>
              <a:t>11/13/2016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F870715-733F-48FB-90E4-0B8E0AE9B42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4267200" cy="1829761"/>
          </a:xfrm>
        </p:spPr>
        <p:txBody>
          <a:bodyPr>
            <a:normAutofit/>
          </a:bodyPr>
          <a:lstStyle/>
          <a:p>
            <a:r>
              <a:rPr lang="en-US" sz="9600" dirty="0" smtClean="0">
                <a:effectLst>
                  <a:outerShdw blurRad="38100" dist="38100" dir="2700000" algn="tl">
                    <a:srgbClr val="000000">
                      <a:alpha val="43137"/>
                    </a:srgbClr>
                  </a:outerShdw>
                </a:effectLst>
              </a:rPr>
              <a:t>Biotin</a:t>
            </a:r>
            <a:endParaRPr lang="en-US" sz="9600" dirty="0">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Biotin requirements are difficult to establish because of variability in feed content and bioavailability.</a:t>
            </a:r>
          </a:p>
          <a:p>
            <a:r>
              <a:rPr lang="en-US" dirty="0" smtClean="0">
                <a:latin typeface="Times New Roman" pitchFamily="18" charset="0"/>
                <a:cs typeface="Times New Roman" pitchFamily="18" charset="0"/>
              </a:rPr>
              <a:t>it is difficult to obtain a quantitative requirement for biotin because the vitamin is synthesized by many different microorganisms and certain fungi.</a:t>
            </a:r>
          </a:p>
          <a:p>
            <a:r>
              <a:rPr lang="en-US" dirty="0" smtClean="0">
                <a:latin typeface="Times New Roman" pitchFamily="18" charset="0"/>
                <a:cs typeface="Times New Roman" pitchFamily="18" charset="0"/>
              </a:rPr>
              <a:t>Estimates of biotin requirements for various animals and humans are presented in Table below.</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Requirements: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apture.PN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Biotin is present in many foods and feedstuffs.</a:t>
            </a:r>
          </a:p>
          <a:p>
            <a:r>
              <a:rPr lang="en-US" dirty="0" smtClean="0">
                <a:latin typeface="Times New Roman" pitchFamily="18" charset="0"/>
                <a:cs typeface="Times New Roman" pitchFamily="18" charset="0"/>
              </a:rPr>
              <a:t>The richest sources of biotin are royal jelly, liver, kidney, yeast, blackstrap molasses, peanuts, and eggs.</a:t>
            </a:r>
          </a:p>
          <a:p>
            <a:r>
              <a:rPr lang="en-US" dirty="0" smtClean="0">
                <a:latin typeface="Times New Roman" pitchFamily="18" charset="0"/>
                <a:cs typeface="Times New Roman" pitchFamily="18" charset="0"/>
              </a:rPr>
              <a:t>Most fresh vegetables and some fruits are fairly good sources.</a:t>
            </a:r>
          </a:p>
          <a:p>
            <a:r>
              <a:rPr lang="en-US" dirty="0" smtClean="0">
                <a:latin typeface="Times New Roman" pitchFamily="18" charset="0"/>
                <a:cs typeface="Times New Roman" pitchFamily="18" charset="0"/>
              </a:rPr>
              <a:t>Corn, wheat, other cereals, meat, and fish are relatively poor sources.</a:t>
            </a:r>
          </a:p>
          <a:p>
            <a:r>
              <a:rPr lang="en-US" dirty="0" smtClean="0">
                <a:latin typeface="Times New Roman" pitchFamily="18" charset="0"/>
                <a:cs typeface="Times New Roman" pitchFamily="18" charset="0"/>
              </a:rPr>
              <a:t>In comparison to cereal grains, oilseed meals are better sources of total biotin.</a:t>
            </a:r>
          </a:p>
          <a:p>
            <a:r>
              <a:rPr lang="en-US" dirty="0" smtClean="0">
                <a:latin typeface="Times New Roman" pitchFamily="18" charset="0"/>
                <a:cs typeface="Times New Roman" pitchFamily="18" charset="0"/>
              </a:rPr>
              <a:t>Soybean meal, for instance, contains a mean biotin content of 270 ppb, with a range of 200 to 387 ppb.</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dirty="0" smtClean="0"/>
              <a:t>Natural resources: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Animal proteins, on the other hand, are rather unreliable sources of biotin</a:t>
            </a:r>
            <a:r>
              <a:rPr lang="en-US" dirty="0" smtClean="0"/>
              <a:t>.</a:t>
            </a:r>
          </a:p>
          <a:p>
            <a:r>
              <a:rPr lang="en-US" dirty="0" smtClean="0">
                <a:latin typeface="Times New Roman" pitchFamily="18" charset="0"/>
                <a:cs typeface="Times New Roman" pitchFamily="18" charset="0"/>
              </a:rPr>
              <a:t>Less than one-half of the biotin in various feedstuffs is biologically available.</a:t>
            </a:r>
          </a:p>
          <a:p>
            <a:r>
              <a:rPr lang="en-US" dirty="0" smtClean="0">
                <a:latin typeface="Times New Roman" pitchFamily="18" charset="0"/>
                <a:cs typeface="Times New Roman" pitchFamily="18" charset="0"/>
              </a:rPr>
              <a:t>biotin digestibility of soybean meal was 55.4%, while that of meat and bone meal was only 2.7%, and canola meal was 3.9%.</a:t>
            </a:r>
          </a:p>
          <a:p>
            <a:r>
              <a:rPr lang="en-US" dirty="0" smtClean="0">
                <a:latin typeface="Times New Roman" pitchFamily="18" charset="0"/>
                <a:cs typeface="Times New Roman" pitchFamily="18" charset="0"/>
              </a:rPr>
              <a:t>Grains are poor sources of biotin, with corn and oats more available than wheat, hull-less barley, or regular barley.</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The excretion of biotin in feces of pigs given wheat was 10 times greater than from corn, indicating greater utilization of corn biotin.</a:t>
            </a:r>
          </a:p>
          <a:p>
            <a:r>
              <a:rPr lang="en-US" dirty="0" smtClean="0">
                <a:latin typeface="Times New Roman" pitchFamily="18" charset="0"/>
                <a:cs typeface="Times New Roman" pitchFamily="18" charset="0"/>
              </a:rPr>
              <a:t>Biotin in feedstuffs may be destroyed by heat curing, solvent extraction, and improper storage conditions.</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apture1.PNG"/>
          <p:cNvPicPr>
            <a:picLocks noGrp="1" noChangeAspect="1"/>
          </p:cNvPicPr>
          <p:nvPr>
            <p:ph idx="1"/>
          </p:nvPr>
        </p:nvPicPr>
        <p:blipFill>
          <a:blip r:embed="rId2"/>
          <a:stretch>
            <a:fillRect/>
          </a:stretch>
        </p:blipFill>
        <p:spPr>
          <a:xfrm>
            <a:off x="54209" y="-20014"/>
            <a:ext cx="9089791" cy="6878014"/>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b="1" u="sng" dirty="0" smtClean="0"/>
              <a:t>Effect of deficiency:</a:t>
            </a:r>
          </a:p>
          <a:p>
            <a:r>
              <a:rPr lang="en-US" sz="2800" dirty="0" smtClean="0">
                <a:latin typeface="Times New Roman" pitchFamily="18" charset="0"/>
                <a:cs typeface="Times New Roman" pitchFamily="18" charset="0"/>
              </a:rPr>
              <a:t>Biotin is important for normal function of the thyroid and adrenal glands, the reproductive tract, and the nervous system.</a:t>
            </a:r>
          </a:p>
          <a:p>
            <a:r>
              <a:rPr lang="en-US" sz="2800" dirty="0" smtClean="0">
                <a:latin typeface="Times New Roman" pitchFamily="18" charset="0"/>
                <a:cs typeface="Times New Roman" pitchFamily="18" charset="0"/>
              </a:rPr>
              <a:t>effect of biotin deficiency on the </a:t>
            </a:r>
            <a:r>
              <a:rPr lang="en-US" sz="2800" dirty="0" err="1" smtClean="0">
                <a:latin typeface="Times New Roman" pitchFamily="18" charset="0"/>
                <a:cs typeface="Times New Roman" pitchFamily="18" charset="0"/>
              </a:rPr>
              <a:t>cutaneous</a:t>
            </a:r>
            <a:r>
              <a:rPr lang="en-US" sz="2800" dirty="0" smtClean="0">
                <a:latin typeface="Times New Roman" pitchFamily="18" charset="0"/>
                <a:cs typeface="Times New Roman" pitchFamily="18" charset="0"/>
              </a:rPr>
              <a:t> system is most dramatic since a severe dermatitis is the major obvious clinical sign of deficiency in livestock and poultry.</a:t>
            </a:r>
            <a:endParaRPr lang="en-US" sz="28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Deficiency: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latin typeface="Times New Roman" pitchFamily="18" charset="0"/>
                <a:cs typeface="Times New Roman" pitchFamily="18" charset="0"/>
              </a:rPr>
              <a:t>Biotin deficiency, identified by hindquarter paralysis, decreased urinary excretion of biotin, and correction of the problem with biotin injections was reported in calves.</a:t>
            </a:r>
          </a:p>
          <a:p>
            <a:r>
              <a:rPr lang="en-US" dirty="0" smtClean="0">
                <a:latin typeface="Times New Roman" pitchFamily="18" charset="0"/>
                <a:cs typeface="Times New Roman" pitchFamily="18" charset="0"/>
              </a:rPr>
              <a:t>calves fed purified diets low in potassium and biotin developed progressive paralysis of the hind legs that spread to the forelegs, neck, and respiratory system.</a:t>
            </a:r>
          </a:p>
          <a:p>
            <a:r>
              <a:rPr lang="en-US" dirty="0" smtClean="0">
                <a:latin typeface="Times New Roman" pitchFamily="18" charset="0"/>
                <a:cs typeface="Times New Roman" pitchFamily="18" charset="0"/>
              </a:rPr>
              <a:t>Death may result within 12 to 24 hours of the first signs; however, the condition can be cured by injections of potassium salts or biotin.</a:t>
            </a:r>
            <a:endParaRPr lang="en-US" dirty="0">
              <a:latin typeface="Times New Roman" pitchFamily="18" charset="0"/>
              <a:cs typeface="Times New Roman" pitchFamily="18" charset="0"/>
            </a:endParaRPr>
          </a:p>
        </p:txBody>
      </p:sp>
      <p:sp>
        <p:nvSpPr>
          <p:cNvPr id="3" name="Title 2"/>
          <p:cNvSpPr>
            <a:spLocks noGrp="1"/>
          </p:cNvSpPr>
          <p:nvPr>
            <p:ph type="title"/>
          </p:nvPr>
        </p:nvSpPr>
        <p:spPr>
          <a:xfrm>
            <a:off x="381000" y="304800"/>
            <a:ext cx="8229600" cy="1143000"/>
          </a:xfrm>
        </p:spPr>
        <p:txBody>
          <a:bodyPr/>
          <a:lstStyle/>
          <a:p>
            <a:r>
              <a:rPr lang="en-US" dirty="0" err="1" smtClean="0"/>
              <a:t>Ruminents</a:t>
            </a:r>
            <a:r>
              <a:rPr lang="en-US" dirty="0" smtClean="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latin typeface="Times New Roman" pitchFamily="18" charset="0"/>
                <a:cs typeface="Times New Roman" pitchFamily="18" charset="0"/>
              </a:rPr>
              <a:t>Increased plasma biotin levels have been associated with hardness and conformational changes in the bovine hoof.</a:t>
            </a:r>
          </a:p>
          <a:p>
            <a:r>
              <a:rPr lang="en-US" dirty="0" smtClean="0">
                <a:latin typeface="Times New Roman" pitchFamily="18" charset="0"/>
                <a:cs typeface="Times New Roman" pitchFamily="18" charset="0"/>
              </a:rPr>
              <a:t>The hardness of the hoof was also significantly greater in the biotin-treated group.</a:t>
            </a:r>
          </a:p>
          <a:p>
            <a:r>
              <a:rPr lang="en-US" dirty="0" smtClean="0">
                <a:latin typeface="Times New Roman" pitchFamily="18" charset="0"/>
                <a:cs typeface="Times New Roman" pitchFamily="18" charset="0"/>
              </a:rPr>
              <a:t>t biotin supplementation (20 mg/day) to dairy cows not only reduced hoof lesions, but significantly increased milk production.</a:t>
            </a:r>
          </a:p>
          <a:p>
            <a:r>
              <a:rPr lang="en-US" dirty="0" smtClean="0">
                <a:latin typeface="Times New Roman" pitchFamily="18" charset="0"/>
                <a:cs typeface="Times New Roman" pitchFamily="18" charset="0"/>
              </a:rPr>
              <a:t>Beef cattle suffer from a common hoof defect known as </a:t>
            </a:r>
            <a:r>
              <a:rPr lang="en-US" dirty="0" err="1" smtClean="0">
                <a:latin typeface="Times New Roman" pitchFamily="18" charset="0"/>
                <a:cs typeface="Times New Roman" pitchFamily="18" charset="0"/>
              </a:rPr>
              <a:t>sandcracks</a:t>
            </a:r>
            <a:r>
              <a:rPr lang="en-US" dirty="0" smtClean="0">
                <a:latin typeface="Times New Roman" pitchFamily="18" charset="0"/>
                <a:cs typeface="Times New Roman" pitchFamily="18" charset="0"/>
              </a:rPr>
              <a:t>, which are vertical fissures in the hoof.</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latin typeface="Times New Roman" pitchFamily="18" charset="0"/>
                <a:cs typeface="Times New Roman" pitchFamily="18" charset="0"/>
              </a:rPr>
              <a:t>These tend to be more prevalent in older, heavier cows and often result in chronic lameness problems in beef cattle.</a:t>
            </a:r>
          </a:p>
          <a:p>
            <a:r>
              <a:rPr lang="en-US" dirty="0" smtClean="0">
                <a:latin typeface="Times New Roman" pitchFamily="18" charset="0"/>
                <a:cs typeface="Times New Roman" pitchFamily="18" charset="0"/>
              </a:rPr>
              <a:t> Biotin supplementation in 15 beef cow herds in which 37.2% of the cows were affected with </a:t>
            </a:r>
            <a:r>
              <a:rPr lang="en-US" dirty="0" err="1" smtClean="0">
                <a:latin typeface="Times New Roman" pitchFamily="18" charset="0"/>
                <a:cs typeface="Times New Roman" pitchFamily="18" charset="0"/>
              </a:rPr>
              <a:t>sandcracks</a:t>
            </a:r>
            <a:r>
              <a:rPr lang="en-US" dirty="0" smtClean="0">
                <a:latin typeface="Times New Roman" pitchFamily="18" charset="0"/>
                <a:cs typeface="Times New Roman" pitchFamily="18" charset="0"/>
              </a:rPr>
              <a:t> dramatically reduced the proportion of affected cows.</a:t>
            </a:r>
          </a:p>
          <a:p>
            <a:r>
              <a:rPr lang="en-US" dirty="0" smtClean="0">
                <a:latin typeface="Times New Roman" pitchFamily="18" charset="0"/>
                <a:cs typeface="Times New Roman" pitchFamily="18" charset="0"/>
              </a:rPr>
              <a:t>biotin supplementation appears to improve hoof quality by lowering the number of </a:t>
            </a:r>
            <a:r>
              <a:rPr lang="en-US" dirty="0" err="1" smtClean="0">
                <a:latin typeface="Times New Roman" pitchFamily="18" charset="0"/>
                <a:cs typeface="Times New Roman" pitchFamily="18" charset="0"/>
              </a:rPr>
              <a:t>sandcracks</a:t>
            </a:r>
            <a:r>
              <a:rPr lang="en-US" dirty="0" smtClean="0">
                <a:latin typeface="Times New Roman" pitchFamily="18" charset="0"/>
                <a:cs typeface="Times New Roman" pitchFamily="18" charset="0"/>
              </a:rPr>
              <a:t> per cow and decreases occurrence of other hoof defects, such as broken toes and abnormal coronary bands.</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latin typeface="Times New Roman" pitchFamily="18" charset="0"/>
                <a:cs typeface="Times New Roman" pitchFamily="18" charset="0"/>
              </a:rPr>
              <a:t>The name biotin is taken from the Greek word bios, which means life</a:t>
            </a:r>
            <a:r>
              <a:rPr lang="en-US" dirty="0" smtClean="0"/>
              <a:t>.</a:t>
            </a:r>
          </a:p>
          <a:p>
            <a:r>
              <a:rPr lang="en-US" dirty="0" smtClean="0">
                <a:latin typeface="Times New Roman" pitchFamily="18" charset="0"/>
                <a:cs typeface="Times New Roman" pitchFamily="18" charset="0"/>
              </a:rPr>
              <a:t>Biotin was the name given to a substance isolated from egg yolk by </a:t>
            </a:r>
            <a:r>
              <a:rPr lang="en-US" dirty="0" err="1" smtClean="0">
                <a:latin typeface="Times New Roman" pitchFamily="18" charset="0"/>
                <a:cs typeface="Times New Roman" pitchFamily="18" charset="0"/>
              </a:rPr>
              <a:t>Kögl</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Tönnis</a:t>
            </a:r>
            <a:r>
              <a:rPr lang="en-US" dirty="0" smtClean="0">
                <a:latin typeface="Times New Roman" pitchFamily="18" charset="0"/>
                <a:cs typeface="Times New Roman" pitchFamily="18" charset="0"/>
              </a:rPr>
              <a:t> in 1936 that was necessary for yeast growth</a:t>
            </a:r>
            <a:r>
              <a:rPr lang="en-US" dirty="0" smtClean="0"/>
              <a:t>.</a:t>
            </a:r>
          </a:p>
          <a:p>
            <a:r>
              <a:rPr lang="en-US" dirty="0" smtClean="0">
                <a:latin typeface="Times New Roman" pitchFamily="18" charset="0"/>
                <a:cs typeface="Times New Roman" pitchFamily="18" charset="0"/>
              </a:rPr>
              <a:t>Biotin is a coenzyme and a B vitamin. It is also known as vitamin H .</a:t>
            </a:r>
          </a:p>
          <a:p>
            <a:r>
              <a:rPr lang="en-US" dirty="0" smtClean="0">
                <a:latin typeface="Times New Roman" pitchFamily="18" charset="0"/>
                <a:cs typeface="Times New Roman" pitchFamily="18" charset="0"/>
              </a:rPr>
              <a:t>The structure and properties of biotin were established by U.S. and European investigators between 1940 and 1943</a:t>
            </a:r>
            <a:r>
              <a:rPr lang="en-US" dirty="0" smtClean="0"/>
              <a:t>.</a:t>
            </a:r>
          </a:p>
          <a:p>
            <a:r>
              <a:rPr lang="en-US" dirty="0" smtClean="0">
                <a:latin typeface="Times New Roman" pitchFamily="18" charset="0"/>
                <a:cs typeface="Times New Roman" pitchFamily="18" charset="0"/>
              </a:rPr>
              <a:t>It took forty years of research to confirm biotin as a B vitamin because deficiency is so rare.</a:t>
            </a: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introduction</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Feeding dairy and beef cows 20 mg/day of supplemental biotin resulted in reduced incidence of hoof lesions and increased milk production.</a:t>
            </a:r>
          </a:p>
          <a:p>
            <a:endParaRPr lang="en-US" dirty="0">
              <a:latin typeface="Times New Roman" pitchFamily="18" charset="0"/>
              <a:cs typeface="Times New Roman" pitchFamily="18" charset="0"/>
            </a:endParaRPr>
          </a:p>
        </p:txBody>
      </p:sp>
      <p:pic>
        <p:nvPicPr>
          <p:cNvPr id="4" name="Picture 3" descr="Tab_Lesions.jpg"/>
          <p:cNvPicPr>
            <a:picLocks noChangeAspect="1"/>
          </p:cNvPicPr>
          <p:nvPr/>
        </p:nvPicPr>
        <p:blipFill>
          <a:blip r:embed="rId2"/>
          <a:stretch>
            <a:fillRect/>
          </a:stretch>
        </p:blipFill>
        <p:spPr>
          <a:xfrm>
            <a:off x="228600" y="2971800"/>
            <a:ext cx="8153400" cy="38862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latin typeface="Times New Roman" pitchFamily="18" charset="0"/>
                <a:cs typeface="Times New Roman" pitchFamily="18" charset="0"/>
              </a:rPr>
              <a:t>Biotin requirement in the turkey is higher than that of the chick, so more field problems with biotin deficiency have arisen in turkeys.</a:t>
            </a:r>
          </a:p>
          <a:p>
            <a:r>
              <a:rPr lang="en-US" dirty="0" smtClean="0">
                <a:latin typeface="Times New Roman" pitchFamily="18" charset="0"/>
                <a:cs typeface="Times New Roman" pitchFamily="18" charset="0"/>
              </a:rPr>
              <a:t>The principal effects in both species are reduced growth rate and feed efficiency, disturbed and broken feathering, dermatitis, and leg and beak deformities.</a:t>
            </a:r>
          </a:p>
          <a:p>
            <a:r>
              <a:rPr lang="en-US" dirty="0" smtClean="0">
                <a:latin typeface="Times New Roman" pitchFamily="18" charset="0"/>
                <a:cs typeface="Times New Roman" pitchFamily="18" charset="0"/>
              </a:rPr>
              <a:t>First signs of deficiency are usually growth depression and loose feathering.</a:t>
            </a:r>
          </a:p>
          <a:p>
            <a:r>
              <a:rPr lang="en-US" dirty="0" smtClean="0">
                <a:latin typeface="Times New Roman" pitchFamily="18" charset="0"/>
                <a:cs typeface="Times New Roman" pitchFamily="18" charset="0"/>
              </a:rPr>
              <a:t>signs of dermatitis then appear and, finally, disorders of the leg (</a:t>
            </a:r>
            <a:r>
              <a:rPr lang="en-US" dirty="0" err="1" smtClean="0">
                <a:latin typeface="Times New Roman" pitchFamily="18" charset="0"/>
                <a:cs typeface="Times New Roman" pitchFamily="18" charset="0"/>
              </a:rPr>
              <a:t>perosis</a:t>
            </a:r>
            <a:r>
              <a:rPr lang="en-US" dirty="0" smtClean="0">
                <a:latin typeface="Times New Roman" pitchFamily="18" charset="0"/>
                <a:cs typeface="Times New Roman" pitchFamily="18" charset="0"/>
              </a:rPr>
              <a:t>) and beak become apparent.</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Poultry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With dermal lesions, bottoms of feet become rough and calloused and contain deep fissures that show some hemorrhaging</a:t>
            </a:r>
            <a:r>
              <a:rPr lang="en-US" dirty="0" smtClean="0"/>
              <a:t>.</a:t>
            </a:r>
          </a:p>
          <a:p>
            <a:r>
              <a:rPr lang="en-US" dirty="0" smtClean="0">
                <a:latin typeface="Times New Roman" pitchFamily="18" charset="0"/>
                <a:cs typeface="Times New Roman" pitchFamily="18" charset="0"/>
              </a:rPr>
              <a:t>Feet problems are usually exacerbated by bacterial invasion of lesions.</a:t>
            </a:r>
          </a:p>
          <a:p>
            <a:r>
              <a:rPr lang="en-US" dirty="0" smtClean="0">
                <a:latin typeface="Times New Roman" pitchFamily="18" charset="0"/>
                <a:cs typeface="Times New Roman" pitchFamily="18" charset="0"/>
              </a:rPr>
              <a:t>Toes may become necrotic and slough off.</a:t>
            </a:r>
          </a:p>
          <a:p>
            <a:r>
              <a:rPr lang="en-US" dirty="0" smtClean="0">
                <a:latin typeface="Times New Roman" pitchFamily="18" charset="0"/>
                <a:cs typeface="Times New Roman" pitchFamily="18" charset="0"/>
              </a:rPr>
              <a:t>Lesions appear in the corner of the mouth and slowly spread to the whole area around the beak.</a:t>
            </a:r>
          </a:p>
          <a:p>
            <a:r>
              <a:rPr lang="en-US" dirty="0" smtClean="0">
                <a:latin typeface="Times New Roman" pitchFamily="18" charset="0"/>
                <a:cs typeface="Times New Roman" pitchFamily="18" charset="0"/>
              </a:rPr>
              <a:t>Eyelids eventually swell and stick together.</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For chicks fed severely deficient diets, dryness and flakiness of the feet first become noticeable at about 14 days of age, and slight encrustations and superficial fissures develop in the undersurfaces of the feet at about 18 days.</a:t>
            </a:r>
          </a:p>
          <a:p>
            <a:r>
              <a:rPr lang="en-US" dirty="0" smtClean="0">
                <a:latin typeface="Times New Roman" pitchFamily="18" charset="0"/>
                <a:cs typeface="Times New Roman" pitchFamily="18" charset="0"/>
              </a:rPr>
              <a:t>with biotin deficiency, lesions occur first in the feet and later around the beak and eyes.</a:t>
            </a:r>
          </a:p>
          <a:p>
            <a:r>
              <a:rPr lang="en-US" dirty="0" smtClean="0">
                <a:latin typeface="Times New Roman" pitchFamily="18" charset="0"/>
                <a:cs typeface="Times New Roman" pitchFamily="18" charset="0"/>
              </a:rPr>
              <a:t>Biotin deficiency is a cause of hock disorders in both </a:t>
            </a:r>
            <a:r>
              <a:rPr lang="en-US" dirty="0" err="1" smtClean="0">
                <a:latin typeface="Times New Roman" pitchFamily="18" charset="0"/>
                <a:cs typeface="Times New Roman" pitchFamily="18" charset="0"/>
              </a:rPr>
              <a:t>poults</a:t>
            </a:r>
            <a:r>
              <a:rPr lang="en-US" dirty="0" smtClean="0">
                <a:latin typeface="Times New Roman" pitchFamily="18" charset="0"/>
                <a:cs typeface="Times New Roman" pitchFamily="18" charset="0"/>
              </a:rPr>
              <a:t> and chicks.</a:t>
            </a:r>
          </a:p>
          <a:p>
            <a:r>
              <a:rPr lang="en-US" dirty="0" smtClean="0">
                <a:latin typeface="Times New Roman" pitchFamily="18" charset="0"/>
                <a:cs typeface="Times New Roman" pitchFamily="18" charset="0"/>
              </a:rPr>
              <a:t>The major deficiency sign affecting market turkeys is severe leg weakness.</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a:xfrm>
            <a:off x="457200" y="1481328"/>
            <a:ext cx="8229600" cy="4452501"/>
          </a:xfrm>
          <a:prstGeom prst="rect">
            <a:avLst/>
          </a:prstGeom>
        </p:spPr>
        <p:txBody>
          <a:bodyPr>
            <a:spAutoFit/>
          </a:bodyPr>
          <a:lstStyle/>
          <a:p>
            <a:r>
              <a:rPr lang="en-US" dirty="0" smtClean="0">
                <a:latin typeface="Times New Roman" pitchFamily="18" charset="0"/>
                <a:cs typeface="Times New Roman" pitchFamily="18" charset="0"/>
              </a:rPr>
              <a:t>In turkeys, dry and brittle feathers usually accompany the other signs of clinical biotin deficiency.</a:t>
            </a:r>
          </a:p>
          <a:p>
            <a:r>
              <a:rPr lang="en-US" dirty="0" smtClean="0">
                <a:latin typeface="Times New Roman" pitchFamily="18" charset="0"/>
                <a:cs typeface="Times New Roman" pitchFamily="18" charset="0"/>
              </a:rPr>
              <a:t>deficient chicks have rough and broken feathering, with head and breast feathers often having a spiky, matted appearance.</a:t>
            </a:r>
          </a:p>
          <a:p>
            <a:r>
              <a:rPr lang="en-US" dirty="0" smtClean="0">
                <a:latin typeface="Times New Roman" pitchFamily="18" charset="0"/>
                <a:cs typeface="Times New Roman" pitchFamily="18" charset="0"/>
              </a:rPr>
              <a:t>Poor egg production and hatchability will result from clinical biotin deficiency.</a:t>
            </a:r>
          </a:p>
          <a:p>
            <a:r>
              <a:rPr lang="en-US" dirty="0" smtClean="0">
                <a:latin typeface="Times New Roman" pitchFamily="18" charset="0"/>
                <a:cs typeface="Times New Roman" pitchFamily="18" charset="0"/>
              </a:rPr>
              <a:t>In breeder chickens, biotin deficiency will reduce hatchability but is less likely to affect egg production.</a:t>
            </a:r>
          </a:p>
          <a:p>
            <a:endParaRPr lang="en-US"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Biotin-responsive disease conditions in dogs include dull coat, brittle hair, loss of hair, scaly skin </a:t>
            </a:r>
            <a:r>
              <a:rPr lang="en-US" dirty="0" err="1" smtClean="0">
                <a:latin typeface="Times New Roman" pitchFamily="18" charset="0"/>
                <a:cs typeface="Times New Roman" pitchFamily="18" charset="0"/>
              </a:rPr>
              <a:t>pruritis</a:t>
            </a:r>
            <a:r>
              <a:rPr lang="en-US" dirty="0" smtClean="0">
                <a:latin typeface="Times New Roman" pitchFamily="18" charset="0"/>
                <a:cs typeface="Times New Roman" pitchFamily="18" charset="0"/>
              </a:rPr>
              <a:t>, and dermatitis.</a:t>
            </a:r>
          </a:p>
          <a:p>
            <a:r>
              <a:rPr lang="en-US" dirty="0" smtClean="0">
                <a:latin typeface="Times New Roman" pitchFamily="18" charset="0"/>
                <a:cs typeface="Times New Roman" pitchFamily="18" charset="0"/>
              </a:rPr>
              <a:t>In a study with small animal practitioners, 60% of clinical signs in dogs were cured, and another 31% improved (119 cases) in dogs with hair and skin conditions.</a:t>
            </a:r>
          </a:p>
          <a:p>
            <a:r>
              <a:rPr lang="en-US" dirty="0" smtClean="0">
                <a:latin typeface="Times New Roman" pitchFamily="18" charset="0"/>
                <a:cs typeface="Times New Roman" pitchFamily="18" charset="0"/>
              </a:rPr>
              <a:t>In cats, severe, experimental biotin deficiency may be marked by bloody diarrhea, anorexia, and emaciation.</a:t>
            </a:r>
          </a:p>
          <a:p>
            <a:r>
              <a:rPr lang="en-US" dirty="0" smtClean="0">
                <a:latin typeface="Times New Roman" pitchFamily="18" charset="0"/>
                <a:cs typeface="Times New Roman" pitchFamily="18" charset="0"/>
              </a:rPr>
              <a:t>Most cats with the deficiency develop signs of alopecia; dried secretion around the eyes, nose, mouth, and feet; focal dermatitis of the lips near the eyeteeth; and a brownish appearance of the skin.</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dirty="0" smtClean="0"/>
              <a:t>Dogs and cats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latin typeface="Times New Roman" pitchFamily="18" charset="0"/>
                <a:cs typeface="Times New Roman" pitchFamily="18" charset="0"/>
              </a:rPr>
              <a:t>Except in infants, there is no evidence of spontaneous biotin deficiency in humans.</a:t>
            </a:r>
          </a:p>
          <a:p>
            <a:r>
              <a:rPr lang="en-US" dirty="0" smtClean="0">
                <a:latin typeface="Times New Roman" pitchFamily="18" charset="0"/>
                <a:cs typeface="Times New Roman" pitchFamily="18" charset="0"/>
              </a:rPr>
              <a:t>This is probably due to the ubiquitous nature of the vitamin in diets plus benefits derived from microbial synthesis.</a:t>
            </a:r>
          </a:p>
          <a:p>
            <a:r>
              <a:rPr lang="en-US" dirty="0" smtClean="0">
                <a:latin typeface="Times New Roman" pitchFamily="18" charset="0"/>
                <a:cs typeface="Times New Roman" pitchFamily="18" charset="0"/>
              </a:rPr>
              <a:t>Biotin deficiency occurs in individuals consuming a large number of raw eggs daily because of the antagonistic effect of the egg-white protein </a:t>
            </a:r>
            <a:r>
              <a:rPr lang="en-US" dirty="0" err="1" smtClean="0">
                <a:latin typeface="Times New Roman" pitchFamily="18" charset="0"/>
                <a:cs typeface="Times New Roman" pitchFamily="18" charset="0"/>
              </a:rPr>
              <a:t>avidin</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Patients with </a:t>
            </a:r>
            <a:r>
              <a:rPr lang="en-US" dirty="0" err="1" smtClean="0">
                <a:latin typeface="Times New Roman" pitchFamily="18" charset="0"/>
                <a:cs typeface="Times New Roman" pitchFamily="18" charset="0"/>
              </a:rPr>
              <a:t>biotinidase</a:t>
            </a:r>
            <a:r>
              <a:rPr lang="en-US" dirty="0" smtClean="0">
                <a:latin typeface="Times New Roman" pitchFamily="18" charset="0"/>
                <a:cs typeface="Times New Roman" pitchFamily="18" charset="0"/>
              </a:rPr>
              <a:t> deficiency cannot utilize </a:t>
            </a:r>
            <a:r>
              <a:rPr lang="en-US" dirty="0" err="1" smtClean="0">
                <a:latin typeface="Times New Roman" pitchFamily="18" charset="0"/>
                <a:cs typeface="Times New Roman" pitchFamily="18" charset="0"/>
              </a:rPr>
              <a:t>biocytin</a:t>
            </a:r>
            <a:r>
              <a:rPr lang="en-US" dirty="0" smtClean="0">
                <a:latin typeface="Times New Roman" pitchFamily="18" charset="0"/>
                <a:cs typeface="Times New Roman" pitchFamily="18" charset="0"/>
              </a:rPr>
              <a:t>, which is excreted in their urine, and must depend solely upon free biotin from food to maintain normal biotin levels.</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dirty="0" smtClean="0"/>
              <a:t>Human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 The multiple </a:t>
            </a:r>
            <a:r>
              <a:rPr lang="en-US" dirty="0" err="1" smtClean="0">
                <a:latin typeface="Times New Roman" pitchFamily="18" charset="0"/>
                <a:cs typeface="Times New Roman" pitchFamily="18" charset="0"/>
              </a:rPr>
              <a:t>carboxylase</a:t>
            </a:r>
            <a:r>
              <a:rPr lang="en-US" dirty="0" smtClean="0">
                <a:latin typeface="Times New Roman" pitchFamily="18" charset="0"/>
                <a:cs typeface="Times New Roman" pitchFamily="18" charset="0"/>
              </a:rPr>
              <a:t> deficiency apparently results from a deficiency in </a:t>
            </a:r>
            <a:r>
              <a:rPr lang="en-US" dirty="0" err="1" smtClean="0">
                <a:latin typeface="Times New Roman" pitchFamily="18" charset="0"/>
                <a:cs typeface="Times New Roman" pitchFamily="18" charset="0"/>
              </a:rPr>
              <a:t>biotinidase</a:t>
            </a:r>
            <a:r>
              <a:rPr lang="en-US" dirty="0" smtClean="0">
                <a:latin typeface="Times New Roman" pitchFamily="18" charset="0"/>
                <a:cs typeface="Times New Roman" pitchFamily="18" charset="0"/>
              </a:rPr>
              <a:t> activity.</a:t>
            </a:r>
          </a:p>
          <a:p>
            <a:r>
              <a:rPr lang="en-US" dirty="0" smtClean="0">
                <a:latin typeface="Times New Roman" pitchFamily="18" charset="0"/>
                <a:cs typeface="Times New Roman" pitchFamily="18" charset="0"/>
              </a:rPr>
              <a:t>Biotin deficiency can result when insufficient biotin is added to infant milk formulations or to total </a:t>
            </a:r>
            <a:r>
              <a:rPr lang="en-US" dirty="0" err="1" smtClean="0">
                <a:latin typeface="Times New Roman" pitchFamily="18" charset="0"/>
                <a:cs typeface="Times New Roman" pitchFamily="18" charset="0"/>
              </a:rPr>
              <a:t>parenteral</a:t>
            </a:r>
            <a:r>
              <a:rPr lang="en-US" dirty="0" smtClean="0">
                <a:latin typeface="Times New Roman" pitchFamily="18" charset="0"/>
                <a:cs typeface="Times New Roman" pitchFamily="18" charset="0"/>
              </a:rPr>
              <a:t> nutrition solutions.</a:t>
            </a:r>
          </a:p>
          <a:p>
            <a:r>
              <a:rPr lang="en-US" dirty="0" smtClean="0">
                <a:latin typeface="Times New Roman" pitchFamily="18" charset="0"/>
                <a:cs typeface="Times New Roman" pitchFamily="18" charset="0"/>
              </a:rPr>
              <a:t>Cases of low circulating plasma biotin have also been reported for alcoholics, elderly persons, epileptics, and burn victims.</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For supplementation in livestock, consideration must be given to cost, as biotin is one of the more expensive vitamins.</a:t>
            </a:r>
          </a:p>
          <a:p>
            <a:r>
              <a:rPr lang="en-US" dirty="0" smtClean="0">
                <a:latin typeface="Times New Roman" pitchFamily="18" charset="0"/>
                <a:cs typeface="Times New Roman" pitchFamily="18" charset="0"/>
              </a:rPr>
              <a:t>However, based on the requirements and recommended industry levels for biotin supplementation, it costs less than other vitamins, such as </a:t>
            </a:r>
            <a:r>
              <a:rPr lang="en-US" dirty="0" err="1" smtClean="0">
                <a:latin typeface="Times New Roman" pitchFamily="18" charset="0"/>
                <a:cs typeface="Times New Roman" pitchFamily="18" charset="0"/>
              </a:rPr>
              <a:t>choline</a:t>
            </a:r>
            <a:r>
              <a:rPr lang="en-US" dirty="0" smtClean="0">
                <a:latin typeface="Times New Roman" pitchFamily="18" charset="0"/>
                <a:cs typeface="Times New Roman" pitchFamily="18" charset="0"/>
              </a:rPr>
              <a:t> and vitamin E, in </a:t>
            </a:r>
            <a:r>
              <a:rPr lang="en-US" dirty="0" err="1" smtClean="0">
                <a:latin typeface="Times New Roman" pitchFamily="18" charset="0"/>
                <a:cs typeface="Times New Roman" pitchFamily="18" charset="0"/>
              </a:rPr>
              <a:t>monogastric</a:t>
            </a:r>
            <a:r>
              <a:rPr lang="en-US" dirty="0" smtClean="0">
                <a:latin typeface="Times New Roman" pitchFamily="18" charset="0"/>
                <a:cs typeface="Times New Roman" pitchFamily="18" charset="0"/>
              </a:rPr>
              <a:t> diets.</a:t>
            </a:r>
          </a:p>
          <a:p>
            <a:r>
              <a:rPr lang="en-US" dirty="0" smtClean="0">
                <a:latin typeface="Times New Roman" pitchFamily="18" charset="0"/>
                <a:cs typeface="Times New Roman" pitchFamily="18" charset="0"/>
              </a:rPr>
              <a:t>for many years it was believed that supplemental biotin was not needed in swine and poultry diets because of the production of biotin by the animal’s intestinal </a:t>
            </a:r>
            <a:r>
              <a:rPr lang="en-US" dirty="0" err="1" smtClean="0">
                <a:latin typeface="Times New Roman" pitchFamily="18" charset="0"/>
                <a:cs typeface="Times New Roman" pitchFamily="18" charset="0"/>
              </a:rPr>
              <a:t>microflora</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dirty="0" smtClean="0"/>
              <a:t>Supplementation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latin typeface="Times New Roman" pitchFamily="18" charset="0"/>
                <a:cs typeface="Times New Roman" pitchFamily="18" charset="0"/>
              </a:rPr>
              <a:t>dietary adequacy, practical diets for channel catfish made from the commonly used ingredients—soybean meal, corn, and menhaden fish meal—did not need supplemental biotin.</a:t>
            </a:r>
          </a:p>
          <a:p>
            <a:r>
              <a:rPr lang="en-US" dirty="0" smtClean="0">
                <a:latin typeface="Times New Roman" pitchFamily="18" charset="0"/>
                <a:cs typeface="Times New Roman" pitchFamily="18" charset="0"/>
              </a:rPr>
              <a:t>For some species, including equines, the need for supplemental biotin is controversial.</a:t>
            </a:r>
          </a:p>
          <a:p>
            <a:r>
              <a:rPr lang="en-US" dirty="0" smtClean="0">
                <a:latin typeface="Times New Roman" pitchFamily="18" charset="0"/>
                <a:cs typeface="Times New Roman" pitchFamily="18" charset="0"/>
              </a:rPr>
              <a:t>If hoof problems exist, daily biotin supplementation has been suggested.</a:t>
            </a:r>
          </a:p>
          <a:p>
            <a:r>
              <a:rPr lang="en-US" dirty="0" smtClean="0">
                <a:latin typeface="Times New Roman" pitchFamily="18" charset="0"/>
                <a:cs typeface="Times New Roman" pitchFamily="18" charset="0"/>
              </a:rPr>
              <a:t>donkeys and ponies, 5 to 10 mg; riding horses, 15 mg; and heavy horses, up to 30 mg.</a:t>
            </a:r>
          </a:p>
          <a:p>
            <a:r>
              <a:rPr lang="en-US" dirty="0" smtClean="0">
                <a:latin typeface="Times New Roman" pitchFamily="18" charset="0"/>
                <a:cs typeface="Times New Roman" pitchFamily="18" charset="0"/>
              </a:rPr>
              <a:t>The recommendation is to continue supplementation as increased hoof horn strength may be anticipated within 3 to 5 months.</a:t>
            </a:r>
          </a:p>
          <a:p>
            <a:r>
              <a:rPr lang="en-US" dirty="0" smtClean="0">
                <a:latin typeface="Times New Roman" pitchFamily="18" charset="0"/>
                <a:cs typeface="Times New Roman" pitchFamily="18" charset="0"/>
              </a:rPr>
              <a:t>Young ruminants not receiving their mother’s milk and before the rumen is developed are recommended to receive supplemental biotin. </a:t>
            </a:r>
          </a:p>
          <a:p>
            <a:pPr>
              <a:buNone/>
            </a:pPr>
            <a:endParaRPr lang="en-US" dirty="0" smtClean="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The chemical structure of biotin in metabolism includes a sulfur atom in its ring (like thiamin) and a transverse bond across the ring.</a:t>
            </a:r>
          </a:p>
          <a:p>
            <a:r>
              <a:rPr lang="en-US" dirty="0" smtClean="0">
                <a:latin typeface="Times New Roman" pitchFamily="18" charset="0"/>
                <a:cs typeface="Times New Roman" pitchFamily="18" charset="0"/>
              </a:rPr>
              <a:t>The empirical formula for biotin is C11H18O3N2S.</a:t>
            </a:r>
          </a:p>
          <a:p>
            <a:r>
              <a:rPr lang="en-US" dirty="0" smtClean="0">
                <a:latin typeface="Times New Roman" pitchFamily="18" charset="0"/>
                <a:cs typeface="Times New Roman" pitchFamily="18" charset="0"/>
              </a:rPr>
              <a:t>Biotin, with its rather unique structure, contains three asymmetric carbonations, and therefore eight different isomers are possible.</a:t>
            </a:r>
          </a:p>
          <a:p>
            <a:r>
              <a:rPr lang="en-US" dirty="0" smtClean="0">
                <a:latin typeface="Times New Roman" pitchFamily="18" charset="0"/>
                <a:cs typeface="Times New Roman" pitchFamily="18" charset="0"/>
              </a:rPr>
              <a:t>Biotin crystallizes from water solution as long, white needles.</a:t>
            </a:r>
          </a:p>
          <a:p>
            <a:r>
              <a:rPr lang="en-US" dirty="0" smtClean="0">
                <a:latin typeface="Times New Roman" pitchFamily="18" charset="0"/>
                <a:cs typeface="Times New Roman" pitchFamily="18" charset="0"/>
              </a:rPr>
              <a:t>melting point is 232 to 233 degree centigrade.</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smtClean="0"/>
              <a:t>CHEMICAL STRUCTURE, PROPERTIES,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Milk replacers for calves are recommended to contain 0.1 mg/kg of biotin .</a:t>
            </a:r>
          </a:p>
          <a:p>
            <a:r>
              <a:rPr lang="en-US" dirty="0" smtClean="0">
                <a:latin typeface="Times New Roman" pitchFamily="18" charset="0"/>
                <a:cs typeface="Times New Roman" pitchFamily="18" charset="0"/>
              </a:rPr>
              <a:t>In acute cases of biotin deficiency in calves, single injections of 100 </a:t>
            </a:r>
            <a:r>
              <a:rPr lang="en-US" dirty="0" err="1" smtClean="0">
                <a:latin typeface="Times New Roman" pitchFamily="18" charset="0"/>
                <a:cs typeface="Times New Roman" pitchFamily="18" charset="0"/>
              </a:rPr>
              <a:t>μg</a:t>
            </a:r>
            <a:r>
              <a:rPr lang="en-US" dirty="0" smtClean="0">
                <a:latin typeface="Times New Roman" pitchFamily="18" charset="0"/>
                <a:cs typeface="Times New Roman" pitchFamily="18" charset="0"/>
              </a:rPr>
              <a:t> of biotin subcutaneously or 1 mg of biotin intravenously reversed the deficiency .</a:t>
            </a:r>
          </a:p>
          <a:p>
            <a:r>
              <a:rPr lang="en-US" dirty="0" smtClean="0">
                <a:latin typeface="Times New Roman" pitchFamily="18" charset="0"/>
                <a:cs typeface="Times New Roman" pitchFamily="18" charset="0"/>
              </a:rPr>
              <a:t>Supplementation of human diets is generally considered unnecessary because of adequate dietary intakes as well as intestinal microbial synthesis.</a:t>
            </a:r>
          </a:p>
          <a:p>
            <a:r>
              <a:rPr lang="en-US" dirty="0" smtClean="0">
                <a:latin typeface="Times New Roman" pitchFamily="18" charset="0"/>
                <a:cs typeface="Times New Roman" pitchFamily="18" charset="0"/>
              </a:rPr>
              <a:t> In humans, biotin supplements in the form of injections of 150 to 300 </a:t>
            </a:r>
            <a:r>
              <a:rPr lang="en-US" dirty="0" err="1" smtClean="0">
                <a:latin typeface="Times New Roman" pitchFamily="18" charset="0"/>
                <a:cs typeface="Times New Roman" pitchFamily="18" charset="0"/>
              </a:rPr>
              <a:t>μg</a:t>
            </a:r>
            <a:r>
              <a:rPr lang="en-US" dirty="0" smtClean="0">
                <a:latin typeface="Times New Roman" pitchFamily="18" charset="0"/>
                <a:cs typeface="Times New Roman" pitchFamily="18" charset="0"/>
              </a:rPr>
              <a:t>/day can clear up symptoms of deficiency in a matter of a few days. </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For both humans and animals, biotin is apparently not toxic even in large doses.</a:t>
            </a:r>
          </a:p>
          <a:p>
            <a:r>
              <a:rPr lang="en-US" dirty="0" smtClean="0">
                <a:latin typeface="Times New Roman" pitchFamily="18" charset="0"/>
                <a:cs typeface="Times New Roman" pitchFamily="18" charset="0"/>
              </a:rPr>
              <a:t> However, Paul et al. (1973) reported that an acute dose of biotin (5 mg/100 g of body weight) caused irregularities of the estrus cycle, with heavy infiltration of leukocytes in the vagina of the rat up to 14 days after treatment.</a:t>
            </a:r>
          </a:p>
          <a:p>
            <a:r>
              <a:rPr lang="en-US" dirty="0" smtClean="0">
                <a:latin typeface="Times New Roman" pitchFamily="18" charset="0"/>
                <a:cs typeface="Times New Roman" pitchFamily="18" charset="0"/>
              </a:rPr>
              <a:t> with humans, no adverse effects have resulted from oral or intravenous administration of high doses over prolonged periods.</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Toxicity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latin typeface="Times New Roman" pitchFamily="18" charset="0"/>
                <a:cs typeface="Times New Roman" pitchFamily="18" charset="0"/>
              </a:rPr>
              <a:t>     Lee Russell McDowell                                                             Vitamins in animal and human nutrition.                                  Second edition</a:t>
            </a:r>
            <a:r>
              <a:rPr lang="en-US" dirty="0" smtClean="0"/>
              <a:t>.</a:t>
            </a:r>
          </a:p>
          <a:p>
            <a:r>
              <a:rPr lang="en-US" dirty="0" smtClean="0">
                <a:latin typeface="Times New Roman" pitchFamily="18" charset="0"/>
                <a:cs typeface="Times New Roman" pitchFamily="18" charset="0"/>
              </a:rPr>
              <a:t>http://www.webmd.com/vitamins-and-supplements/lifestyle-guide-11/supplement-guide-biotin.</a:t>
            </a:r>
          </a:p>
          <a:p>
            <a:endParaRPr lang="en-US" dirty="0" smtClean="0"/>
          </a:p>
          <a:p>
            <a:endParaRPr lang="en-US" dirty="0"/>
          </a:p>
        </p:txBody>
      </p:sp>
      <p:sp>
        <p:nvSpPr>
          <p:cNvPr id="3" name="Title 2"/>
          <p:cNvSpPr>
            <a:spLocks noGrp="1"/>
          </p:cNvSpPr>
          <p:nvPr>
            <p:ph type="title"/>
          </p:nvPr>
        </p:nvSpPr>
        <p:spPr/>
        <p:txBody>
          <a:bodyPr/>
          <a:lstStyle/>
          <a:p>
            <a:r>
              <a:rPr lang="en-US" dirty="0" smtClean="0"/>
              <a:t>References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soluble in dilute alkali and hot water.</a:t>
            </a:r>
          </a:p>
          <a:p>
            <a:r>
              <a:rPr lang="en-US" dirty="0" smtClean="0">
                <a:latin typeface="Times New Roman" pitchFamily="18" charset="0"/>
                <a:cs typeface="Times New Roman" pitchFamily="18" charset="0"/>
              </a:rPr>
              <a:t>  insoluble in fats and organic solvents.</a:t>
            </a:r>
          </a:p>
          <a:p>
            <a:r>
              <a:rPr lang="en-US" dirty="0" smtClean="0">
                <a:latin typeface="Times New Roman" pitchFamily="18" charset="0"/>
                <a:cs typeface="Times New Roman" pitchFamily="18" charset="0"/>
              </a:rPr>
              <a:t> destroyed by nitrous acid, other strong acids, strong bases, and formaldehyde and is inactivated by rancid fats and </a:t>
            </a:r>
            <a:r>
              <a:rPr lang="en-US" dirty="0" err="1" smtClean="0">
                <a:latin typeface="Times New Roman" pitchFamily="18" charset="0"/>
                <a:cs typeface="Times New Roman" pitchFamily="18" charset="0"/>
              </a:rPr>
              <a:t>choline</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It is gradually destroyed by ultraviolet radiation.</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Biotin exists in natural materials in both bound and free forms, with much of the bound biotin apparently not available to animal species.</a:t>
            </a:r>
          </a:p>
          <a:p>
            <a:r>
              <a:rPr lang="en-US" dirty="0" smtClean="0">
                <a:latin typeface="Times New Roman" pitchFamily="18" charset="0"/>
                <a:cs typeface="Times New Roman" pitchFamily="18" charset="0"/>
              </a:rPr>
              <a:t>for poultry, often less than one-half of the microbiologically determined biotin in a feedstuff is biologically available.</a:t>
            </a:r>
          </a:p>
          <a:p>
            <a:r>
              <a:rPr lang="en-US" dirty="0" smtClean="0">
                <a:latin typeface="Times New Roman" pitchFamily="18" charset="0"/>
                <a:cs typeface="Times New Roman" pitchFamily="18" charset="0"/>
              </a:rPr>
              <a:t>Naturally occurring biotin is found partly in the free state (fruit, milk, vegetables) and partly in a form bound to protein in animal tissues, plant seeds, and yeast.</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Metabolism: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The few studies conducted in animals on biotin metabolism revealed that biotin is absorbed as the intact molecule in the first third to half of the small intestine.</a:t>
            </a:r>
          </a:p>
          <a:p>
            <a:r>
              <a:rPr lang="en-US" dirty="0" smtClean="0">
                <a:latin typeface="Times New Roman" pitchFamily="18" charset="0"/>
                <a:cs typeface="Times New Roman" pitchFamily="18" charset="0"/>
              </a:rPr>
              <a:t>Biotin appears to circulate in the bloodstream both free and bound to a serum glycoprotein</a:t>
            </a:r>
            <a:r>
              <a:rPr lang="en-US" dirty="0" smtClean="0"/>
              <a:t>.</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Biotin is an essential coenzyme in carbohydrate, fat, and protein metabolism.</a:t>
            </a:r>
          </a:p>
          <a:p>
            <a:r>
              <a:rPr lang="en-US" dirty="0" smtClean="0">
                <a:latin typeface="Times New Roman" pitchFamily="18" charset="0"/>
                <a:cs typeface="Times New Roman" pitchFamily="18" charset="0"/>
              </a:rPr>
              <a:t>plays an important role in maintaining normal blood glucose levels from metabolism of protein and fat.</a:t>
            </a:r>
          </a:p>
          <a:p>
            <a:r>
              <a:rPr lang="en-US" dirty="0" smtClean="0">
                <a:latin typeface="Times New Roman" pitchFamily="18" charset="0"/>
                <a:cs typeface="Times New Roman" pitchFamily="18" charset="0"/>
              </a:rPr>
              <a:t>Biotin functions as a carboxyl carrier in four </a:t>
            </a:r>
            <a:r>
              <a:rPr lang="en-US" dirty="0" err="1" smtClean="0">
                <a:latin typeface="Times New Roman" pitchFamily="18" charset="0"/>
                <a:cs typeface="Times New Roman" pitchFamily="18" charset="0"/>
              </a:rPr>
              <a:t>carboxylase</a:t>
            </a:r>
            <a:r>
              <a:rPr lang="en-US" dirty="0" smtClean="0">
                <a:latin typeface="Times New Roman" pitchFamily="18" charset="0"/>
                <a:cs typeface="Times New Roman" pitchFamily="18" charset="0"/>
              </a:rPr>
              <a:t> enzymes.</a:t>
            </a:r>
          </a:p>
          <a:p>
            <a:r>
              <a:rPr lang="en-US" dirty="0" smtClean="0">
                <a:latin typeface="Times New Roman" pitchFamily="18" charset="0"/>
                <a:cs typeface="Times New Roman" pitchFamily="18" charset="0"/>
              </a:rPr>
              <a:t>Biotin serves as a prosthetic group in a number of enzymes in which the biotin moiety functions as a mobile carboxyl carrier.</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dirty="0" smtClean="0"/>
              <a:t>Function: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In carbohydrate metabolism, biotin functions in both carbon dioxide fixation and </a:t>
            </a:r>
            <a:r>
              <a:rPr lang="en-US" dirty="0" err="1" smtClean="0">
                <a:latin typeface="Times New Roman" pitchFamily="18" charset="0"/>
                <a:cs typeface="Times New Roman" pitchFamily="18" charset="0"/>
              </a:rPr>
              <a:t>decarboxylation</a:t>
            </a:r>
            <a:r>
              <a:rPr lang="en-US" dirty="0" smtClean="0">
                <a:latin typeface="Times New Roman" pitchFamily="18" charset="0"/>
                <a:cs typeface="Times New Roman" pitchFamily="18" charset="0"/>
              </a:rPr>
              <a:t>, with the energy-producing citric acid cycle dependent on the presence of this vitamin.</a:t>
            </a:r>
          </a:p>
          <a:p>
            <a:r>
              <a:rPr lang="en-US" dirty="0" smtClean="0">
                <a:latin typeface="Times New Roman" pitchFamily="18" charset="0"/>
                <a:cs typeface="Times New Roman" pitchFamily="18" charset="0"/>
              </a:rPr>
              <a:t>In protein metabolism, biotin enzymes are important in protein synthesis, amino acid </a:t>
            </a:r>
            <a:r>
              <a:rPr lang="en-US" dirty="0" err="1" smtClean="0">
                <a:latin typeface="Times New Roman" pitchFamily="18" charset="0"/>
                <a:cs typeface="Times New Roman" pitchFamily="18" charset="0"/>
              </a:rPr>
              <a:t>deamination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purine</a:t>
            </a:r>
            <a:r>
              <a:rPr lang="en-US" dirty="0" smtClean="0">
                <a:latin typeface="Times New Roman" pitchFamily="18" charset="0"/>
                <a:cs typeface="Times New Roman" pitchFamily="18" charset="0"/>
              </a:rPr>
              <a:t> synthesis, and nucleic acid metabolism.</a:t>
            </a:r>
          </a:p>
          <a:p>
            <a:r>
              <a:rPr lang="en-US" dirty="0" smtClean="0">
                <a:latin typeface="Times New Roman" pitchFamily="18" charset="0"/>
                <a:cs typeface="Times New Roman" pitchFamily="18" charset="0"/>
              </a:rPr>
              <a:t>Biotin is required for </a:t>
            </a:r>
            <a:r>
              <a:rPr lang="en-US" dirty="0" err="1" smtClean="0">
                <a:latin typeface="Times New Roman" pitchFamily="18" charset="0"/>
                <a:cs typeface="Times New Roman" pitchFamily="18" charset="0"/>
              </a:rPr>
              <a:t>transcarboxylation</a:t>
            </a:r>
            <a:r>
              <a:rPr lang="en-US" dirty="0" smtClean="0">
                <a:latin typeface="Times New Roman" pitchFamily="18" charset="0"/>
                <a:cs typeface="Times New Roman" pitchFamily="18" charset="0"/>
              </a:rPr>
              <a:t> in degradation of various amino acids.</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Biotin is required for normal long-chain unsaturated fatty acid synthesis and is important for essential fatty acid metabolism.</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218</TotalTime>
  <Words>2015</Words>
  <Application>Microsoft Office PowerPoint</Application>
  <PresentationFormat>On-screen Show (4:3)</PresentationFormat>
  <Paragraphs>118</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Concourse</vt:lpstr>
      <vt:lpstr>Biotin</vt:lpstr>
      <vt:lpstr>introduction</vt:lpstr>
      <vt:lpstr>CHEMICAL STRUCTURE, PROPERTIES,</vt:lpstr>
      <vt:lpstr>Slide 4</vt:lpstr>
      <vt:lpstr>Metabolism:</vt:lpstr>
      <vt:lpstr>Slide 6</vt:lpstr>
      <vt:lpstr>Function:</vt:lpstr>
      <vt:lpstr>Slide 8</vt:lpstr>
      <vt:lpstr>Slide 9</vt:lpstr>
      <vt:lpstr>Requirements:</vt:lpstr>
      <vt:lpstr>Slide 11</vt:lpstr>
      <vt:lpstr>Natural resources:</vt:lpstr>
      <vt:lpstr>Slide 13</vt:lpstr>
      <vt:lpstr>Slide 14</vt:lpstr>
      <vt:lpstr>Slide 15</vt:lpstr>
      <vt:lpstr>Deficiency:</vt:lpstr>
      <vt:lpstr>Ruminents:</vt:lpstr>
      <vt:lpstr>Slide 18</vt:lpstr>
      <vt:lpstr>Slide 19</vt:lpstr>
      <vt:lpstr>Slide 20</vt:lpstr>
      <vt:lpstr>Poultry :</vt:lpstr>
      <vt:lpstr>Slide 22</vt:lpstr>
      <vt:lpstr>Slide 23</vt:lpstr>
      <vt:lpstr>Slide 24</vt:lpstr>
      <vt:lpstr>Dogs and cats :</vt:lpstr>
      <vt:lpstr>Human :</vt:lpstr>
      <vt:lpstr>Slide 27</vt:lpstr>
      <vt:lpstr>Supplementation :</vt:lpstr>
      <vt:lpstr>Slide 29</vt:lpstr>
      <vt:lpstr>Slide 30</vt:lpstr>
      <vt:lpstr>Toxicity :</vt:lpstr>
      <vt:lpstr>References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TASEER</dc:creator>
  <cp:lastModifiedBy>Dr.Muhammd Arif</cp:lastModifiedBy>
  <cp:revision>25</cp:revision>
  <dcterms:created xsi:type="dcterms:W3CDTF">2016-04-02T08:50:38Z</dcterms:created>
  <dcterms:modified xsi:type="dcterms:W3CDTF">2016-11-13T07:29:06Z</dcterms:modified>
</cp:coreProperties>
</file>