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73" r:id="rId5"/>
    <p:sldId id="258" r:id="rId6"/>
    <p:sldId id="259" r:id="rId7"/>
    <p:sldId id="260" r:id="rId8"/>
    <p:sldId id="263" r:id="rId9"/>
    <p:sldId id="266" r:id="rId10"/>
    <p:sldId id="267" r:id="rId11"/>
    <p:sldId id="269" r:id="rId12"/>
    <p:sldId id="270" r:id="rId13"/>
    <p:sldId id="271" r:id="rId14"/>
    <p:sldId id="277" r:id="rId15"/>
    <p:sldId id="278" r:id="rId16"/>
    <p:sldId id="274" r:id="rId17"/>
    <p:sldId id="272"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06" autoAdjust="0"/>
    <p:restoredTop sz="94660"/>
  </p:normalViewPr>
  <p:slideViewPr>
    <p:cSldViewPr snapToGrid="0">
      <p:cViewPr varScale="1">
        <p:scale>
          <a:sx n="59" d="100"/>
          <a:sy n="59" d="100"/>
        </p:scale>
        <p:origin x="80" y="2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560" y="321972"/>
            <a:ext cx="3657041" cy="1016750"/>
          </a:xfrm>
        </p:spPr>
        <p:txBody>
          <a:bodyPr/>
          <a:lstStyle/>
          <a:p>
            <a:r>
              <a:rPr lang="en-US" b="1" dirty="0">
                <a:latin typeface="Arial" panose="020B0604020202020204" pitchFamily="34" charset="0"/>
                <a:cs typeface="Arial" panose="020B0604020202020204" pitchFamily="34" charset="0"/>
              </a:rPr>
              <a:t>Grapes</a:t>
            </a:r>
            <a:r>
              <a:rPr lang="en-US" dirty="0">
                <a:latin typeface="Arial" panose="020B0604020202020204" pitchFamily="34" charset="0"/>
                <a:cs typeface="Arial" panose="020B0604020202020204" pitchFamily="34" charset="0"/>
              </a:rPr>
              <a:t> </a:t>
            </a:r>
          </a:p>
        </p:txBody>
      </p:sp>
      <p:sp>
        <p:nvSpPr>
          <p:cNvPr id="3" name="Subtitle 2"/>
          <p:cNvSpPr>
            <a:spLocks noGrp="1"/>
          </p:cNvSpPr>
          <p:nvPr>
            <p:ph type="subTitle" idx="1"/>
          </p:nvPr>
        </p:nvSpPr>
        <p:spPr>
          <a:xfrm>
            <a:off x="1790163" y="1880315"/>
            <a:ext cx="9714449" cy="4739426"/>
          </a:xfrm>
        </p:spPr>
        <p:txBody>
          <a:bodyPr>
            <a:normAutofit/>
          </a:bodyPr>
          <a:lstStyle/>
          <a:p>
            <a:r>
              <a:rPr lang="en-US" sz="3200" b="1" dirty="0">
                <a:latin typeface="Times New Roman" pitchFamily="18" charset="0"/>
                <a:cs typeface="Times New Roman" pitchFamily="18" charset="0"/>
              </a:rPr>
              <a:t>Dr. Rashad Mukhtar Balal</a:t>
            </a:r>
          </a:p>
          <a:p>
            <a:endParaRPr lang="en-US" sz="3600" b="1" i="1" dirty="0">
              <a:latin typeface="Times New Roman" pitchFamily="18" charset="0"/>
              <a:cs typeface="Times New Roman" pitchFamily="18" charset="0"/>
            </a:endParaRPr>
          </a:p>
        </p:txBody>
      </p:sp>
    </p:spTree>
    <p:extLst>
      <p:ext uri="{BB962C8B-B14F-4D97-AF65-F5344CB8AC3E}">
        <p14:creationId xmlns:p14="http://schemas.microsoft.com/office/powerpoint/2010/main" val="1859332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54" y="895082"/>
            <a:ext cx="9830358" cy="5962918"/>
          </a:xfrm>
        </p:spPr>
        <p:txBody>
          <a:bodyPr>
            <a:noAutofit/>
          </a:bodyPr>
          <a:lstStyle/>
          <a:p>
            <a:pPr marL="0" indent="0" algn="just">
              <a:buNone/>
            </a:pPr>
            <a:r>
              <a:rPr lang="en-US" sz="2800" b="1" dirty="0">
                <a:latin typeface="Times New Roman" pitchFamily="18" charset="0"/>
                <a:cs typeface="Times New Roman" pitchFamily="18" charset="0"/>
              </a:rPr>
              <a:t>Irrigation</a:t>
            </a:r>
            <a:r>
              <a:rPr lang="en-US" sz="2800" dirty="0">
                <a:latin typeface="Times New Roman" pitchFamily="18" charset="0"/>
                <a:cs typeface="Times New Roman" pitchFamily="18" charset="0"/>
              </a:rPr>
              <a:t>: . Irrigation techniques are varied and depend on both cultural and economic factors. The only rule to be respected is that of avoiding the use of sprinkler irrigation as this wets the foliage and enhances the spread of fungal diseases. It is therefore natural to use micro sprinkling or trickle irrigation. The latter technique also requires the least water. A modern method consists of continuous monitoring of soil moisture using tension meters set at different depths and then irrigation when the readings show that the soil is beginning to dry. This both saves water and dispenses the right amount for the satisfactory growth of the plants.</a:t>
            </a:r>
          </a:p>
        </p:txBody>
      </p:sp>
    </p:spTree>
    <p:extLst>
      <p:ext uri="{BB962C8B-B14F-4D97-AF65-F5344CB8AC3E}">
        <p14:creationId xmlns:p14="http://schemas.microsoft.com/office/powerpoint/2010/main" val="3021724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Propagation</a:t>
            </a:r>
          </a:p>
        </p:txBody>
      </p:sp>
      <p:sp>
        <p:nvSpPr>
          <p:cNvPr id="3" name="Content Placeholder 2"/>
          <p:cNvSpPr>
            <a:spLocks noGrp="1"/>
          </p:cNvSpPr>
          <p:nvPr>
            <p:ph idx="1"/>
          </p:nvPr>
        </p:nvSpPr>
        <p:spPr>
          <a:xfrm>
            <a:off x="2589212" y="1416677"/>
            <a:ext cx="8915400" cy="4494546"/>
          </a:xfrm>
        </p:spPr>
        <p:txBody>
          <a:bodyPr>
            <a:normAutofit/>
          </a:bodyPr>
          <a:lstStyle/>
          <a:p>
            <a:r>
              <a:rPr lang="en-US" sz="2800" dirty="0">
                <a:latin typeface="Times New Roman" pitchFamily="18" charset="0"/>
                <a:cs typeface="Times New Roman" pitchFamily="18" charset="0"/>
              </a:rPr>
              <a:t>Cutting</a:t>
            </a:r>
          </a:p>
          <a:p>
            <a:r>
              <a:rPr lang="en-US" sz="2800" dirty="0">
                <a:latin typeface="Times New Roman" pitchFamily="18" charset="0"/>
                <a:cs typeface="Times New Roman" pitchFamily="18" charset="0"/>
              </a:rPr>
              <a:t>Layering</a:t>
            </a:r>
          </a:p>
          <a:p>
            <a:r>
              <a:rPr lang="en-US" sz="2800" dirty="0">
                <a:latin typeface="Times New Roman" pitchFamily="18" charset="0"/>
                <a:cs typeface="Times New Roman" pitchFamily="18" charset="0"/>
              </a:rPr>
              <a:t>Cleft grafting</a:t>
            </a:r>
          </a:p>
          <a:p>
            <a:r>
              <a:rPr lang="en-US" sz="2800" dirty="0">
                <a:latin typeface="Times New Roman" pitchFamily="18" charset="0"/>
                <a:cs typeface="Times New Roman" pitchFamily="18" charset="0"/>
              </a:rPr>
              <a:t>Shield budding</a:t>
            </a:r>
          </a:p>
          <a:p>
            <a:r>
              <a:rPr lang="en-US" sz="2800" dirty="0">
                <a:latin typeface="Times New Roman" pitchFamily="18" charset="0"/>
                <a:cs typeface="Times New Roman" pitchFamily="18" charset="0"/>
              </a:rPr>
              <a:t>Tongue grafting</a:t>
            </a:r>
          </a:p>
        </p:txBody>
      </p:sp>
    </p:spTree>
    <p:extLst>
      <p:ext uri="{BB962C8B-B14F-4D97-AF65-F5344CB8AC3E}">
        <p14:creationId xmlns:p14="http://schemas.microsoft.com/office/powerpoint/2010/main" val="1474065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2"/>
          <p:cNvSpPr>
            <a:spLocks noGrp="1"/>
          </p:cNvSpPr>
          <p:nvPr>
            <p:ph type="title"/>
          </p:nvPr>
        </p:nvSpPr>
        <p:spPr>
          <a:xfrm>
            <a:off x="2592925" y="624109"/>
            <a:ext cx="8911687" cy="4681987"/>
          </a:xfrm>
        </p:spPr>
        <p:txBody>
          <a:bodyPr>
            <a:normAutofit fontScale="90000"/>
          </a:bodyPr>
          <a:lstStyle/>
          <a:p>
            <a:pPr fontAlgn="base"/>
            <a:r>
              <a:rPr lang="en-US" sz="4400" b="1" dirty="0">
                <a:latin typeface="Times New Roman" pitchFamily="18" charset="0"/>
                <a:cs typeface="Times New Roman" pitchFamily="18" charset="0"/>
              </a:rPr>
              <a:t>Varieties of Grapes</a:t>
            </a:r>
            <a:br>
              <a:rPr lang="en-US" sz="4400" b="1" dirty="0">
                <a:latin typeface="Times New Roman" pitchFamily="18" charset="0"/>
                <a:cs typeface="Times New Roman" pitchFamily="18" charset="0"/>
              </a:rPr>
            </a:br>
            <a:br>
              <a:rPr lang="en-US" sz="4400" u="sng" dirty="0">
                <a:latin typeface="Times New Roman" pitchFamily="18" charset="0"/>
                <a:cs typeface="Times New Roman" pitchFamily="18" charset="0"/>
              </a:rPr>
            </a:br>
            <a:r>
              <a:rPr lang="en-US" sz="3100" b="1" dirty="0">
                <a:latin typeface="Times New Roman" pitchFamily="18" charset="0"/>
                <a:cs typeface="Times New Roman" pitchFamily="18" charset="0"/>
              </a:rPr>
              <a:t>Seedless:</a:t>
            </a:r>
            <a:r>
              <a:rPr lang="en-US" sz="3100" dirty="0">
                <a:latin typeface="Times New Roman" pitchFamily="18" charset="0"/>
                <a:cs typeface="Times New Roman" pitchFamily="18" charset="0"/>
              </a:rPr>
              <a:t> Sunda Khani, Sra Kishmish, Askari, Flame seedles and King’s Ruby.</a:t>
            </a:r>
            <a:br>
              <a:rPr lang="en-US" sz="3100" dirty="0">
                <a:latin typeface="Times New Roman" pitchFamily="18" charset="0"/>
                <a:cs typeface="Times New Roman" pitchFamily="18" charset="0"/>
              </a:rPr>
            </a:br>
            <a:br>
              <a:rPr lang="en-US" sz="3100" dirty="0">
                <a:latin typeface="Times New Roman" pitchFamily="18" charset="0"/>
                <a:cs typeface="Times New Roman" pitchFamily="18" charset="0"/>
              </a:rPr>
            </a:br>
            <a:r>
              <a:rPr lang="en-US" sz="3100" b="1" dirty="0">
                <a:latin typeface="Times New Roman" pitchFamily="18" charset="0"/>
                <a:cs typeface="Times New Roman" pitchFamily="18" charset="0"/>
              </a:rPr>
              <a:t>Seeded:</a:t>
            </a:r>
            <a:r>
              <a:rPr lang="en-US" sz="3100" dirty="0">
                <a:latin typeface="Times New Roman" pitchFamily="18" charset="0"/>
                <a:cs typeface="Times New Roman" pitchFamily="18" charset="0"/>
              </a:rPr>
              <a:t> Haita, Black Prince, Sahihi, Hussaini, and Tando</a:t>
            </a:r>
            <a:br>
              <a:rPr lang="en-US" dirty="0"/>
            </a:br>
            <a:br>
              <a:rPr lang="en-US" dirty="0"/>
            </a:br>
            <a:endParaRPr lang="en-US" dirty="0"/>
          </a:p>
        </p:txBody>
      </p:sp>
    </p:spTree>
    <p:extLst>
      <p:ext uri="{BB962C8B-B14F-4D97-AF65-F5344CB8AC3E}">
        <p14:creationId xmlns:p14="http://schemas.microsoft.com/office/powerpoint/2010/main" val="1192405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6034267"/>
          </a:xfrm>
        </p:spPr>
        <p:txBody>
          <a:bodyPr>
            <a:noAutofit/>
          </a:bodyPr>
          <a:lstStyle/>
          <a:p>
            <a:pPr marL="457200" indent="-457200">
              <a:buFont typeface="Wingdings" panose="05000000000000000000" pitchFamily="2" charset="2"/>
              <a:buChar char="§"/>
            </a:pPr>
            <a:r>
              <a:rPr lang="en-US" sz="2800" b="1" dirty="0">
                <a:latin typeface="Times New Roman" pitchFamily="18" charset="0"/>
                <a:cs typeface="Times New Roman" pitchFamily="18" charset="0"/>
              </a:rPr>
              <a:t>HARVESTING</a:t>
            </a:r>
            <a:r>
              <a:rPr lang="en-US" sz="2800" dirty="0">
                <a:latin typeface="Times New Roman" pitchFamily="18" charset="0"/>
                <a:cs typeface="Times New Roman" pitchFamily="18" charset="0"/>
              </a:rPr>
              <a:t>:</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The time of harvest is determined primarily by the ripeness of the grape as measured by sugar, acid and tannin levels.</a:t>
            </a:r>
            <a:br>
              <a:rPr lang="en-US" sz="2800" dirty="0">
                <a:latin typeface="Times New Roman" pitchFamily="18" charset="0"/>
                <a:cs typeface="Times New Roman" pitchFamily="18" charset="0"/>
              </a:rPr>
            </a:b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The harvest season typically falls between August &amp; October in the Northern Hemisphere and February &amp; April in the Southern Hemisphere.</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It require 300 chill hours below 72 C.</a:t>
            </a:r>
            <a:r>
              <a:rPr lang="en-US" sz="2800" dirty="0"/>
              <a:t> </a:t>
            </a:r>
            <a:br>
              <a:rPr lang="en-US" sz="2800" dirty="0"/>
            </a:br>
            <a:br>
              <a:rPr lang="en-US" sz="2800" dirty="0"/>
            </a:br>
            <a:endParaRPr lang="en-US" sz="2800" dirty="0"/>
          </a:p>
        </p:txBody>
      </p:sp>
    </p:spTree>
    <p:extLst>
      <p:ext uri="{BB962C8B-B14F-4D97-AF65-F5344CB8AC3E}">
        <p14:creationId xmlns:p14="http://schemas.microsoft.com/office/powerpoint/2010/main" val="2805598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General Info About Storing Grapes</a:t>
            </a:r>
          </a:p>
        </p:txBody>
      </p:sp>
      <p:sp>
        <p:nvSpPr>
          <p:cNvPr id="3" name="Content Placeholder 2"/>
          <p:cNvSpPr>
            <a:spLocks noGrp="1"/>
          </p:cNvSpPr>
          <p:nvPr>
            <p:ph idx="1"/>
          </p:nvPr>
        </p:nvSpPr>
        <p:spPr>
          <a:xfrm>
            <a:off x="2589212" y="1260764"/>
            <a:ext cx="8915400" cy="5389418"/>
          </a:xfrm>
        </p:spPr>
        <p:txBody>
          <a:bodyPr>
            <a:noAutofit/>
          </a:bodyPr>
          <a:lstStyle/>
          <a:p>
            <a:r>
              <a:rPr lang="en-US" sz="2400" dirty="0">
                <a:latin typeface="Times New Roman" pitchFamily="18" charset="0"/>
                <a:cs typeface="Times New Roman" pitchFamily="18" charset="0"/>
              </a:rPr>
              <a:t>It is important to properly cool and store grapes to keep them fresh, delicious, and nutritious.</a:t>
            </a:r>
          </a:p>
          <a:p>
            <a:r>
              <a:rPr lang="en-US" sz="2400" dirty="0">
                <a:latin typeface="Times New Roman" pitchFamily="18" charset="0"/>
                <a:cs typeface="Times New Roman" pitchFamily="18" charset="0"/>
              </a:rPr>
              <a:t>Temperature: Grapes should be stored at temperature of about 30F-32F</a:t>
            </a:r>
          </a:p>
          <a:p>
            <a:r>
              <a:rPr lang="en-US" sz="2400" dirty="0">
                <a:latin typeface="Times New Roman" pitchFamily="18" charset="0"/>
                <a:cs typeface="Times New Roman" pitchFamily="18" charset="0"/>
              </a:rPr>
              <a:t>Relative Humidity: Grapes have a very high moisture content and as such require a high RH. They should be stored at a RH of about 90%-95%.</a:t>
            </a:r>
          </a:p>
          <a:p>
            <a:r>
              <a:rPr lang="en-US" sz="2400" dirty="0">
                <a:latin typeface="Times New Roman" pitchFamily="18" charset="0"/>
                <a:cs typeface="Times New Roman" pitchFamily="18" charset="0"/>
              </a:rPr>
              <a:t>Shelf Life: Under proper conditions fresh grapes will have a shelf life of about 1-2 weeks. Longer shelf life may be attained if the fruit is frozen, processed, or preserved.</a:t>
            </a:r>
          </a:p>
          <a:p>
            <a:r>
              <a:rPr lang="en-US" sz="2400" dirty="0">
                <a:latin typeface="Times New Roman" pitchFamily="18" charset="0"/>
                <a:cs typeface="Times New Roman" pitchFamily="18" charset="0"/>
              </a:rPr>
              <a:t>Ethylene: Grapes are not ethylene sensitive and the presence of ethylene will not affecting ripening or decay.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Uses Of Grapes</a:t>
            </a:r>
          </a:p>
        </p:txBody>
      </p:sp>
      <p:sp>
        <p:nvSpPr>
          <p:cNvPr id="3" name="Content Placeholder 2"/>
          <p:cNvSpPr>
            <a:spLocks noGrp="1"/>
          </p:cNvSpPr>
          <p:nvPr>
            <p:ph idx="1"/>
          </p:nvPr>
        </p:nvSpPr>
        <p:spPr>
          <a:xfrm>
            <a:off x="2589212" y="1316183"/>
            <a:ext cx="8915400" cy="5361708"/>
          </a:xfrm>
        </p:spPr>
        <p:txBody>
          <a:bodyPr/>
          <a:lstStyle/>
          <a:p>
            <a:r>
              <a:rPr lang="en-US" sz="2800" dirty="0">
                <a:latin typeface="Times New Roman" pitchFamily="18" charset="0"/>
                <a:cs typeface="Times New Roman" pitchFamily="18" charset="0"/>
              </a:rPr>
              <a:t>Grapes have a wide variety of uses. In addition to being eaten raw or made into wine, they are also commonly fermented into brandy or vinegar. Non-fermented grapes are used for grape juice. </a:t>
            </a:r>
          </a:p>
          <a:p>
            <a:r>
              <a:rPr lang="en-US" sz="2800" dirty="0">
                <a:latin typeface="Times New Roman" pitchFamily="18" charset="0"/>
                <a:cs typeface="Times New Roman" pitchFamily="18" charset="0"/>
              </a:rPr>
              <a:t>Meanwhile grapes are also one of the most popular type of dried fruit and are frequently turned into raisins. </a:t>
            </a:r>
          </a:p>
          <a:p>
            <a:r>
              <a:rPr lang="en-US" sz="2800" dirty="0">
                <a:latin typeface="Times New Roman" pitchFamily="18" charset="0"/>
                <a:cs typeface="Times New Roman" pitchFamily="18" charset="0"/>
              </a:rPr>
              <a:t>Grapes are also significant importance in jam, jellies, and other preserve</a:t>
            </a:r>
            <a:r>
              <a:rPr lang="en-US" dirty="0">
                <a:latin typeface="Times New Roman" pitchFamily="18" charset="0"/>
                <a:cs typeface="Times New Roman" pitchFamily="18"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30930" y="794589"/>
            <a:ext cx="8911687" cy="6288136"/>
          </a:xfrm>
        </p:spPr>
        <p:txBody>
          <a:bodyPr>
            <a:normAutofit/>
          </a:bodyPr>
          <a:lstStyle/>
          <a:p>
            <a:r>
              <a:rPr lang="en-US" sz="2800" b="1" dirty="0">
                <a:latin typeface="Times New Roman" pitchFamily="18" charset="0"/>
                <a:cs typeface="Times New Roman" pitchFamily="18" charset="0"/>
              </a:rPr>
              <a:t>Protection against </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 fruit-eating birds:</a:t>
            </a:r>
            <a:br>
              <a:rPr lang="en-US" sz="2800" b="1" dirty="0">
                <a:latin typeface="Times New Roman" pitchFamily="18" charset="0"/>
                <a:cs typeface="Times New Roman" pitchFamily="18" charset="0"/>
              </a:rPr>
            </a:b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Grapes are targeted by birds in some production area, especially from veraison onward.</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Damage may be limited to picking or the whole bunch may be eaten. </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The harvest is destroyed in both cases. The vineyard must therefore be protected either by a bird scaring system or, in some severe cases, by full netting.</a:t>
            </a:r>
            <a:br>
              <a:rPr lang="en-US" sz="2800" dirty="0"/>
            </a:br>
            <a:endParaRPr lang="en-US" sz="2800" dirty="0">
              <a:latin typeface="Arial Narrow" panose="020B0606020202030204" pitchFamily="34" charset="0"/>
            </a:endParaRPr>
          </a:p>
        </p:txBody>
      </p:sp>
    </p:spTree>
    <p:extLst>
      <p:ext uri="{BB962C8B-B14F-4D97-AF65-F5344CB8AC3E}">
        <p14:creationId xmlns:p14="http://schemas.microsoft.com/office/powerpoint/2010/main" val="3255146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12815" y="734947"/>
            <a:ext cx="8911687" cy="1280890"/>
          </a:xfrm>
        </p:spPr>
        <p:txBody>
          <a:bodyPr/>
          <a:lstStyle/>
          <a:p>
            <a:r>
              <a:rPr lang="en-US" dirty="0">
                <a:latin typeface="Times New Roman" pitchFamily="18" charset="0"/>
                <a:cs typeface="Times New Roman" pitchFamily="18" charset="0"/>
              </a:rPr>
              <a:t>PESTS AND DISEASES</a:t>
            </a:r>
          </a:p>
        </p:txBody>
      </p:sp>
      <p:sp>
        <p:nvSpPr>
          <p:cNvPr id="3" name="Content Placeholder 2"/>
          <p:cNvSpPr>
            <a:spLocks noGrp="1"/>
          </p:cNvSpPr>
          <p:nvPr>
            <p:ph idx="1"/>
          </p:nvPr>
        </p:nvSpPr>
        <p:spPr>
          <a:xfrm>
            <a:off x="2630776" y="1429360"/>
            <a:ext cx="8915400" cy="4661971"/>
          </a:xfrm>
        </p:spPr>
        <p:txBody>
          <a:bodyPr>
            <a:noAutofit/>
          </a:bodyPr>
          <a:lstStyle/>
          <a:p>
            <a:pPr marL="0" indent="0">
              <a:buNone/>
            </a:pPr>
            <a:r>
              <a:rPr lang="en-US" sz="2400" b="1" dirty="0">
                <a:latin typeface="Times New Roman" pitchFamily="18" charset="0"/>
                <a:cs typeface="Times New Roman" pitchFamily="18" charset="0"/>
              </a:rPr>
              <a:t>Pests</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Grape cane borer</a:t>
            </a:r>
          </a:p>
          <a:p>
            <a:r>
              <a:rPr lang="en-US" sz="2400" dirty="0">
                <a:latin typeface="Times New Roman" pitchFamily="18" charset="0"/>
                <a:cs typeface="Times New Roman" pitchFamily="18" charset="0"/>
              </a:rPr>
              <a:t>Mealy Bug</a:t>
            </a:r>
          </a:p>
          <a:p>
            <a:r>
              <a:rPr lang="en-US" sz="2400" dirty="0">
                <a:latin typeface="Times New Roman" pitchFamily="18" charset="0"/>
                <a:cs typeface="Times New Roman" pitchFamily="18" charset="0"/>
              </a:rPr>
              <a:t>Spider Mites</a:t>
            </a:r>
          </a:p>
          <a:p>
            <a:r>
              <a:rPr lang="en-US" sz="2400" dirty="0">
                <a:latin typeface="Times New Roman" pitchFamily="18" charset="0"/>
                <a:cs typeface="Times New Roman" pitchFamily="18" charset="0"/>
              </a:rPr>
              <a:t>Vine Girdler</a:t>
            </a:r>
          </a:p>
          <a:p>
            <a:pPr marL="0" indent="0">
              <a:buNone/>
            </a:pPr>
            <a:r>
              <a:rPr lang="en-US" sz="2400" b="1" dirty="0">
                <a:latin typeface="Times New Roman" pitchFamily="18" charset="0"/>
                <a:cs typeface="Times New Roman" pitchFamily="18" charset="0"/>
              </a:rPr>
              <a:t>Diseases:</a:t>
            </a:r>
          </a:p>
          <a:p>
            <a:pPr marL="0" indent="0">
              <a:buNone/>
            </a:pPr>
            <a:r>
              <a:rPr lang="en-US" sz="2400" dirty="0">
                <a:latin typeface="Times New Roman" pitchFamily="18" charset="0"/>
                <a:cs typeface="Times New Roman" pitchFamily="18" charset="0"/>
              </a:rPr>
              <a:t>Powdery mildew</a:t>
            </a:r>
          </a:p>
          <a:p>
            <a:pPr marL="0" indent="0">
              <a:buNone/>
            </a:pPr>
            <a:r>
              <a:rPr lang="en-US" sz="2400" dirty="0">
                <a:latin typeface="Times New Roman" pitchFamily="18" charset="0"/>
                <a:cs typeface="Times New Roman" pitchFamily="18" charset="0"/>
              </a:rPr>
              <a:t>Downey mildew</a:t>
            </a:r>
          </a:p>
          <a:p>
            <a:pPr marL="0" indent="0">
              <a:buNone/>
            </a:pPr>
            <a:r>
              <a:rPr lang="en-US" sz="2400" dirty="0">
                <a:latin typeface="Times New Roman" pitchFamily="18" charset="0"/>
                <a:cs typeface="Times New Roman" pitchFamily="18" charset="0"/>
              </a:rPr>
              <a:t>Rust</a:t>
            </a:r>
          </a:p>
          <a:p>
            <a:pPr marL="0" indent="0">
              <a:buNone/>
            </a:pPr>
            <a:r>
              <a:rPr lang="en-US" sz="2400" dirty="0">
                <a:latin typeface="Times New Roman" pitchFamily="18" charset="0"/>
                <a:cs typeface="Times New Roman" pitchFamily="18" charset="0"/>
              </a:rPr>
              <a:t>Botrytis Bunch Rot</a:t>
            </a:r>
          </a:p>
        </p:txBody>
      </p:sp>
    </p:spTree>
    <p:extLst>
      <p:ext uri="{BB962C8B-B14F-4D97-AF65-F5344CB8AC3E}">
        <p14:creationId xmlns:p14="http://schemas.microsoft.com/office/powerpoint/2010/main" val="744868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Content Placeholder 3" descr="IMG-20181016-WA0009.jpg"/>
          <p:cNvPicPr>
            <a:picLocks noChangeAspect="1"/>
          </p:cNvPicPr>
          <p:nvPr/>
        </p:nvPicPr>
        <p:blipFill>
          <a:blip r:embed="rId2"/>
          <a:stretch>
            <a:fillRect/>
          </a:stretch>
        </p:blipFill>
        <p:spPr>
          <a:xfrm>
            <a:off x="2873214" y="1549830"/>
            <a:ext cx="9257826" cy="52734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226504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590351" y="3379541"/>
            <a:ext cx="8913124" cy="1286367"/>
          </a:xfrm>
          <a:prstGeom prst="rect">
            <a:avLst/>
          </a:prstGeom>
        </p:spPr>
      </p:pic>
      <p:sp>
        <p:nvSpPr>
          <p:cNvPr id="5" name="Title 1"/>
          <p:cNvSpPr>
            <a:spLocks noGrp="1"/>
          </p:cNvSpPr>
          <p:nvPr>
            <p:ph type="title"/>
          </p:nvPr>
        </p:nvSpPr>
        <p:spPr>
          <a:xfrm>
            <a:off x="1845951" y="1268054"/>
            <a:ext cx="8911687" cy="4926684"/>
          </a:xfrm>
        </p:spPr>
        <p:txBody>
          <a:bodyPr/>
          <a:lstStyle/>
          <a:p>
            <a:r>
              <a:rPr lang="en-US" dirty="0">
                <a:latin typeface="Times New Roman" pitchFamily="18" charset="0"/>
                <a:cs typeface="Times New Roman" pitchFamily="18" charset="0"/>
              </a:rPr>
              <a:t>Common name:  Grapes</a:t>
            </a:r>
            <a:br>
              <a:rPr lang="en-US" b="1"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Technical name:  </a:t>
            </a:r>
            <a:r>
              <a:rPr lang="en-US" i="1" dirty="0">
                <a:latin typeface="Times New Roman" pitchFamily="18" charset="0"/>
                <a:cs typeface="Times New Roman" pitchFamily="18" charset="0"/>
              </a:rPr>
              <a:t>Vitis vinifera L</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Family: </a:t>
            </a:r>
            <a:r>
              <a:rPr lang="en-US" i="1" dirty="0">
                <a:latin typeface="Times New Roman" pitchFamily="18" charset="0"/>
                <a:cs typeface="Times New Roman" pitchFamily="18" charset="0"/>
              </a:rPr>
              <a:t>Vitaceae</a:t>
            </a:r>
            <a:br>
              <a:rPr lang="en-US" i="1" dirty="0"/>
            </a:br>
            <a:endParaRPr lang="en-US" dirty="0"/>
          </a:p>
        </p:txBody>
      </p:sp>
    </p:spTree>
    <p:extLst>
      <p:ext uri="{BB962C8B-B14F-4D97-AF65-F5344CB8AC3E}">
        <p14:creationId xmlns:p14="http://schemas.microsoft.com/office/powerpoint/2010/main" val="237471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56565" y="289259"/>
            <a:ext cx="8911687" cy="1280890"/>
          </a:xfrm>
        </p:spPr>
        <p:txBody>
          <a:bodyPr/>
          <a:lstStyle/>
          <a:p>
            <a:r>
              <a:rPr lang="en-US" b="1" dirty="0">
                <a:latin typeface="Times New Roman" pitchFamily="18" charset="0"/>
                <a:cs typeface="Times New Roman" pitchFamily="18" charset="0"/>
              </a:rPr>
              <a:t>Cultivation of Grapes</a:t>
            </a:r>
          </a:p>
        </p:txBody>
      </p:sp>
      <p:sp>
        <p:nvSpPr>
          <p:cNvPr id="3" name="Content Placeholder 2"/>
          <p:cNvSpPr>
            <a:spLocks noGrp="1"/>
          </p:cNvSpPr>
          <p:nvPr>
            <p:ph idx="1"/>
          </p:nvPr>
        </p:nvSpPr>
        <p:spPr>
          <a:xfrm>
            <a:off x="2589212" y="1904999"/>
            <a:ext cx="8915400" cy="4573073"/>
          </a:xfrm>
        </p:spPr>
        <p:txBody>
          <a:bodyPr>
            <a:normAutofit/>
          </a:bodyPr>
          <a:lstStyle/>
          <a:p>
            <a:pPr marL="0" indent="0" algn="just">
              <a:buNone/>
            </a:pPr>
            <a:r>
              <a:rPr lang="en-US" sz="3900" dirty="0">
                <a:latin typeface="Times New Roman" pitchFamily="18" charset="0"/>
                <a:cs typeface="Times New Roman" pitchFamily="18" charset="0"/>
              </a:rPr>
              <a:t>Plant description: </a:t>
            </a:r>
          </a:p>
          <a:p>
            <a:pPr marL="0" indent="0" algn="just">
              <a:lnSpc>
                <a:spcPct val="150000"/>
              </a:lnSpc>
              <a:buNone/>
            </a:pPr>
            <a:r>
              <a:rPr lang="en-US" dirty="0">
                <a:latin typeface="Times New Roman" pitchFamily="18" charset="0"/>
                <a:cs typeface="Times New Roman" pitchFamily="18" charset="0"/>
              </a:rPr>
              <a:t>      </a:t>
            </a:r>
            <a:r>
              <a:rPr lang="en-US" sz="2800" dirty="0">
                <a:latin typeface="Times New Roman" pitchFamily="18" charset="0"/>
                <a:cs typeface="Times New Roman" pitchFamily="18" charset="0"/>
              </a:rPr>
              <a:t>         The grapes vine is a climbing plant, some variety of which bear juicy edible berries. It will hold naturally to any type of support (tree, wall, wire etc.).</a:t>
            </a:r>
          </a:p>
          <a:p>
            <a:pPr marL="0" indent="0" algn="just">
              <a:lnSpc>
                <a:spcPct val="150000"/>
              </a:lnSpc>
              <a:buNone/>
            </a:pPr>
            <a:r>
              <a:rPr lang="en-US" sz="2800" dirty="0">
                <a:latin typeface="Times New Roman" pitchFamily="18" charset="0"/>
                <a:cs typeface="Times New Roman" pitchFamily="18" charset="0"/>
              </a:rPr>
              <a:t>It has been grown for 4000-5000 years in many country with temperate, Mediterranean or even tropical climates.</a:t>
            </a:r>
          </a:p>
        </p:txBody>
      </p:sp>
    </p:spTree>
    <p:extLst>
      <p:ext uri="{BB962C8B-B14F-4D97-AF65-F5344CB8AC3E}">
        <p14:creationId xmlns:p14="http://schemas.microsoft.com/office/powerpoint/2010/main" val="35158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Types of Grapes</a:t>
            </a:r>
          </a:p>
        </p:txBody>
      </p:sp>
      <p:sp>
        <p:nvSpPr>
          <p:cNvPr id="3" name="Content Placeholder 2"/>
          <p:cNvSpPr>
            <a:spLocks noGrp="1"/>
          </p:cNvSpPr>
          <p:nvPr>
            <p:ph idx="1"/>
          </p:nvPr>
        </p:nvSpPr>
        <p:spPr>
          <a:xfrm>
            <a:off x="2589212" y="1326524"/>
            <a:ext cx="8915400" cy="4584698"/>
          </a:xfrm>
        </p:spPr>
        <p:txBody>
          <a:bodyPr>
            <a:normAutofit/>
          </a:bodyPr>
          <a:lstStyle/>
          <a:p>
            <a:r>
              <a:rPr lang="en-US" sz="2800" dirty="0">
                <a:latin typeface="Times New Roman" pitchFamily="18" charset="0"/>
                <a:cs typeface="Times New Roman" pitchFamily="18" charset="0"/>
              </a:rPr>
              <a:t>Red</a:t>
            </a:r>
          </a:p>
          <a:p>
            <a:r>
              <a:rPr lang="en-US" sz="2800" dirty="0">
                <a:latin typeface="Times New Roman" pitchFamily="18" charset="0"/>
                <a:cs typeface="Times New Roman" pitchFamily="18" charset="0"/>
              </a:rPr>
              <a:t>Green </a:t>
            </a:r>
          </a:p>
          <a:p>
            <a:r>
              <a:rPr lang="en-US" sz="2800" dirty="0">
                <a:latin typeface="Times New Roman" pitchFamily="18" charset="0"/>
                <a:cs typeface="Times New Roman" pitchFamily="18" charset="0"/>
              </a:rPr>
              <a:t>Black</a:t>
            </a:r>
          </a:p>
        </p:txBody>
      </p:sp>
    </p:spTree>
    <p:extLst>
      <p:ext uri="{BB962C8B-B14F-4D97-AF65-F5344CB8AC3E}">
        <p14:creationId xmlns:p14="http://schemas.microsoft.com/office/powerpoint/2010/main" val="265913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4057" y="1030310"/>
            <a:ext cx="8915400" cy="5396067"/>
          </a:xfrm>
        </p:spPr>
        <p:txBody>
          <a:bodyPr>
            <a:normAutofit/>
          </a:bodyPr>
          <a:lstStyle/>
          <a:p>
            <a:pPr marL="0" indent="0" algn="just">
              <a:buNone/>
            </a:pPr>
            <a:r>
              <a:rPr lang="en-US" sz="4000" dirty="0">
                <a:latin typeface="Times New Roman" pitchFamily="18" charset="0"/>
                <a:cs typeface="Times New Roman" pitchFamily="18" charset="0"/>
              </a:rPr>
              <a:t>Origin:</a:t>
            </a:r>
          </a:p>
          <a:p>
            <a:pPr algn="just">
              <a:lnSpc>
                <a:spcPct val="150000"/>
              </a:lnSpc>
            </a:pPr>
            <a:r>
              <a:rPr lang="en-US" dirty="0">
                <a:latin typeface="Times New Roman" pitchFamily="18" charset="0"/>
                <a:cs typeface="Times New Roman" pitchFamily="18" charset="0"/>
              </a:rPr>
              <a:t>   </a:t>
            </a:r>
            <a:r>
              <a:rPr lang="en-US" sz="2800" dirty="0">
                <a:latin typeface="Times New Roman" pitchFamily="18" charset="0"/>
                <a:cs typeface="Times New Roman" pitchFamily="18" charset="0"/>
              </a:rPr>
              <a:t>The cultivated grapevine belongs to the genus Vitis, that probably originated in Pangaea and more precisely in Laurasia, a continental area corresponding to Europe, North America and Asia, excluding India (Branas, 1974). </a:t>
            </a:r>
          </a:p>
          <a:p>
            <a:pPr algn="just">
              <a:lnSpc>
                <a:spcPct val="150000"/>
              </a:lnSpc>
              <a:buNone/>
            </a:pPr>
            <a:r>
              <a:rPr lang="en-US"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17414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9707" y="283335"/>
            <a:ext cx="10672293" cy="6439437"/>
          </a:xfrm>
        </p:spPr>
        <p:txBody>
          <a:bodyPr>
            <a:noAutofit/>
          </a:bodyPr>
          <a:lstStyle/>
          <a:p>
            <a:pPr marL="0" indent="0">
              <a:buNone/>
            </a:pPr>
            <a:r>
              <a:rPr lang="en-US" sz="2800" b="1" dirty="0">
                <a:latin typeface="Times New Roman" pitchFamily="18" charset="0"/>
                <a:cs typeface="Times New Roman" pitchFamily="18" charset="0"/>
              </a:rPr>
              <a:t>Climate required</a:t>
            </a:r>
            <a:r>
              <a:rPr lang="en-US" sz="2800" dirty="0">
                <a:latin typeface="Times New Roman" pitchFamily="18" charset="0"/>
                <a:cs typeface="Times New Roman" pitchFamily="18" charset="0"/>
              </a:rPr>
              <a:t>:</a:t>
            </a:r>
          </a:p>
          <a:p>
            <a:pPr>
              <a:lnSpc>
                <a:spcPct val="160000"/>
              </a:lnSpc>
            </a:pPr>
            <a:r>
              <a:rPr lang="en-US" sz="2800" dirty="0">
                <a:latin typeface="Times New Roman" pitchFamily="18" charset="0"/>
                <a:cs typeface="Times New Roman" pitchFamily="18" charset="0"/>
              </a:rPr>
              <a:t> The ideal area for growing grapevines have climates ranging from temperate to Mediterranean. They thus have a marked winter that is not too cold, a sunny summer that favors ripening and rainfall occurring mainly in winter.</a:t>
            </a:r>
          </a:p>
          <a:p>
            <a:pPr>
              <a:lnSpc>
                <a:spcPct val="160000"/>
              </a:lnSpc>
            </a:pPr>
            <a:r>
              <a:rPr lang="en-US" sz="2800" dirty="0">
                <a:latin typeface="Times New Roman" pitchFamily="18" charset="0"/>
                <a:cs typeface="Times New Roman" pitchFamily="18" charset="0"/>
              </a:rPr>
              <a:t> In addition to temperature rainfall is clearly very important in the suitability of a region for grapes production .water requirement are not very large , being some 600 to 700 mm per year in a Mediterranean climates</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26645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223" y="321972"/>
            <a:ext cx="9933389" cy="6014434"/>
          </a:xfrm>
        </p:spPr>
        <p:txBody>
          <a:bodyPr>
            <a:normAutofit/>
          </a:bodyPr>
          <a:lstStyle/>
          <a:p>
            <a:pPr marL="0" indent="0" algn="just">
              <a:buNone/>
            </a:pPr>
            <a:r>
              <a:rPr lang="en-US" sz="2800" b="1" dirty="0">
                <a:latin typeface="Times New Roman" pitchFamily="18" charset="0"/>
                <a:cs typeface="Times New Roman" pitchFamily="18" charset="0"/>
              </a:rPr>
              <a:t>Soil</a:t>
            </a:r>
            <a:r>
              <a:rPr lang="en-US" sz="2800" dirty="0">
                <a:latin typeface="Times New Roman" pitchFamily="18" charset="0"/>
                <a:cs typeface="Times New Roman" pitchFamily="18" charset="0"/>
              </a:rPr>
              <a:t>: </a:t>
            </a:r>
          </a:p>
          <a:p>
            <a:pPr algn="just">
              <a:lnSpc>
                <a:spcPct val="150000"/>
              </a:lnSpc>
            </a:pPr>
            <a:r>
              <a:rPr lang="en-US" sz="2800" dirty="0">
                <a:latin typeface="Times New Roman" pitchFamily="18" charset="0"/>
                <a:cs typeface="Times New Roman" pitchFamily="18" charset="0"/>
              </a:rPr>
              <a:t>Grapevines grow best in well drained, slightly acidic soil.</a:t>
            </a:r>
          </a:p>
          <a:p>
            <a:pPr algn="just">
              <a:lnSpc>
                <a:spcPct val="150000"/>
              </a:lnSpc>
            </a:pPr>
            <a:r>
              <a:rPr lang="en-US" sz="2800" dirty="0">
                <a:latin typeface="Times New Roman" pitchFamily="18" charset="0"/>
                <a:cs typeface="Times New Roman" pitchFamily="18" charset="0"/>
              </a:rPr>
              <a:t>Soil pH of 5.5 to 7.0 for optimal growth.</a:t>
            </a:r>
          </a:p>
          <a:p>
            <a:pPr algn="just">
              <a:lnSpc>
                <a:spcPct val="150000"/>
              </a:lnSpc>
            </a:pPr>
            <a:r>
              <a:rPr lang="en-US" sz="2800" dirty="0">
                <a:latin typeface="Times New Roman" pitchFamily="18" charset="0"/>
                <a:cs typeface="Times New Roman" pitchFamily="18" charset="0"/>
              </a:rPr>
              <a:t>The presence of lime often results in high quality fruits but too much 'active' lime hinders the use of many rootstocks</a:t>
            </a:r>
            <a:r>
              <a:rPr lang="en-US" sz="2800" dirty="0">
                <a:latin typeface="Arial" panose="020B0604020202020204" pitchFamily="34" charset="0"/>
                <a:cs typeface="Arial" panose="020B0604020202020204" pitchFamily="34" charset="0"/>
              </a:rPr>
              <a:t>.</a:t>
            </a:r>
          </a:p>
          <a:p>
            <a:pPr algn="just">
              <a:lnSpc>
                <a:spcPct val="150000"/>
              </a:lnSpc>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9564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4710" y="901522"/>
            <a:ext cx="9559902" cy="4250028"/>
          </a:xfrm>
        </p:spPr>
        <p:txBody>
          <a:bodyPr>
            <a:normAutofit fontScale="85000" lnSpcReduction="20000"/>
          </a:bodyPr>
          <a:lstStyle/>
          <a:p>
            <a:pPr marL="0" indent="0" algn="just">
              <a:buNone/>
            </a:pPr>
            <a:r>
              <a:rPr lang="en-US" sz="3000" dirty="0">
                <a:latin typeface="Arial Rounded MT Bold" panose="020F0704030504030204" pitchFamily="34" charset="0"/>
                <a:cs typeface="Arial" panose="020B0604020202020204" pitchFamily="34" charset="0"/>
              </a:rPr>
              <a:t> </a:t>
            </a:r>
            <a:r>
              <a:rPr lang="en-US" sz="3000" b="1" dirty="0">
                <a:latin typeface="Times New Roman" pitchFamily="18" charset="0"/>
                <a:cs typeface="Times New Roman" pitchFamily="18" charset="0"/>
              </a:rPr>
              <a:t>Pruning:</a:t>
            </a:r>
          </a:p>
          <a:p>
            <a:pPr algn="just" defTabSz="914400">
              <a:lnSpc>
                <a:spcPct val="150000"/>
              </a:lnSpc>
              <a:spcBef>
                <a:spcPts val="0"/>
              </a:spcBef>
              <a:buClrTx/>
            </a:pPr>
            <a:r>
              <a:rPr lang="en-US" sz="3000" dirty="0">
                <a:latin typeface="Times New Roman" pitchFamily="18" charset="0"/>
                <a:cs typeface="Times New Roman" pitchFamily="18" charset="0"/>
              </a:rPr>
              <a:t>      </a:t>
            </a:r>
            <a:r>
              <a:rPr lang="en-US" sz="3000" dirty="0">
                <a:solidFill>
                  <a:prstClr val="black"/>
                </a:solidFill>
                <a:latin typeface="Times New Roman" pitchFamily="18" charset="0"/>
                <a:cs typeface="Times New Roman" pitchFamily="18" charset="0"/>
              </a:rPr>
              <a:t> Pruning done in winter , which removes the vast majority of last-year’s growth, sets the stage for the upcoming year by ensuring that the vine is a manageable size. </a:t>
            </a:r>
          </a:p>
          <a:p>
            <a:pPr algn="just" defTabSz="914400">
              <a:lnSpc>
                <a:spcPct val="150000"/>
              </a:lnSpc>
              <a:spcBef>
                <a:spcPts val="0"/>
              </a:spcBef>
              <a:buClrTx/>
            </a:pPr>
            <a:r>
              <a:rPr lang="en-US" sz="3000" dirty="0">
                <a:solidFill>
                  <a:prstClr val="black"/>
                </a:solidFill>
                <a:latin typeface="Times New Roman" pitchFamily="18" charset="0"/>
                <a:cs typeface="Times New Roman" pitchFamily="18" charset="0"/>
              </a:rPr>
              <a:t>As a result, our winter pruning practices are thoughtfully tailored to grape variety and climate. </a:t>
            </a:r>
          </a:p>
          <a:p>
            <a:pPr algn="just" defTabSz="914400">
              <a:lnSpc>
                <a:spcPct val="150000"/>
              </a:lnSpc>
              <a:spcBef>
                <a:spcPts val="0"/>
              </a:spcBef>
              <a:buClrTx/>
            </a:pPr>
            <a:r>
              <a:rPr lang="en-US" sz="3000" dirty="0">
                <a:solidFill>
                  <a:prstClr val="black"/>
                </a:solidFill>
                <a:latin typeface="Times New Roman" pitchFamily="18" charset="0"/>
                <a:cs typeface="Times New Roman" pitchFamily="18" charset="0"/>
              </a:rPr>
              <a:t>The purpose is to set the pattern of growth for the coming growing season.</a:t>
            </a:r>
          </a:p>
          <a:p>
            <a:pPr marL="0" lvl="0" indent="0" algn="just">
              <a:lnSpc>
                <a:spcPct val="150000"/>
              </a:lnSpc>
              <a:spcBef>
                <a:spcPct val="20000"/>
              </a:spcBef>
              <a:spcAft>
                <a:spcPts val="600"/>
              </a:spcAft>
              <a:buClr>
                <a:srgbClr val="83992A"/>
              </a:buClr>
              <a:buSzPct val="115000"/>
              <a:buNone/>
            </a:pPr>
            <a:endParaRPr lang="en-US" sz="2400" dirty="0">
              <a:solidFill>
                <a:prstClr val="black">
                  <a:lumMod val="85000"/>
                  <a:lumOff val="15000"/>
                </a:prstClr>
              </a:solidFill>
              <a:latin typeface="Arial" panose="020B0604020202020204" pitchFamily="34" charset="0"/>
              <a:cs typeface="Arial" panose="020B0604020202020204" pitchFamily="34" charset="0"/>
            </a:endParaRPr>
          </a:p>
          <a:p>
            <a:pPr marL="0" indent="0" algn="just">
              <a:buNone/>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9017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a:spLocks noGrp="1"/>
          </p:cNvSpPr>
          <p:nvPr>
            <p:ph idx="1"/>
          </p:nvPr>
        </p:nvSpPr>
        <p:spPr>
          <a:xfrm>
            <a:off x="2589212" y="1249251"/>
            <a:ext cx="8915400" cy="4661971"/>
          </a:xfrm>
        </p:spPr>
        <p:txBody>
          <a:bodyPr>
            <a:noAutofit/>
          </a:bodyPr>
          <a:lstStyle/>
          <a:p>
            <a:pPr marL="0" indent="0" algn="just">
              <a:buNone/>
            </a:pPr>
            <a:r>
              <a:rPr lang="en-US" sz="2800" b="1" dirty="0">
                <a:latin typeface="Times New Roman" pitchFamily="18" charset="0"/>
                <a:cs typeface="Times New Roman" pitchFamily="18" charset="0"/>
              </a:rPr>
              <a:t>Fertilizer:</a:t>
            </a:r>
          </a:p>
          <a:p>
            <a:pPr algn="just"/>
            <a:r>
              <a:rPr lang="en-US" sz="2800" dirty="0">
                <a:latin typeface="Times New Roman" pitchFamily="18" charset="0"/>
                <a:cs typeface="Times New Roman" pitchFamily="18" charset="0"/>
              </a:rPr>
              <a:t>70 kg Nitrogen</a:t>
            </a:r>
          </a:p>
          <a:p>
            <a:pPr algn="just"/>
            <a:r>
              <a:rPr lang="en-US" sz="2800" dirty="0">
                <a:latin typeface="Times New Roman" pitchFamily="18" charset="0"/>
                <a:cs typeface="Times New Roman" pitchFamily="18" charset="0"/>
              </a:rPr>
              <a:t>90 kg Potassium</a:t>
            </a:r>
          </a:p>
          <a:p>
            <a:pPr algn="just"/>
            <a:r>
              <a:rPr lang="en-US" sz="2800" dirty="0">
                <a:latin typeface="Times New Roman" pitchFamily="18" charset="0"/>
                <a:cs typeface="Times New Roman" pitchFamily="18" charset="0"/>
              </a:rPr>
              <a:t>70kg phosphorus</a:t>
            </a:r>
          </a:p>
          <a:p>
            <a:pPr algn="just"/>
            <a:r>
              <a:rPr lang="en-US" sz="2800" dirty="0">
                <a:latin typeface="Times New Roman" pitchFamily="18" charset="0"/>
                <a:cs typeface="Times New Roman" pitchFamily="18" charset="0"/>
              </a:rPr>
              <a:t> Apply 5 to 10 pounds  poultry manure  per plant</a:t>
            </a:r>
          </a:p>
          <a:p>
            <a:pPr algn="just"/>
            <a:r>
              <a:rPr lang="en-US" sz="2800" dirty="0">
                <a:latin typeface="Times New Roman" pitchFamily="18" charset="0"/>
                <a:cs typeface="Times New Roman" pitchFamily="18" charset="0"/>
              </a:rPr>
              <a:t> Or 5 to 20 pounds FYM</a:t>
            </a:r>
          </a:p>
        </p:txBody>
      </p:sp>
    </p:spTree>
    <p:extLst>
      <p:ext uri="{BB962C8B-B14F-4D97-AF65-F5344CB8AC3E}">
        <p14:creationId xmlns:p14="http://schemas.microsoft.com/office/powerpoint/2010/main" val="21559193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795</TotalTime>
  <Words>879</Words>
  <Application>Microsoft Office PowerPoint</Application>
  <PresentationFormat>Widescreen</PresentationFormat>
  <Paragraphs>62</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Narrow</vt:lpstr>
      <vt:lpstr>Arial Rounded MT Bold</vt:lpstr>
      <vt:lpstr>Century Gothic</vt:lpstr>
      <vt:lpstr>Times New Roman</vt:lpstr>
      <vt:lpstr>Wingdings</vt:lpstr>
      <vt:lpstr>Wingdings 3</vt:lpstr>
      <vt:lpstr>Wisp</vt:lpstr>
      <vt:lpstr>Grapes </vt:lpstr>
      <vt:lpstr>Common name:  Grapes  Technical name:  Vitis vinifera L.  Family: Vitaceae </vt:lpstr>
      <vt:lpstr>Cultivation of Grapes</vt:lpstr>
      <vt:lpstr>Types of Grapes</vt:lpstr>
      <vt:lpstr>PowerPoint Presentation</vt:lpstr>
      <vt:lpstr>PowerPoint Presentation</vt:lpstr>
      <vt:lpstr>PowerPoint Presentation</vt:lpstr>
      <vt:lpstr>PowerPoint Presentation</vt:lpstr>
      <vt:lpstr>PowerPoint Presentation</vt:lpstr>
      <vt:lpstr>PowerPoint Presentation</vt:lpstr>
      <vt:lpstr>Propagation</vt:lpstr>
      <vt:lpstr>Varieties of Grapes  Seedless: Sunda Khani, Sra Kishmish, Askari, Flame seedles and King’s Ruby.  Seeded: Haita, Black Prince, Sahihi, Hussaini, and Tando  </vt:lpstr>
      <vt:lpstr>HARVESTING:      The time of harvest is determined primarily by the ripeness of the grape as measured by sugar, acid and tannin levels.     The harvest season typically falls between August &amp; October in the Northern Hemisphere and February &amp; April in the Southern Hemisphere.     It require 300 chill hours below 72 C.   </vt:lpstr>
      <vt:lpstr>General Info About Storing Grapes</vt:lpstr>
      <vt:lpstr>Uses Of Grapes</vt:lpstr>
      <vt:lpstr>Protection against   fruit-eating birds:        Grapes are targeted by birds in some production area, especially from veraison onward.       Damage may be limited to picking or the whole bunch may be eaten.        The harvest is destroyed in both cases. The vineyard must therefore be protected either by a bird scaring system or, in some severe cases, by full netting. </vt:lpstr>
      <vt:lpstr>PESTS AND DISEASES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Grapes </dc:title>
  <dc:creator>Qc</dc:creator>
  <cp:lastModifiedBy>Shahid, Muhammad</cp:lastModifiedBy>
  <cp:revision>47</cp:revision>
  <dcterms:created xsi:type="dcterms:W3CDTF">2019-05-04T19:49:28Z</dcterms:created>
  <dcterms:modified xsi:type="dcterms:W3CDTF">2020-05-03T18:49:04Z</dcterms:modified>
</cp:coreProperties>
</file>