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sldIdLst>
    <p:sldId id="256" r:id="rId2"/>
    <p:sldId id="306" r:id="rId3"/>
    <p:sldId id="307" r:id="rId4"/>
    <p:sldId id="308" r:id="rId5"/>
    <p:sldId id="309" r:id="rId6"/>
    <p:sldId id="310" r:id="rId7"/>
    <p:sldId id="311" r:id="rId8"/>
    <p:sldId id="312" r:id="rId9"/>
    <p:sldId id="313" r:id="rId10"/>
    <p:sldId id="314" r:id="rId11"/>
    <p:sldId id="305" r:id="rId12"/>
    <p:sldId id="299" r:id="rId13"/>
    <p:sldId id="300" r:id="rId14"/>
    <p:sldId id="301" r:id="rId15"/>
    <p:sldId id="302" r:id="rId16"/>
    <p:sldId id="315" r:id="rId17"/>
    <p:sldId id="303" r:id="rId18"/>
    <p:sldId id="304" r:id="rId19"/>
    <p:sldId id="289" r:id="rId20"/>
    <p:sldId id="257" r:id="rId21"/>
    <p:sldId id="283" r:id="rId22"/>
    <p:sldId id="275" r:id="rId23"/>
    <p:sldId id="290" r:id="rId24"/>
    <p:sldId id="291" r:id="rId25"/>
    <p:sldId id="292" r:id="rId26"/>
    <p:sldId id="293" r:id="rId27"/>
    <p:sldId id="294" r:id="rId28"/>
    <p:sldId id="295" r:id="rId29"/>
    <p:sldId id="297" r:id="rId30"/>
    <p:sldId id="298" r:id="rId31"/>
    <p:sldId id="29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3E091B-C231-4CFC-B574-F0918D2E0D02}" type="datetimeFigureOut">
              <a:rPr lang="en-US" smtClean="0"/>
              <a:pPr/>
              <a:t>01-Apr-20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72ED94-BC3B-4851-8ADA-56B4C320414D}" type="slidenum">
              <a:rPr lang="en-US" smtClean="0"/>
              <a:pPr/>
              <a:t>‹#›</a:t>
            </a:fld>
            <a:endParaRPr lang="en-US"/>
          </a:p>
        </p:txBody>
      </p:sp>
    </p:spTree>
    <p:extLst>
      <p:ext uri="{BB962C8B-B14F-4D97-AF65-F5344CB8AC3E}">
        <p14:creationId xmlns:p14="http://schemas.microsoft.com/office/powerpoint/2010/main" val="48791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smtClean="0">
                <a:solidFill>
                  <a:schemeClr val="tx1"/>
                </a:solidFill>
                <a:effectLst/>
                <a:latin typeface="+mn-lt"/>
                <a:ea typeface="+mn-ea"/>
                <a:cs typeface="+mn-cs"/>
              </a:rPr>
              <a:t>Choo</a:t>
            </a:r>
            <a:r>
              <a:rPr lang="en-US" sz="1200" b="0" i="0" kern="1200" dirty="0" smtClean="0">
                <a:solidFill>
                  <a:schemeClr val="tx1"/>
                </a:solidFill>
                <a:effectLst/>
                <a:latin typeface="+mn-lt"/>
                <a:ea typeface="+mn-ea"/>
                <a:cs typeface="+mn-cs"/>
              </a:rPr>
              <a:t>, C. [Chun Wei </a:t>
            </a:r>
            <a:r>
              <a:rPr lang="en-US" sz="1200" b="0" i="0" kern="1200" dirty="0" err="1" smtClean="0">
                <a:solidFill>
                  <a:schemeClr val="tx1"/>
                </a:solidFill>
                <a:effectLst/>
                <a:latin typeface="+mn-lt"/>
                <a:ea typeface="+mn-ea"/>
                <a:cs typeface="+mn-cs"/>
              </a:rPr>
              <a:t>Choo</a:t>
            </a:r>
            <a:r>
              <a:rPr lang="en-US" sz="1200" b="0" i="0" u="none" strike="noStrike" kern="1200" dirty="0" smtClean="0">
                <a:solidFill>
                  <a:schemeClr val="tx1"/>
                </a:solidFill>
                <a:effectLst/>
                <a:latin typeface="+mn-lt"/>
                <a:ea typeface="+mn-ea"/>
                <a:cs typeface="+mn-cs"/>
              </a:rPr>
              <a:t>]</a:t>
            </a:r>
            <a:r>
              <a:rPr lang="en-US" sz="1200" b="0" i="0" u="none" strike="noStrike"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(1998). </a:t>
            </a:r>
            <a:r>
              <a:rPr lang="en-US" sz="1200" b="0" i="1" kern="1200" dirty="0" smtClean="0">
                <a:solidFill>
                  <a:schemeClr val="tx1"/>
                </a:solidFill>
                <a:effectLst/>
                <a:latin typeface="+mn-lt"/>
                <a:ea typeface="+mn-ea"/>
                <a:cs typeface="+mn-cs"/>
              </a:rPr>
              <a:t>The knowing organization</a:t>
            </a:r>
            <a:r>
              <a:rPr lang="en-US" sz="1200" b="0" i="0" kern="1200" dirty="0" smtClean="0">
                <a:solidFill>
                  <a:schemeClr val="tx1"/>
                </a:solidFill>
                <a:effectLst/>
                <a:latin typeface="+mn-lt"/>
                <a:ea typeface="+mn-ea"/>
                <a:cs typeface="+mn-cs"/>
              </a:rPr>
              <a:t>. New York: Oxford University Press.</a:t>
            </a:r>
            <a:r>
              <a:rPr lang="en-US" dirty="0" smtClean="0"/>
              <a:t> </a:t>
            </a:r>
            <a:endParaRPr lang="en-US" dirty="0"/>
          </a:p>
        </p:txBody>
      </p:sp>
      <p:sp>
        <p:nvSpPr>
          <p:cNvPr id="4" name="Slide Number Placeholder 3"/>
          <p:cNvSpPr>
            <a:spLocks noGrp="1"/>
          </p:cNvSpPr>
          <p:nvPr>
            <p:ph type="sldNum" sz="quarter" idx="10"/>
          </p:nvPr>
        </p:nvSpPr>
        <p:spPr/>
        <p:txBody>
          <a:bodyPr/>
          <a:lstStyle/>
          <a:p>
            <a:fld id="{2772ED94-BC3B-4851-8ADA-56B4C320414D}" type="slidenum">
              <a:rPr lang="en-US" smtClean="0"/>
              <a:pPr/>
              <a:t>14</a:t>
            </a:fld>
            <a:endParaRPr lang="en-US"/>
          </a:p>
        </p:txBody>
      </p:sp>
    </p:spTree>
    <p:extLst>
      <p:ext uri="{BB962C8B-B14F-4D97-AF65-F5344CB8AC3E}">
        <p14:creationId xmlns:p14="http://schemas.microsoft.com/office/powerpoint/2010/main" val="163322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72ED94-BC3B-4851-8ADA-56B4C320414D}" type="slidenum">
              <a:rPr lang="en-US" smtClean="0"/>
              <a:pPr/>
              <a:t>19</a:t>
            </a:fld>
            <a:endParaRPr lang="en-US"/>
          </a:p>
        </p:txBody>
      </p:sp>
    </p:spTree>
    <p:extLst>
      <p:ext uri="{BB962C8B-B14F-4D97-AF65-F5344CB8AC3E}">
        <p14:creationId xmlns:p14="http://schemas.microsoft.com/office/powerpoint/2010/main" val="3899519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72ED94-BC3B-4851-8ADA-56B4C320414D}" type="slidenum">
              <a:rPr lang="en-US" smtClean="0"/>
              <a:pPr/>
              <a:t>20</a:t>
            </a:fld>
            <a:endParaRPr lang="en-US"/>
          </a:p>
        </p:txBody>
      </p:sp>
    </p:spTree>
    <p:extLst>
      <p:ext uri="{BB962C8B-B14F-4D97-AF65-F5344CB8AC3E}">
        <p14:creationId xmlns:p14="http://schemas.microsoft.com/office/powerpoint/2010/main" val="1067012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Protagonist:</a:t>
            </a:r>
            <a:r>
              <a:rPr lang="en-US" baseline="0" smtClean="0"/>
              <a:t> central character</a:t>
            </a:r>
            <a:endParaRPr lang="en-US"/>
          </a:p>
        </p:txBody>
      </p:sp>
      <p:sp>
        <p:nvSpPr>
          <p:cNvPr id="4" name="Slide Number Placeholder 3"/>
          <p:cNvSpPr>
            <a:spLocks noGrp="1"/>
          </p:cNvSpPr>
          <p:nvPr>
            <p:ph type="sldNum" sz="quarter" idx="10"/>
          </p:nvPr>
        </p:nvSpPr>
        <p:spPr/>
        <p:txBody>
          <a:bodyPr/>
          <a:lstStyle/>
          <a:p>
            <a:fld id="{2772ED94-BC3B-4851-8ADA-56B4C320414D}" type="slidenum">
              <a:rPr lang="en-US" smtClean="0"/>
              <a:pPr/>
              <a:t>24</a:t>
            </a:fld>
            <a:endParaRPr lang="en-US"/>
          </a:p>
        </p:txBody>
      </p:sp>
    </p:spTree>
    <p:extLst>
      <p:ext uri="{BB962C8B-B14F-4D97-AF65-F5344CB8AC3E}">
        <p14:creationId xmlns:p14="http://schemas.microsoft.com/office/powerpoint/2010/main" val="2960267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Grafting: Attaching</a:t>
            </a:r>
          </a:p>
          <a:p>
            <a:r>
              <a:rPr lang="en-US" dirty="0" smtClean="0"/>
              <a:t>Vicarious : Secondhand</a:t>
            </a:r>
          </a:p>
          <a:p>
            <a:endParaRPr lang="en-US" dirty="0"/>
          </a:p>
        </p:txBody>
      </p:sp>
      <p:sp>
        <p:nvSpPr>
          <p:cNvPr id="4" name="Slide Number Placeholder 3"/>
          <p:cNvSpPr>
            <a:spLocks noGrp="1"/>
          </p:cNvSpPr>
          <p:nvPr>
            <p:ph type="sldNum" sz="quarter" idx="10"/>
          </p:nvPr>
        </p:nvSpPr>
        <p:spPr/>
        <p:txBody>
          <a:bodyPr/>
          <a:lstStyle/>
          <a:p>
            <a:fld id="{2772ED94-BC3B-4851-8ADA-56B4C320414D}" type="slidenum">
              <a:rPr lang="en-US" smtClean="0"/>
              <a:pPr/>
              <a:t>27</a:t>
            </a:fld>
            <a:endParaRPr lang="en-US"/>
          </a:p>
        </p:txBody>
      </p:sp>
    </p:spTree>
    <p:extLst>
      <p:ext uri="{BB962C8B-B14F-4D97-AF65-F5344CB8AC3E}">
        <p14:creationId xmlns:p14="http://schemas.microsoft.com/office/powerpoint/2010/main" val="219646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51F1107-926F-46FA-AE07-A50FE51E1405}" type="datetimeFigureOut">
              <a:rPr lang="en-US" smtClean="0"/>
              <a:pPr/>
              <a:t>01-Apr-20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BFF8A9-B009-4B6C-AE39-8DD01BA689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1F1107-926F-46FA-AE07-A50FE51E1405}" type="datetimeFigureOut">
              <a:rPr lang="en-US" smtClean="0"/>
              <a:pPr/>
              <a:t>01-Apr-20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1F1107-926F-46FA-AE07-A50FE51E1405}" type="datetimeFigureOut">
              <a:rPr lang="en-US" smtClean="0"/>
              <a:pPr/>
              <a:t>01-Apr-20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51F1107-926F-46FA-AE07-A50FE51E1405}" type="datetimeFigureOut">
              <a:rPr lang="en-US" smtClean="0"/>
              <a:pPr/>
              <a:t>01-Apr-20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1F1107-926F-46FA-AE07-A50FE51E1405}" type="datetimeFigureOut">
              <a:rPr lang="en-US" smtClean="0"/>
              <a:pPr/>
              <a:t>01-Apr-20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F1107-926F-46FA-AE07-A50FE51E1405}" type="datetimeFigureOut">
              <a:rPr lang="en-US" smtClean="0"/>
              <a:pPr/>
              <a:t>01-Apr-20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1F1107-926F-46FA-AE07-A50FE51E1405}" type="datetimeFigureOut">
              <a:rPr lang="en-US" smtClean="0"/>
              <a:pPr/>
              <a:t>01-Apr-20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1F1107-926F-46FA-AE07-A50FE51E1405}" type="datetimeFigureOut">
              <a:rPr lang="en-US" smtClean="0"/>
              <a:pPr/>
              <a:t>01-Apr-20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BFF8A9-B009-4B6C-AE39-8DD01BA689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1F1107-926F-46FA-AE07-A50FE51E1405}" type="datetimeFigureOut">
              <a:rPr lang="en-US" smtClean="0"/>
              <a:pPr/>
              <a:t>01-Apr-20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BFF8A9-B009-4B6C-AE39-8DD01BA689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371600"/>
            <a:ext cx="8208912" cy="1553344"/>
          </a:xfrm>
        </p:spPr>
        <p:txBody>
          <a:bodyPr>
            <a:normAutofit/>
          </a:bodyPr>
          <a:lstStyle/>
          <a:p>
            <a:pPr algn="ctr"/>
            <a:r>
              <a:rPr lang="en-US" sz="4400" dirty="0" smtClean="0">
                <a:latin typeface="+mn-lt"/>
              </a:rPr>
              <a:t>LIS-636 &amp; 411 Knowledge Management</a:t>
            </a:r>
            <a:endParaRPr lang="en-US" sz="4400" dirty="0">
              <a:latin typeface="+mn-lt"/>
            </a:endParaRPr>
          </a:p>
        </p:txBody>
      </p:sp>
      <p:sp>
        <p:nvSpPr>
          <p:cNvPr id="3" name="Subtitle 2"/>
          <p:cNvSpPr>
            <a:spLocks noGrp="1"/>
          </p:cNvSpPr>
          <p:nvPr>
            <p:ph type="subTitle" idx="1"/>
          </p:nvPr>
        </p:nvSpPr>
        <p:spPr>
          <a:xfrm>
            <a:off x="533400" y="3228536"/>
            <a:ext cx="7999040" cy="3080784"/>
          </a:xfrm>
        </p:spPr>
        <p:txBody>
          <a:bodyPr>
            <a:normAutofit/>
          </a:bodyPr>
          <a:lstStyle/>
          <a:p>
            <a:pPr algn="ctr"/>
            <a:r>
              <a:rPr lang="en-US" dirty="0" smtClean="0"/>
              <a:t>Taught by:	Dr. Haroon Idrees</a:t>
            </a:r>
          </a:p>
          <a:p>
            <a:pPr algn="ctr"/>
            <a:r>
              <a:rPr lang="en-US" dirty="0" smtClean="0"/>
              <a:t>To:</a:t>
            </a:r>
            <a:r>
              <a:rPr lang="en-US" dirty="0"/>
              <a:t> </a:t>
            </a:r>
            <a:r>
              <a:rPr lang="en-US" dirty="0" err="1" smtClean="0"/>
              <a:t>MLIS</a:t>
            </a:r>
            <a:r>
              <a:rPr lang="en-US" dirty="0" smtClean="0"/>
              <a:t> 4</a:t>
            </a:r>
            <a:r>
              <a:rPr lang="en-US" baseline="30000" dirty="0" smtClean="0"/>
              <a:t>th</a:t>
            </a:r>
            <a:r>
              <a:rPr lang="en-US" dirty="0" smtClean="0"/>
              <a:t> </a:t>
            </a:r>
            <a:r>
              <a:rPr lang="de-DE" dirty="0" smtClean="0"/>
              <a:t>&amp; BS LIS 8</a:t>
            </a:r>
            <a:r>
              <a:rPr lang="en-US" baseline="30000" dirty="0" err="1" smtClean="0"/>
              <a:t>th</a:t>
            </a:r>
            <a:r>
              <a:rPr lang="de-DE" dirty="0" smtClean="0"/>
              <a:t>  </a:t>
            </a:r>
            <a:r>
              <a:rPr lang="en-US" dirty="0" smtClean="0"/>
              <a:t>Semester</a:t>
            </a:r>
          </a:p>
          <a:p>
            <a:pPr algn="ctr"/>
            <a:r>
              <a:rPr lang="en-US" dirty="0" err="1" smtClean="0"/>
              <a:t>DLIS</a:t>
            </a:r>
            <a:r>
              <a:rPr lang="en-US" dirty="0" smtClean="0"/>
              <a:t>, </a:t>
            </a:r>
            <a:r>
              <a:rPr lang="en-US" dirty="0" err="1" smtClean="0"/>
              <a:t>UOS</a:t>
            </a:r>
            <a:endParaRPr lang="en-US" dirty="0" smtClean="0"/>
          </a:p>
          <a:p>
            <a:pPr algn="ctr"/>
            <a:endParaRPr lang="en-US" dirty="0"/>
          </a:p>
          <a:p>
            <a:pPr algn="ctr"/>
            <a:endParaRPr lang="en-US" dirty="0" smtClean="0"/>
          </a:p>
          <a:p>
            <a:r>
              <a:rPr lang="en-US" u="sng" dirty="0">
                <a:solidFill>
                  <a:srgbClr val="7030A0"/>
                </a:solidFill>
              </a:rPr>
              <a:t>Presentation </a:t>
            </a:r>
            <a:r>
              <a:rPr lang="en-US" u="sng" dirty="0" smtClean="0">
                <a:solidFill>
                  <a:srgbClr val="7030A0"/>
                </a:solidFill>
              </a:rPr>
              <a:t>3</a:t>
            </a:r>
            <a:endParaRPr lang="en-US" u="sng"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endParaRPr lang="en-US" smtClean="0"/>
          </a:p>
          <a:p>
            <a:r>
              <a:rPr lang="en-US" smtClean="0"/>
              <a:t>Willing to adopt new ways.</a:t>
            </a:r>
          </a:p>
          <a:p>
            <a:r>
              <a:rPr lang="en-US" smtClean="0"/>
              <a:t>Clear understanding of the business.</a:t>
            </a:r>
          </a:p>
          <a:p>
            <a:r>
              <a:rPr lang="en-US" smtClean="0"/>
              <a:t>Self-control.</a:t>
            </a:r>
          </a:p>
          <a:p>
            <a:r>
              <a:rPr lang="en-US" smtClean="0"/>
              <a:t>Self-learning.</a:t>
            </a:r>
          </a:p>
          <a:p>
            <a:r>
              <a:rPr lang="en-US" smtClean="0"/>
              <a:t>Willing to tolerate the uncertainties.</a:t>
            </a:r>
          </a:p>
        </p:txBody>
      </p:sp>
      <p:sp>
        <p:nvSpPr>
          <p:cNvPr id="5" name="Title 1"/>
          <p:cNvSpPr>
            <a:spLocks noGrp="1"/>
          </p:cNvSpPr>
          <p:nvPr>
            <p:ph type="title"/>
          </p:nvPr>
        </p:nvSpPr>
        <p:spPr/>
        <p:txBody>
          <a:bodyPr>
            <a:normAutofit fontScale="90000"/>
          </a:bodyPr>
          <a:lstStyle/>
          <a:p>
            <a:r>
              <a:rPr lang="en-US" sz="3100" dirty="0"/>
              <a:t>Knowledge </a:t>
            </a:r>
            <a:r>
              <a:rPr lang="en-US" sz="3100" dirty="0" smtClean="0"/>
              <a:t>Team</a:t>
            </a:r>
            <a:r>
              <a:rPr lang="en-US" dirty="0" smtClean="0"/>
              <a:t/>
            </a:r>
            <a:br>
              <a:rPr lang="en-US" dirty="0" smtClean="0"/>
            </a:br>
            <a:r>
              <a:rPr lang="en-US" dirty="0"/>
              <a:t>Knowledge Worker’s Attributes</a:t>
            </a:r>
            <a:endParaRPr lang="en-US" dirty="0" smtClean="0"/>
          </a:p>
        </p:txBody>
      </p:sp>
    </p:spTree>
    <p:extLst>
      <p:ext uri="{BB962C8B-B14F-4D97-AF65-F5344CB8AC3E}">
        <p14:creationId xmlns:p14="http://schemas.microsoft.com/office/powerpoint/2010/main" val="1322582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Knowledge Management Models</a:t>
            </a:r>
            <a:endParaRPr lang="en-US" dirty="0"/>
          </a:p>
        </p:txBody>
      </p:sp>
      <p:sp>
        <p:nvSpPr>
          <p:cNvPr id="3" name="Content Placeholder 2"/>
          <p:cNvSpPr>
            <a:spLocks noGrp="1"/>
          </p:cNvSpPr>
          <p:nvPr>
            <p:ph idx="1"/>
          </p:nvPr>
        </p:nvSpPr>
        <p:spPr>
          <a:xfrm>
            <a:off x="457200" y="1916832"/>
            <a:ext cx="8229600" cy="4389120"/>
          </a:xfrm>
        </p:spPr>
        <p:txBody>
          <a:bodyPr/>
          <a:lstStyle/>
          <a:p>
            <a:pPr algn="ctr">
              <a:buNone/>
            </a:pPr>
            <a:r>
              <a:rPr lang="en-US" sz="2400" dirty="0" err="1" smtClean="0"/>
              <a:t>Nonaka’s</a:t>
            </a:r>
            <a:r>
              <a:rPr lang="en-US" sz="2400" dirty="0" smtClean="0"/>
              <a:t> Four Modes of Knowledge Conversion</a:t>
            </a:r>
          </a:p>
          <a:p>
            <a:pPr algn="ctr">
              <a:buNone/>
            </a:pPr>
            <a:r>
              <a:rPr lang="en-US" sz="2400" dirty="0" err="1" smtClean="0"/>
              <a:t>Nonaka</a:t>
            </a:r>
            <a:r>
              <a:rPr lang="en-US" sz="2400" dirty="0" smtClean="0"/>
              <a:t> and Takeuchi (1995)</a:t>
            </a:r>
          </a:p>
          <a:p>
            <a:r>
              <a:rPr lang="en-US" dirty="0" smtClean="0"/>
              <a:t>Emphasis on:</a:t>
            </a:r>
          </a:p>
          <a:p>
            <a:pPr lvl="1"/>
            <a:r>
              <a:rPr lang="en-US" dirty="0" smtClean="0"/>
              <a:t>Tacit knowledge.</a:t>
            </a:r>
          </a:p>
          <a:p>
            <a:pPr lvl="1"/>
            <a:r>
              <a:rPr lang="en-US" dirty="0" smtClean="0"/>
              <a:t>Explicit knowledge</a:t>
            </a:r>
          </a:p>
          <a:p>
            <a:r>
              <a:rPr lang="en-US" dirty="0" smtClean="0"/>
              <a:t> </a:t>
            </a:r>
            <a:r>
              <a:rPr lang="en-US" dirty="0" err="1" smtClean="0"/>
              <a:t>SECI</a:t>
            </a:r>
            <a:endParaRPr lang="en-US" dirty="0" smtClean="0"/>
          </a:p>
          <a:p>
            <a:endParaRPr lang="en-US" dirty="0"/>
          </a:p>
        </p:txBody>
      </p:sp>
    </p:spTree>
    <p:extLst>
      <p:ext uri="{BB962C8B-B14F-4D97-AF65-F5344CB8AC3E}">
        <p14:creationId xmlns:p14="http://schemas.microsoft.com/office/powerpoint/2010/main" val="2886658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363272" cy="1212744"/>
          </a:xfrm>
        </p:spPr>
        <p:txBody>
          <a:bodyPr>
            <a:normAutofit fontScale="90000"/>
          </a:bodyPr>
          <a:lstStyle/>
          <a:p>
            <a:r>
              <a:rPr lang="en-US" sz="3100" dirty="0" smtClean="0"/>
              <a:t>KM Models…</a:t>
            </a:r>
            <a:r>
              <a:rPr lang="en-US" dirty="0" smtClean="0"/>
              <a:t> </a:t>
            </a:r>
            <a:br>
              <a:rPr lang="en-US" dirty="0" smtClean="0"/>
            </a:br>
            <a:r>
              <a:rPr lang="en-US" sz="4400" dirty="0" smtClean="0"/>
              <a:t> </a:t>
            </a:r>
            <a:r>
              <a:rPr lang="en-US" sz="4400" dirty="0" err="1" smtClean="0"/>
              <a:t>Nonaka</a:t>
            </a:r>
            <a:r>
              <a:rPr lang="en-US" sz="4400" dirty="0" smtClean="0"/>
              <a:t> and Takeuchi (1995)… K. Spiral</a:t>
            </a:r>
            <a:endParaRPr lang="en-US" sz="4400" dirty="0"/>
          </a:p>
        </p:txBody>
      </p:sp>
      <p:pic>
        <p:nvPicPr>
          <p:cNvPr id="4" name="Picture 2"/>
          <p:cNvPicPr>
            <a:picLocks noGrp="1" noChangeAspect="1" noChangeArrowheads="1"/>
          </p:cNvPicPr>
          <p:nvPr>
            <p:ph idx="1"/>
          </p:nvPr>
        </p:nvPicPr>
        <p:blipFill>
          <a:blip r:embed="rId2" cstate="print"/>
          <a:srcRect/>
          <a:stretch>
            <a:fillRect/>
          </a:stretch>
        </p:blipFill>
        <p:spPr>
          <a:xfrm>
            <a:off x="1259632" y="2139734"/>
            <a:ext cx="5626943" cy="3380797"/>
          </a:xfrm>
          <a:noFill/>
        </p:spPr>
      </p:pic>
    </p:spTree>
    <p:extLst>
      <p:ext uri="{BB962C8B-B14F-4D97-AF65-F5344CB8AC3E}">
        <p14:creationId xmlns:p14="http://schemas.microsoft.com/office/powerpoint/2010/main" val="3318825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KM Models…</a:t>
            </a:r>
            <a:r>
              <a:rPr lang="en-US" sz="3200" dirty="0" smtClean="0"/>
              <a:t> </a:t>
            </a:r>
            <a:br>
              <a:rPr lang="en-US" sz="3200" dirty="0" smtClean="0"/>
            </a:br>
            <a:r>
              <a:rPr lang="en-US" sz="3600" dirty="0" smtClean="0"/>
              <a:t> </a:t>
            </a:r>
            <a:r>
              <a:rPr lang="en-US" sz="3600" dirty="0" err="1" smtClean="0"/>
              <a:t>Nonaka</a:t>
            </a:r>
            <a:r>
              <a:rPr lang="en-US" sz="3600" dirty="0" smtClean="0"/>
              <a:t> and Takeuchi (1995)… K. Spiral…</a:t>
            </a:r>
            <a:endParaRPr lang="en-US" sz="3200" dirty="0"/>
          </a:p>
        </p:txBody>
      </p:sp>
      <p:pic>
        <p:nvPicPr>
          <p:cNvPr id="1026" name="Picture 2" descr="C:\Users\Haroon\Desktop\350px-Knowledge_spiral.svg.png"/>
          <p:cNvPicPr>
            <a:picLocks noGrp="1" noChangeAspect="1" noChangeArrowheads="1"/>
          </p:cNvPicPr>
          <p:nvPr>
            <p:ph idx="1"/>
          </p:nvPr>
        </p:nvPicPr>
        <p:blipFill>
          <a:blip r:embed="rId2" cstate="print"/>
          <a:srcRect/>
          <a:stretch>
            <a:fillRect/>
          </a:stretch>
        </p:blipFill>
        <p:spPr bwMode="auto">
          <a:xfrm>
            <a:off x="910283" y="2204864"/>
            <a:ext cx="5328592" cy="2801317"/>
          </a:xfrm>
          <a:prstGeom prst="rect">
            <a:avLst/>
          </a:prstGeom>
          <a:noFill/>
        </p:spPr>
      </p:pic>
    </p:spTree>
    <p:extLst>
      <p:ext uri="{BB962C8B-B14F-4D97-AF65-F5344CB8AC3E}">
        <p14:creationId xmlns:p14="http://schemas.microsoft.com/office/powerpoint/2010/main" val="1604678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KM Models…</a:t>
            </a:r>
            <a:r>
              <a:rPr lang="en-US" sz="3100" i="1" dirty="0" err="1" smtClean="0"/>
              <a:t>Choo</a:t>
            </a:r>
            <a:r>
              <a:rPr lang="en-US" sz="3200" dirty="0" smtClean="0"/>
              <a:t> </a:t>
            </a:r>
            <a:r>
              <a:rPr lang="en-US" sz="3200" dirty="0"/>
              <a:t>(</a:t>
            </a:r>
            <a:r>
              <a:rPr lang="en-US" sz="3200" dirty="0" smtClean="0"/>
              <a:t>1998)… Sense Making</a:t>
            </a:r>
            <a:br>
              <a:rPr lang="en-US" sz="3200" dirty="0" smtClean="0"/>
            </a:br>
            <a:r>
              <a:rPr lang="en-US" sz="2700" dirty="0" smtClean="0"/>
              <a:t>External environment / information stimulus / trigger</a:t>
            </a:r>
            <a:r>
              <a:rPr lang="en-US" sz="3100" dirty="0" smtClean="0"/>
              <a:t> </a:t>
            </a:r>
            <a:endParaRPr lang="en-US" sz="31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895888"/>
            <a:ext cx="5919936" cy="4274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771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KM Models…</a:t>
            </a:r>
            <a:r>
              <a:rPr lang="en-US" sz="2400" i="1" dirty="0" err="1" smtClean="0"/>
              <a:t>Choo</a:t>
            </a:r>
            <a:r>
              <a:rPr lang="en-US" sz="2400" dirty="0" smtClean="0"/>
              <a:t> </a:t>
            </a:r>
            <a:r>
              <a:rPr lang="en-US" sz="2400" dirty="0"/>
              <a:t>(</a:t>
            </a:r>
            <a:r>
              <a:rPr lang="en-US" sz="2400" dirty="0" smtClean="0"/>
              <a:t>1998)… Sense Making….Cont.</a:t>
            </a:r>
            <a:endParaRPr lang="en-US" sz="2400" dirty="0"/>
          </a:p>
        </p:txBody>
      </p:sp>
      <p:sp>
        <p:nvSpPr>
          <p:cNvPr id="4" name="Content Placeholder 3"/>
          <p:cNvSpPr>
            <a:spLocks noGrp="1"/>
          </p:cNvSpPr>
          <p:nvPr>
            <p:ph idx="1"/>
          </p:nvPr>
        </p:nvSpPr>
        <p:spPr>
          <a:xfrm>
            <a:off x="457200" y="1935480"/>
            <a:ext cx="8229600" cy="4389120"/>
          </a:xfrm>
        </p:spPr>
        <p:txBody>
          <a:bodyPr>
            <a:normAutofit fontScale="77500" lnSpcReduction="20000"/>
          </a:bodyPr>
          <a:lstStyle/>
          <a:p>
            <a:r>
              <a:rPr lang="en-US" sz="3400" b="1" u="sng" dirty="0" smtClean="0"/>
              <a:t>Sense Making </a:t>
            </a:r>
            <a:r>
              <a:rPr lang="en-US" dirty="0" smtClean="0"/>
              <a:t>in </a:t>
            </a:r>
            <a:r>
              <a:rPr lang="en-US" dirty="0"/>
              <a:t>organizations consists of four integrated processes: </a:t>
            </a:r>
            <a:endParaRPr lang="en-US" dirty="0" smtClean="0"/>
          </a:p>
          <a:p>
            <a:r>
              <a:rPr lang="en-US" dirty="0" smtClean="0"/>
              <a:t>(</a:t>
            </a:r>
            <a:r>
              <a:rPr lang="en-US" dirty="0"/>
              <a:t>1) ecological </a:t>
            </a:r>
            <a:r>
              <a:rPr lang="en-US" dirty="0" smtClean="0"/>
              <a:t>change</a:t>
            </a:r>
          </a:p>
          <a:p>
            <a:r>
              <a:rPr lang="en-US" dirty="0" smtClean="0"/>
              <a:t>(</a:t>
            </a:r>
            <a:r>
              <a:rPr lang="en-US" dirty="0"/>
              <a:t>2) </a:t>
            </a:r>
            <a:r>
              <a:rPr lang="en-US" dirty="0" smtClean="0"/>
              <a:t>enactment</a:t>
            </a:r>
          </a:p>
          <a:p>
            <a:r>
              <a:rPr lang="en-US" dirty="0" smtClean="0"/>
              <a:t>(</a:t>
            </a:r>
            <a:r>
              <a:rPr lang="en-US" dirty="0"/>
              <a:t>3) </a:t>
            </a:r>
            <a:r>
              <a:rPr lang="en-US" dirty="0" smtClean="0"/>
              <a:t>selection </a:t>
            </a:r>
            <a:r>
              <a:rPr lang="en-US" dirty="0"/>
              <a:t>and </a:t>
            </a:r>
            <a:endParaRPr lang="en-US" dirty="0" smtClean="0"/>
          </a:p>
          <a:p>
            <a:r>
              <a:rPr lang="en-US" dirty="0" smtClean="0"/>
              <a:t>(</a:t>
            </a:r>
            <a:r>
              <a:rPr lang="en-US" dirty="0"/>
              <a:t>4) retention. </a:t>
            </a:r>
            <a:endParaRPr lang="en-US" dirty="0" smtClean="0"/>
          </a:p>
          <a:p>
            <a:r>
              <a:rPr lang="en-US" b="1" dirty="0" smtClean="0"/>
              <a:t>Ecological </a:t>
            </a:r>
            <a:r>
              <a:rPr lang="en-US" b="1" dirty="0"/>
              <a:t>change </a:t>
            </a:r>
            <a:r>
              <a:rPr lang="en-US" dirty="0"/>
              <a:t>is a change in the environment that is external to the organization—one that disturbs the ﬂow of information to participants— and triggers an ecological </a:t>
            </a:r>
            <a:r>
              <a:rPr lang="en-US" dirty="0" smtClean="0"/>
              <a:t>(environmental) change </a:t>
            </a:r>
            <a:r>
              <a:rPr lang="en-US" dirty="0"/>
              <a:t>in the organization. Organizational actors enact their environment </a:t>
            </a:r>
            <a:r>
              <a:rPr lang="en-US" dirty="0" smtClean="0"/>
              <a:t>. People try </a:t>
            </a:r>
            <a:r>
              <a:rPr lang="en-US" dirty="0"/>
              <a:t>to construct, rearrange, single out, or demolish speciﬁc elements of content. Many of the objective features of their environment are made less random and more orderly through the creation of their own constraints or rules. </a:t>
            </a:r>
            <a:endParaRPr lang="en-US" dirty="0" smtClean="0"/>
          </a:p>
          <a:p>
            <a:endParaRPr lang="en-US" dirty="0"/>
          </a:p>
        </p:txBody>
      </p:sp>
    </p:spTree>
    <p:extLst>
      <p:ext uri="{BB962C8B-B14F-4D97-AF65-F5344CB8AC3E}">
        <p14:creationId xmlns:p14="http://schemas.microsoft.com/office/powerpoint/2010/main" val="1250375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KM Models…</a:t>
            </a:r>
            <a:r>
              <a:rPr lang="en-US" sz="2400" i="1" dirty="0" err="1" smtClean="0"/>
              <a:t>Choo</a:t>
            </a:r>
            <a:r>
              <a:rPr lang="en-US" sz="2400" dirty="0" smtClean="0"/>
              <a:t> </a:t>
            </a:r>
            <a:r>
              <a:rPr lang="en-US" sz="2400" dirty="0"/>
              <a:t>(</a:t>
            </a:r>
            <a:r>
              <a:rPr lang="en-US" sz="2400" dirty="0" smtClean="0"/>
              <a:t>1998)… Sense Making….Cont.</a:t>
            </a:r>
            <a:endParaRPr lang="en-US" sz="2400" dirty="0"/>
          </a:p>
        </p:txBody>
      </p:sp>
      <p:sp>
        <p:nvSpPr>
          <p:cNvPr id="4" name="Content Placeholder 3"/>
          <p:cNvSpPr>
            <a:spLocks noGrp="1"/>
          </p:cNvSpPr>
          <p:nvPr>
            <p:ph idx="1"/>
          </p:nvPr>
        </p:nvSpPr>
        <p:spPr>
          <a:xfrm>
            <a:off x="457200" y="1935480"/>
            <a:ext cx="8229600" cy="4389120"/>
          </a:xfrm>
        </p:spPr>
        <p:txBody>
          <a:bodyPr>
            <a:normAutofit fontScale="85000" lnSpcReduction="20000"/>
          </a:bodyPr>
          <a:lstStyle/>
          <a:p>
            <a:r>
              <a:rPr lang="en-US" sz="2800" b="1" dirty="0"/>
              <a:t>Enactment</a:t>
            </a:r>
            <a:r>
              <a:rPr lang="en-US" sz="2800" dirty="0"/>
              <a:t> clariﬁes the content and issues to be used for the subsequent selection process. </a:t>
            </a:r>
          </a:p>
          <a:p>
            <a:r>
              <a:rPr lang="en-US" sz="2800" b="1" dirty="0"/>
              <a:t>Selection</a:t>
            </a:r>
            <a:r>
              <a:rPr lang="en-US" sz="2800" dirty="0"/>
              <a:t> and </a:t>
            </a:r>
            <a:r>
              <a:rPr lang="en-US" sz="2800" b="1" dirty="0"/>
              <a:t>retention</a:t>
            </a:r>
            <a:r>
              <a:rPr lang="en-US" sz="2800" dirty="0"/>
              <a:t> are the phases in which individuals attempt to interpret the rationale for the observed and enacted changes by making selections. The retention process in turn furnishes the organization with an organizational memory of successful sense-making experiences. This memory can be reused in the future to interpret new changes and to stabilize individual interpretations into a coherent organizational view of events and actions. These phases also serve to reduce any</a:t>
            </a:r>
            <a:br>
              <a:rPr lang="en-US" sz="2800" dirty="0"/>
            </a:br>
            <a:r>
              <a:rPr lang="en-US" sz="2800" dirty="0"/>
              <a:t>uncertainty and ambiguity associated with unclear, poorly defined information </a:t>
            </a:r>
          </a:p>
        </p:txBody>
      </p:sp>
    </p:spTree>
    <p:extLst>
      <p:ext uri="{BB962C8B-B14F-4D97-AF65-F5344CB8AC3E}">
        <p14:creationId xmlns:p14="http://schemas.microsoft.com/office/powerpoint/2010/main" val="503032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pPr eaLnBrk="1" hangingPunct="1"/>
            <a:r>
              <a:rPr lang="en-US" sz="3200" smtClean="0"/>
              <a:t>Role of KM in Library and Information Centers</a:t>
            </a:r>
          </a:p>
        </p:txBody>
      </p:sp>
      <p:sp>
        <p:nvSpPr>
          <p:cNvPr id="29699" name="Rectangle 3"/>
          <p:cNvSpPr>
            <a:spLocks noGrp="1" noChangeArrowheads="1"/>
          </p:cNvSpPr>
          <p:nvPr>
            <p:ph idx="1"/>
          </p:nvPr>
        </p:nvSpPr>
        <p:spPr/>
        <p:txBody>
          <a:bodyPr/>
          <a:lstStyle/>
          <a:p>
            <a:pPr eaLnBrk="1" hangingPunct="1"/>
            <a:endParaRPr lang="en-US" dirty="0" smtClean="0"/>
          </a:p>
          <a:p>
            <a:pPr eaLnBrk="1" hangingPunct="1"/>
            <a:r>
              <a:rPr lang="en-US" dirty="0" smtClean="0"/>
              <a:t>Storing, indexing, and dissemination </a:t>
            </a:r>
            <a:r>
              <a:rPr lang="en-US" smtClean="0"/>
              <a:t>of the knowledge using people, process, and technology in such a way that library could fulfill the mission of the parent organization in term of user’s satisfaction.</a:t>
            </a:r>
          </a:p>
        </p:txBody>
      </p:sp>
    </p:spTree>
    <p:extLst>
      <p:ext uri="{BB962C8B-B14F-4D97-AF65-F5344CB8AC3E}">
        <p14:creationId xmlns:p14="http://schemas.microsoft.com/office/powerpoint/2010/main" val="4102848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pPr eaLnBrk="1" hangingPunct="1"/>
            <a:r>
              <a:rPr lang="en-US" sz="3200" dirty="0" smtClean="0"/>
              <a:t>Role of KM in Library and Information Centers</a:t>
            </a:r>
          </a:p>
        </p:txBody>
      </p:sp>
      <p:sp>
        <p:nvSpPr>
          <p:cNvPr id="28675" name="Rectangle 3"/>
          <p:cNvSpPr>
            <a:spLocks noGrp="1" noChangeArrowheads="1"/>
          </p:cNvSpPr>
          <p:nvPr>
            <p:ph type="body" idx="1"/>
          </p:nvPr>
        </p:nvSpPr>
        <p:spPr/>
        <p:txBody>
          <a:bodyPr/>
          <a:lstStyle/>
          <a:p>
            <a:pPr eaLnBrk="1" hangingPunct="1"/>
            <a:r>
              <a:rPr lang="en-US" smtClean="0"/>
              <a:t>Involves organizing and providing access to tangible and intangible resources that help librarians carry out their tasks more effectively and efficiently.</a:t>
            </a:r>
          </a:p>
          <a:p>
            <a:pPr eaLnBrk="1" hangingPunct="1"/>
            <a:r>
              <a:rPr lang="en-US" smtClean="0"/>
              <a:t>KM in libraries is the combination of different processes such as acquisition of knowledge from different sources and classification.</a:t>
            </a:r>
          </a:p>
        </p:txBody>
      </p:sp>
    </p:spTree>
    <p:extLst>
      <p:ext uri="{BB962C8B-B14F-4D97-AF65-F5344CB8AC3E}">
        <p14:creationId xmlns:p14="http://schemas.microsoft.com/office/powerpoint/2010/main" val="1483475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04864"/>
            <a:ext cx="8280920" cy="2160240"/>
          </a:xfrm>
        </p:spPr>
        <p:txBody>
          <a:bodyPr>
            <a:normAutofit/>
          </a:bodyPr>
          <a:lstStyle/>
          <a:p>
            <a:pPr algn="ctr"/>
            <a:r>
              <a:rPr lang="en-US" b="1" dirty="0" smtClean="0">
                <a:solidFill>
                  <a:srgbClr val="FF0000"/>
                </a:solidFill>
              </a:rPr>
              <a:t>KNOWLEDGE CAPTURE &amp; CODIFICATION</a:t>
            </a:r>
            <a:endParaRPr lang="en-US" b="1" dirty="0">
              <a:solidFill>
                <a:srgbClr val="FF0000"/>
              </a:solidFill>
            </a:endParaRPr>
          </a:p>
        </p:txBody>
      </p:sp>
    </p:spTree>
    <p:extLst>
      <p:ext uri="{BB962C8B-B14F-4D97-AF65-F5344CB8AC3E}">
        <p14:creationId xmlns:p14="http://schemas.microsoft.com/office/powerpoint/2010/main" val="980759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KM Cycle….. Cont</a:t>
            </a:r>
            <a:r>
              <a:rPr lang="en-US"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909" y="2060848"/>
            <a:ext cx="8322571" cy="385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82870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8812" y="1628800"/>
            <a:ext cx="5247483" cy="365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794352"/>
          </a:xfrm>
        </p:spPr>
        <p:txBody>
          <a:bodyPr>
            <a:noAutofit/>
          </a:bodyPr>
          <a:lstStyle/>
          <a:p>
            <a:r>
              <a:rPr lang="de-DE" sz="3000" b="1" dirty="0" smtClean="0"/>
              <a:t>KNOWLEDGE ACQUISITION/CAPTURE &amp; LEARNING</a:t>
            </a:r>
            <a:endParaRPr lang="de-DE" sz="3000" b="1" dirty="0"/>
          </a:p>
        </p:txBody>
      </p:sp>
      <p:sp>
        <p:nvSpPr>
          <p:cNvPr id="3" name="Content Placeholder 2"/>
          <p:cNvSpPr>
            <a:spLocks noGrp="1"/>
          </p:cNvSpPr>
          <p:nvPr>
            <p:ph idx="1"/>
          </p:nvPr>
        </p:nvSpPr>
        <p:spPr>
          <a:xfrm>
            <a:off x="457200" y="1662545"/>
            <a:ext cx="8229600" cy="1190391"/>
          </a:xfrm>
        </p:spPr>
        <p:txBody>
          <a:bodyPr>
            <a:normAutofit fontScale="92500" lnSpcReduction="20000"/>
          </a:bodyPr>
          <a:lstStyle/>
          <a:p>
            <a:r>
              <a:rPr lang="en-US" dirty="0" smtClean="0"/>
              <a:t>Learning of individuals </a:t>
            </a:r>
            <a:r>
              <a:rPr lang="de-DE" dirty="0" smtClean="0"/>
              <a:t>&amp; organizations: a debate</a:t>
            </a:r>
          </a:p>
          <a:p>
            <a:r>
              <a:rPr lang="en-US" dirty="0"/>
              <a:t> </a:t>
            </a:r>
            <a:r>
              <a:rPr lang="en-US" dirty="0" err="1"/>
              <a:t>Crossan’s</a:t>
            </a:r>
            <a:r>
              <a:rPr lang="en-US" dirty="0"/>
              <a:t> </a:t>
            </a:r>
            <a:r>
              <a:rPr lang="en-US" dirty="0" smtClean="0"/>
              <a:t>4-I </a:t>
            </a:r>
            <a:r>
              <a:rPr lang="en-US" dirty="0"/>
              <a:t>model OF ORGANIZATIONAL </a:t>
            </a:r>
            <a:r>
              <a:rPr lang="en-US" dirty="0" smtClean="0"/>
              <a:t>LEARNING</a:t>
            </a:r>
          </a:p>
          <a:p>
            <a:r>
              <a:rPr lang="en-US" dirty="0" err="1"/>
              <a:t>Zietsma</a:t>
            </a:r>
            <a:r>
              <a:rPr lang="en-US" dirty="0"/>
              <a:t> et al.’s  attending </a:t>
            </a:r>
            <a:r>
              <a:rPr lang="en-US" dirty="0" smtClean="0"/>
              <a:t>&amp; experimenting</a:t>
            </a:r>
            <a:endParaRPr lang="en-US" dirty="0"/>
          </a:p>
          <a:p>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11059"/>
            <a:ext cx="5040560" cy="3985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304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4400" dirty="0" smtClean="0"/>
              <a:t>Knowledge Capture (</a:t>
            </a:r>
            <a:r>
              <a:rPr lang="en-US" sz="4800" dirty="0" smtClean="0"/>
              <a:t>KC)</a:t>
            </a:r>
            <a:r>
              <a:rPr lang="en-US" sz="4400" dirty="0" smtClean="0"/>
              <a:t> at Individual and Group Level</a:t>
            </a:r>
          </a:p>
        </p:txBody>
      </p:sp>
      <p:sp>
        <p:nvSpPr>
          <p:cNvPr id="24579" name="Content Placeholder 2"/>
          <p:cNvSpPr>
            <a:spLocks noGrp="1"/>
          </p:cNvSpPr>
          <p:nvPr>
            <p:ph idx="1"/>
          </p:nvPr>
        </p:nvSpPr>
        <p:spPr/>
        <p:txBody>
          <a:bodyPr/>
          <a:lstStyle/>
          <a:p>
            <a:endParaRPr lang="en-US" dirty="0" smtClean="0"/>
          </a:p>
          <a:p>
            <a:r>
              <a:rPr lang="en-US" dirty="0" smtClean="0"/>
              <a:t> </a:t>
            </a:r>
            <a:r>
              <a:rPr lang="en-US" dirty="0"/>
              <a:t>Analyzing information and knowledge ﬂow. </a:t>
            </a:r>
            <a:endParaRPr lang="en-US" dirty="0" smtClean="0"/>
          </a:p>
          <a:p>
            <a:r>
              <a:rPr lang="en-US" dirty="0" smtClean="0"/>
              <a:t> </a:t>
            </a:r>
            <a:r>
              <a:rPr lang="en-US" dirty="0"/>
              <a:t>Working with experts to obtain </a:t>
            </a:r>
            <a:r>
              <a:rPr lang="en-US" dirty="0" smtClean="0"/>
              <a:t>information.</a:t>
            </a:r>
          </a:p>
          <a:p>
            <a:r>
              <a:rPr lang="en-US" dirty="0" smtClean="0"/>
              <a:t>Designing and </a:t>
            </a:r>
            <a:r>
              <a:rPr lang="en-US" dirty="0"/>
              <a:t>implementing an expert system</a:t>
            </a:r>
            <a:r>
              <a:rPr lang="en-US" dirty="0" smtClean="0"/>
              <a:t>.</a:t>
            </a:r>
          </a:p>
          <a:p>
            <a:pPr marL="0" indent="0">
              <a:buNone/>
            </a:pPr>
            <a:r>
              <a:rPr lang="de-DE" u="sng" dirty="0" smtClean="0"/>
              <a:t>Parsaye </a:t>
            </a:r>
            <a:r>
              <a:rPr lang="de-DE" u="sng" dirty="0"/>
              <a:t>(1988) </a:t>
            </a:r>
          </a:p>
          <a:p>
            <a:r>
              <a:rPr lang="en-US" dirty="0"/>
              <a:t>Interviewing experts</a:t>
            </a:r>
            <a:r>
              <a:rPr lang="en-US" dirty="0" smtClean="0"/>
              <a:t>.</a:t>
            </a:r>
          </a:p>
          <a:p>
            <a:r>
              <a:rPr lang="en-US" dirty="0" smtClean="0"/>
              <a:t>Learning </a:t>
            </a:r>
            <a:r>
              <a:rPr lang="en-US" dirty="0"/>
              <a:t>by being told</a:t>
            </a:r>
            <a:r>
              <a:rPr lang="en-US" dirty="0" smtClean="0"/>
              <a:t>.</a:t>
            </a:r>
          </a:p>
          <a:p>
            <a:r>
              <a:rPr lang="en-US" dirty="0" smtClean="0"/>
              <a:t>Learning </a:t>
            </a:r>
            <a:r>
              <a:rPr lang="en-US" dirty="0"/>
              <a:t>by observation.</a:t>
            </a:r>
            <a:endParaRPr lang="en-US" dirty="0" smtClean="0"/>
          </a:p>
        </p:txBody>
      </p:sp>
      <p:sp>
        <p:nvSpPr>
          <p:cNvPr id="3" name="Curved Right Arrow 2"/>
          <p:cNvSpPr/>
          <p:nvPr/>
        </p:nvSpPr>
        <p:spPr>
          <a:xfrm>
            <a:off x="107504" y="3140968"/>
            <a:ext cx="648072" cy="1800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639238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Autofit/>
          </a:bodyPr>
          <a:lstStyle/>
          <a:p>
            <a:r>
              <a:rPr lang="en-US" sz="3200" dirty="0" smtClean="0"/>
              <a:t>KC </a:t>
            </a:r>
            <a:r>
              <a:rPr lang="en-US" sz="3200" dirty="0"/>
              <a:t>at Individual and Group </a:t>
            </a:r>
            <a:r>
              <a:rPr lang="en-US" sz="3200" dirty="0" smtClean="0"/>
              <a:t>Level….</a:t>
            </a:r>
            <a:r>
              <a:rPr lang="en-US" sz="3200" dirty="0"/>
              <a:t> </a:t>
            </a:r>
            <a:r>
              <a:rPr lang="en-US" sz="3200" dirty="0" smtClean="0"/>
              <a:t/>
            </a:r>
            <a:br>
              <a:rPr lang="en-US" sz="3200" dirty="0" smtClean="0"/>
            </a:br>
            <a:r>
              <a:rPr lang="en-US" sz="3200" dirty="0" smtClean="0"/>
              <a:t>Tacit </a:t>
            </a:r>
            <a:r>
              <a:rPr lang="en-US" sz="3200" dirty="0"/>
              <a:t>Knowledge Capture</a:t>
            </a:r>
            <a:endParaRPr lang="en-US" sz="3200" dirty="0" smtClean="0"/>
          </a:p>
        </p:txBody>
      </p:sp>
      <p:sp>
        <p:nvSpPr>
          <p:cNvPr id="25603" name="Content Placeholder 2"/>
          <p:cNvSpPr>
            <a:spLocks noGrp="1"/>
          </p:cNvSpPr>
          <p:nvPr>
            <p:ph idx="1"/>
          </p:nvPr>
        </p:nvSpPr>
        <p:spPr/>
        <p:txBody>
          <a:bodyPr>
            <a:normAutofit lnSpcReduction="10000"/>
          </a:bodyPr>
          <a:lstStyle/>
          <a:p>
            <a:pPr marL="0" indent="0">
              <a:buNone/>
            </a:pPr>
            <a:r>
              <a:rPr lang="en-US" sz="2800" u="sng" dirty="0"/>
              <a:t>Interviewing Experts</a:t>
            </a:r>
            <a:endParaRPr lang="en-US" u="sng" dirty="0" smtClean="0"/>
          </a:p>
          <a:p>
            <a:r>
              <a:rPr lang="en-US" dirty="0" smtClean="0"/>
              <a:t>Structured Interviewing</a:t>
            </a:r>
          </a:p>
          <a:p>
            <a:r>
              <a:rPr lang="en-US" dirty="0" smtClean="0"/>
              <a:t>Semi-Structured </a:t>
            </a:r>
            <a:r>
              <a:rPr lang="en-US" dirty="0"/>
              <a:t>Interviewing</a:t>
            </a:r>
          </a:p>
          <a:p>
            <a:r>
              <a:rPr lang="en-US" dirty="0" smtClean="0"/>
              <a:t>Unstructured Interviewing</a:t>
            </a:r>
          </a:p>
          <a:p>
            <a:pPr marL="0" indent="0">
              <a:buNone/>
            </a:pPr>
            <a:r>
              <a:rPr lang="de-DE" u="sng" dirty="0" smtClean="0"/>
              <a:t>Techniques</a:t>
            </a:r>
            <a:endParaRPr lang="en-US" u="sng" dirty="0"/>
          </a:p>
          <a:p>
            <a:pPr lvl="1"/>
            <a:r>
              <a:rPr lang="de-DE" dirty="0" smtClean="0"/>
              <a:t>Starting Questions</a:t>
            </a:r>
          </a:p>
          <a:p>
            <a:pPr lvl="1"/>
            <a:r>
              <a:rPr lang="de-DE" dirty="0" smtClean="0"/>
              <a:t>Core Questions</a:t>
            </a:r>
          </a:p>
          <a:p>
            <a:pPr lvl="1"/>
            <a:r>
              <a:rPr lang="de-DE" dirty="0" smtClean="0"/>
              <a:t>Clarifying</a:t>
            </a:r>
          </a:p>
          <a:p>
            <a:pPr lvl="1"/>
            <a:r>
              <a:rPr lang="en-US" dirty="0" smtClean="0"/>
              <a:t>Summarizing</a:t>
            </a:r>
          </a:p>
          <a:p>
            <a:pPr lvl="1"/>
            <a:r>
              <a:rPr lang="en-US" dirty="0" smtClean="0"/>
              <a:t>Reﬂecting </a:t>
            </a:r>
            <a:r>
              <a:rPr lang="en-US" dirty="0"/>
              <a:t>feelings</a:t>
            </a:r>
            <a:endParaRPr lang="en-US" dirty="0" smtClean="0"/>
          </a:p>
        </p:txBody>
      </p:sp>
    </p:spTree>
    <p:extLst>
      <p:ext uri="{BB962C8B-B14F-4D97-AF65-F5344CB8AC3E}">
        <p14:creationId xmlns:p14="http://schemas.microsoft.com/office/powerpoint/2010/main" val="1368448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Autofit/>
          </a:bodyPr>
          <a:lstStyle/>
          <a:p>
            <a:r>
              <a:rPr lang="en-US" sz="3200" dirty="0" smtClean="0"/>
              <a:t>KC </a:t>
            </a:r>
            <a:r>
              <a:rPr lang="en-US" sz="3200" dirty="0"/>
              <a:t>at Individual and Group </a:t>
            </a:r>
            <a:r>
              <a:rPr lang="en-US" sz="3200" dirty="0" smtClean="0"/>
              <a:t>Level….</a:t>
            </a:r>
            <a:r>
              <a:rPr lang="en-US" sz="3200" dirty="0"/>
              <a:t> </a:t>
            </a:r>
            <a:r>
              <a:rPr lang="en-US" sz="3200" dirty="0" smtClean="0"/>
              <a:t/>
            </a:r>
            <a:br>
              <a:rPr lang="en-US" sz="3200" dirty="0" smtClean="0"/>
            </a:br>
            <a:r>
              <a:rPr lang="en-US" sz="3200" dirty="0" smtClean="0"/>
              <a:t>Tacit </a:t>
            </a:r>
            <a:r>
              <a:rPr lang="en-US" sz="3200" dirty="0"/>
              <a:t>Knowledge </a:t>
            </a:r>
            <a:r>
              <a:rPr lang="en-US" sz="3200" dirty="0" smtClean="0"/>
              <a:t>Capture</a:t>
            </a:r>
          </a:p>
        </p:txBody>
      </p:sp>
      <p:sp>
        <p:nvSpPr>
          <p:cNvPr id="25603" name="Content Placeholder 2"/>
          <p:cNvSpPr>
            <a:spLocks noGrp="1"/>
          </p:cNvSpPr>
          <p:nvPr>
            <p:ph idx="1"/>
          </p:nvPr>
        </p:nvSpPr>
        <p:spPr/>
        <p:txBody>
          <a:bodyPr>
            <a:normAutofit fontScale="70000" lnSpcReduction="20000"/>
          </a:bodyPr>
          <a:lstStyle/>
          <a:p>
            <a:pPr marL="0" indent="0">
              <a:buNone/>
            </a:pPr>
            <a:r>
              <a:rPr lang="en-US" sz="2800" u="sng" dirty="0" smtClean="0"/>
              <a:t>Stories: Important Principles</a:t>
            </a:r>
          </a:p>
          <a:p>
            <a:r>
              <a:rPr lang="en-US" dirty="0" smtClean="0"/>
              <a:t>The </a:t>
            </a:r>
            <a:r>
              <a:rPr lang="en-US" dirty="0"/>
              <a:t>explicit story should be relatively brief and detailed just enough that the audience can understand it. </a:t>
            </a:r>
            <a:endParaRPr lang="en-US" dirty="0" smtClean="0"/>
          </a:p>
          <a:p>
            <a:r>
              <a:rPr lang="en-US" dirty="0" smtClean="0"/>
              <a:t>The </a:t>
            </a:r>
            <a:r>
              <a:rPr lang="en-US" dirty="0"/>
              <a:t>story must be intelligible to the speciﬁc audience so that they are “hooked.” </a:t>
            </a:r>
            <a:endParaRPr lang="en-US" dirty="0" smtClean="0"/>
          </a:p>
          <a:p>
            <a:r>
              <a:rPr lang="en-US" dirty="0" smtClean="0"/>
              <a:t>The </a:t>
            </a:r>
            <a:r>
              <a:rPr lang="en-US" dirty="0"/>
              <a:t>story should be inherently interesting. </a:t>
            </a:r>
            <a:endParaRPr lang="en-US" dirty="0" smtClean="0"/>
          </a:p>
          <a:p>
            <a:r>
              <a:rPr lang="en-US" dirty="0" smtClean="0"/>
              <a:t>The </a:t>
            </a:r>
            <a:r>
              <a:rPr lang="en-US" dirty="0"/>
              <a:t>story should spring the listener to a new level of understanding. </a:t>
            </a:r>
            <a:endParaRPr lang="en-US" dirty="0" smtClean="0"/>
          </a:p>
          <a:p>
            <a:r>
              <a:rPr lang="en-US" dirty="0" smtClean="0"/>
              <a:t>The </a:t>
            </a:r>
            <a:r>
              <a:rPr lang="en-US" dirty="0"/>
              <a:t>story should have a happy ending. </a:t>
            </a:r>
            <a:endParaRPr lang="en-US" dirty="0" smtClean="0"/>
          </a:p>
          <a:p>
            <a:r>
              <a:rPr lang="en-US" dirty="0" smtClean="0"/>
              <a:t>The </a:t>
            </a:r>
            <a:r>
              <a:rPr lang="en-US" dirty="0"/>
              <a:t>story should embody the change message. </a:t>
            </a:r>
            <a:endParaRPr lang="en-US" dirty="0" smtClean="0"/>
          </a:p>
          <a:p>
            <a:r>
              <a:rPr lang="en-US" dirty="0" smtClean="0"/>
              <a:t>The </a:t>
            </a:r>
            <a:r>
              <a:rPr lang="en-US" dirty="0"/>
              <a:t>change message should be implicit. </a:t>
            </a:r>
            <a:endParaRPr lang="en-US" dirty="0" smtClean="0"/>
          </a:p>
          <a:p>
            <a:r>
              <a:rPr lang="en-US" dirty="0" smtClean="0"/>
              <a:t>The </a:t>
            </a:r>
            <a:r>
              <a:rPr lang="en-US" dirty="0"/>
              <a:t>listeners should be encouraged to identify with </a:t>
            </a:r>
            <a:r>
              <a:rPr lang="en-US" dirty="0" smtClean="0"/>
              <a:t>the protagonist (hero) </a:t>
            </a:r>
          </a:p>
          <a:p>
            <a:r>
              <a:rPr lang="en-US" dirty="0" smtClean="0"/>
              <a:t>The </a:t>
            </a:r>
            <a:r>
              <a:rPr lang="en-US" dirty="0"/>
              <a:t>story should deal with a speciﬁc individual or organization. </a:t>
            </a:r>
            <a:endParaRPr lang="en-US" dirty="0" smtClean="0"/>
          </a:p>
          <a:p>
            <a:r>
              <a:rPr lang="en-US" dirty="0" smtClean="0"/>
              <a:t>The </a:t>
            </a:r>
            <a:r>
              <a:rPr lang="en-US" dirty="0"/>
              <a:t>protagonist should be prototypical of the organization’s main business. </a:t>
            </a:r>
            <a:endParaRPr lang="en-US" dirty="0" smtClean="0"/>
          </a:p>
          <a:p>
            <a:r>
              <a:rPr lang="en-US" dirty="0" smtClean="0"/>
              <a:t>Other </a:t>
            </a:r>
            <a:r>
              <a:rPr lang="en-US" dirty="0"/>
              <a:t>things being equal, true is better than invented. </a:t>
            </a:r>
            <a:endParaRPr lang="en-US" dirty="0" smtClean="0"/>
          </a:p>
          <a:p>
            <a:r>
              <a:rPr lang="en-US" dirty="0" smtClean="0"/>
              <a:t>One </a:t>
            </a:r>
            <a:r>
              <a:rPr lang="en-US" dirty="0"/>
              <a:t>should test, test, and test again</a:t>
            </a:r>
            <a:r>
              <a:rPr lang="en-US" dirty="0" smtClean="0"/>
              <a:t>.</a:t>
            </a:r>
          </a:p>
        </p:txBody>
      </p:sp>
    </p:spTree>
    <p:extLst>
      <p:ext uri="{BB962C8B-B14F-4D97-AF65-F5344CB8AC3E}">
        <p14:creationId xmlns:p14="http://schemas.microsoft.com/office/powerpoint/2010/main" val="1368448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Autofit/>
          </a:bodyPr>
          <a:lstStyle/>
          <a:p>
            <a:r>
              <a:rPr lang="en-US" sz="3200" dirty="0" smtClean="0"/>
              <a:t>KC </a:t>
            </a:r>
            <a:r>
              <a:rPr lang="en-US" sz="3200" dirty="0"/>
              <a:t>at Individual and Group </a:t>
            </a:r>
            <a:r>
              <a:rPr lang="en-US" sz="3200" dirty="0" smtClean="0"/>
              <a:t>Level….</a:t>
            </a:r>
            <a:r>
              <a:rPr lang="en-US" sz="3200" dirty="0"/>
              <a:t> </a:t>
            </a:r>
            <a:r>
              <a:rPr lang="en-US" sz="3200" dirty="0" smtClean="0"/>
              <a:t/>
            </a:r>
            <a:br>
              <a:rPr lang="en-US" sz="3200" dirty="0" smtClean="0"/>
            </a:br>
            <a:r>
              <a:rPr lang="en-US" sz="3200" dirty="0"/>
              <a:t>Some Other Methods of Tacit Knowledge </a:t>
            </a:r>
            <a:r>
              <a:rPr lang="en-US" sz="3200" dirty="0" smtClean="0"/>
              <a:t>Capture</a:t>
            </a:r>
          </a:p>
        </p:txBody>
      </p:sp>
      <p:sp>
        <p:nvSpPr>
          <p:cNvPr id="25603" name="Content Placeholder 2"/>
          <p:cNvSpPr>
            <a:spLocks noGrp="1"/>
          </p:cNvSpPr>
          <p:nvPr>
            <p:ph idx="1"/>
          </p:nvPr>
        </p:nvSpPr>
        <p:spPr/>
        <p:txBody>
          <a:bodyPr>
            <a:normAutofit/>
          </a:bodyPr>
          <a:lstStyle/>
          <a:p>
            <a:r>
              <a:rPr lang="en-US" sz="2800" dirty="0" smtClean="0"/>
              <a:t>Ad </a:t>
            </a:r>
            <a:r>
              <a:rPr lang="en-US" sz="2800" dirty="0"/>
              <a:t>hoc sessions</a:t>
            </a:r>
            <a:r>
              <a:rPr lang="en-US" sz="2800" dirty="0" smtClean="0"/>
              <a:t>.</a:t>
            </a:r>
          </a:p>
          <a:p>
            <a:r>
              <a:rPr lang="en-US" sz="2800" dirty="0" smtClean="0"/>
              <a:t>Road </a:t>
            </a:r>
            <a:r>
              <a:rPr lang="en-US" sz="2800" dirty="0"/>
              <a:t>maps. </a:t>
            </a:r>
            <a:endParaRPr lang="en-US" sz="2800" dirty="0" smtClean="0"/>
          </a:p>
          <a:p>
            <a:r>
              <a:rPr lang="en-US" sz="2800" dirty="0" smtClean="0"/>
              <a:t>Learning </a:t>
            </a:r>
            <a:r>
              <a:rPr lang="en-US" sz="2800" dirty="0"/>
              <a:t>histories. </a:t>
            </a:r>
            <a:endParaRPr lang="en-US" sz="2800" dirty="0" smtClean="0"/>
          </a:p>
          <a:p>
            <a:r>
              <a:rPr lang="en-US" sz="2800" dirty="0" smtClean="0"/>
              <a:t>Action </a:t>
            </a:r>
            <a:r>
              <a:rPr lang="en-US" sz="2800" dirty="0"/>
              <a:t>learning. </a:t>
            </a:r>
            <a:endParaRPr lang="en-US" sz="2800" dirty="0" smtClean="0"/>
          </a:p>
          <a:p>
            <a:r>
              <a:rPr lang="en-US" sz="2800" dirty="0" smtClean="0"/>
              <a:t>E-learning</a:t>
            </a:r>
            <a:r>
              <a:rPr lang="en-US" sz="2800" dirty="0"/>
              <a:t>. </a:t>
            </a:r>
            <a:endParaRPr lang="en-US" sz="2800" dirty="0" smtClean="0"/>
          </a:p>
          <a:p>
            <a:r>
              <a:rPr lang="en-US" sz="2800" dirty="0" smtClean="0"/>
              <a:t>Learning </a:t>
            </a:r>
            <a:r>
              <a:rPr lang="en-US" sz="2800" dirty="0"/>
              <a:t>from others through business guest speakers and benchmarking against best practices.</a:t>
            </a:r>
          </a:p>
        </p:txBody>
      </p:sp>
    </p:spTree>
    <p:extLst>
      <p:ext uri="{BB962C8B-B14F-4D97-AF65-F5344CB8AC3E}">
        <p14:creationId xmlns:p14="http://schemas.microsoft.com/office/powerpoint/2010/main" val="34478842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a:bodyPr>
          <a:lstStyle/>
          <a:p>
            <a:r>
              <a:rPr lang="en-US" sz="4000" dirty="0" smtClean="0"/>
              <a:t> Knowledge Acquisition Phases</a:t>
            </a:r>
            <a:endParaRPr lang="en-US"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12776"/>
            <a:ext cx="8711464"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22439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Tacit Knowledge Capture at the Organizational </a:t>
            </a:r>
            <a:r>
              <a:rPr lang="en-US" dirty="0" smtClean="0"/>
              <a:t>Level</a:t>
            </a:r>
            <a:endParaRPr lang="en-US" dirty="0"/>
          </a:p>
        </p:txBody>
      </p:sp>
      <p:sp>
        <p:nvSpPr>
          <p:cNvPr id="3" name="Content Placeholder 2"/>
          <p:cNvSpPr>
            <a:spLocks noGrp="1"/>
          </p:cNvSpPr>
          <p:nvPr>
            <p:ph idx="1"/>
          </p:nvPr>
        </p:nvSpPr>
        <p:spPr/>
        <p:txBody>
          <a:bodyPr/>
          <a:lstStyle/>
          <a:p>
            <a:pPr marL="0" indent="0">
              <a:buNone/>
            </a:pPr>
            <a:r>
              <a:rPr lang="en-US" dirty="0" smtClean="0"/>
              <a:t>More macro level  </a:t>
            </a:r>
          </a:p>
          <a:p>
            <a:r>
              <a:rPr lang="en-US" dirty="0"/>
              <a:t>Grafting:  </a:t>
            </a:r>
            <a:r>
              <a:rPr lang="en-US" sz="2000" dirty="0"/>
              <a:t>migration of knowledge between ﬁrms</a:t>
            </a:r>
            <a:endParaRPr lang="en-US" dirty="0" smtClean="0"/>
          </a:p>
          <a:p>
            <a:r>
              <a:rPr lang="en-US" dirty="0"/>
              <a:t>Vicarious learning: </a:t>
            </a:r>
            <a:r>
              <a:rPr lang="en-US" sz="2000" dirty="0" smtClean="0"/>
              <a:t>one </a:t>
            </a:r>
            <a:r>
              <a:rPr lang="en-US" sz="2000" dirty="0"/>
              <a:t>ﬁrm observing other ﬁrms’ </a:t>
            </a:r>
            <a:r>
              <a:rPr lang="en-US" sz="2000" dirty="0" smtClean="0"/>
              <a:t>demonstrations </a:t>
            </a:r>
            <a:r>
              <a:rPr lang="en-US" sz="2000" dirty="0"/>
              <a:t>of techniques or procedures</a:t>
            </a:r>
            <a:endParaRPr lang="en-US" dirty="0" smtClean="0"/>
          </a:p>
          <a:p>
            <a:r>
              <a:rPr lang="en-US" dirty="0" smtClean="0"/>
              <a:t>Experiential learning</a:t>
            </a:r>
            <a:r>
              <a:rPr lang="en-US" dirty="0"/>
              <a:t>: </a:t>
            </a:r>
            <a:r>
              <a:rPr lang="en-US" sz="2000" dirty="0"/>
              <a:t>learning curve to establish routines and </a:t>
            </a:r>
            <a:r>
              <a:rPr lang="en-US" sz="2000" dirty="0" smtClean="0"/>
              <a:t>procedures (tacit, but convertible through codification and documentation)</a:t>
            </a:r>
          </a:p>
          <a:p>
            <a:r>
              <a:rPr lang="en-US" dirty="0" smtClean="0"/>
              <a:t>Inferential </a:t>
            </a:r>
            <a:r>
              <a:rPr lang="en-US" dirty="0"/>
              <a:t>processes. </a:t>
            </a:r>
            <a:r>
              <a:rPr lang="en-US" sz="2000" dirty="0"/>
              <a:t>interpretation of events, states, changes, and outcomes relative to the activities undertaken </a:t>
            </a:r>
            <a:r>
              <a:rPr lang="en-US" sz="2000" dirty="0" smtClean="0"/>
              <a:t>and </a:t>
            </a:r>
            <a:r>
              <a:rPr lang="en-US" sz="2000" dirty="0"/>
              <a:t>decisions </a:t>
            </a:r>
            <a:r>
              <a:rPr lang="en-US" sz="2000" dirty="0" smtClean="0"/>
              <a:t>made.</a:t>
            </a:r>
          </a:p>
          <a:p>
            <a:pPr marL="0" indent="0" algn="r">
              <a:buNone/>
            </a:pPr>
            <a:r>
              <a:rPr lang="de-DE" sz="2000" dirty="0" smtClean="0"/>
              <a:t>(Malhotra, 2000)</a:t>
            </a:r>
            <a:endParaRPr lang="en-US" dirty="0"/>
          </a:p>
        </p:txBody>
      </p:sp>
    </p:spTree>
    <p:extLst>
      <p:ext uri="{BB962C8B-B14F-4D97-AF65-F5344CB8AC3E}">
        <p14:creationId xmlns:p14="http://schemas.microsoft.com/office/powerpoint/2010/main" val="3760534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Knowledge Codification Quality</a:t>
            </a:r>
            <a:r>
              <a:rPr lang="de-DE" sz="2800" b="1" dirty="0" smtClean="0"/>
              <a:t>: </a:t>
            </a:r>
            <a:r>
              <a:rPr lang="en-US" sz="2800" b="1" dirty="0" smtClean="0"/>
              <a:t>Important Considerations</a:t>
            </a:r>
            <a:endParaRPr lang="en-US" sz="2800" b="1" dirty="0"/>
          </a:p>
        </p:txBody>
      </p:sp>
      <p:sp>
        <p:nvSpPr>
          <p:cNvPr id="3" name="Content Placeholder 2"/>
          <p:cNvSpPr>
            <a:spLocks noGrp="1"/>
          </p:cNvSpPr>
          <p:nvPr>
            <p:ph idx="1"/>
          </p:nvPr>
        </p:nvSpPr>
        <p:spPr/>
        <p:txBody>
          <a:bodyPr/>
          <a:lstStyle/>
          <a:p>
            <a:r>
              <a:rPr lang="en-US" dirty="0" smtClean="0"/>
              <a:t>Accuracy</a:t>
            </a:r>
          </a:p>
          <a:p>
            <a:r>
              <a:rPr lang="en-US" dirty="0" smtClean="0"/>
              <a:t>Readability/Understandability </a:t>
            </a:r>
          </a:p>
          <a:p>
            <a:r>
              <a:rPr lang="en-US" dirty="0" smtClean="0"/>
              <a:t>Accessibility</a:t>
            </a:r>
          </a:p>
          <a:p>
            <a:r>
              <a:rPr lang="en-US" dirty="0" smtClean="0"/>
              <a:t>Currency</a:t>
            </a:r>
          </a:p>
          <a:p>
            <a:r>
              <a:rPr lang="en-US" dirty="0" smtClean="0"/>
              <a:t>Authority/ Credibility </a:t>
            </a:r>
            <a:endParaRPr lang="en-US" dirty="0"/>
          </a:p>
        </p:txBody>
      </p:sp>
    </p:spTree>
    <p:extLst>
      <p:ext uri="{BB962C8B-B14F-4D97-AF65-F5344CB8AC3E}">
        <p14:creationId xmlns:p14="http://schemas.microsoft.com/office/powerpoint/2010/main" val="3537701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Knowledge Codification</a:t>
            </a:r>
            <a:endParaRPr lang="en-US" sz="2800" b="1" dirty="0"/>
          </a:p>
        </p:txBody>
      </p:sp>
      <p:sp>
        <p:nvSpPr>
          <p:cNvPr id="3" name="Content Placeholder 2"/>
          <p:cNvSpPr>
            <a:spLocks noGrp="1"/>
          </p:cNvSpPr>
          <p:nvPr>
            <p:ph idx="1"/>
          </p:nvPr>
        </p:nvSpPr>
        <p:spPr/>
        <p:txBody>
          <a:bodyPr/>
          <a:lstStyle/>
          <a:p>
            <a:r>
              <a:rPr lang="en-US" dirty="0"/>
              <a:t>Cognitive </a:t>
            </a:r>
            <a:r>
              <a:rPr lang="en-US" dirty="0" smtClean="0"/>
              <a:t>Maps</a:t>
            </a:r>
            <a:r>
              <a:rPr lang="en-US" dirty="0"/>
              <a:t>: Mental Maps  based on concept mapping </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1118" y="2852936"/>
            <a:ext cx="6490749"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557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73832"/>
            <a:ext cx="8229600" cy="1143000"/>
          </a:xfrm>
        </p:spPr>
        <p:txBody>
          <a:bodyPr/>
          <a:lstStyle/>
          <a:p>
            <a:r>
              <a:rPr lang="en-US" dirty="0" smtClean="0"/>
              <a:t>KM System Life Cycle</a:t>
            </a:r>
          </a:p>
        </p:txBody>
      </p:sp>
      <p:sp>
        <p:nvSpPr>
          <p:cNvPr id="22531" name="Content Placeholder 2"/>
          <p:cNvSpPr>
            <a:spLocks noGrp="1"/>
          </p:cNvSpPr>
          <p:nvPr>
            <p:ph idx="1"/>
          </p:nvPr>
        </p:nvSpPr>
        <p:spPr>
          <a:xfrm>
            <a:off x="838200" y="2362200"/>
            <a:ext cx="7693025" cy="4343400"/>
          </a:xfrm>
        </p:spPr>
        <p:txBody>
          <a:bodyPr/>
          <a:lstStyle/>
          <a:p>
            <a:r>
              <a:rPr lang="en-US" smtClean="0"/>
              <a:t>Evaluate existing infrastructure.</a:t>
            </a:r>
          </a:p>
          <a:p>
            <a:r>
              <a:rPr lang="en-US" smtClean="0"/>
              <a:t>Form the KM team.</a:t>
            </a:r>
          </a:p>
          <a:p>
            <a:r>
              <a:rPr lang="en-US" smtClean="0"/>
              <a:t>Knowledge capture.</a:t>
            </a:r>
          </a:p>
          <a:p>
            <a:r>
              <a:rPr lang="en-US" smtClean="0"/>
              <a:t>Design KM blueprint.</a:t>
            </a:r>
          </a:p>
          <a:p>
            <a:r>
              <a:rPr lang="en-US" smtClean="0"/>
              <a:t>Verify and validate the KM system.</a:t>
            </a:r>
          </a:p>
          <a:p>
            <a:r>
              <a:rPr lang="en-US" smtClean="0"/>
              <a:t>Implement the KM system.</a:t>
            </a:r>
          </a:p>
          <a:p>
            <a:r>
              <a:rPr lang="en-US" smtClean="0"/>
              <a:t>Manage change and reward structures.</a:t>
            </a:r>
          </a:p>
          <a:p>
            <a:r>
              <a:rPr lang="en-US" smtClean="0"/>
              <a:t>Postsystem evaluation.</a:t>
            </a:r>
          </a:p>
        </p:txBody>
      </p:sp>
    </p:spTree>
    <p:extLst>
      <p:ext uri="{BB962C8B-B14F-4D97-AF65-F5344CB8AC3E}">
        <p14:creationId xmlns:p14="http://schemas.microsoft.com/office/powerpoint/2010/main" val="13988654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80696"/>
          </a:xfrm>
        </p:spPr>
        <p:txBody>
          <a:bodyPr>
            <a:normAutofit/>
          </a:bodyPr>
          <a:lstStyle/>
          <a:p>
            <a:pPr algn="ctr"/>
            <a:r>
              <a:rPr lang="en-US" sz="2800" b="1" dirty="0" smtClean="0"/>
              <a:t>Knowledge Codification</a:t>
            </a:r>
            <a:endParaRPr lang="en-US" sz="2800" b="1" dirty="0"/>
          </a:p>
        </p:txBody>
      </p:sp>
      <p:sp>
        <p:nvSpPr>
          <p:cNvPr id="3" name="Content Placeholder 2"/>
          <p:cNvSpPr>
            <a:spLocks noGrp="1"/>
          </p:cNvSpPr>
          <p:nvPr>
            <p:ph idx="1"/>
          </p:nvPr>
        </p:nvSpPr>
        <p:spPr>
          <a:xfrm>
            <a:off x="467544" y="1268760"/>
            <a:ext cx="8219256" cy="5256584"/>
          </a:xfrm>
        </p:spPr>
        <p:txBody>
          <a:bodyPr/>
          <a:lstStyle/>
          <a:p>
            <a:r>
              <a:rPr lang="en-US" dirty="0"/>
              <a:t>Decision </a:t>
            </a:r>
            <a:r>
              <a:rPr lang="en-US" dirty="0" smtClean="0"/>
              <a:t>Trees: </a:t>
            </a:r>
            <a:r>
              <a:rPr lang="en-US" sz="2000" dirty="0" smtClean="0"/>
              <a:t>The </a:t>
            </a:r>
            <a:r>
              <a:rPr lang="en-US" sz="2000" dirty="0"/>
              <a:t>decision tree is typically in the form of a ﬂowchart, with alternate paths indicating the impact of different decisions being </a:t>
            </a:r>
            <a:r>
              <a:rPr lang="en-US" sz="2000" dirty="0" smtClean="0"/>
              <a:t>made. </a:t>
            </a: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348880"/>
            <a:ext cx="6486798"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850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Knowledge </a:t>
            </a:r>
            <a:r>
              <a:rPr lang="en-US" dirty="0" smtClean="0"/>
              <a:t>Taxonomies: </a:t>
            </a:r>
            <a:r>
              <a:rPr lang="en-US" sz="2000" dirty="0" smtClean="0"/>
              <a:t> </a:t>
            </a:r>
          </a:p>
          <a:p>
            <a:r>
              <a:rPr lang="en-US" sz="2000" dirty="0" smtClean="0"/>
              <a:t>concepts that have </a:t>
            </a:r>
            <a:r>
              <a:rPr lang="en-US" sz="2000" dirty="0"/>
              <a:t>been identiﬁed </a:t>
            </a:r>
            <a:r>
              <a:rPr lang="en-US" sz="2000"/>
              <a:t>and </a:t>
            </a:r>
            <a:r>
              <a:rPr lang="en-US" sz="2000" smtClean="0"/>
              <a:t>captured and </a:t>
            </a:r>
            <a:r>
              <a:rPr lang="en-US" sz="2000" dirty="0" smtClean="0"/>
              <a:t>arranged </a:t>
            </a:r>
            <a:r>
              <a:rPr lang="en-US" sz="2000" dirty="0"/>
              <a:t>in a hierarchy </a:t>
            </a:r>
            <a:endParaRPr lang="en-US" sz="2000" dirty="0" smtClean="0"/>
          </a:p>
          <a:p>
            <a:r>
              <a:rPr lang="en-US" sz="2000" dirty="0"/>
              <a:t>Taxonomies are basic classiﬁcation systems that enable us to describe concepts and their </a:t>
            </a:r>
            <a:r>
              <a:rPr lang="en-US" sz="2000" dirty="0" smtClean="0"/>
              <a:t>dependencies</a:t>
            </a:r>
          </a:p>
          <a:p>
            <a:r>
              <a:rPr lang="en-US" sz="2000" dirty="0"/>
              <a:t>An important concept that underlies taxonomies is the notion of inheritance. Each node is a subgroup of the node above it</a:t>
            </a:r>
          </a:p>
          <a:p>
            <a:r>
              <a:rPr lang="de-DE" dirty="0" smtClean="0"/>
              <a:t>Example of </a:t>
            </a:r>
            <a:r>
              <a:rPr lang="en-US" dirty="0" smtClean="0"/>
              <a:t>Taxonomies: </a:t>
            </a:r>
            <a:r>
              <a:rPr lang="en-US" dirty="0" err="1" smtClean="0"/>
              <a:t>DDC</a:t>
            </a:r>
            <a:r>
              <a:rPr lang="en-US" dirty="0" smtClean="0"/>
              <a:t> Hierarchy of Knowledge</a:t>
            </a:r>
            <a:endParaRPr lang="en-US" dirty="0"/>
          </a:p>
        </p:txBody>
      </p:sp>
      <p:sp>
        <p:nvSpPr>
          <p:cNvPr id="4" name="Title 1"/>
          <p:cNvSpPr>
            <a:spLocks noGrp="1"/>
          </p:cNvSpPr>
          <p:nvPr>
            <p:ph type="title"/>
          </p:nvPr>
        </p:nvSpPr>
        <p:spPr/>
        <p:txBody>
          <a:bodyPr>
            <a:normAutofit/>
          </a:bodyPr>
          <a:lstStyle/>
          <a:p>
            <a:pPr algn="ctr"/>
            <a:r>
              <a:rPr lang="en-US" sz="2800" b="1" dirty="0" smtClean="0"/>
              <a:t>Knowledge Codification</a:t>
            </a:r>
            <a:endParaRPr lang="en-US" sz="2800" b="1" dirty="0"/>
          </a:p>
        </p:txBody>
      </p:sp>
    </p:spTree>
    <p:extLst>
      <p:ext uri="{BB962C8B-B14F-4D97-AF65-F5344CB8AC3E}">
        <p14:creationId xmlns:p14="http://schemas.microsoft.com/office/powerpoint/2010/main" val="7634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dirty="0" smtClean="0"/>
              <a:t>Challenges in Building KM Systems</a:t>
            </a:r>
          </a:p>
        </p:txBody>
      </p:sp>
      <p:sp>
        <p:nvSpPr>
          <p:cNvPr id="23555" name="Rectangle 3"/>
          <p:cNvSpPr>
            <a:spLocks noGrp="1" noChangeArrowheads="1"/>
          </p:cNvSpPr>
          <p:nvPr>
            <p:ph type="body" idx="1"/>
          </p:nvPr>
        </p:nvSpPr>
        <p:spPr/>
        <p:txBody>
          <a:bodyPr/>
          <a:lstStyle/>
          <a:p>
            <a:pPr eaLnBrk="1" hangingPunct="1"/>
            <a:endParaRPr lang="en-US" dirty="0" smtClean="0"/>
          </a:p>
          <a:p>
            <a:pPr eaLnBrk="1" hangingPunct="1"/>
            <a:r>
              <a:rPr lang="en-US" dirty="0" smtClean="0"/>
              <a:t>Culture</a:t>
            </a:r>
          </a:p>
          <a:p>
            <a:pPr eaLnBrk="1" hangingPunct="1"/>
            <a:r>
              <a:rPr lang="en-US" dirty="0" smtClean="0"/>
              <a:t>Knowledge evaluation</a:t>
            </a:r>
          </a:p>
          <a:p>
            <a:pPr eaLnBrk="1" hangingPunct="1"/>
            <a:r>
              <a:rPr lang="en-US" dirty="0" smtClean="0"/>
              <a:t>Knowledge processing</a:t>
            </a:r>
          </a:p>
          <a:p>
            <a:pPr eaLnBrk="1" hangingPunct="1"/>
            <a:r>
              <a:rPr lang="en-US" dirty="0" smtClean="0"/>
              <a:t>Knowledge implementing</a:t>
            </a:r>
          </a:p>
        </p:txBody>
      </p:sp>
    </p:spTree>
    <p:extLst>
      <p:ext uri="{BB962C8B-B14F-4D97-AF65-F5344CB8AC3E}">
        <p14:creationId xmlns:p14="http://schemas.microsoft.com/office/powerpoint/2010/main" val="3187496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KM Team</a:t>
            </a:r>
            <a:endParaRPr lang="en-US" dirty="0"/>
          </a:p>
        </p:txBody>
      </p:sp>
      <p:sp>
        <p:nvSpPr>
          <p:cNvPr id="3" name="Content Placeholder 2"/>
          <p:cNvSpPr>
            <a:spLocks noGrp="1"/>
          </p:cNvSpPr>
          <p:nvPr>
            <p:ph idx="1"/>
          </p:nvPr>
        </p:nvSpPr>
        <p:spPr/>
        <p:txBody>
          <a:bodyPr/>
          <a:lstStyle/>
          <a:p>
            <a:r>
              <a:rPr lang="en-US" dirty="0" smtClean="0"/>
              <a:t>Champion</a:t>
            </a:r>
          </a:p>
          <a:p>
            <a:r>
              <a:rPr lang="en-US" dirty="0"/>
              <a:t>Knowledge Developer </a:t>
            </a:r>
            <a:endParaRPr lang="en-US" dirty="0" smtClean="0"/>
          </a:p>
          <a:p>
            <a:r>
              <a:rPr lang="en-US" dirty="0" smtClean="0"/>
              <a:t> </a:t>
            </a:r>
            <a:r>
              <a:rPr lang="en-US" dirty="0"/>
              <a:t>Knowledge </a:t>
            </a:r>
            <a:r>
              <a:rPr lang="en-US" dirty="0" smtClean="0"/>
              <a:t>Worker</a:t>
            </a:r>
          </a:p>
          <a:p>
            <a:r>
              <a:rPr lang="de-DE" dirty="0" smtClean="0"/>
              <a:t>Knower</a:t>
            </a:r>
            <a:endParaRPr lang="en-US" dirty="0" smtClean="0"/>
          </a:p>
          <a:p>
            <a:endParaRPr lang="en-US" dirty="0"/>
          </a:p>
        </p:txBody>
      </p:sp>
    </p:spTree>
    <p:extLst>
      <p:ext uri="{BB962C8B-B14F-4D97-AF65-F5344CB8AC3E}">
        <p14:creationId xmlns:p14="http://schemas.microsoft.com/office/powerpoint/2010/main" val="317540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sz="3100" dirty="0"/>
              <a:t>Knowledge </a:t>
            </a:r>
            <a:r>
              <a:rPr lang="en-US" sz="3100" dirty="0" smtClean="0"/>
              <a:t>Team</a:t>
            </a:r>
            <a:br>
              <a:rPr lang="en-US" sz="3100" dirty="0" smtClean="0"/>
            </a:br>
            <a:r>
              <a:rPr lang="en-US" dirty="0" smtClean="0"/>
              <a:t>Role of the champion</a:t>
            </a:r>
          </a:p>
        </p:txBody>
      </p:sp>
      <p:sp>
        <p:nvSpPr>
          <p:cNvPr id="24579" name="Content Placeholder 2"/>
          <p:cNvSpPr>
            <a:spLocks noGrp="1"/>
          </p:cNvSpPr>
          <p:nvPr>
            <p:ph idx="1"/>
          </p:nvPr>
        </p:nvSpPr>
        <p:spPr/>
        <p:txBody>
          <a:bodyPr/>
          <a:lstStyle/>
          <a:p>
            <a:endParaRPr lang="en-US" dirty="0" smtClean="0"/>
          </a:p>
          <a:p>
            <a:r>
              <a:rPr lang="en-US" dirty="0" smtClean="0"/>
              <a:t>A champion is someone in an organization who, because of position, power, influence or control, secures the organization’s support for new system from inception to deployment.</a:t>
            </a:r>
          </a:p>
        </p:txBody>
      </p:sp>
    </p:spTree>
    <p:extLst>
      <p:ext uri="{BB962C8B-B14F-4D97-AF65-F5344CB8AC3E}">
        <p14:creationId xmlns:p14="http://schemas.microsoft.com/office/powerpoint/2010/main" val="3327693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Developer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872952"/>
            <a:ext cx="614362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850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sz="3100" dirty="0"/>
              <a:t>Knowledge </a:t>
            </a:r>
            <a:r>
              <a:rPr lang="en-US" sz="3100" dirty="0" smtClean="0"/>
              <a:t>Team</a:t>
            </a:r>
            <a:r>
              <a:rPr lang="en-US" dirty="0" smtClean="0"/>
              <a:t/>
            </a:r>
            <a:br>
              <a:rPr lang="en-US" dirty="0" smtClean="0"/>
            </a:br>
            <a:r>
              <a:rPr lang="en-US" dirty="0" smtClean="0"/>
              <a:t>Knowledge Worker</a:t>
            </a:r>
          </a:p>
        </p:txBody>
      </p:sp>
      <p:sp>
        <p:nvSpPr>
          <p:cNvPr id="25603" name="Content Placeholder 2"/>
          <p:cNvSpPr>
            <a:spLocks noGrp="1"/>
          </p:cNvSpPr>
          <p:nvPr>
            <p:ph idx="1"/>
          </p:nvPr>
        </p:nvSpPr>
        <p:spPr/>
        <p:txBody>
          <a:bodyPr/>
          <a:lstStyle/>
          <a:p>
            <a:r>
              <a:rPr lang="en-US" smtClean="0"/>
              <a:t>A knowledge worker is someone who uses IT in conducting day-to-day business and one that has direct impact on the efficiency and productivity of the job and the work process(Awad 1996).</a:t>
            </a:r>
          </a:p>
          <a:p>
            <a:r>
              <a:rPr lang="en-US" smtClean="0"/>
              <a:t>Knowledge workers are people who use their heads more than their hand to produce value(horbie 1999).</a:t>
            </a:r>
          </a:p>
        </p:txBody>
      </p:sp>
    </p:spTree>
    <p:extLst>
      <p:ext uri="{BB962C8B-B14F-4D97-AF65-F5344CB8AC3E}">
        <p14:creationId xmlns:p14="http://schemas.microsoft.com/office/powerpoint/2010/main" val="3033165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p:txBody>
          <a:bodyPr/>
          <a:lstStyle/>
          <a:p>
            <a:endParaRPr lang="en-US" dirty="0" smtClean="0"/>
          </a:p>
          <a:p>
            <a:r>
              <a:rPr lang="en-US" dirty="0" smtClean="0"/>
              <a:t>Adopt the culture of the organization.</a:t>
            </a:r>
          </a:p>
          <a:p>
            <a:r>
              <a:rPr lang="en-US" dirty="0" smtClean="0"/>
              <a:t>Align personal and professional growth.</a:t>
            </a:r>
          </a:p>
          <a:p>
            <a:r>
              <a:rPr lang="en-US" dirty="0" smtClean="0"/>
              <a:t>Attitude of collaboration and sharing.</a:t>
            </a:r>
          </a:p>
          <a:p>
            <a:r>
              <a:rPr lang="en-US" dirty="0" smtClean="0"/>
              <a:t>Creative minded.</a:t>
            </a:r>
          </a:p>
          <a:p>
            <a:r>
              <a:rPr lang="en-US" dirty="0" smtClean="0"/>
              <a:t>Innovative capacity.</a:t>
            </a:r>
          </a:p>
          <a:p>
            <a:pPr>
              <a:buFont typeface="Wingdings" pitchFamily="2" charset="2"/>
              <a:buNone/>
            </a:pPr>
            <a:endParaRPr lang="en-US" dirty="0" smtClean="0"/>
          </a:p>
        </p:txBody>
      </p:sp>
      <p:sp>
        <p:nvSpPr>
          <p:cNvPr id="6" name="Title 1"/>
          <p:cNvSpPr>
            <a:spLocks noGrp="1"/>
          </p:cNvSpPr>
          <p:nvPr>
            <p:ph type="title"/>
          </p:nvPr>
        </p:nvSpPr>
        <p:spPr/>
        <p:txBody>
          <a:bodyPr>
            <a:normAutofit fontScale="90000"/>
          </a:bodyPr>
          <a:lstStyle/>
          <a:p>
            <a:r>
              <a:rPr lang="en-US" sz="3100" dirty="0"/>
              <a:t>Knowledge </a:t>
            </a:r>
            <a:r>
              <a:rPr lang="en-US" sz="3100" dirty="0" smtClean="0"/>
              <a:t>Team</a:t>
            </a:r>
            <a:r>
              <a:rPr lang="en-US" dirty="0" smtClean="0"/>
              <a:t/>
            </a:r>
            <a:br>
              <a:rPr lang="en-US" dirty="0" smtClean="0"/>
            </a:br>
            <a:r>
              <a:rPr lang="en-US" dirty="0"/>
              <a:t>Knowledge Worker’s Attributes</a:t>
            </a:r>
            <a:endParaRPr lang="en-US" dirty="0" smtClean="0"/>
          </a:p>
        </p:txBody>
      </p:sp>
    </p:spTree>
    <p:extLst>
      <p:ext uri="{BB962C8B-B14F-4D97-AF65-F5344CB8AC3E}">
        <p14:creationId xmlns:p14="http://schemas.microsoft.com/office/powerpoint/2010/main" val="37568957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6657</TotalTime>
  <Words>1082</Words>
  <Application>Microsoft Office PowerPoint</Application>
  <PresentationFormat>On-screen Show (4:3)</PresentationFormat>
  <Paragraphs>154</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LIS-636 &amp; 411 Knowledge Management</vt:lpstr>
      <vt:lpstr>KM Cycle….. Cont.</vt:lpstr>
      <vt:lpstr>KM System Life Cycle</vt:lpstr>
      <vt:lpstr>Challenges in Building KM Systems</vt:lpstr>
      <vt:lpstr>KM Team</vt:lpstr>
      <vt:lpstr>Knowledge Team Role of the champion</vt:lpstr>
      <vt:lpstr>Knowledge Developer </vt:lpstr>
      <vt:lpstr>Knowledge Team Knowledge Worker</vt:lpstr>
      <vt:lpstr>Knowledge Team Knowledge Worker’s Attributes</vt:lpstr>
      <vt:lpstr>Knowledge Team Knowledge Worker’s Attributes</vt:lpstr>
      <vt:lpstr>Knowledge Management Models</vt:lpstr>
      <vt:lpstr>KM Models…   Nonaka and Takeuchi (1995)… K. Spiral</vt:lpstr>
      <vt:lpstr>KM Models…   Nonaka and Takeuchi (1995)… K. Spiral…</vt:lpstr>
      <vt:lpstr>KM Models…Choo (1998)… Sense Making External environment / information stimulus / trigger </vt:lpstr>
      <vt:lpstr>KM Models…Choo (1998)… Sense Making….Cont.</vt:lpstr>
      <vt:lpstr>KM Models…Choo (1998)… Sense Making….Cont.</vt:lpstr>
      <vt:lpstr>Role of KM in Library and Information Centers</vt:lpstr>
      <vt:lpstr>Role of KM in Library and Information Centers</vt:lpstr>
      <vt:lpstr>KNOWLEDGE CAPTURE &amp; CODIFICATION</vt:lpstr>
      <vt:lpstr>PowerPoint Presentation</vt:lpstr>
      <vt:lpstr>KNOWLEDGE ACQUISITION/CAPTURE &amp; LEARNING</vt:lpstr>
      <vt:lpstr>Knowledge Capture (KC) at Individual and Group Level</vt:lpstr>
      <vt:lpstr>KC at Individual and Group Level….  Tacit Knowledge Capture</vt:lpstr>
      <vt:lpstr>KC at Individual and Group Level….  Tacit Knowledge Capture</vt:lpstr>
      <vt:lpstr>KC at Individual and Group Level….  Some Other Methods of Tacit Knowledge Capture</vt:lpstr>
      <vt:lpstr> Knowledge Acquisition Phases</vt:lpstr>
      <vt:lpstr>Tacit Knowledge Capture at the Organizational Level</vt:lpstr>
      <vt:lpstr>Knowledge Codification Quality: Important Considerations</vt:lpstr>
      <vt:lpstr>Knowledge Codification</vt:lpstr>
      <vt:lpstr>Knowledge Codification</vt:lpstr>
      <vt:lpstr>Knowledge Codification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LIS-636 Knowledge Management</dc:title>
  <dc:creator>Haroon</dc:creator>
  <cp:lastModifiedBy>Haroon</cp:lastModifiedBy>
  <cp:revision>128</cp:revision>
  <dcterms:created xsi:type="dcterms:W3CDTF">2014-03-11T05:38:10Z</dcterms:created>
  <dcterms:modified xsi:type="dcterms:W3CDTF">2020-04-01T06:34:05Z</dcterms:modified>
</cp:coreProperties>
</file>