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D01-FEB6-4EA5-A262-4BC21BFB516B}" type="datetimeFigureOut">
              <a:rPr lang="en-US" smtClean="0"/>
              <a:t>07-May-18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F1749E9-FEF1-496D-AAD3-270730CC7FD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D01-FEB6-4EA5-A262-4BC21BFB516B}" type="datetimeFigureOut">
              <a:rPr lang="en-US" smtClean="0"/>
              <a:t>07-May-18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49E9-FEF1-496D-AAD3-270730CC7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D01-FEB6-4EA5-A262-4BC21BFB516B}" type="datetimeFigureOut">
              <a:rPr lang="en-US" smtClean="0"/>
              <a:t>07-May-18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49E9-FEF1-496D-AAD3-270730CC7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D01-FEB6-4EA5-A262-4BC21BFB516B}" type="datetimeFigureOut">
              <a:rPr lang="en-US" smtClean="0"/>
              <a:t>07-May-18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49E9-FEF1-496D-AAD3-270730CC7FD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D01-FEB6-4EA5-A262-4BC21BFB516B}" type="datetimeFigureOut">
              <a:rPr lang="en-US" smtClean="0"/>
              <a:t>07-May-18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F1749E9-FEF1-496D-AAD3-270730CC7FD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D01-FEB6-4EA5-A262-4BC21BFB516B}" type="datetimeFigureOut">
              <a:rPr lang="en-US" smtClean="0"/>
              <a:t>07-May-18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49E9-FEF1-496D-AAD3-270730CC7FD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D01-FEB6-4EA5-A262-4BC21BFB516B}" type="datetimeFigureOut">
              <a:rPr lang="en-US" smtClean="0"/>
              <a:t>07-May-18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49E9-FEF1-496D-AAD3-270730CC7FD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D01-FEB6-4EA5-A262-4BC21BFB516B}" type="datetimeFigureOut">
              <a:rPr lang="en-US" smtClean="0"/>
              <a:t>07-May-18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49E9-FEF1-496D-AAD3-270730CC7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D01-FEB6-4EA5-A262-4BC21BFB516B}" type="datetimeFigureOut">
              <a:rPr lang="en-US" smtClean="0"/>
              <a:t>07-May-18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49E9-FEF1-496D-AAD3-270730CC7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D01-FEB6-4EA5-A262-4BC21BFB516B}" type="datetimeFigureOut">
              <a:rPr lang="en-US" smtClean="0"/>
              <a:t>07-May-18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749E9-FEF1-496D-AAD3-270730CC7FD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3D01-FEB6-4EA5-A262-4BC21BFB516B}" type="datetimeFigureOut">
              <a:rPr lang="en-US" smtClean="0"/>
              <a:t>07-May-18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F1749E9-FEF1-496D-AAD3-270730CC7FD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9223D01-FEB6-4EA5-A262-4BC21BFB516B}" type="datetimeFigureOut">
              <a:rPr lang="en-US" smtClean="0"/>
              <a:t>07-May-18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F1749E9-FEF1-496D-AAD3-270730CC7F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sz="3600" dirty="0" smtClean="0"/>
              <a:t>In second language learning, a more </a:t>
            </a:r>
          </a:p>
          <a:p>
            <a:r>
              <a:rPr lang="en-US" sz="3600" dirty="0" smtClean="0"/>
              <a:t>positive attitude developed towards </a:t>
            </a:r>
          </a:p>
          <a:p>
            <a:r>
              <a:rPr lang="en-US" sz="3600" dirty="0" smtClean="0"/>
              <a:t>learners’ errors compared to what was </a:t>
            </a:r>
          </a:p>
          <a:p>
            <a:r>
              <a:rPr lang="en-US" sz="3600" dirty="0" smtClean="0"/>
              <a:t>prevalent in the Contrastive Analysis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Hypothesis.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3820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Errors </a:t>
            </a:r>
            <a:r>
              <a:rPr lang="en-US" dirty="0" smtClean="0"/>
              <a:t>were no longer considered as evil </a:t>
            </a:r>
          </a:p>
          <a:p>
            <a:r>
              <a:rPr lang="en-US" dirty="0" smtClean="0"/>
              <a:t>signs of failure, in teaching and/or </a:t>
            </a:r>
          </a:p>
          <a:p>
            <a:r>
              <a:rPr lang="en-US" dirty="0" smtClean="0"/>
              <a:t>learning, to be eradicated at any cost; </a:t>
            </a:r>
          </a:p>
          <a:p>
            <a:r>
              <a:rPr lang="en-US" dirty="0" smtClean="0"/>
              <a:t>rather, they were seen as a necessary part </a:t>
            </a:r>
          </a:p>
          <a:p>
            <a:r>
              <a:rPr lang="en-US" dirty="0" smtClean="0"/>
              <a:t>of language learning process. </a:t>
            </a:r>
          </a:p>
          <a:p>
            <a:r>
              <a:rPr lang="en-US" dirty="0" smtClean="0"/>
              <a:t>The research goals are to define </a:t>
            </a:r>
          </a:p>
          <a:p>
            <a:r>
              <a:rPr lang="en-US" dirty="0" smtClean="0"/>
              <a:t>error analysis , the distinction </a:t>
            </a:r>
          </a:p>
          <a:p>
            <a:r>
              <a:rPr lang="en-US" dirty="0" smtClean="0"/>
              <a:t>between errors and mistakes </a:t>
            </a:r>
          </a:p>
          <a:p>
            <a:r>
              <a:rPr lang="en-US" dirty="0" smtClean="0"/>
              <a:t>,significance of errors, and models </a:t>
            </a:r>
          </a:p>
          <a:p>
            <a:r>
              <a:rPr lang="en-US" dirty="0" smtClean="0"/>
              <a:t>of error analysis.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Receptive or Productive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305800" cy="4572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Keshavarz</a:t>
            </a:r>
            <a:r>
              <a:rPr lang="en-US" dirty="0" smtClean="0"/>
              <a:t> (2012:59f) states that competence in a </a:t>
            </a:r>
          </a:p>
          <a:p>
            <a:r>
              <a:rPr lang="en-US" dirty="0" smtClean="0"/>
              <a:t>language is of two kinds: </a:t>
            </a:r>
            <a:r>
              <a:rPr lang="en-US" dirty="0" smtClean="0"/>
              <a:t>receptive and </a:t>
            </a:r>
            <a:r>
              <a:rPr lang="en-US" dirty="0" smtClean="0"/>
              <a:t>productive. </a:t>
            </a:r>
          </a:p>
          <a:p>
            <a:r>
              <a:rPr lang="en-US" dirty="0" smtClean="0"/>
              <a:t>These two competences “do not develop at the same </a:t>
            </a:r>
          </a:p>
          <a:p>
            <a:r>
              <a:rPr lang="en-US" dirty="0" smtClean="0"/>
              <a:t>rate”. </a:t>
            </a:r>
          </a:p>
          <a:p>
            <a:r>
              <a:rPr lang="en-US" dirty="0" smtClean="0"/>
              <a:t>Errors can also be classified as receptive and </a:t>
            </a:r>
          </a:p>
          <a:p>
            <a:r>
              <a:rPr lang="en-US" dirty="0" smtClean="0"/>
              <a:t>productive. Receptive errors are those which result in </a:t>
            </a:r>
          </a:p>
          <a:p>
            <a:r>
              <a:rPr lang="en-US" dirty="0" smtClean="0"/>
              <a:t>listener’s misunderstanding of the speaker’s intentions, </a:t>
            </a:r>
          </a:p>
          <a:p>
            <a:r>
              <a:rPr lang="en-US" dirty="0" smtClean="0"/>
              <a:t>and productive errors are those which occur in the </a:t>
            </a:r>
          </a:p>
          <a:p>
            <a:r>
              <a:rPr lang="en-US" dirty="0" smtClean="0"/>
              <a:t>language learner’s utterances.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4582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It is easier to analyze productive errors than receptive </a:t>
            </a:r>
          </a:p>
          <a:p>
            <a:r>
              <a:rPr lang="en-US" dirty="0" smtClean="0"/>
              <a:t>ones. Analysis of productive errors is based on learners’ </a:t>
            </a:r>
          </a:p>
          <a:p>
            <a:r>
              <a:rPr lang="en-US" dirty="0" smtClean="0"/>
              <a:t>utterances , but to investigate receptive errors ,one </a:t>
            </a:r>
          </a:p>
          <a:p>
            <a:r>
              <a:rPr lang="en-US" dirty="0" smtClean="0"/>
              <a:t>needs to look at people’s reactions to orders, requests, </a:t>
            </a:r>
          </a:p>
          <a:p>
            <a:r>
              <a:rPr lang="en-US" dirty="0" smtClean="0"/>
              <a:t>compliments, and the like. To quote </a:t>
            </a:r>
            <a:r>
              <a:rPr lang="en-US" dirty="0" err="1" smtClean="0"/>
              <a:t>Corder’s</a:t>
            </a:r>
            <a:r>
              <a:rPr lang="en-US" dirty="0" smtClean="0"/>
              <a:t> example:</a:t>
            </a:r>
          </a:p>
          <a:p>
            <a:endParaRPr lang="en-US" dirty="0" smtClean="0"/>
          </a:p>
          <a:p>
            <a:r>
              <a:rPr lang="en-US" dirty="0" smtClean="0"/>
              <a:t>A: What’s your name?</a:t>
            </a:r>
          </a:p>
          <a:p>
            <a:endParaRPr lang="en-US" dirty="0" smtClean="0"/>
          </a:p>
          <a:p>
            <a:r>
              <a:rPr lang="en-US" dirty="0" smtClean="0"/>
              <a:t>B: I am twelve.</a:t>
            </a:r>
          </a:p>
          <a:p>
            <a:endParaRPr lang="en-US" dirty="0" smtClean="0"/>
          </a:p>
          <a:p>
            <a:r>
              <a:rPr lang="en-US" dirty="0" smtClean="0"/>
              <a:t>He states that B’s reply is not a matter of </a:t>
            </a:r>
          </a:p>
          <a:p>
            <a:r>
              <a:rPr lang="en-US" dirty="0" smtClean="0"/>
              <a:t>misunderstanding the question, but rather a way of </a:t>
            </a:r>
          </a:p>
          <a:p>
            <a:r>
              <a:rPr lang="en-US" dirty="0" smtClean="0"/>
              <a:t>refusing to give his/her name. So, it is somehow related </a:t>
            </a:r>
          </a:p>
          <a:p>
            <a:r>
              <a:rPr lang="en-US" dirty="0" smtClean="0"/>
              <a:t>to the B’s intentions.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</TotalTime>
  <Words>261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Slide 1</vt:lpstr>
      <vt:lpstr>Error Analysis</vt:lpstr>
      <vt:lpstr>Hypothesis.  </vt:lpstr>
      <vt:lpstr>Receptive or Productive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</cp:revision>
  <dcterms:created xsi:type="dcterms:W3CDTF">2018-05-07T18:40:40Z</dcterms:created>
  <dcterms:modified xsi:type="dcterms:W3CDTF">2018-05-07T18:46:48Z</dcterms:modified>
</cp:coreProperties>
</file>