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9.jpg" ContentType="image/jpeg"/>
  <Override PartName="/ppt/media/image10.jpg" ContentType="image/jpeg"/>
  <Override PartName="/ppt/media/image14.jpg" ContentType="image/jpeg"/>
  <Override PartName="/ppt/media/image15.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744" r:id="rId4"/>
  </p:sldMasterIdLst>
  <p:sldIdLst>
    <p:sldId id="256" r:id="rId5"/>
    <p:sldId id="275" r:id="rId6"/>
    <p:sldId id="276" r:id="rId7"/>
    <p:sldId id="277" r:id="rId8"/>
    <p:sldId id="278" r:id="rId9"/>
    <p:sldId id="279" r:id="rId10"/>
    <p:sldId id="280" r:id="rId11"/>
    <p:sldId id="281" r:id="rId12"/>
    <p:sldId id="282" r:id="rId13"/>
    <p:sldId id="283" r:id="rId14"/>
    <p:sldId id="284" r:id="rId15"/>
    <p:sldId id="285" r:id="rId16"/>
    <p:sldId id="302" r:id="rId17"/>
    <p:sldId id="286" r:id="rId18"/>
    <p:sldId id="287" r:id="rId19"/>
    <p:sldId id="288" r:id="rId20"/>
    <p:sldId id="258" r:id="rId21"/>
    <p:sldId id="290" r:id="rId22"/>
    <p:sldId id="291" r:id="rId23"/>
    <p:sldId id="264" r:id="rId24"/>
    <p:sldId id="289" r:id="rId25"/>
    <p:sldId id="293" r:id="rId26"/>
    <p:sldId id="294" r:id="rId27"/>
    <p:sldId id="295" r:id="rId28"/>
    <p:sldId id="303" r:id="rId29"/>
    <p:sldId id="304" r:id="rId30"/>
    <p:sldId id="305" r:id="rId31"/>
    <p:sldId id="296" r:id="rId32"/>
    <p:sldId id="297" r:id="rId33"/>
    <p:sldId id="298" r:id="rId34"/>
    <p:sldId id="299" r:id="rId35"/>
    <p:sldId id="292" r:id="rId36"/>
    <p:sldId id="30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41" autoAdjust="0"/>
  </p:normalViewPr>
  <p:slideViewPr>
    <p:cSldViewPr snapToGrid="0" snapToObjects="1">
      <p:cViewPr varScale="1">
        <p:scale>
          <a:sx n="46" d="100"/>
          <a:sy n="46" d="100"/>
        </p:scale>
        <p:origin x="78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5B76ED-C686-4E97-9A28-74231B4FDDD1}" type="doc">
      <dgm:prSet loTypeId="urn:microsoft.com/office/officeart/2009/3/layout/CircleRelationship" loCatId="relationship" qsTypeId="urn:microsoft.com/office/officeart/2005/8/quickstyle/simple4" qsCatId="simple" csTypeId="urn:microsoft.com/office/officeart/2005/8/colors/accent1_2" csCatId="accent1" phldr="1"/>
      <dgm:spPr/>
      <dgm:t>
        <a:bodyPr/>
        <a:lstStyle/>
        <a:p>
          <a:endParaRPr lang="en-US"/>
        </a:p>
      </dgm:t>
    </dgm:pt>
    <dgm:pt modelId="{B388C4F7-DD86-40E4-BA83-6838C8E845B2}">
      <dgm:prSet phldrT="[Text]" custT="1"/>
      <dgm:spPr/>
      <dgm:t>
        <a:bodyPr/>
        <a:lstStyle/>
        <a:p>
          <a:r>
            <a:rPr lang="en-US" sz="1800" b="1" dirty="0" smtClean="0"/>
            <a:t>Color depth</a:t>
          </a:r>
          <a:endParaRPr lang="en-US" sz="1800" b="1" dirty="0"/>
        </a:p>
      </dgm:t>
    </dgm:pt>
    <dgm:pt modelId="{4F4EFEB2-AE6B-4B4E-A388-E726479684C1}" type="parTrans" cxnId="{FDEC3F6B-F860-4E8B-8B14-455DBFCFBFB4}">
      <dgm:prSet/>
      <dgm:spPr/>
      <dgm:t>
        <a:bodyPr/>
        <a:lstStyle/>
        <a:p>
          <a:endParaRPr lang="en-US"/>
        </a:p>
      </dgm:t>
    </dgm:pt>
    <dgm:pt modelId="{BEE196C3-EEB3-4935-976F-A713EF603EEA}" type="sibTrans" cxnId="{FDEC3F6B-F860-4E8B-8B14-455DBFCFBFB4}">
      <dgm:prSet/>
      <dgm:spPr/>
      <dgm:t>
        <a:bodyPr/>
        <a:lstStyle/>
        <a:p>
          <a:endParaRPr lang="en-US"/>
        </a:p>
      </dgm:t>
    </dgm:pt>
    <dgm:pt modelId="{27C8F191-CB8B-4A89-9EDF-D94B6E4ADC92}">
      <dgm:prSet phldrT="[Text]" custT="1"/>
      <dgm:spPr/>
      <dgm:t>
        <a:bodyPr/>
        <a:lstStyle/>
        <a:p>
          <a:r>
            <a:rPr lang="en-US" sz="1800" spc="-65" dirty="0" smtClean="0">
              <a:latin typeface="Arial"/>
              <a:cs typeface="Arial"/>
            </a:rPr>
            <a:t>Frame</a:t>
          </a:r>
          <a:r>
            <a:rPr lang="en-US" sz="1800" spc="-145" dirty="0" smtClean="0">
              <a:latin typeface="Arial"/>
              <a:cs typeface="Arial"/>
            </a:rPr>
            <a:t> </a:t>
          </a:r>
          <a:r>
            <a:rPr lang="en-US" sz="1800" spc="-40" dirty="0" smtClean="0">
              <a:latin typeface="Arial"/>
              <a:cs typeface="Arial"/>
            </a:rPr>
            <a:t>rate</a:t>
          </a:r>
          <a:endParaRPr lang="en-US" sz="1200" b="1" dirty="0"/>
        </a:p>
      </dgm:t>
    </dgm:pt>
    <dgm:pt modelId="{8EFDF7C7-310E-4ED5-B739-2186FB69ED8A}" type="parTrans" cxnId="{4E26289A-3825-4A9C-991F-8AB8A7EFD597}">
      <dgm:prSet/>
      <dgm:spPr/>
      <dgm:t>
        <a:bodyPr/>
        <a:lstStyle/>
        <a:p>
          <a:endParaRPr lang="en-US"/>
        </a:p>
      </dgm:t>
    </dgm:pt>
    <dgm:pt modelId="{755F5D09-ECCD-4FC5-B350-FED951F57983}" type="sibTrans" cxnId="{4E26289A-3825-4A9C-991F-8AB8A7EFD597}">
      <dgm:prSet/>
      <dgm:spPr/>
      <dgm:t>
        <a:bodyPr/>
        <a:lstStyle/>
        <a:p>
          <a:endParaRPr lang="en-US"/>
        </a:p>
      </dgm:t>
    </dgm:pt>
    <dgm:pt modelId="{AEFF5EA2-6931-4098-96C8-31AE53CB425B}">
      <dgm:prSet phldrT="[Text]" custT="1"/>
      <dgm:spPr/>
      <dgm:t>
        <a:bodyPr/>
        <a:lstStyle/>
        <a:p>
          <a:r>
            <a:rPr lang="en-US" sz="1800" spc="-125" dirty="0" smtClean="0">
              <a:latin typeface="Arial"/>
              <a:cs typeface="Arial"/>
            </a:rPr>
            <a:t>Image</a:t>
          </a:r>
          <a:r>
            <a:rPr lang="en-US" sz="1800" spc="-145" dirty="0" smtClean="0">
              <a:latin typeface="Arial"/>
              <a:cs typeface="Arial"/>
            </a:rPr>
            <a:t> </a:t>
          </a:r>
          <a:r>
            <a:rPr lang="en-US" sz="1800" spc="-165" dirty="0" smtClean="0">
              <a:latin typeface="Arial"/>
              <a:cs typeface="Arial"/>
            </a:rPr>
            <a:t>size</a:t>
          </a:r>
          <a:endParaRPr lang="en-US" sz="1200" b="1" dirty="0"/>
        </a:p>
      </dgm:t>
    </dgm:pt>
    <dgm:pt modelId="{AC52CE11-07EF-42A7-A67A-2231908FD231}" type="parTrans" cxnId="{2D96128D-55F5-4B46-B071-9EA8CDCA9DCD}">
      <dgm:prSet/>
      <dgm:spPr/>
      <dgm:t>
        <a:bodyPr/>
        <a:lstStyle/>
        <a:p>
          <a:endParaRPr lang="en-US"/>
        </a:p>
      </dgm:t>
    </dgm:pt>
    <dgm:pt modelId="{FB25E557-3597-4AEA-B1FC-EA99A632BFB1}" type="sibTrans" cxnId="{2D96128D-55F5-4B46-B071-9EA8CDCA9DCD}">
      <dgm:prSet/>
      <dgm:spPr/>
      <dgm:t>
        <a:bodyPr/>
        <a:lstStyle/>
        <a:p>
          <a:endParaRPr lang="en-US"/>
        </a:p>
      </dgm:t>
    </dgm:pt>
    <dgm:pt modelId="{EC323DFF-E2DA-4381-8948-5F3D2CD82207}" type="pres">
      <dgm:prSet presAssocID="{BE5B76ED-C686-4E97-9A28-74231B4FDDD1}" presName="Name0" presStyleCnt="0">
        <dgm:presLayoutVars>
          <dgm:chMax val="1"/>
          <dgm:chPref val="1"/>
        </dgm:presLayoutVars>
      </dgm:prSet>
      <dgm:spPr/>
      <dgm:t>
        <a:bodyPr/>
        <a:lstStyle/>
        <a:p>
          <a:endParaRPr lang="en-US"/>
        </a:p>
      </dgm:t>
    </dgm:pt>
    <dgm:pt modelId="{A6EEB127-C2F5-4C0D-B108-CC2B3F78F4F1}" type="pres">
      <dgm:prSet presAssocID="{B388C4F7-DD86-40E4-BA83-6838C8E845B2}" presName="Parent" presStyleLbl="node0" presStyleIdx="0" presStyleCnt="1">
        <dgm:presLayoutVars>
          <dgm:chMax val="5"/>
          <dgm:chPref val="5"/>
        </dgm:presLayoutVars>
      </dgm:prSet>
      <dgm:spPr/>
      <dgm:t>
        <a:bodyPr/>
        <a:lstStyle/>
        <a:p>
          <a:endParaRPr lang="en-US"/>
        </a:p>
      </dgm:t>
    </dgm:pt>
    <dgm:pt modelId="{8A0FF0D8-0AF7-44A4-833E-7EA23A507B5A}" type="pres">
      <dgm:prSet presAssocID="{B388C4F7-DD86-40E4-BA83-6838C8E845B2}" presName="Accent1" presStyleLbl="node1" presStyleIdx="0" presStyleCnt="13"/>
      <dgm:spPr/>
    </dgm:pt>
    <dgm:pt modelId="{F988BAF3-9DE2-4A25-84FE-B7C476401BC3}" type="pres">
      <dgm:prSet presAssocID="{B388C4F7-DD86-40E4-BA83-6838C8E845B2}" presName="Accent2" presStyleLbl="node1" presStyleIdx="1" presStyleCnt="13"/>
      <dgm:spPr/>
    </dgm:pt>
    <dgm:pt modelId="{6288D093-07AF-4EEB-B57C-FB5DA4420E30}" type="pres">
      <dgm:prSet presAssocID="{B388C4F7-DD86-40E4-BA83-6838C8E845B2}" presName="Accent3" presStyleLbl="node1" presStyleIdx="2" presStyleCnt="13"/>
      <dgm:spPr/>
    </dgm:pt>
    <dgm:pt modelId="{099685E2-34CD-4723-A342-ED2D0CA22ECA}" type="pres">
      <dgm:prSet presAssocID="{B388C4F7-DD86-40E4-BA83-6838C8E845B2}" presName="Accent4" presStyleLbl="node1" presStyleIdx="3" presStyleCnt="13"/>
      <dgm:spPr/>
    </dgm:pt>
    <dgm:pt modelId="{282F7230-9226-4387-9620-3DC67223F95C}" type="pres">
      <dgm:prSet presAssocID="{B388C4F7-DD86-40E4-BA83-6838C8E845B2}" presName="Accent5" presStyleLbl="node1" presStyleIdx="4" presStyleCnt="13"/>
      <dgm:spPr/>
    </dgm:pt>
    <dgm:pt modelId="{2682D7C4-37F7-4CA1-B102-AED7627E9C93}" type="pres">
      <dgm:prSet presAssocID="{B388C4F7-DD86-40E4-BA83-6838C8E845B2}" presName="Accent6" presStyleLbl="node1" presStyleIdx="5" presStyleCnt="13"/>
      <dgm:spPr/>
    </dgm:pt>
    <dgm:pt modelId="{CCDD2561-1FC5-4EA6-AD90-3ADAF62A41D1}" type="pres">
      <dgm:prSet presAssocID="{27C8F191-CB8B-4A89-9EDF-D94B6E4ADC92}" presName="Child1" presStyleLbl="node1" presStyleIdx="6" presStyleCnt="13" custScaleX="142765" custScaleY="142765" custLinFactNeighborX="-13611" custLinFactNeighborY="-20914">
        <dgm:presLayoutVars>
          <dgm:chMax val="0"/>
          <dgm:chPref val="0"/>
        </dgm:presLayoutVars>
      </dgm:prSet>
      <dgm:spPr/>
      <dgm:t>
        <a:bodyPr/>
        <a:lstStyle/>
        <a:p>
          <a:endParaRPr lang="en-US"/>
        </a:p>
      </dgm:t>
    </dgm:pt>
    <dgm:pt modelId="{DD36342D-1CB9-480B-9443-592ECACCB1B2}" type="pres">
      <dgm:prSet presAssocID="{27C8F191-CB8B-4A89-9EDF-D94B6E4ADC92}" presName="Accent7" presStyleCnt="0"/>
      <dgm:spPr/>
    </dgm:pt>
    <dgm:pt modelId="{2470B0FE-F3CE-48F3-AE82-73016C487D68}" type="pres">
      <dgm:prSet presAssocID="{27C8F191-CB8B-4A89-9EDF-D94B6E4ADC92}" presName="AccentHold1" presStyleLbl="node1" presStyleIdx="7" presStyleCnt="13"/>
      <dgm:spPr/>
    </dgm:pt>
    <dgm:pt modelId="{1C5C821B-7AF3-4B1C-B3FE-45A337B82741}" type="pres">
      <dgm:prSet presAssocID="{27C8F191-CB8B-4A89-9EDF-D94B6E4ADC92}" presName="Accent8" presStyleCnt="0"/>
      <dgm:spPr/>
    </dgm:pt>
    <dgm:pt modelId="{48BC9D73-B86D-4378-970E-5CD650E31618}" type="pres">
      <dgm:prSet presAssocID="{27C8F191-CB8B-4A89-9EDF-D94B6E4ADC92}" presName="AccentHold2" presStyleLbl="node1" presStyleIdx="8" presStyleCnt="13"/>
      <dgm:spPr/>
    </dgm:pt>
    <dgm:pt modelId="{EB301C3D-F1F9-4A72-AC54-827EBC1AD812}" type="pres">
      <dgm:prSet presAssocID="{AEFF5EA2-6931-4098-96C8-31AE53CB425B}" presName="Child2" presStyleLbl="node1" presStyleIdx="9" presStyleCnt="13" custScaleX="155423" custScaleY="155423" custLinFactNeighborX="22013" custLinFactNeighborY="-5070">
        <dgm:presLayoutVars>
          <dgm:chMax val="0"/>
          <dgm:chPref val="0"/>
        </dgm:presLayoutVars>
      </dgm:prSet>
      <dgm:spPr/>
      <dgm:t>
        <a:bodyPr/>
        <a:lstStyle/>
        <a:p>
          <a:endParaRPr lang="en-US"/>
        </a:p>
      </dgm:t>
    </dgm:pt>
    <dgm:pt modelId="{6B30F03A-93BA-441A-ABF4-25C2455DF7C0}" type="pres">
      <dgm:prSet presAssocID="{AEFF5EA2-6931-4098-96C8-31AE53CB425B}" presName="Accent9" presStyleCnt="0"/>
      <dgm:spPr/>
    </dgm:pt>
    <dgm:pt modelId="{0DF8FB3E-B0B0-40D8-B039-0C7B496BBA97}" type="pres">
      <dgm:prSet presAssocID="{AEFF5EA2-6931-4098-96C8-31AE53CB425B}" presName="AccentHold1" presStyleLbl="node1" presStyleIdx="10" presStyleCnt="13"/>
      <dgm:spPr/>
    </dgm:pt>
    <dgm:pt modelId="{37FA1CD0-A7DC-4E74-BDC2-224405012EB0}" type="pres">
      <dgm:prSet presAssocID="{AEFF5EA2-6931-4098-96C8-31AE53CB425B}" presName="Accent10" presStyleCnt="0"/>
      <dgm:spPr/>
    </dgm:pt>
    <dgm:pt modelId="{022614F8-042B-41CB-A6A7-8094C903EB2F}" type="pres">
      <dgm:prSet presAssocID="{AEFF5EA2-6931-4098-96C8-31AE53CB425B}" presName="AccentHold2" presStyleLbl="node1" presStyleIdx="11" presStyleCnt="13"/>
      <dgm:spPr/>
    </dgm:pt>
    <dgm:pt modelId="{BA4661A9-DFAB-468E-97BE-F29D08FF69A9}" type="pres">
      <dgm:prSet presAssocID="{AEFF5EA2-6931-4098-96C8-31AE53CB425B}" presName="Accent11" presStyleCnt="0"/>
      <dgm:spPr/>
    </dgm:pt>
    <dgm:pt modelId="{C85BB588-B4E8-4D50-9280-4D4F2686007C}" type="pres">
      <dgm:prSet presAssocID="{AEFF5EA2-6931-4098-96C8-31AE53CB425B}" presName="AccentHold3" presStyleLbl="node1" presStyleIdx="12" presStyleCnt="13"/>
      <dgm:spPr/>
    </dgm:pt>
  </dgm:ptLst>
  <dgm:cxnLst>
    <dgm:cxn modelId="{FDEC3F6B-F860-4E8B-8B14-455DBFCFBFB4}" srcId="{BE5B76ED-C686-4E97-9A28-74231B4FDDD1}" destId="{B388C4F7-DD86-40E4-BA83-6838C8E845B2}" srcOrd="0" destOrd="0" parTransId="{4F4EFEB2-AE6B-4B4E-A388-E726479684C1}" sibTransId="{BEE196C3-EEB3-4935-976F-A713EF603EEA}"/>
    <dgm:cxn modelId="{873563D0-860F-487F-97A2-E4B8D49A3DAA}" type="presOf" srcId="{B388C4F7-DD86-40E4-BA83-6838C8E845B2}" destId="{A6EEB127-C2F5-4C0D-B108-CC2B3F78F4F1}" srcOrd="0" destOrd="0" presId="urn:microsoft.com/office/officeart/2009/3/layout/CircleRelationship"/>
    <dgm:cxn modelId="{4E26289A-3825-4A9C-991F-8AB8A7EFD597}" srcId="{B388C4F7-DD86-40E4-BA83-6838C8E845B2}" destId="{27C8F191-CB8B-4A89-9EDF-D94B6E4ADC92}" srcOrd="0" destOrd="0" parTransId="{8EFDF7C7-310E-4ED5-B739-2186FB69ED8A}" sibTransId="{755F5D09-ECCD-4FC5-B350-FED951F57983}"/>
    <dgm:cxn modelId="{A3AC16E3-96A0-4DCE-A502-BF3413F7EEBB}" type="presOf" srcId="{BE5B76ED-C686-4E97-9A28-74231B4FDDD1}" destId="{EC323DFF-E2DA-4381-8948-5F3D2CD82207}" srcOrd="0" destOrd="0" presId="urn:microsoft.com/office/officeart/2009/3/layout/CircleRelationship"/>
    <dgm:cxn modelId="{9443D217-9168-4ECF-A563-7C2F4C998EAA}" type="presOf" srcId="{27C8F191-CB8B-4A89-9EDF-D94B6E4ADC92}" destId="{CCDD2561-1FC5-4EA6-AD90-3ADAF62A41D1}" srcOrd="0" destOrd="0" presId="urn:microsoft.com/office/officeart/2009/3/layout/CircleRelationship"/>
    <dgm:cxn modelId="{61F4EB9B-7EBC-4FC4-B727-C4A1C0EF0E59}" type="presOf" srcId="{AEFF5EA2-6931-4098-96C8-31AE53CB425B}" destId="{EB301C3D-F1F9-4A72-AC54-827EBC1AD812}" srcOrd="0" destOrd="0" presId="urn:microsoft.com/office/officeart/2009/3/layout/CircleRelationship"/>
    <dgm:cxn modelId="{2D96128D-55F5-4B46-B071-9EA8CDCA9DCD}" srcId="{B388C4F7-DD86-40E4-BA83-6838C8E845B2}" destId="{AEFF5EA2-6931-4098-96C8-31AE53CB425B}" srcOrd="1" destOrd="0" parTransId="{AC52CE11-07EF-42A7-A67A-2231908FD231}" sibTransId="{FB25E557-3597-4AEA-B1FC-EA99A632BFB1}"/>
    <dgm:cxn modelId="{7D45573C-4EBD-433F-BFA4-B1A529D7A12E}" type="presParOf" srcId="{EC323DFF-E2DA-4381-8948-5F3D2CD82207}" destId="{A6EEB127-C2F5-4C0D-B108-CC2B3F78F4F1}" srcOrd="0" destOrd="0" presId="urn:microsoft.com/office/officeart/2009/3/layout/CircleRelationship"/>
    <dgm:cxn modelId="{F969CC6B-49AF-4CFA-905C-5A439FA65BB3}" type="presParOf" srcId="{EC323DFF-E2DA-4381-8948-5F3D2CD82207}" destId="{8A0FF0D8-0AF7-44A4-833E-7EA23A507B5A}" srcOrd="1" destOrd="0" presId="urn:microsoft.com/office/officeart/2009/3/layout/CircleRelationship"/>
    <dgm:cxn modelId="{0B13118F-EC84-4BBC-B9D4-F016C42736A0}" type="presParOf" srcId="{EC323DFF-E2DA-4381-8948-5F3D2CD82207}" destId="{F988BAF3-9DE2-4A25-84FE-B7C476401BC3}" srcOrd="2" destOrd="0" presId="urn:microsoft.com/office/officeart/2009/3/layout/CircleRelationship"/>
    <dgm:cxn modelId="{5A4C313A-14FE-4D34-9BAF-E781C66DAB07}" type="presParOf" srcId="{EC323DFF-E2DA-4381-8948-5F3D2CD82207}" destId="{6288D093-07AF-4EEB-B57C-FB5DA4420E30}" srcOrd="3" destOrd="0" presId="urn:microsoft.com/office/officeart/2009/3/layout/CircleRelationship"/>
    <dgm:cxn modelId="{D6ACDC7E-1588-4451-A7EF-95F6F8F98E10}" type="presParOf" srcId="{EC323DFF-E2DA-4381-8948-5F3D2CD82207}" destId="{099685E2-34CD-4723-A342-ED2D0CA22ECA}" srcOrd="4" destOrd="0" presId="urn:microsoft.com/office/officeart/2009/3/layout/CircleRelationship"/>
    <dgm:cxn modelId="{BF445524-7631-46A4-A9F8-F7CB08035DDB}" type="presParOf" srcId="{EC323DFF-E2DA-4381-8948-5F3D2CD82207}" destId="{282F7230-9226-4387-9620-3DC67223F95C}" srcOrd="5" destOrd="0" presId="urn:microsoft.com/office/officeart/2009/3/layout/CircleRelationship"/>
    <dgm:cxn modelId="{218BBC07-C0B0-48B2-980B-148E51AEE23B}" type="presParOf" srcId="{EC323DFF-E2DA-4381-8948-5F3D2CD82207}" destId="{2682D7C4-37F7-4CA1-B102-AED7627E9C93}" srcOrd="6" destOrd="0" presId="urn:microsoft.com/office/officeart/2009/3/layout/CircleRelationship"/>
    <dgm:cxn modelId="{AA1E1669-BD7D-411E-94D4-913E8566F654}" type="presParOf" srcId="{EC323DFF-E2DA-4381-8948-5F3D2CD82207}" destId="{CCDD2561-1FC5-4EA6-AD90-3ADAF62A41D1}" srcOrd="7" destOrd="0" presId="urn:microsoft.com/office/officeart/2009/3/layout/CircleRelationship"/>
    <dgm:cxn modelId="{D0F07794-37F8-4175-8296-9725EA64B2E3}" type="presParOf" srcId="{EC323DFF-E2DA-4381-8948-5F3D2CD82207}" destId="{DD36342D-1CB9-480B-9443-592ECACCB1B2}" srcOrd="8" destOrd="0" presId="urn:microsoft.com/office/officeart/2009/3/layout/CircleRelationship"/>
    <dgm:cxn modelId="{8AE7B659-C31F-4F52-9686-C1ABB63B1EA9}" type="presParOf" srcId="{DD36342D-1CB9-480B-9443-592ECACCB1B2}" destId="{2470B0FE-F3CE-48F3-AE82-73016C487D68}" srcOrd="0" destOrd="0" presId="urn:microsoft.com/office/officeart/2009/3/layout/CircleRelationship"/>
    <dgm:cxn modelId="{5834BBB2-34B9-46B9-948C-3BC456B978F5}" type="presParOf" srcId="{EC323DFF-E2DA-4381-8948-5F3D2CD82207}" destId="{1C5C821B-7AF3-4B1C-B3FE-45A337B82741}" srcOrd="9" destOrd="0" presId="urn:microsoft.com/office/officeart/2009/3/layout/CircleRelationship"/>
    <dgm:cxn modelId="{639DABF8-5BDE-484F-A747-33E9F42E376F}" type="presParOf" srcId="{1C5C821B-7AF3-4B1C-B3FE-45A337B82741}" destId="{48BC9D73-B86D-4378-970E-5CD650E31618}" srcOrd="0" destOrd="0" presId="urn:microsoft.com/office/officeart/2009/3/layout/CircleRelationship"/>
    <dgm:cxn modelId="{318F3B25-56D7-4CD3-80CD-4ECF6ABE9097}" type="presParOf" srcId="{EC323DFF-E2DA-4381-8948-5F3D2CD82207}" destId="{EB301C3D-F1F9-4A72-AC54-827EBC1AD812}" srcOrd="10" destOrd="0" presId="urn:microsoft.com/office/officeart/2009/3/layout/CircleRelationship"/>
    <dgm:cxn modelId="{5F192FAF-AA29-4119-9D75-AAF74B2D984A}" type="presParOf" srcId="{EC323DFF-E2DA-4381-8948-5F3D2CD82207}" destId="{6B30F03A-93BA-441A-ABF4-25C2455DF7C0}" srcOrd="11" destOrd="0" presId="urn:microsoft.com/office/officeart/2009/3/layout/CircleRelationship"/>
    <dgm:cxn modelId="{FF4ED7F3-8BF5-4BCE-8EC2-0B8ACBB19BC4}" type="presParOf" srcId="{6B30F03A-93BA-441A-ABF4-25C2455DF7C0}" destId="{0DF8FB3E-B0B0-40D8-B039-0C7B496BBA97}" srcOrd="0" destOrd="0" presId="urn:microsoft.com/office/officeart/2009/3/layout/CircleRelationship"/>
    <dgm:cxn modelId="{89500581-5988-46A4-9DF9-3A7B84A68823}" type="presParOf" srcId="{EC323DFF-E2DA-4381-8948-5F3D2CD82207}" destId="{37FA1CD0-A7DC-4E74-BDC2-224405012EB0}" srcOrd="12" destOrd="0" presId="urn:microsoft.com/office/officeart/2009/3/layout/CircleRelationship"/>
    <dgm:cxn modelId="{7957AFA6-FEBB-441D-B867-7098C7F0D056}" type="presParOf" srcId="{37FA1CD0-A7DC-4E74-BDC2-224405012EB0}" destId="{022614F8-042B-41CB-A6A7-8094C903EB2F}" srcOrd="0" destOrd="0" presId="urn:microsoft.com/office/officeart/2009/3/layout/CircleRelationship"/>
    <dgm:cxn modelId="{93B1B3BC-398A-43F6-862B-AA461BA776D1}" type="presParOf" srcId="{EC323DFF-E2DA-4381-8948-5F3D2CD82207}" destId="{BA4661A9-DFAB-468E-97BE-F29D08FF69A9}" srcOrd="13" destOrd="0" presId="urn:microsoft.com/office/officeart/2009/3/layout/CircleRelationship"/>
    <dgm:cxn modelId="{063A3997-1101-4FAD-B1B6-AA0965152552}" type="presParOf" srcId="{BA4661A9-DFAB-468E-97BE-F29D08FF69A9}" destId="{C85BB588-B4E8-4D50-9280-4D4F2686007C}"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EB127-C2F5-4C0D-B108-CC2B3F78F4F1}">
      <dsp:nvSpPr>
        <dsp:cNvPr id="0" name=""/>
        <dsp:cNvSpPr/>
      </dsp:nvSpPr>
      <dsp:spPr>
        <a:xfrm>
          <a:off x="1746397" y="269357"/>
          <a:ext cx="3188953" cy="3188885"/>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Color depth</a:t>
          </a:r>
          <a:endParaRPr lang="en-US" sz="1800" b="1" kern="1200" dirty="0"/>
        </a:p>
      </dsp:txBody>
      <dsp:txXfrm>
        <a:off x="2213408" y="736358"/>
        <a:ext cx="2254931" cy="2254883"/>
      </dsp:txXfrm>
    </dsp:sp>
    <dsp:sp modelId="{8A0FF0D8-0AF7-44A4-833E-7EA23A507B5A}">
      <dsp:nvSpPr>
        <dsp:cNvPr id="0" name=""/>
        <dsp:cNvSpPr/>
      </dsp:nvSpPr>
      <dsp:spPr>
        <a:xfrm>
          <a:off x="3565945" y="124069"/>
          <a:ext cx="354657" cy="354651"/>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988BAF3-9DE2-4A25-84FE-B7C476401BC3}">
      <dsp:nvSpPr>
        <dsp:cNvPr id="0" name=""/>
        <dsp:cNvSpPr/>
      </dsp:nvSpPr>
      <dsp:spPr>
        <a:xfrm>
          <a:off x="2726154" y="3221310"/>
          <a:ext cx="256800" cy="257047"/>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288D093-07AF-4EEB-B57C-FB5DA4420E30}">
      <dsp:nvSpPr>
        <dsp:cNvPr id="0" name=""/>
        <dsp:cNvSpPr/>
      </dsp:nvSpPr>
      <dsp:spPr>
        <a:xfrm>
          <a:off x="5140554" y="1563537"/>
          <a:ext cx="256800" cy="257047"/>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9685E2-34CD-4723-A342-ED2D0CA22ECA}">
      <dsp:nvSpPr>
        <dsp:cNvPr id="0" name=""/>
        <dsp:cNvSpPr/>
      </dsp:nvSpPr>
      <dsp:spPr>
        <a:xfrm>
          <a:off x="3911707" y="3494750"/>
          <a:ext cx="354657" cy="354651"/>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82F7230-9226-4387-9620-3DC67223F95C}">
      <dsp:nvSpPr>
        <dsp:cNvPr id="0" name=""/>
        <dsp:cNvSpPr/>
      </dsp:nvSpPr>
      <dsp:spPr>
        <a:xfrm>
          <a:off x="2799102" y="628106"/>
          <a:ext cx="256800" cy="257047"/>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682D7C4-37F7-4CA1-B102-AED7627E9C93}">
      <dsp:nvSpPr>
        <dsp:cNvPr id="0" name=""/>
        <dsp:cNvSpPr/>
      </dsp:nvSpPr>
      <dsp:spPr>
        <a:xfrm>
          <a:off x="1989557" y="2098495"/>
          <a:ext cx="256800" cy="257047"/>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CDD2561-1FC5-4EA6-AD90-3ADAF62A41D1}">
      <dsp:nvSpPr>
        <dsp:cNvPr id="0" name=""/>
        <dsp:cNvSpPr/>
      </dsp:nvSpPr>
      <dsp:spPr>
        <a:xfrm>
          <a:off x="296359" y="296740"/>
          <a:ext cx="1850887" cy="1850296"/>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pc="-65" dirty="0" smtClean="0">
              <a:latin typeface="Arial"/>
              <a:cs typeface="Arial"/>
            </a:rPr>
            <a:t>Frame</a:t>
          </a:r>
          <a:r>
            <a:rPr lang="en-US" sz="1800" kern="1200" spc="-145" dirty="0" smtClean="0">
              <a:latin typeface="Arial"/>
              <a:cs typeface="Arial"/>
            </a:rPr>
            <a:t> </a:t>
          </a:r>
          <a:r>
            <a:rPr lang="en-US" sz="1800" kern="1200" spc="-40" dirty="0" smtClean="0">
              <a:latin typeface="Arial"/>
              <a:cs typeface="Arial"/>
            </a:rPr>
            <a:t>rate</a:t>
          </a:r>
          <a:endParaRPr lang="en-US" sz="1200" b="1" kern="1200" dirty="0"/>
        </a:p>
      </dsp:txBody>
      <dsp:txXfrm>
        <a:off x="567415" y="567710"/>
        <a:ext cx="1308775" cy="1308356"/>
      </dsp:txXfrm>
    </dsp:sp>
    <dsp:sp modelId="{2470B0FE-F3CE-48F3-AE82-73016C487D68}">
      <dsp:nvSpPr>
        <dsp:cNvPr id="0" name=""/>
        <dsp:cNvSpPr/>
      </dsp:nvSpPr>
      <dsp:spPr>
        <a:xfrm>
          <a:off x="3207136" y="639282"/>
          <a:ext cx="354657" cy="354651"/>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8BC9D73-B86D-4378-970E-5CD650E31618}">
      <dsp:nvSpPr>
        <dsp:cNvPr id="0" name=""/>
        <dsp:cNvSpPr/>
      </dsp:nvSpPr>
      <dsp:spPr>
        <a:xfrm>
          <a:off x="871615" y="2520948"/>
          <a:ext cx="641111" cy="641129"/>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301C3D-F1F9-4A72-AC54-827EBC1AD812}">
      <dsp:nvSpPr>
        <dsp:cNvPr id="0" name=""/>
        <dsp:cNvSpPr/>
      </dsp:nvSpPr>
      <dsp:spPr>
        <a:xfrm>
          <a:off x="5188255" y="-124069"/>
          <a:ext cx="2014993" cy="2014349"/>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pc="-125" dirty="0" smtClean="0">
              <a:latin typeface="Arial"/>
              <a:cs typeface="Arial"/>
            </a:rPr>
            <a:t>Image</a:t>
          </a:r>
          <a:r>
            <a:rPr lang="en-US" sz="1800" kern="1200" spc="-145" dirty="0" smtClean="0">
              <a:latin typeface="Arial"/>
              <a:cs typeface="Arial"/>
            </a:rPr>
            <a:t> </a:t>
          </a:r>
          <a:r>
            <a:rPr lang="en-US" sz="1800" kern="1200" spc="-165" dirty="0" smtClean="0">
              <a:latin typeface="Arial"/>
              <a:cs typeface="Arial"/>
            </a:rPr>
            <a:t>size</a:t>
          </a:r>
          <a:endParaRPr lang="en-US" sz="1200" b="1" kern="1200" dirty="0"/>
        </a:p>
      </dsp:txBody>
      <dsp:txXfrm>
        <a:off x="5483344" y="170926"/>
        <a:ext cx="1424815" cy="1424359"/>
      </dsp:txXfrm>
    </dsp:sp>
    <dsp:sp modelId="{0DF8FB3E-B0B0-40D8-B039-0C7B496BBA97}">
      <dsp:nvSpPr>
        <dsp:cNvPr id="0" name=""/>
        <dsp:cNvSpPr/>
      </dsp:nvSpPr>
      <dsp:spPr>
        <a:xfrm>
          <a:off x="4683888" y="1129908"/>
          <a:ext cx="354657" cy="354651"/>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2614F8-042B-41CB-A6A7-8094C903EB2F}">
      <dsp:nvSpPr>
        <dsp:cNvPr id="0" name=""/>
        <dsp:cNvSpPr/>
      </dsp:nvSpPr>
      <dsp:spPr>
        <a:xfrm>
          <a:off x="627862" y="3283896"/>
          <a:ext cx="256800" cy="257047"/>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85BB588-B4E8-4D50-9280-4D4F2686007C}">
      <dsp:nvSpPr>
        <dsp:cNvPr id="0" name=""/>
        <dsp:cNvSpPr/>
      </dsp:nvSpPr>
      <dsp:spPr>
        <a:xfrm>
          <a:off x="3188751" y="2918068"/>
          <a:ext cx="256800" cy="257047"/>
        </a:xfrm>
        <a:prstGeom prst="ellipse">
          <a:avLst/>
        </a:prstGeom>
        <a:gradFill rotWithShape="0">
          <a:gsLst>
            <a:gs pos="0">
              <a:schemeClr val="accent1">
                <a:hueOff val="0"/>
                <a:satOff val="0"/>
                <a:lumOff val="0"/>
                <a:alphaOff val="0"/>
                <a:tint val="98000"/>
                <a:lumMod val="100000"/>
              </a:schemeClr>
            </a:gs>
            <a:gs pos="100000">
              <a:schemeClr val="accent1">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87DE6118-2437-4B30-8E3C-4D2BE6020583}" type="datetimeFigureOut">
              <a:rPr lang="en-US" smtClean="0"/>
              <a:pPr/>
              <a:t>5/2/2020</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0232501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386312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498008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20505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78569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304418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4285960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202126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47542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66546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074580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623104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5/2/2020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987299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5/2/2020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240550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87DE6118-2437-4B30-8E3C-4D2BE6020583}" type="datetimeFigureOut">
              <a:rPr lang="en-US" smtClean="0"/>
              <a:t>5/2/2020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293073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140976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179080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7DE6118-2437-4B30-8E3C-4D2BE6020583}" type="datetimeFigureOut">
              <a:rPr lang="en-US" smtClean="0"/>
              <a:pPr/>
              <a:t>5/2/2020</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645065765"/>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jp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ww.google.com.pk/search?q=Adobe+Premiere+Pro+video+editing+softwares&amp;stick=H4sIAAAAAAAAAOOQU-LUz9U3MDFOKSyMEi_LTEnNV0hNySzJzEtXKM5PKylPLEotPsWIUHSKkQvENiqysCxLgXKMM4yNkiugqswssszLoRLJJoaV2SZQCdOsXGNDqESGYXJGmhFUwrAwqcLwEaMvt8DLH_eEpVwmrTl5jdGOiys8Nckxr7g8tahYyICLK7A0tajSOSexuFhIiUtAisfHMzgkPtjV1dvTz12DUYqPC0WE5xejmGNycn5RCsgnJfkKBcm5iel6yfm5v5gU4l39QjxDIuMVcPh3ErNLRklJQbGVvn55ebkeXKt-UX5pXkppgb6RpaGxsal-SUaqblJqcYku2BxdqDm6MHMWsWo5puQnpSoEFKXmZqYWgRj5uOwEAA0dDzaKAQAA&amp;sa=X&amp;ved=2ahUKEwjs1sL28qHhAhVRTBoKHZVbBaAQxA0wAHoECA0QB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ight sky with mountains far away on the horizon">
            <a:extLst>
              <a:ext uri="{FF2B5EF4-FFF2-40B4-BE49-F238E27FC236}">
                <a16:creationId xmlns:a16="http://schemas.microsoft.com/office/drawing/2014/main" id="{7C454B0C-0819-4D56-9275-BCE254DA659D}"/>
              </a:ext>
            </a:extLst>
          </p:cNvPr>
          <p:cNvPicPr>
            <a:picLocks noChangeAspect="1"/>
          </p:cNvPicPr>
          <p:nvPr/>
        </p:nvPicPr>
        <p:blipFill rotWithShape="1">
          <a:blip r:embed="rId2">
            <a:alphaModFix amt="20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340C7600-5BA8-4A54-887F-74AF87750A31}"/>
              </a:ext>
            </a:extLst>
          </p:cNvPr>
          <p:cNvSpPr>
            <a:spLocks noGrp="1"/>
          </p:cNvSpPr>
          <p:nvPr>
            <p:ph type="ctrTitle"/>
          </p:nvPr>
        </p:nvSpPr>
        <p:spPr>
          <a:xfrm>
            <a:off x="3962399" y="2554817"/>
            <a:ext cx="7197726" cy="2421464"/>
          </a:xfrm>
        </p:spPr>
        <p:txBody>
          <a:bodyPr>
            <a:normAutofit/>
          </a:bodyPr>
          <a:lstStyle/>
          <a:p>
            <a:r>
              <a:rPr lang="en-US" sz="6600" b="1" dirty="0" smtClean="0"/>
              <a:t>HANDLING VIDEOS</a:t>
            </a:r>
            <a:endParaRPr lang="en-US" sz="6600" b="1" dirty="0"/>
          </a:p>
        </p:txBody>
      </p:sp>
      <p:sp>
        <p:nvSpPr>
          <p:cNvPr id="3" name="Subtitle 2">
            <a:extLst>
              <a:ext uri="{FF2B5EF4-FFF2-40B4-BE49-F238E27FC236}">
                <a16:creationId xmlns:a16="http://schemas.microsoft.com/office/drawing/2014/main" id="{AE584786-6548-4BB4-95FD-977AD1F362C6}"/>
              </a:ext>
            </a:extLst>
          </p:cNvPr>
          <p:cNvSpPr>
            <a:spLocks noGrp="1"/>
          </p:cNvSpPr>
          <p:nvPr>
            <p:ph type="subTitle" idx="1"/>
          </p:nvPr>
        </p:nvSpPr>
        <p:spPr>
          <a:xfrm>
            <a:off x="3962399" y="4976282"/>
            <a:ext cx="7197726" cy="1405467"/>
          </a:xfrm>
        </p:spPr>
        <p:txBody>
          <a:bodyPr>
            <a:normAutofit/>
          </a:bodyPr>
          <a:lstStyle/>
          <a:p>
            <a:r>
              <a:rPr lang="en-US" sz="2400" dirty="0" smtClean="0">
                <a:solidFill>
                  <a:schemeClr val="accent1">
                    <a:lumMod val="40000"/>
                    <a:lumOff val="60000"/>
                  </a:schemeClr>
                </a:solidFill>
              </a:rPr>
              <a:t>Multimedia system &amp; design</a:t>
            </a:r>
            <a:endParaRPr lang="en-US" sz="2400" dirty="0">
              <a:solidFill>
                <a:schemeClr val="accent1">
                  <a:lumMod val="40000"/>
                  <a:lumOff val="60000"/>
                </a:schemeClr>
              </a:solidFill>
            </a:endParaRPr>
          </a:p>
        </p:txBody>
      </p:sp>
    </p:spTree>
    <p:extLst>
      <p:ext uri="{BB962C8B-B14F-4D97-AF65-F5344CB8AC3E}">
        <p14:creationId xmlns:p14="http://schemas.microsoft.com/office/powerpoint/2010/main" val="3417721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PAL, SECAM</a:t>
            </a:r>
          </a:p>
        </p:txBody>
      </p:sp>
      <p:sp>
        <p:nvSpPr>
          <p:cNvPr id="3" name="Content Placeholder 2"/>
          <p:cNvSpPr>
            <a:spLocks noGrp="1"/>
          </p:cNvSpPr>
          <p:nvPr>
            <p:ph idx="1"/>
          </p:nvPr>
        </p:nvSpPr>
        <p:spPr>
          <a:xfrm>
            <a:off x="685801" y="1807216"/>
            <a:ext cx="10131425" cy="4413279"/>
          </a:xfrm>
        </p:spPr>
        <p:txBody>
          <a:bodyPr>
            <a:normAutofit fontScale="25000" lnSpcReduction="20000"/>
          </a:bodyPr>
          <a:lstStyle/>
          <a:p>
            <a:pPr marL="0" indent="0" algn="ctr">
              <a:buNone/>
            </a:pPr>
            <a:r>
              <a:rPr lang="en-US" sz="8000" dirty="0">
                <a:latin typeface="Arial"/>
                <a:cs typeface="Arial"/>
              </a:rPr>
              <a:t>Phase Alternate Line (PAL) and Sequential Color and Memory (SECAM):</a:t>
            </a:r>
          </a:p>
          <a:p>
            <a:pPr marL="12700">
              <a:lnSpc>
                <a:spcPct val="100000"/>
              </a:lnSpc>
              <a:spcBef>
                <a:spcPts val="459"/>
              </a:spcBef>
            </a:pPr>
            <a:r>
              <a:rPr lang="en-US" sz="7200" u="sng" dirty="0">
                <a:latin typeface="Arial" panose="020B0604020202020204" pitchFamily="34" charset="0"/>
                <a:cs typeface="Arial" panose="020B0604020202020204" pitchFamily="34" charset="0"/>
              </a:rPr>
              <a:t>Phase Alternate Line </a:t>
            </a:r>
            <a:r>
              <a:rPr lang="en-US" sz="8000" dirty="0">
                <a:latin typeface="Arial" panose="020B0604020202020204" pitchFamily="34" charset="0"/>
                <a:cs typeface="Arial" panose="020B0604020202020204" pitchFamily="34" charset="0"/>
              </a:rPr>
              <a:t>- </a:t>
            </a:r>
            <a:r>
              <a:rPr lang="en-US" sz="4800" dirty="0">
                <a:latin typeface="Arial" panose="020B0604020202020204" pitchFamily="34" charset="0"/>
                <a:cs typeface="Arial" panose="020B0604020202020204" pitchFamily="34" charset="0"/>
              </a:rPr>
              <a:t> </a:t>
            </a:r>
            <a:r>
              <a:rPr lang="en-US" sz="6400" dirty="0">
                <a:latin typeface="Arial" panose="020B0604020202020204" pitchFamily="34" charset="0"/>
                <a:cs typeface="Arial" panose="020B0604020202020204" pitchFamily="34" charset="0"/>
              </a:rPr>
              <a:t>is a color encoding system for </a:t>
            </a:r>
            <a:r>
              <a:rPr lang="en-US" sz="6400" dirty="0">
                <a:solidFill>
                  <a:srgbClr val="00B0F0"/>
                </a:solidFill>
                <a:latin typeface="Arial" panose="020B0604020202020204" pitchFamily="34" charset="0"/>
                <a:cs typeface="Arial" panose="020B0604020202020204" pitchFamily="34" charset="0"/>
              </a:rPr>
              <a:t>analogue television </a:t>
            </a:r>
            <a:endParaRPr lang="en-US" sz="11200" dirty="0">
              <a:solidFill>
                <a:srgbClr val="00B0F0"/>
              </a:solidFill>
              <a:latin typeface="Arial" panose="020B0604020202020204" pitchFamily="34" charset="0"/>
              <a:cs typeface="Arial" panose="020B0604020202020204" pitchFamily="34" charset="0"/>
            </a:endParaRPr>
          </a:p>
          <a:p>
            <a:pPr marL="412750">
              <a:spcBef>
                <a:spcPts val="310"/>
              </a:spcBef>
              <a:buChar char="–"/>
              <a:tabLst>
                <a:tab pos="412750" algn="l"/>
              </a:tabLst>
            </a:pPr>
            <a:r>
              <a:rPr lang="en-US" sz="7200" dirty="0">
                <a:latin typeface="Arial" panose="020B0604020202020204" pitchFamily="34" charset="0"/>
                <a:cs typeface="Arial" panose="020B0604020202020204" pitchFamily="34" charset="0"/>
              </a:rPr>
              <a:t>Europe, Australia, South Africa</a:t>
            </a:r>
          </a:p>
          <a:p>
            <a:pPr marL="412750">
              <a:spcBef>
                <a:spcPts val="310"/>
              </a:spcBef>
              <a:buChar char="–"/>
              <a:tabLst>
                <a:tab pos="412750" algn="l"/>
              </a:tabLst>
            </a:pPr>
            <a:r>
              <a:rPr lang="en-US" sz="7200" dirty="0">
                <a:latin typeface="Arial" panose="020B0604020202020204" pitchFamily="34" charset="0"/>
                <a:cs typeface="Arial" panose="020B0604020202020204" pitchFamily="34" charset="0"/>
              </a:rPr>
              <a:t>625 scan lines</a:t>
            </a:r>
          </a:p>
          <a:p>
            <a:pPr marL="412750">
              <a:spcBef>
                <a:spcPts val="310"/>
              </a:spcBef>
              <a:buChar char="–"/>
              <a:tabLst>
                <a:tab pos="412750" algn="l"/>
              </a:tabLst>
            </a:pPr>
            <a:r>
              <a:rPr lang="en-US" sz="7200" dirty="0">
                <a:latin typeface="Arial" panose="020B0604020202020204" pitchFamily="34" charset="0"/>
                <a:cs typeface="Arial" panose="020B0604020202020204" pitchFamily="34" charset="0"/>
              </a:rPr>
              <a:t>25 frames per second</a:t>
            </a:r>
          </a:p>
          <a:p>
            <a:pPr marL="412750">
              <a:spcBef>
                <a:spcPts val="310"/>
              </a:spcBef>
              <a:buChar char="–"/>
              <a:tabLst>
                <a:tab pos="412750" algn="l"/>
              </a:tabLst>
            </a:pPr>
            <a:r>
              <a:rPr lang="en-US" sz="7200" dirty="0">
                <a:latin typeface="Arial" panose="020B0604020202020204" pitchFamily="34" charset="0"/>
                <a:cs typeface="Arial" panose="020B0604020202020204" pitchFamily="34" charset="0"/>
              </a:rPr>
              <a:t>Odd/even line interlacing</a:t>
            </a:r>
          </a:p>
          <a:p>
            <a:pPr marL="412750">
              <a:spcBef>
                <a:spcPts val="310"/>
              </a:spcBef>
              <a:buChar char="–"/>
              <a:tabLst>
                <a:tab pos="412750" algn="l"/>
              </a:tabLst>
            </a:pPr>
            <a:r>
              <a:rPr lang="en-US" sz="7200" dirty="0">
                <a:latin typeface="Arial" panose="020B0604020202020204" pitchFamily="34" charset="0"/>
                <a:cs typeface="Arial" panose="020B0604020202020204" pitchFamily="34" charset="0"/>
              </a:rPr>
              <a:t>Amplitude modulation</a:t>
            </a:r>
          </a:p>
          <a:p>
            <a:pPr marL="12700">
              <a:lnSpc>
                <a:spcPct val="100000"/>
              </a:lnSpc>
              <a:spcBef>
                <a:spcPts val="360"/>
              </a:spcBef>
            </a:pPr>
            <a:r>
              <a:rPr lang="en-US" sz="8000" u="sng" dirty="0">
                <a:latin typeface="Arial" panose="020B0604020202020204" pitchFamily="34" charset="0"/>
                <a:cs typeface="Arial" panose="020B0604020202020204" pitchFamily="34" charset="0"/>
              </a:rPr>
              <a:t>SECAM: Sequential Color and Memory</a:t>
            </a:r>
          </a:p>
          <a:p>
            <a:pPr marL="412750">
              <a:spcBef>
                <a:spcPts val="310"/>
              </a:spcBef>
              <a:buChar char="–"/>
              <a:tabLst>
                <a:tab pos="412750" algn="l"/>
              </a:tabLst>
            </a:pPr>
            <a:r>
              <a:rPr lang="en-US" sz="7200" dirty="0">
                <a:latin typeface="Arial" panose="020B0604020202020204" pitchFamily="34" charset="0"/>
                <a:cs typeface="Arial" panose="020B0604020202020204" pitchFamily="34" charset="0"/>
              </a:rPr>
              <a:t>France, Russia</a:t>
            </a:r>
          </a:p>
          <a:p>
            <a:pPr marL="412750">
              <a:spcBef>
                <a:spcPts val="300"/>
              </a:spcBef>
              <a:buChar char="–"/>
              <a:tabLst>
                <a:tab pos="412750" algn="l"/>
              </a:tabLst>
            </a:pPr>
            <a:r>
              <a:rPr lang="en-US" sz="7200" dirty="0">
                <a:latin typeface="Arial" panose="020B0604020202020204" pitchFamily="34" charset="0"/>
                <a:cs typeface="Arial" panose="020B0604020202020204" pitchFamily="34" charset="0"/>
              </a:rPr>
              <a:t>Also 625-line, 25 frames per sec, interlaced</a:t>
            </a:r>
          </a:p>
          <a:p>
            <a:pPr marL="412750">
              <a:spcBef>
                <a:spcPts val="310"/>
              </a:spcBef>
              <a:buChar char="–"/>
              <a:tabLst>
                <a:tab pos="412750" algn="l"/>
              </a:tabLst>
            </a:pPr>
            <a:r>
              <a:rPr lang="en-US" sz="7200" dirty="0">
                <a:latin typeface="Arial" panose="020B0604020202020204" pitchFamily="34" charset="0"/>
                <a:cs typeface="Arial" panose="020B0604020202020204" pitchFamily="34" charset="0"/>
              </a:rPr>
              <a:t>Frequency modulation</a:t>
            </a:r>
          </a:p>
          <a:p>
            <a:pPr marL="0" indent="0">
              <a:buNone/>
            </a:pPr>
            <a:endParaRPr lang="en-US" dirty="0"/>
          </a:p>
        </p:txBody>
      </p:sp>
    </p:spTree>
    <p:extLst>
      <p:ext uri="{BB962C8B-B14F-4D97-AF65-F5344CB8AC3E}">
        <p14:creationId xmlns:p14="http://schemas.microsoft.com/office/powerpoint/2010/main" val="1848515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034604"/>
            <a:ext cx="3796047" cy="832834"/>
          </a:xfrm>
        </p:spPr>
        <p:txBody>
          <a:bodyPr/>
          <a:lstStyle/>
          <a:p>
            <a:r>
              <a:rPr lang="en-US" dirty="0"/>
              <a:t>HDTV</a:t>
            </a:r>
          </a:p>
        </p:txBody>
      </p:sp>
      <p:sp>
        <p:nvSpPr>
          <p:cNvPr id="3" name="Content Placeholder 2"/>
          <p:cNvSpPr>
            <a:spLocks noGrp="1"/>
          </p:cNvSpPr>
          <p:nvPr>
            <p:ph idx="1"/>
          </p:nvPr>
        </p:nvSpPr>
        <p:spPr>
          <a:xfrm>
            <a:off x="685801" y="1841679"/>
            <a:ext cx="10131425" cy="3949521"/>
          </a:xfrm>
        </p:spPr>
        <p:txBody>
          <a:bodyPr>
            <a:normAutofit/>
          </a:bodyPr>
          <a:lstStyle/>
          <a:p>
            <a:pPr marL="0" indent="0">
              <a:lnSpc>
                <a:spcPct val="100000"/>
              </a:lnSpc>
              <a:spcBef>
                <a:spcPts val="459"/>
              </a:spcBef>
              <a:buNone/>
            </a:pPr>
            <a:r>
              <a:rPr lang="en-US" sz="2800" u="sng" spc="-155" dirty="0">
                <a:cs typeface="Arial"/>
              </a:rPr>
              <a:t>High </a:t>
            </a:r>
            <a:r>
              <a:rPr lang="en-US" sz="2800" u="sng" spc="-50" dirty="0">
                <a:cs typeface="Arial"/>
              </a:rPr>
              <a:t>Definition</a:t>
            </a:r>
            <a:r>
              <a:rPr lang="en-US" sz="2800" u="sng" spc="-150" dirty="0">
                <a:cs typeface="Arial"/>
              </a:rPr>
              <a:t> </a:t>
            </a:r>
            <a:r>
              <a:rPr lang="en-US" sz="2800" u="sng" spc="-130" dirty="0">
                <a:cs typeface="Arial"/>
              </a:rPr>
              <a:t>Television</a:t>
            </a:r>
            <a:endParaRPr lang="en-US" sz="2800" u="sng" dirty="0">
              <a:cs typeface="Arial"/>
            </a:endParaRPr>
          </a:p>
          <a:p>
            <a:pPr marL="412750" marR="5080">
              <a:lnSpc>
                <a:spcPts val="2590"/>
              </a:lnSpc>
              <a:spcBef>
                <a:spcPts val="640"/>
              </a:spcBef>
              <a:buChar char="–"/>
              <a:tabLst>
                <a:tab pos="412750" algn="l"/>
              </a:tabLst>
            </a:pPr>
            <a:r>
              <a:rPr lang="en-US" sz="2000" dirty="0">
                <a:cs typeface="Arial"/>
              </a:rPr>
              <a:t>Advanced Television Systems Committee </a:t>
            </a:r>
            <a:endParaRPr lang="en-US" sz="2000" dirty="0" smtClean="0">
              <a:cs typeface="Arial"/>
            </a:endParaRPr>
          </a:p>
          <a:p>
            <a:pPr marL="412750" marR="5080">
              <a:lnSpc>
                <a:spcPts val="2590"/>
              </a:lnSpc>
              <a:spcBef>
                <a:spcPts val="640"/>
              </a:spcBef>
              <a:buChar char="–"/>
              <a:tabLst>
                <a:tab pos="412750" algn="l"/>
              </a:tabLst>
            </a:pPr>
            <a:r>
              <a:rPr lang="en-US" sz="2000" dirty="0" smtClean="0">
                <a:cs typeface="Arial"/>
              </a:rPr>
              <a:t>Six video </a:t>
            </a:r>
            <a:r>
              <a:rPr lang="en-US" sz="2000" dirty="0">
                <a:cs typeface="Arial"/>
              </a:rPr>
              <a:t>formats (resolution &amp; frame rate </a:t>
            </a:r>
            <a:r>
              <a:rPr lang="en-US" sz="2000" dirty="0" smtClean="0">
                <a:cs typeface="Arial"/>
              </a:rPr>
              <a:t>combinations</a:t>
            </a:r>
            <a:r>
              <a:rPr lang="en-US" sz="2000" dirty="0">
                <a:cs typeface="Arial"/>
              </a:rPr>
              <a:t>)</a:t>
            </a:r>
          </a:p>
          <a:p>
            <a:pPr marL="412750">
              <a:spcBef>
                <a:spcPts val="265"/>
              </a:spcBef>
              <a:buChar char="–"/>
              <a:tabLst>
                <a:tab pos="412750" algn="l"/>
              </a:tabLst>
            </a:pPr>
            <a:r>
              <a:rPr lang="en-US" sz="2000" dirty="0">
                <a:cs typeface="Arial"/>
              </a:rPr>
              <a:t>16:9 aspect ratio (</a:t>
            </a:r>
            <a:r>
              <a:rPr lang="en-US" sz="2000" dirty="0" smtClean="0">
                <a:cs typeface="Arial"/>
              </a:rPr>
              <a:t>width : height </a:t>
            </a:r>
            <a:r>
              <a:rPr lang="en-US" sz="2000" dirty="0">
                <a:cs typeface="Arial"/>
              </a:rPr>
              <a:t>ratio</a:t>
            </a:r>
            <a:r>
              <a:rPr lang="en-US" sz="2000" dirty="0" smtClean="0">
                <a:cs typeface="Arial"/>
              </a:rPr>
              <a:t>) – widescreen format, 720p</a:t>
            </a:r>
          </a:p>
          <a:p>
            <a:pPr marL="412750">
              <a:spcBef>
                <a:spcPts val="265"/>
              </a:spcBef>
              <a:buChar char="–"/>
              <a:tabLst>
                <a:tab pos="412750" algn="l"/>
              </a:tabLst>
            </a:pPr>
            <a:r>
              <a:rPr lang="en-US" sz="2000" dirty="0" smtClean="0">
                <a:cs typeface="Arial"/>
              </a:rPr>
              <a:t>1080 </a:t>
            </a:r>
            <a:r>
              <a:rPr lang="en-US" sz="2000" dirty="0">
                <a:cs typeface="Arial"/>
              </a:rPr>
              <a:t>x 1920-pixels or 720 x </a:t>
            </a:r>
            <a:r>
              <a:rPr lang="en-US" sz="2000" dirty="0" smtClean="0">
                <a:cs typeface="Arial"/>
              </a:rPr>
              <a:t>1280-pixels – 1080p </a:t>
            </a:r>
          </a:p>
          <a:p>
            <a:pPr marL="412750">
              <a:spcBef>
                <a:spcPts val="265"/>
              </a:spcBef>
              <a:buChar char="–"/>
              <a:tabLst>
                <a:tab pos="412750" algn="l"/>
              </a:tabLst>
            </a:pPr>
            <a:r>
              <a:rPr lang="en-US" sz="2000" dirty="0" smtClean="0"/>
              <a:t>1080i</a:t>
            </a:r>
            <a:r>
              <a:rPr lang="en-US" sz="2000" dirty="0"/>
              <a:t> </a:t>
            </a:r>
            <a:r>
              <a:rPr lang="en-US" sz="2000" dirty="0" smtClean="0"/>
              <a:t>(1920×1080i</a:t>
            </a:r>
            <a:r>
              <a:rPr lang="en-US" sz="2000" dirty="0"/>
              <a:t>: 1,036,800 </a:t>
            </a:r>
            <a:r>
              <a:rPr lang="en-US" sz="2000" dirty="0" smtClean="0"/>
              <a:t>pixels)</a:t>
            </a:r>
            <a:r>
              <a:rPr lang="en-US" sz="2000" dirty="0"/>
              <a:t> </a:t>
            </a:r>
            <a:r>
              <a:rPr lang="en-US" sz="2000" dirty="0" smtClean="0"/>
              <a:t> </a:t>
            </a:r>
            <a:endParaRPr lang="en-US" sz="2000" dirty="0">
              <a:cs typeface="Arial"/>
            </a:endParaRPr>
          </a:p>
          <a:p>
            <a:pPr marL="412750">
              <a:spcBef>
                <a:spcPts val="310"/>
              </a:spcBef>
              <a:buChar char="–"/>
              <a:tabLst>
                <a:tab pos="412750" algn="l"/>
              </a:tabLst>
            </a:pPr>
            <a:r>
              <a:rPr lang="en-US" sz="2000" dirty="0">
                <a:cs typeface="Arial"/>
              </a:rPr>
              <a:t>24, 30, 60 </a:t>
            </a:r>
            <a:r>
              <a:rPr lang="en-US" sz="2000" dirty="0" smtClean="0">
                <a:cs typeface="Arial"/>
              </a:rPr>
              <a:t>frames/sec</a:t>
            </a:r>
            <a:endParaRPr lang="en-US" sz="2000" dirty="0">
              <a:cs typeface="Arial"/>
            </a:endParaRPr>
          </a:p>
        </p:txBody>
      </p:sp>
    </p:spTree>
    <p:extLst>
      <p:ext uri="{BB962C8B-B14F-4D97-AF65-F5344CB8AC3E}">
        <p14:creationId xmlns:p14="http://schemas.microsoft.com/office/powerpoint/2010/main" val="41037324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0347" y="609600"/>
            <a:ext cx="10131425" cy="1456267"/>
          </a:xfrm>
        </p:spPr>
        <p:txBody>
          <a:bodyPr/>
          <a:lstStyle/>
          <a:p>
            <a:pPr algn="ctr"/>
            <a:r>
              <a:rPr lang="en-US" dirty="0"/>
              <a:t>Frame Rates of Different Broadcast Standards</a:t>
            </a:r>
          </a:p>
        </p:txBody>
      </p:sp>
      <p:graphicFrame>
        <p:nvGraphicFramePr>
          <p:cNvPr id="4" name="Content Placeholder 4"/>
          <p:cNvGraphicFramePr>
            <a:graphicFrameLocks/>
          </p:cNvGraphicFramePr>
          <p:nvPr>
            <p:extLst>
              <p:ext uri="{D42A27DB-BD31-4B8C-83A1-F6EECF244321}">
                <p14:modId xmlns:p14="http://schemas.microsoft.com/office/powerpoint/2010/main" val="2173568867"/>
              </p:ext>
            </p:extLst>
          </p:nvPr>
        </p:nvGraphicFramePr>
        <p:xfrm>
          <a:off x="1371600" y="2398690"/>
          <a:ext cx="8800416" cy="2379372"/>
        </p:xfrm>
        <a:graphic>
          <a:graphicData uri="http://schemas.openxmlformats.org/drawingml/2006/table">
            <a:tbl>
              <a:tblPr firstRow="1" bandRow="1">
                <a:tableStyleId>{5C22544A-7EE6-4342-B048-85BDC9FD1C3A}</a:tableStyleId>
              </a:tblPr>
              <a:tblGrid>
                <a:gridCol w="4400208">
                  <a:extLst>
                    <a:ext uri="{9D8B030D-6E8A-4147-A177-3AD203B41FA5}">
                      <a16:colId xmlns:a16="http://schemas.microsoft.com/office/drawing/2014/main" val="20000"/>
                    </a:ext>
                  </a:extLst>
                </a:gridCol>
                <a:gridCol w="4400208">
                  <a:extLst>
                    <a:ext uri="{9D8B030D-6E8A-4147-A177-3AD203B41FA5}">
                      <a16:colId xmlns:a16="http://schemas.microsoft.com/office/drawing/2014/main" val="20001"/>
                    </a:ext>
                  </a:extLst>
                </a:gridCol>
              </a:tblGrid>
              <a:tr h="396562">
                <a:tc>
                  <a:txBody>
                    <a:bodyPr/>
                    <a:lstStyle/>
                    <a:p>
                      <a:pPr algn="ctr"/>
                      <a:r>
                        <a:rPr lang="en-US" sz="1900" dirty="0" smtClean="0"/>
                        <a:t>Video Type</a:t>
                      </a:r>
                      <a:endParaRPr lang="en-US" sz="1900" dirty="0"/>
                    </a:p>
                  </a:txBody>
                  <a:tcPr marL="97782" marR="97782" marT="48891" marB="48891"/>
                </a:tc>
                <a:tc>
                  <a:txBody>
                    <a:bodyPr/>
                    <a:lstStyle/>
                    <a:p>
                      <a:pPr algn="ctr"/>
                      <a:r>
                        <a:rPr lang="en-US" sz="1900" smtClean="0"/>
                        <a:t>Frame Rate (frames per second)</a:t>
                      </a:r>
                      <a:endParaRPr lang="en-US" sz="1900"/>
                    </a:p>
                  </a:txBody>
                  <a:tcPr marL="97782" marR="97782" marT="48891" marB="48891"/>
                </a:tc>
                <a:extLst>
                  <a:ext uri="{0D108BD9-81ED-4DB2-BD59-A6C34878D82A}">
                    <a16:rowId xmlns:a16="http://schemas.microsoft.com/office/drawing/2014/main" val="10000"/>
                  </a:ext>
                </a:extLst>
              </a:tr>
              <a:tr h="396562">
                <a:tc>
                  <a:txBody>
                    <a:bodyPr/>
                    <a:lstStyle/>
                    <a:p>
                      <a:pPr algn="ctr"/>
                      <a:r>
                        <a:rPr lang="en-US" sz="1900" smtClean="0"/>
                        <a:t>NTSC (black-and-white)</a:t>
                      </a:r>
                      <a:endParaRPr lang="en-US" sz="1900"/>
                    </a:p>
                  </a:txBody>
                  <a:tcPr marL="97782" marR="97782" marT="48891" marB="48891"/>
                </a:tc>
                <a:tc>
                  <a:txBody>
                    <a:bodyPr/>
                    <a:lstStyle/>
                    <a:p>
                      <a:pPr algn="ctr"/>
                      <a:r>
                        <a:rPr lang="en-US" sz="1900" smtClean="0"/>
                        <a:t>30</a:t>
                      </a:r>
                      <a:endParaRPr lang="en-US" sz="1900"/>
                    </a:p>
                  </a:txBody>
                  <a:tcPr marL="97782" marR="97782" marT="48891" marB="48891"/>
                </a:tc>
                <a:extLst>
                  <a:ext uri="{0D108BD9-81ED-4DB2-BD59-A6C34878D82A}">
                    <a16:rowId xmlns:a16="http://schemas.microsoft.com/office/drawing/2014/main" val="10001"/>
                  </a:ext>
                </a:extLst>
              </a:tr>
              <a:tr h="396562">
                <a:tc>
                  <a:txBody>
                    <a:bodyPr/>
                    <a:lstStyle/>
                    <a:p>
                      <a:pPr algn="ctr"/>
                      <a:r>
                        <a:rPr lang="en-US" sz="1900" smtClean="0"/>
                        <a:t>NTSC (color)</a:t>
                      </a:r>
                      <a:endParaRPr lang="en-US" sz="1900"/>
                    </a:p>
                  </a:txBody>
                  <a:tcPr marL="97782" marR="97782" marT="48891" marB="48891"/>
                </a:tc>
                <a:tc>
                  <a:txBody>
                    <a:bodyPr/>
                    <a:lstStyle/>
                    <a:p>
                      <a:pPr algn="ctr"/>
                      <a:r>
                        <a:rPr lang="en-US" sz="1900" smtClean="0"/>
                        <a:t>29.97</a:t>
                      </a:r>
                      <a:endParaRPr lang="en-US" sz="1900"/>
                    </a:p>
                  </a:txBody>
                  <a:tcPr marL="97782" marR="97782" marT="48891" marB="48891"/>
                </a:tc>
                <a:extLst>
                  <a:ext uri="{0D108BD9-81ED-4DB2-BD59-A6C34878D82A}">
                    <a16:rowId xmlns:a16="http://schemas.microsoft.com/office/drawing/2014/main" val="10002"/>
                  </a:ext>
                </a:extLst>
              </a:tr>
              <a:tr h="396562">
                <a:tc>
                  <a:txBody>
                    <a:bodyPr/>
                    <a:lstStyle/>
                    <a:p>
                      <a:pPr algn="ctr"/>
                      <a:r>
                        <a:rPr lang="en-US" sz="1900" dirty="0" smtClean="0"/>
                        <a:t>PAL</a:t>
                      </a:r>
                      <a:endParaRPr lang="en-US" sz="1900" dirty="0"/>
                    </a:p>
                  </a:txBody>
                  <a:tcPr marL="97782" marR="97782" marT="48891" marB="48891"/>
                </a:tc>
                <a:tc>
                  <a:txBody>
                    <a:bodyPr/>
                    <a:lstStyle/>
                    <a:p>
                      <a:pPr algn="ctr"/>
                      <a:r>
                        <a:rPr lang="en-US" sz="1900" smtClean="0"/>
                        <a:t>25</a:t>
                      </a:r>
                      <a:endParaRPr lang="en-US" sz="1900"/>
                    </a:p>
                  </a:txBody>
                  <a:tcPr marL="97782" marR="97782" marT="48891" marB="48891"/>
                </a:tc>
                <a:extLst>
                  <a:ext uri="{0D108BD9-81ED-4DB2-BD59-A6C34878D82A}">
                    <a16:rowId xmlns:a16="http://schemas.microsoft.com/office/drawing/2014/main" val="10003"/>
                  </a:ext>
                </a:extLst>
              </a:tr>
              <a:tr h="396562">
                <a:tc>
                  <a:txBody>
                    <a:bodyPr/>
                    <a:lstStyle/>
                    <a:p>
                      <a:pPr algn="ctr"/>
                      <a:r>
                        <a:rPr lang="en-US" sz="1900" smtClean="0"/>
                        <a:t>SECAM</a:t>
                      </a:r>
                      <a:endParaRPr lang="en-US" sz="1900"/>
                    </a:p>
                  </a:txBody>
                  <a:tcPr marL="97782" marR="97782" marT="48891" marB="48891"/>
                </a:tc>
                <a:tc>
                  <a:txBody>
                    <a:bodyPr/>
                    <a:lstStyle/>
                    <a:p>
                      <a:pPr algn="ctr"/>
                      <a:r>
                        <a:rPr lang="en-US" sz="1900" smtClean="0"/>
                        <a:t>25</a:t>
                      </a:r>
                      <a:endParaRPr lang="en-US" sz="1900"/>
                    </a:p>
                  </a:txBody>
                  <a:tcPr marL="97782" marR="97782" marT="48891" marB="48891"/>
                </a:tc>
                <a:extLst>
                  <a:ext uri="{0D108BD9-81ED-4DB2-BD59-A6C34878D82A}">
                    <a16:rowId xmlns:a16="http://schemas.microsoft.com/office/drawing/2014/main" val="10004"/>
                  </a:ext>
                </a:extLst>
              </a:tr>
              <a:tr h="396562">
                <a:tc>
                  <a:txBody>
                    <a:bodyPr/>
                    <a:lstStyle/>
                    <a:p>
                      <a:pPr algn="ctr"/>
                      <a:r>
                        <a:rPr lang="en-US" sz="1900" smtClean="0"/>
                        <a:t>Motion-picture film</a:t>
                      </a:r>
                      <a:endParaRPr lang="en-US" sz="1900"/>
                    </a:p>
                  </a:txBody>
                  <a:tcPr marL="97782" marR="97782" marT="48891" marB="48891"/>
                </a:tc>
                <a:tc>
                  <a:txBody>
                    <a:bodyPr/>
                    <a:lstStyle/>
                    <a:p>
                      <a:pPr algn="ctr"/>
                      <a:r>
                        <a:rPr lang="en-US" sz="1900" dirty="0" smtClean="0"/>
                        <a:t>24</a:t>
                      </a:r>
                      <a:endParaRPr lang="en-US" sz="1900" dirty="0"/>
                    </a:p>
                  </a:txBody>
                  <a:tcPr marL="97782" marR="97782" marT="48891" marB="48891"/>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168709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Comparison – broadcast standards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4248" y="1841680"/>
            <a:ext cx="9992978" cy="4649272"/>
          </a:xfrm>
        </p:spPr>
      </p:pic>
    </p:spTree>
    <p:extLst>
      <p:ext uri="{BB962C8B-B14F-4D97-AF65-F5344CB8AC3E}">
        <p14:creationId xmlns:p14="http://schemas.microsoft.com/office/powerpoint/2010/main" val="1239251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a:rPr>
              <a:t>Digitizing Video</a:t>
            </a:r>
            <a:endParaRPr lang="en-US" dirty="0"/>
          </a:p>
        </p:txBody>
      </p:sp>
      <p:sp>
        <p:nvSpPr>
          <p:cNvPr id="3" name="Content Placeholder 2"/>
          <p:cNvSpPr>
            <a:spLocks noGrp="1"/>
          </p:cNvSpPr>
          <p:nvPr>
            <p:ph idx="1"/>
          </p:nvPr>
        </p:nvSpPr>
        <p:spPr>
          <a:xfrm>
            <a:off x="685801" y="2065867"/>
            <a:ext cx="10583213" cy="4142823"/>
          </a:xfrm>
        </p:spPr>
        <p:txBody>
          <a:bodyPr>
            <a:noAutofit/>
          </a:bodyPr>
          <a:lstStyle/>
          <a:p>
            <a:pPr marL="355600" marR="5080" indent="-342900" algn="just">
              <a:spcBef>
                <a:spcPts val="105"/>
              </a:spcBef>
              <a:tabLst>
                <a:tab pos="355600" algn="l"/>
                <a:tab pos="356235" algn="l"/>
              </a:tabLst>
            </a:pPr>
            <a:r>
              <a:rPr lang="en-US" sz="2000" dirty="0">
                <a:cs typeface="Arial"/>
              </a:rPr>
              <a:t>Digital video combines features of </a:t>
            </a:r>
            <a:r>
              <a:rPr lang="en-US" sz="2000" b="1" dirty="0">
                <a:cs typeface="Arial"/>
              </a:rPr>
              <a:t>graphics and audio </a:t>
            </a:r>
            <a:r>
              <a:rPr lang="en-US" sz="2000" dirty="0" smtClean="0">
                <a:cs typeface="Arial"/>
              </a:rPr>
              <a:t>to </a:t>
            </a:r>
            <a:r>
              <a:rPr lang="en-US" sz="2000" dirty="0">
                <a:cs typeface="Arial"/>
              </a:rPr>
              <a:t>create dynamic content for multimedia products.</a:t>
            </a:r>
          </a:p>
          <a:p>
            <a:pPr marL="355600" indent="-342900" algn="just">
              <a:spcBef>
                <a:spcPts val="625"/>
              </a:spcBef>
              <a:tabLst>
                <a:tab pos="355600" algn="l"/>
                <a:tab pos="356235" algn="l"/>
              </a:tabLst>
            </a:pPr>
            <a:r>
              <a:rPr lang="en-US" sz="2000" dirty="0">
                <a:cs typeface="Arial"/>
              </a:rPr>
              <a:t>Video is </a:t>
            </a:r>
            <a:r>
              <a:rPr lang="en-US" sz="2000" b="1" dirty="0">
                <a:cs typeface="Arial"/>
              </a:rPr>
              <a:t>simply moving pictures</a:t>
            </a:r>
            <a:r>
              <a:rPr lang="en-US" sz="2000" dirty="0">
                <a:cs typeface="Arial"/>
              </a:rPr>
              <a:t>.</a:t>
            </a:r>
          </a:p>
          <a:p>
            <a:pPr marL="355600" indent="-342900" algn="just">
              <a:spcBef>
                <a:spcPts val="625"/>
              </a:spcBef>
              <a:tabLst>
                <a:tab pos="355600" algn="l"/>
                <a:tab pos="356235" algn="l"/>
              </a:tabLst>
            </a:pPr>
            <a:r>
              <a:rPr lang="en-US" sz="2000" dirty="0">
                <a:cs typeface="Arial"/>
              </a:rPr>
              <a:t>Digitized video can be </a:t>
            </a:r>
            <a:r>
              <a:rPr lang="en-US" sz="2000" b="1" dirty="0">
                <a:cs typeface="Arial"/>
              </a:rPr>
              <a:t>edited more </a:t>
            </a:r>
            <a:r>
              <a:rPr lang="en-US" sz="2000" b="1" dirty="0" smtClean="0">
                <a:cs typeface="Arial"/>
              </a:rPr>
              <a:t>easily </a:t>
            </a:r>
            <a:r>
              <a:rPr lang="en-US" sz="2000" dirty="0" smtClean="0">
                <a:cs typeface="Arial"/>
              </a:rPr>
              <a:t>and are </a:t>
            </a:r>
            <a:r>
              <a:rPr lang="en-US" sz="2000" b="1" dirty="0" smtClean="0">
                <a:cs typeface="Arial"/>
              </a:rPr>
              <a:t>extremely large</a:t>
            </a:r>
            <a:endParaRPr lang="en-US" sz="2000" b="1" dirty="0">
              <a:cs typeface="Arial"/>
            </a:endParaRPr>
          </a:p>
          <a:p>
            <a:pPr marL="355600" indent="-342900" algn="just">
              <a:spcBef>
                <a:spcPts val="575"/>
              </a:spcBef>
              <a:tabLst>
                <a:tab pos="355600" algn="l"/>
                <a:tab pos="356235" algn="l"/>
                <a:tab pos="684530" algn="l"/>
                <a:tab pos="1517015" algn="l"/>
                <a:tab pos="2494280" algn="l"/>
                <a:tab pos="3418840" algn="l"/>
                <a:tab pos="4487545" algn="l"/>
                <a:tab pos="5269230" algn="l"/>
                <a:tab pos="5741670" algn="l"/>
                <a:tab pos="6160770" algn="l"/>
                <a:tab pos="7564755" algn="l"/>
              </a:tabLst>
            </a:pPr>
            <a:r>
              <a:rPr lang="en-US" sz="2000" dirty="0" smtClean="0">
                <a:cs typeface="Arial"/>
              </a:rPr>
              <a:t>A video source </a:t>
            </a:r>
            <a:r>
              <a:rPr lang="en-US" sz="2000" b="1" dirty="0" smtClean="0">
                <a:cs typeface="Arial"/>
              </a:rPr>
              <a:t>(video camera, VCR, TV or videodisc) </a:t>
            </a:r>
            <a:r>
              <a:rPr lang="en-US" sz="2000" dirty="0" smtClean="0">
                <a:cs typeface="Arial"/>
              </a:rPr>
              <a:t>is connected </a:t>
            </a:r>
            <a:r>
              <a:rPr lang="en-US" sz="2000" dirty="0">
                <a:cs typeface="Arial"/>
              </a:rPr>
              <a:t>to a video capture card in a computer.</a:t>
            </a:r>
          </a:p>
          <a:p>
            <a:pPr marL="355600" marR="5715" indent="-342900" algn="just">
              <a:spcBef>
                <a:spcPts val="575"/>
              </a:spcBef>
              <a:tabLst>
                <a:tab pos="356235" algn="l"/>
              </a:tabLst>
            </a:pPr>
            <a:r>
              <a:rPr lang="en-US" sz="2000" dirty="0">
                <a:cs typeface="Arial"/>
              </a:rPr>
              <a:t>As the video source is played, the analog signal is sent to  the video card and converted into a digital file (including  sound from the video).</a:t>
            </a:r>
          </a:p>
          <a:p>
            <a:pPr algn="just"/>
            <a:endParaRPr lang="en-US" sz="2000" dirty="0"/>
          </a:p>
        </p:txBody>
      </p:sp>
    </p:spTree>
    <p:extLst>
      <p:ext uri="{BB962C8B-B14F-4D97-AF65-F5344CB8AC3E}">
        <p14:creationId xmlns:p14="http://schemas.microsoft.com/office/powerpoint/2010/main" val="11500456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and Quantization of Motion</a:t>
            </a:r>
          </a:p>
        </p:txBody>
      </p:sp>
      <p:sp>
        <p:nvSpPr>
          <p:cNvPr id="3" name="Content Placeholder 2"/>
          <p:cNvSpPr>
            <a:spLocks noGrp="1"/>
          </p:cNvSpPr>
          <p:nvPr>
            <p:ph idx="1"/>
          </p:nvPr>
        </p:nvSpPr>
        <p:spPr/>
        <p:txBody>
          <a:bodyPr>
            <a:normAutofit/>
          </a:bodyPr>
          <a:lstStyle/>
          <a:p>
            <a:r>
              <a:rPr lang="en-US" sz="3200" u="sng" dirty="0"/>
              <a:t>Temporal:</a:t>
            </a:r>
          </a:p>
          <a:p>
            <a:pPr lvl="1"/>
            <a:r>
              <a:rPr lang="en-US" sz="2800" u="sng" dirty="0"/>
              <a:t>sampling rate:</a:t>
            </a:r>
          </a:p>
          <a:p>
            <a:pPr lvl="2"/>
            <a:r>
              <a:rPr lang="en-US" sz="2000" dirty="0"/>
              <a:t>how frequent you take a snapshot of the motion</a:t>
            </a:r>
          </a:p>
          <a:p>
            <a:pPr lvl="2"/>
            <a:r>
              <a:rPr lang="en-US" sz="2000" dirty="0"/>
              <a:t>frame rate</a:t>
            </a:r>
          </a:p>
          <a:p>
            <a:pPr lvl="2"/>
            <a:r>
              <a:rPr lang="en-US" sz="2000" dirty="0"/>
              <a:t>higher sampling rate: </a:t>
            </a:r>
            <a:r>
              <a:rPr lang="en-US" sz="2000" dirty="0">
                <a:sym typeface="Symbol" pitchFamily="18" charset="2"/>
              </a:rPr>
              <a:t>higher frame rate</a:t>
            </a:r>
          </a:p>
          <a:p>
            <a:pPr lvl="2"/>
            <a:r>
              <a:rPr lang="en-US" sz="2000" dirty="0">
                <a:sym typeface="Symbol" pitchFamily="18" charset="2"/>
              </a:rPr>
              <a:t>higher frame rate  more frames for the same duration  larger file </a:t>
            </a:r>
            <a:r>
              <a:rPr lang="en-US" sz="2000" dirty="0" smtClean="0">
                <a:sym typeface="Symbol" pitchFamily="18" charset="2"/>
              </a:rPr>
              <a:t>size</a:t>
            </a:r>
            <a:endParaRPr lang="en-US" sz="2000" dirty="0"/>
          </a:p>
        </p:txBody>
      </p:sp>
    </p:spTree>
    <p:extLst>
      <p:ext uri="{BB962C8B-B14F-4D97-AF65-F5344CB8AC3E}">
        <p14:creationId xmlns:p14="http://schemas.microsoft.com/office/powerpoint/2010/main" val="613058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and Quantization of Motion</a:t>
            </a:r>
          </a:p>
        </p:txBody>
      </p:sp>
      <p:sp>
        <p:nvSpPr>
          <p:cNvPr id="3" name="Content Placeholder 2"/>
          <p:cNvSpPr>
            <a:spLocks noGrp="1"/>
          </p:cNvSpPr>
          <p:nvPr>
            <p:ph idx="1"/>
          </p:nvPr>
        </p:nvSpPr>
        <p:spPr/>
        <p:txBody>
          <a:bodyPr>
            <a:noAutofit/>
          </a:bodyPr>
          <a:lstStyle/>
          <a:p>
            <a:r>
              <a:rPr lang="en-US" sz="2400" u="sng" dirty="0"/>
              <a:t>Each snapshot: a frame</a:t>
            </a:r>
          </a:p>
          <a:p>
            <a:pPr lvl="1"/>
            <a:r>
              <a:rPr lang="en-US" sz="2000" dirty="0"/>
              <a:t>an image</a:t>
            </a:r>
          </a:p>
          <a:p>
            <a:pPr lvl="1"/>
            <a:r>
              <a:rPr lang="en-US" sz="2000" dirty="0"/>
              <a:t>digitized based on the same concepts of sampling and quantization of images</a:t>
            </a:r>
          </a:p>
          <a:p>
            <a:r>
              <a:rPr lang="en-US" sz="2400" u="sng" dirty="0"/>
              <a:t>Frame Size</a:t>
            </a:r>
          </a:p>
          <a:p>
            <a:pPr lvl="1"/>
            <a:r>
              <a:rPr lang="en-US" sz="2000" dirty="0"/>
              <a:t>Resolution of the frame image</a:t>
            </a:r>
          </a:p>
          <a:p>
            <a:pPr lvl="1"/>
            <a:r>
              <a:rPr lang="en-US" sz="2000" dirty="0"/>
              <a:t>Measured in pixel dimensions</a:t>
            </a:r>
          </a:p>
          <a:p>
            <a:pPr lvl="1"/>
            <a:r>
              <a:rPr lang="en-US" sz="2000" dirty="0"/>
              <a:t>No </a:t>
            </a:r>
            <a:r>
              <a:rPr lang="en-US" sz="2000" dirty="0" err="1"/>
              <a:t>ppi</a:t>
            </a:r>
            <a:r>
              <a:rPr lang="en-US" sz="2000" dirty="0"/>
              <a:t> </a:t>
            </a:r>
            <a:r>
              <a:rPr lang="en-US" sz="2000" dirty="0" smtClean="0"/>
              <a:t>setting: Unlike </a:t>
            </a:r>
            <a:r>
              <a:rPr lang="en-US" sz="2000" dirty="0"/>
              <a:t>digital images, there is no pixel per inch (</a:t>
            </a:r>
            <a:r>
              <a:rPr lang="en-US" sz="2000" dirty="0" err="1"/>
              <a:t>ppi</a:t>
            </a:r>
            <a:r>
              <a:rPr lang="en-US" sz="2000" dirty="0"/>
              <a:t>) setting for video because video is not intended for print but for on screen display</a:t>
            </a:r>
            <a:r>
              <a:rPr lang="en-US" sz="2000" dirty="0" smtClean="0"/>
              <a:t>.</a:t>
            </a:r>
            <a:endParaRPr lang="en-US" sz="2000" dirty="0"/>
          </a:p>
        </p:txBody>
      </p:sp>
    </p:spTree>
    <p:extLst>
      <p:ext uri="{BB962C8B-B14F-4D97-AF65-F5344CB8AC3E}">
        <p14:creationId xmlns:p14="http://schemas.microsoft.com/office/powerpoint/2010/main" val="9787227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9F444-FCBD-B140-9C05-E443FA0805C4}"/>
              </a:ext>
            </a:extLst>
          </p:cNvPr>
          <p:cNvSpPr>
            <a:spLocks noGrp="1"/>
          </p:cNvSpPr>
          <p:nvPr>
            <p:ph type="title"/>
          </p:nvPr>
        </p:nvSpPr>
        <p:spPr>
          <a:xfrm>
            <a:off x="879629" y="589090"/>
            <a:ext cx="5392382" cy="1456267"/>
          </a:xfrm>
        </p:spPr>
        <p:txBody>
          <a:bodyPr>
            <a:normAutofit/>
          </a:bodyPr>
          <a:lstStyle/>
          <a:p>
            <a:r>
              <a:rPr lang="en-US" dirty="0"/>
              <a:t>Frame </a:t>
            </a:r>
            <a:r>
              <a:rPr lang="en-US" dirty="0" smtClean="0"/>
              <a:t>Size - Examples</a:t>
            </a:r>
            <a:endParaRPr lang="ru-RU" dirty="0"/>
          </a:p>
        </p:txBody>
      </p:sp>
      <p:pic>
        <p:nvPicPr>
          <p:cNvPr id="4" name="Picture 3" descr="satellite against the night sky">
            <a:extLst>
              <a:ext uri="{FF2B5EF4-FFF2-40B4-BE49-F238E27FC236}">
                <a16:creationId xmlns:a16="http://schemas.microsoft.com/office/drawing/2014/main" id="{D4F2268B-BB87-42FB-B84F-C145C01B497A}"/>
              </a:ext>
            </a:extLst>
          </p:cNvPr>
          <p:cNvPicPr>
            <a:picLocks noChangeAspect="1"/>
          </p:cNvPicPr>
          <p:nvPr/>
        </p:nvPicPr>
        <p:blipFill rotWithShape="1">
          <a:blip r:embed="rId2"/>
          <a:srcRect l="8611" r="16027" b="1"/>
          <a:stretch/>
        </p:blipFill>
        <p:spPr>
          <a:xfrm>
            <a:off x="8888133" y="4144246"/>
            <a:ext cx="3302966" cy="2717299"/>
          </a:xfrm>
          <a:custGeom>
            <a:avLst/>
            <a:gdLst>
              <a:gd name="connsiteX0" fmla="*/ 1663658 w 3039855"/>
              <a:gd name="connsiteY0" fmla="*/ 0 h 2500842"/>
              <a:gd name="connsiteX1" fmla="*/ 2947417 w 3039855"/>
              <a:gd name="connsiteY1" fmla="*/ 605417 h 2500842"/>
              <a:gd name="connsiteX2" fmla="*/ 3039855 w 3039855"/>
              <a:gd name="connsiteY2" fmla="*/ 729032 h 2500842"/>
              <a:gd name="connsiteX3" fmla="*/ 3039855 w 3039855"/>
              <a:gd name="connsiteY3" fmla="*/ 2500842 h 2500842"/>
              <a:gd name="connsiteX4" fmla="*/ 226952 w 3039855"/>
              <a:gd name="connsiteY4" fmla="*/ 2500842 h 2500842"/>
              <a:gd name="connsiteX5" fmla="*/ 155401 w 3039855"/>
              <a:gd name="connsiteY5" fmla="*/ 2366679 h 2500842"/>
              <a:gd name="connsiteX6" fmla="*/ 0 w 3039855"/>
              <a:gd name="connsiteY6" fmla="*/ 1663658 h 2500842"/>
              <a:gd name="connsiteX7" fmla="*/ 1663658 w 3039855"/>
              <a:gd name="connsiteY7" fmla="*/ 0 h 250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pic>
        <p:nvPicPr>
          <p:cNvPr id="7" name="Picture 6" descr="abstract image of light dots">
            <a:extLst>
              <a:ext uri="{FF2B5EF4-FFF2-40B4-BE49-F238E27FC236}">
                <a16:creationId xmlns:a16="http://schemas.microsoft.com/office/drawing/2014/main" id="{FE6C54C5-D2F4-48F8-B65E-7506F07BCCF3}"/>
              </a:ext>
            </a:extLst>
          </p:cNvPr>
          <p:cNvPicPr>
            <a:picLocks noChangeAspect="1"/>
          </p:cNvPicPr>
          <p:nvPr/>
        </p:nvPicPr>
        <p:blipFill rotWithShape="1">
          <a:blip r:embed="rId3"/>
          <a:srcRect l="23268" r="4773" b="-1"/>
          <a:stretch/>
        </p:blipFill>
        <p:spPr>
          <a:xfrm>
            <a:off x="8055588" y="-3863"/>
            <a:ext cx="4132754" cy="3445946"/>
          </a:xfrm>
          <a:custGeom>
            <a:avLst/>
            <a:gdLst>
              <a:gd name="connsiteX0" fmla="*/ 303228 w 4638368"/>
              <a:gd name="connsiteY0" fmla="*/ 0 h 3867534"/>
              <a:gd name="connsiteX1" fmla="*/ 4638368 w 4638368"/>
              <a:gd name="connsiteY1" fmla="*/ 0 h 3867534"/>
              <a:gd name="connsiteX2" fmla="*/ 4638368 w 4638368"/>
              <a:gd name="connsiteY2" fmla="*/ 2952747 h 3867534"/>
              <a:gd name="connsiteX3" fmla="*/ 4585825 w 4638368"/>
              <a:gd name="connsiteY3" fmla="*/ 3013864 h 3867534"/>
              <a:gd name="connsiteX4" fmla="*/ 2641346 w 4638368"/>
              <a:gd name="connsiteY4" fmla="*/ 3867534 h 3867534"/>
              <a:gd name="connsiteX5" fmla="*/ 0 w 4638368"/>
              <a:gd name="connsiteY5" fmla="*/ 1226188 h 3867534"/>
              <a:gd name="connsiteX6" fmla="*/ 260466 w 4638368"/>
              <a:gd name="connsiteY6" fmla="*/ 81056 h 386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38368" h="3867534">
                <a:moveTo>
                  <a:pt x="303228" y="0"/>
                </a:moveTo>
                <a:lnTo>
                  <a:pt x="4638368" y="0"/>
                </a:lnTo>
                <a:lnTo>
                  <a:pt x="4638368" y="2952747"/>
                </a:lnTo>
                <a:lnTo>
                  <a:pt x="4585825" y="3013864"/>
                </a:lnTo>
                <a:cubicBezTo>
                  <a:pt x="4103088" y="3538671"/>
                  <a:pt x="3410622" y="3867534"/>
                  <a:pt x="2641346" y="3867534"/>
                </a:cubicBezTo>
                <a:cubicBezTo>
                  <a:pt x="1182571" y="3867534"/>
                  <a:pt x="0" y="2684963"/>
                  <a:pt x="0" y="1226188"/>
                </a:cubicBezTo>
                <a:cubicBezTo>
                  <a:pt x="0" y="815907"/>
                  <a:pt x="93544" y="427475"/>
                  <a:pt x="260466" y="81056"/>
                </a:cubicBezTo>
                <a:close/>
              </a:path>
            </a:pathLst>
          </a:custGeom>
        </p:spPr>
      </p:pic>
      <p:graphicFrame>
        <p:nvGraphicFramePr>
          <p:cNvPr id="8" name="Content Placeholder 4"/>
          <p:cNvGraphicFramePr>
            <a:graphicFrameLocks noGrp="1"/>
          </p:cNvGraphicFramePr>
          <p:nvPr>
            <p:ph idx="1"/>
            <p:extLst>
              <p:ext uri="{D42A27DB-BD31-4B8C-83A1-F6EECF244321}">
                <p14:modId xmlns:p14="http://schemas.microsoft.com/office/powerpoint/2010/main" val="2958586045"/>
              </p:ext>
            </p:extLst>
          </p:nvPr>
        </p:nvGraphicFramePr>
        <p:xfrm>
          <a:off x="457200" y="2141113"/>
          <a:ext cx="7720884" cy="3545888"/>
        </p:xfrm>
        <a:graphic>
          <a:graphicData uri="http://schemas.openxmlformats.org/drawingml/2006/table">
            <a:tbl>
              <a:tblPr firstRow="1" bandRow="1">
                <a:tableStyleId>{5C22544A-7EE6-4342-B048-85BDC9FD1C3A}</a:tableStyleId>
              </a:tblPr>
              <a:tblGrid>
                <a:gridCol w="2573628">
                  <a:extLst>
                    <a:ext uri="{9D8B030D-6E8A-4147-A177-3AD203B41FA5}">
                      <a16:colId xmlns:a16="http://schemas.microsoft.com/office/drawing/2014/main" val="20000"/>
                    </a:ext>
                  </a:extLst>
                </a:gridCol>
                <a:gridCol w="2573628">
                  <a:extLst>
                    <a:ext uri="{9D8B030D-6E8A-4147-A177-3AD203B41FA5}">
                      <a16:colId xmlns:a16="http://schemas.microsoft.com/office/drawing/2014/main" val="20001"/>
                    </a:ext>
                  </a:extLst>
                </a:gridCol>
                <a:gridCol w="2573628">
                  <a:extLst>
                    <a:ext uri="{9D8B030D-6E8A-4147-A177-3AD203B41FA5}">
                      <a16:colId xmlns:a16="http://schemas.microsoft.com/office/drawing/2014/main" val="20002"/>
                    </a:ext>
                  </a:extLst>
                </a:gridCol>
              </a:tblGrid>
              <a:tr h="486130">
                <a:tc>
                  <a:txBody>
                    <a:bodyPr/>
                    <a:lstStyle/>
                    <a:p>
                      <a:endParaRPr lang="en-US" sz="2600" dirty="0"/>
                    </a:p>
                  </a:txBody>
                  <a:tcPr marL="85788" marR="85788" marT="42894" marB="42894"/>
                </a:tc>
                <a:tc>
                  <a:txBody>
                    <a:bodyPr/>
                    <a:lstStyle/>
                    <a:p>
                      <a:endParaRPr lang="en-US" sz="2600"/>
                    </a:p>
                  </a:txBody>
                  <a:tcPr marL="85788" marR="85788" marT="42894" marB="42894"/>
                </a:tc>
                <a:tc>
                  <a:txBody>
                    <a:bodyPr/>
                    <a:lstStyle/>
                    <a:p>
                      <a:r>
                        <a:rPr lang="en-US" sz="2600" smtClean="0"/>
                        <a:t>Frame size</a:t>
                      </a:r>
                      <a:endParaRPr lang="en-US" sz="2600"/>
                    </a:p>
                  </a:txBody>
                  <a:tcPr marL="85788" marR="85788" marT="42894" marB="42894"/>
                </a:tc>
                <a:extLst>
                  <a:ext uri="{0D108BD9-81ED-4DB2-BD59-A6C34878D82A}">
                    <a16:rowId xmlns:a16="http://schemas.microsoft.com/office/drawing/2014/main" val="10000"/>
                  </a:ext>
                </a:extLst>
              </a:tr>
              <a:tr h="886472">
                <a:tc>
                  <a:txBody>
                    <a:bodyPr/>
                    <a:lstStyle/>
                    <a:p>
                      <a:r>
                        <a:rPr lang="en-US" sz="2600" smtClean="0"/>
                        <a:t>NTSC</a:t>
                      </a:r>
                      <a:endParaRPr lang="en-US" sz="2600"/>
                    </a:p>
                  </a:txBody>
                  <a:tcPr marL="85788" marR="85788" marT="42894" marB="42894"/>
                </a:tc>
                <a:tc>
                  <a:txBody>
                    <a:bodyPr/>
                    <a:lstStyle/>
                    <a:p>
                      <a:r>
                        <a:rPr lang="en-US" sz="2600" smtClean="0"/>
                        <a:t>standard definition</a:t>
                      </a:r>
                      <a:endParaRPr lang="en-US" sz="2600"/>
                    </a:p>
                  </a:txBody>
                  <a:tcPr marL="85788" marR="85788" marT="42894" marB="42894"/>
                </a:tc>
                <a:tc>
                  <a:txBody>
                    <a:bodyPr/>
                    <a:lstStyle/>
                    <a:p>
                      <a:r>
                        <a:rPr lang="en-US" sz="2600" smtClean="0"/>
                        <a:t>720 x 480 pixels</a:t>
                      </a:r>
                      <a:endParaRPr lang="en-US" sz="2600"/>
                    </a:p>
                  </a:txBody>
                  <a:tcPr marL="85788" marR="85788" marT="42894" marB="42894"/>
                </a:tc>
                <a:extLst>
                  <a:ext uri="{0D108BD9-81ED-4DB2-BD59-A6C34878D82A}">
                    <a16:rowId xmlns:a16="http://schemas.microsoft.com/office/drawing/2014/main" val="10001"/>
                  </a:ext>
                </a:extLst>
              </a:tr>
              <a:tr h="1286814">
                <a:tc>
                  <a:txBody>
                    <a:bodyPr/>
                    <a:lstStyle/>
                    <a:p>
                      <a:endParaRPr lang="en-US" sz="2600" dirty="0" smtClean="0"/>
                    </a:p>
                    <a:p>
                      <a:r>
                        <a:rPr lang="en-US" sz="2600" dirty="0" smtClean="0"/>
                        <a:t>HDTV</a:t>
                      </a:r>
                      <a:endParaRPr lang="en-US" sz="2600" dirty="0"/>
                    </a:p>
                  </a:txBody>
                  <a:tcPr marL="85788" marR="85788" marT="42894" marB="42894"/>
                </a:tc>
                <a:tc>
                  <a:txBody>
                    <a:bodyPr/>
                    <a:lstStyle/>
                    <a:p>
                      <a:r>
                        <a:rPr lang="en-US" sz="2600" dirty="0" smtClean="0"/>
                        <a:t>high definition HDV format</a:t>
                      </a:r>
                      <a:endParaRPr lang="en-US" sz="2600" dirty="0"/>
                    </a:p>
                  </a:txBody>
                  <a:tcPr marL="85788" marR="85788" marT="42894" marB="42894"/>
                </a:tc>
                <a:tc>
                  <a:txBody>
                    <a:bodyPr/>
                    <a:lstStyle/>
                    <a:p>
                      <a:r>
                        <a:rPr lang="en-US" sz="2600" smtClean="0"/>
                        <a:t>1280 x 720 pixels</a:t>
                      </a:r>
                    </a:p>
                    <a:p>
                      <a:r>
                        <a:rPr lang="en-US" sz="2600" smtClean="0"/>
                        <a:t>1440 x 1080 pixels</a:t>
                      </a:r>
                      <a:endParaRPr lang="en-US" sz="2600"/>
                    </a:p>
                  </a:txBody>
                  <a:tcPr marL="85788" marR="85788" marT="42894" marB="42894"/>
                </a:tc>
                <a:extLst>
                  <a:ext uri="{0D108BD9-81ED-4DB2-BD59-A6C34878D82A}">
                    <a16:rowId xmlns:a16="http://schemas.microsoft.com/office/drawing/2014/main" val="10002"/>
                  </a:ext>
                </a:extLst>
              </a:tr>
              <a:tr h="886472">
                <a:tc>
                  <a:txBody>
                    <a:bodyPr/>
                    <a:lstStyle/>
                    <a:p>
                      <a:r>
                        <a:rPr lang="en-US" sz="2600" smtClean="0"/>
                        <a:t>PAL</a:t>
                      </a:r>
                      <a:endParaRPr lang="en-US" sz="2600"/>
                    </a:p>
                  </a:txBody>
                  <a:tcPr marL="85788" marR="85788" marT="42894" marB="42894"/>
                </a:tc>
                <a:tc>
                  <a:txBody>
                    <a:bodyPr/>
                    <a:lstStyle/>
                    <a:p>
                      <a:r>
                        <a:rPr lang="en-US" sz="2600" smtClean="0"/>
                        <a:t>standard definition</a:t>
                      </a:r>
                      <a:endParaRPr lang="en-US" sz="2600"/>
                    </a:p>
                  </a:txBody>
                  <a:tcPr marL="85788" marR="85788" marT="42894" marB="42894"/>
                </a:tc>
                <a:tc>
                  <a:txBody>
                    <a:bodyPr/>
                    <a:lstStyle/>
                    <a:p>
                      <a:r>
                        <a:rPr lang="en-US" sz="2600" dirty="0" smtClean="0"/>
                        <a:t>720 x 576 pixels</a:t>
                      </a:r>
                      <a:endParaRPr lang="en-US" sz="2600" dirty="0"/>
                    </a:p>
                  </a:txBody>
                  <a:tcPr marL="85788" marR="85788" marT="42894" marB="42894"/>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138249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Frame Aspect Ratio</a:t>
            </a:r>
          </a:p>
        </p:txBody>
      </p:sp>
      <p:sp>
        <p:nvSpPr>
          <p:cNvPr id="3" name="Content Placeholder 2"/>
          <p:cNvSpPr>
            <a:spLocks noGrp="1"/>
          </p:cNvSpPr>
          <p:nvPr>
            <p:ph idx="1"/>
          </p:nvPr>
        </p:nvSpPr>
        <p:spPr>
          <a:xfrm>
            <a:off x="685801" y="2142067"/>
            <a:ext cx="10131425" cy="1309471"/>
          </a:xfrm>
        </p:spPr>
        <p:txBody>
          <a:bodyPr>
            <a:normAutofit/>
          </a:bodyPr>
          <a:lstStyle/>
          <a:p>
            <a:r>
              <a:rPr lang="en-US" sz="2000" dirty="0"/>
              <a:t>the ratio of a frame's </a:t>
            </a:r>
            <a:r>
              <a:rPr lang="en-US" sz="2000" i="1" u="sng" dirty="0"/>
              <a:t>viewing</a:t>
            </a:r>
            <a:r>
              <a:rPr lang="en-US" sz="2000" dirty="0"/>
              <a:t> width to height</a:t>
            </a:r>
          </a:p>
          <a:p>
            <a:r>
              <a:rPr lang="en-US" sz="2000" u="sng" dirty="0"/>
              <a:t>NOT</a:t>
            </a:r>
            <a:r>
              <a:rPr lang="en-US" sz="2000" dirty="0"/>
              <a:t> equivalent to ratio of the frame’s </a:t>
            </a:r>
            <a:r>
              <a:rPr lang="en-US" sz="2000" i="1" u="sng" dirty="0"/>
              <a:t>pixel</a:t>
            </a:r>
            <a:r>
              <a:rPr lang="en-US" sz="2000" dirty="0"/>
              <a:t> width to height.</a:t>
            </a:r>
          </a:p>
          <a:p>
            <a:endParaRPr lang="en-US" sz="2000" dirty="0"/>
          </a:p>
        </p:txBody>
      </p:sp>
      <p:pic>
        <p:nvPicPr>
          <p:cNvPr id="4" name="Content Placeholder 4" descr="fig-04a-aspect-ratio-4-3.tif"/>
          <p:cNvPicPr>
            <a:picLocks noChangeAspect="1"/>
          </p:cNvPicPr>
          <p:nvPr/>
        </p:nvPicPr>
        <p:blipFill>
          <a:blip r:embed="rId2" cstate="print"/>
          <a:srcRect/>
          <a:stretch>
            <a:fillRect/>
          </a:stretch>
        </p:blipFill>
        <p:spPr>
          <a:xfrm>
            <a:off x="2202115" y="3475567"/>
            <a:ext cx="2540000" cy="1905000"/>
          </a:xfrm>
          <a:prstGeom prst="rect">
            <a:avLst/>
          </a:prstGeom>
        </p:spPr>
      </p:pic>
      <p:pic>
        <p:nvPicPr>
          <p:cNvPr id="5" name="Picture 5" descr="fig-04b-aspect-ratio-16-9.tif"/>
          <p:cNvPicPr>
            <a:picLocks noChangeAspect="1"/>
          </p:cNvPicPr>
          <p:nvPr/>
        </p:nvPicPr>
        <p:blipFill>
          <a:blip r:embed="rId3" cstate="print"/>
          <a:srcRect/>
          <a:stretch>
            <a:fillRect/>
          </a:stretch>
        </p:blipFill>
        <p:spPr bwMode="auto">
          <a:xfrm>
            <a:off x="7684395" y="1570567"/>
            <a:ext cx="3386138" cy="1905000"/>
          </a:xfrm>
          <a:prstGeom prst="rect">
            <a:avLst/>
          </a:prstGeom>
          <a:noFill/>
          <a:ln w="9525">
            <a:noFill/>
            <a:miter lim="800000"/>
            <a:headEnd/>
            <a:tailEnd/>
          </a:ln>
        </p:spPr>
      </p:pic>
      <p:sp>
        <p:nvSpPr>
          <p:cNvPr id="6" name="TextBox 6"/>
          <p:cNvSpPr txBox="1">
            <a:spLocks noChangeArrowheads="1"/>
          </p:cNvSpPr>
          <p:nvPr/>
        </p:nvSpPr>
        <p:spPr bwMode="auto">
          <a:xfrm>
            <a:off x="4905778" y="4212673"/>
            <a:ext cx="684213" cy="523875"/>
          </a:xfrm>
          <a:prstGeom prst="rect">
            <a:avLst/>
          </a:prstGeom>
          <a:noFill/>
          <a:ln w="9525">
            <a:noFill/>
            <a:miter lim="800000"/>
            <a:headEnd/>
            <a:tailEnd/>
          </a:ln>
        </p:spPr>
        <p:txBody>
          <a:bodyPr wrap="none">
            <a:spAutoFit/>
          </a:bodyPr>
          <a:lstStyle/>
          <a:p>
            <a:pPr algn="ctr"/>
            <a:r>
              <a:rPr lang="en-US" sz="2800" dirty="0"/>
              <a:t>4:3</a:t>
            </a:r>
          </a:p>
        </p:txBody>
      </p:sp>
      <p:sp>
        <p:nvSpPr>
          <p:cNvPr id="7" name="TextBox 7"/>
          <p:cNvSpPr txBox="1">
            <a:spLocks noChangeArrowheads="1"/>
          </p:cNvSpPr>
          <p:nvPr/>
        </p:nvSpPr>
        <p:spPr bwMode="auto">
          <a:xfrm>
            <a:off x="8934551" y="3603938"/>
            <a:ext cx="885825" cy="523875"/>
          </a:xfrm>
          <a:prstGeom prst="rect">
            <a:avLst/>
          </a:prstGeom>
          <a:noFill/>
          <a:ln w="9525">
            <a:noFill/>
            <a:miter lim="800000"/>
            <a:headEnd/>
            <a:tailEnd/>
          </a:ln>
        </p:spPr>
        <p:txBody>
          <a:bodyPr wrap="none">
            <a:spAutoFit/>
          </a:bodyPr>
          <a:lstStyle/>
          <a:p>
            <a:pPr algn="ctr"/>
            <a:r>
              <a:rPr lang="en-US" sz="2800" dirty="0"/>
              <a:t>16:9</a:t>
            </a:r>
          </a:p>
        </p:txBody>
      </p:sp>
      <p:sp>
        <p:nvSpPr>
          <p:cNvPr id="8" name="TextBox 8"/>
          <p:cNvSpPr txBox="1">
            <a:spLocks noChangeArrowheads="1"/>
          </p:cNvSpPr>
          <p:nvPr/>
        </p:nvSpPr>
        <p:spPr bwMode="auto">
          <a:xfrm>
            <a:off x="2202115" y="5497683"/>
            <a:ext cx="2743200" cy="923925"/>
          </a:xfrm>
          <a:prstGeom prst="rect">
            <a:avLst/>
          </a:prstGeom>
          <a:noFill/>
          <a:ln w="9525">
            <a:noFill/>
            <a:miter lim="800000"/>
            <a:headEnd/>
            <a:tailEnd/>
          </a:ln>
        </p:spPr>
        <p:txBody>
          <a:bodyPr>
            <a:spAutoFit/>
          </a:bodyPr>
          <a:lstStyle/>
          <a:p>
            <a:r>
              <a:rPr lang="en-US" dirty="0"/>
              <a:t>Example:</a:t>
            </a:r>
          </a:p>
          <a:p>
            <a:pPr>
              <a:buFont typeface="Arial" charset="0"/>
              <a:buChar char="•"/>
            </a:pPr>
            <a:r>
              <a:rPr lang="en-US" dirty="0"/>
              <a:t>Standard definition NTSC standard format</a:t>
            </a:r>
          </a:p>
        </p:txBody>
      </p:sp>
      <p:sp>
        <p:nvSpPr>
          <p:cNvPr id="9" name="TextBox 9"/>
          <p:cNvSpPr txBox="1">
            <a:spLocks noChangeArrowheads="1"/>
          </p:cNvSpPr>
          <p:nvPr/>
        </p:nvSpPr>
        <p:spPr bwMode="auto">
          <a:xfrm>
            <a:off x="7349544" y="4231857"/>
            <a:ext cx="4537656" cy="1754326"/>
          </a:xfrm>
          <a:prstGeom prst="rect">
            <a:avLst/>
          </a:prstGeom>
          <a:noFill/>
          <a:ln w="9525">
            <a:noFill/>
            <a:miter lim="800000"/>
            <a:headEnd/>
            <a:tailEnd/>
          </a:ln>
        </p:spPr>
        <p:txBody>
          <a:bodyPr wrap="square">
            <a:spAutoFit/>
          </a:bodyPr>
          <a:lstStyle/>
          <a:p>
            <a:r>
              <a:rPr lang="en-US" dirty="0"/>
              <a:t>Examples:</a:t>
            </a:r>
          </a:p>
          <a:p>
            <a:pPr>
              <a:buFont typeface="Arial" charset="0"/>
              <a:buChar char="•"/>
            </a:pPr>
            <a:r>
              <a:rPr lang="en-US" dirty="0"/>
              <a:t>Standard definition NTSC wide-screen format</a:t>
            </a:r>
          </a:p>
          <a:p>
            <a:pPr>
              <a:buFont typeface="Arial" charset="0"/>
              <a:buChar char="•"/>
            </a:pPr>
            <a:endParaRPr lang="en-US" dirty="0"/>
          </a:p>
          <a:p>
            <a:pPr>
              <a:buFont typeface="Arial" charset="0"/>
              <a:buChar char="•"/>
            </a:pPr>
            <a:r>
              <a:rPr lang="en-US" dirty="0"/>
              <a:t>High definition digital </a:t>
            </a:r>
            <a:r>
              <a:rPr lang="en-US" dirty="0" smtClean="0"/>
              <a:t>video</a:t>
            </a:r>
          </a:p>
          <a:p>
            <a:pPr>
              <a:buFont typeface="Arial" charset="0"/>
              <a:buChar char="•"/>
            </a:pPr>
            <a:endParaRPr lang="en-US" dirty="0"/>
          </a:p>
          <a:p>
            <a:pPr>
              <a:buFont typeface="Arial" charset="0"/>
              <a:buChar char="•"/>
            </a:pPr>
            <a:r>
              <a:rPr lang="en-US" dirty="0"/>
              <a:t>High definition TV</a:t>
            </a:r>
          </a:p>
        </p:txBody>
      </p:sp>
    </p:spTree>
    <p:extLst>
      <p:ext uri="{BB962C8B-B14F-4D97-AF65-F5344CB8AC3E}">
        <p14:creationId xmlns:p14="http://schemas.microsoft.com/office/powerpoint/2010/main" val="923414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z="3200"/>
              <a:t>Frame Size (Resolution) Comparison between Standard Definition and High Definition</a:t>
            </a:r>
          </a:p>
        </p:txBody>
      </p:sp>
      <p:pic>
        <p:nvPicPr>
          <p:cNvPr id="25603" name="Content Placeholder 4" descr="fig-07a-frame-szie-comparison-viewing.tif"/>
          <p:cNvPicPr>
            <a:picLocks noGrp="1" noChangeAspect="1"/>
          </p:cNvPicPr>
          <p:nvPr>
            <p:ph idx="1"/>
          </p:nvPr>
        </p:nvPicPr>
        <p:blipFill>
          <a:blip r:embed="rId2" cstate="print"/>
          <a:srcRect/>
          <a:stretch>
            <a:fillRect/>
          </a:stretch>
        </p:blipFill>
        <p:spPr>
          <a:xfrm>
            <a:off x="743597" y="1985434"/>
            <a:ext cx="7911005" cy="4449940"/>
          </a:xfrm>
        </p:spPr>
      </p:pic>
      <p:sp>
        <p:nvSpPr>
          <p:cNvPr id="4" name="Slide Number Placeholder 3"/>
          <p:cNvSpPr>
            <a:spLocks noGrp="1"/>
          </p:cNvSpPr>
          <p:nvPr>
            <p:ph type="sldNum" sz="quarter" idx="12"/>
          </p:nvPr>
        </p:nvSpPr>
        <p:spPr/>
        <p:txBody>
          <a:bodyPr/>
          <a:lstStyle/>
          <a:p>
            <a:pPr>
              <a:defRPr/>
            </a:pPr>
            <a:fld id="{840580A9-4801-490C-8922-058A58E86DE5}" type="slidenum">
              <a:rPr lang="en-US" smtClean="0"/>
              <a:pPr>
                <a:defRPr/>
              </a:pPr>
              <a:t>19</a:t>
            </a:fld>
            <a:endParaRPr lang="en-US"/>
          </a:p>
        </p:txBody>
      </p:sp>
      <p:sp>
        <p:nvSpPr>
          <p:cNvPr id="25605" name="TextBox 5"/>
          <p:cNvSpPr txBox="1">
            <a:spLocks noChangeArrowheads="1"/>
          </p:cNvSpPr>
          <p:nvPr/>
        </p:nvSpPr>
        <p:spPr bwMode="auto">
          <a:xfrm>
            <a:off x="8712398" y="4211615"/>
            <a:ext cx="2191113" cy="369332"/>
          </a:xfrm>
          <a:prstGeom prst="rect">
            <a:avLst/>
          </a:prstGeom>
          <a:noFill/>
          <a:ln w="9525">
            <a:noFill/>
            <a:miter lim="800000"/>
            <a:headEnd/>
            <a:tailEnd/>
          </a:ln>
        </p:spPr>
        <p:txBody>
          <a:bodyPr wrap="none">
            <a:spAutoFit/>
          </a:bodyPr>
          <a:lstStyle/>
          <a:p>
            <a:pPr algn="ctr"/>
            <a:r>
              <a:rPr lang="en-US" dirty="0"/>
              <a:t>By viewing frame size</a:t>
            </a:r>
          </a:p>
        </p:txBody>
      </p:sp>
    </p:spTree>
    <p:extLst>
      <p:ext uri="{BB962C8B-B14F-4D97-AF65-F5344CB8AC3E}">
        <p14:creationId xmlns:p14="http://schemas.microsoft.com/office/powerpoint/2010/main" val="2735621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cs typeface="Arial"/>
              </a:rPr>
              <a:t>Video Concept</a:t>
            </a:r>
            <a:endParaRPr lang="en-US" dirty="0"/>
          </a:p>
        </p:txBody>
      </p:sp>
      <p:sp>
        <p:nvSpPr>
          <p:cNvPr id="3" name="Content Placeholder 2"/>
          <p:cNvSpPr>
            <a:spLocks noGrp="1"/>
          </p:cNvSpPr>
          <p:nvPr>
            <p:ph idx="1"/>
          </p:nvPr>
        </p:nvSpPr>
        <p:spPr>
          <a:xfrm>
            <a:off x="685801" y="1948885"/>
            <a:ext cx="10131425" cy="1734474"/>
          </a:xfrm>
        </p:spPr>
        <p:txBody>
          <a:bodyPr>
            <a:normAutofit/>
          </a:bodyPr>
          <a:lstStyle/>
          <a:p>
            <a:pPr marL="355600" indent="-342900" algn="just">
              <a:spcAft>
                <a:spcPts val="0"/>
              </a:spcAft>
              <a:tabLst>
                <a:tab pos="355600" algn="l"/>
                <a:tab pos="356235" algn="l"/>
              </a:tabLst>
            </a:pPr>
            <a:r>
              <a:rPr lang="en-US" sz="2000" dirty="0">
                <a:latin typeface="Arial"/>
                <a:cs typeface="Arial"/>
              </a:rPr>
              <a:t>Video is an excellent tool for delivering multimedia.</a:t>
            </a:r>
          </a:p>
          <a:p>
            <a:pPr marL="355600" marR="6985" indent="-342900" algn="just">
              <a:spcAft>
                <a:spcPts val="0"/>
              </a:spcAft>
              <a:tabLst>
                <a:tab pos="356235" algn="l"/>
              </a:tabLst>
            </a:pPr>
            <a:r>
              <a:rPr lang="en-US" sz="2000" dirty="0">
                <a:latin typeface="Arial"/>
                <a:cs typeface="Arial"/>
              </a:rPr>
              <a:t>Video places the highest performance demand </a:t>
            </a:r>
            <a:r>
              <a:rPr lang="en-US" sz="2000" dirty="0" smtClean="0">
                <a:latin typeface="Arial"/>
                <a:cs typeface="Arial"/>
              </a:rPr>
              <a:t>on computer </a:t>
            </a:r>
            <a:r>
              <a:rPr lang="en-US" sz="2000" dirty="0">
                <a:latin typeface="Arial"/>
                <a:cs typeface="Arial"/>
              </a:rPr>
              <a:t>and its memory and storage.</a:t>
            </a:r>
          </a:p>
          <a:p>
            <a:pPr marL="355600" marR="5080" indent="-342900" algn="just">
              <a:spcAft>
                <a:spcPts val="0"/>
              </a:spcAft>
              <a:tabLst>
                <a:tab pos="356235" algn="l"/>
              </a:tabLst>
            </a:pPr>
            <a:r>
              <a:rPr lang="en-US" sz="2000" dirty="0">
                <a:latin typeface="Arial"/>
                <a:cs typeface="Arial"/>
              </a:rPr>
              <a:t>Digital video has replaced analog video as the method  of choice for making and delivering video for  multimedia.</a:t>
            </a:r>
          </a:p>
          <a:p>
            <a:pPr algn="just">
              <a:spcAft>
                <a:spcPts val="0"/>
              </a:spcAft>
            </a:pPr>
            <a:endParaRPr lang="en-US" sz="2000" dirty="0"/>
          </a:p>
        </p:txBody>
      </p:sp>
      <p:sp>
        <p:nvSpPr>
          <p:cNvPr id="4" name="TextBox 4"/>
          <p:cNvSpPr txBox="1">
            <a:spLocks noChangeArrowheads="1"/>
          </p:cNvSpPr>
          <p:nvPr/>
        </p:nvSpPr>
        <p:spPr bwMode="auto">
          <a:xfrm>
            <a:off x="3616325" y="3560647"/>
            <a:ext cx="1629963" cy="461665"/>
          </a:xfrm>
          <a:prstGeom prst="rect">
            <a:avLst/>
          </a:prstGeom>
          <a:noFill/>
          <a:ln w="9525">
            <a:noFill/>
            <a:miter lim="800000"/>
            <a:headEnd/>
            <a:tailEnd/>
          </a:ln>
        </p:spPr>
        <p:txBody>
          <a:bodyPr wrap="square">
            <a:spAutoFit/>
          </a:bodyPr>
          <a:lstStyle/>
          <a:p>
            <a:r>
              <a:rPr lang="en-US" sz="2400"/>
              <a:t>motion</a:t>
            </a:r>
          </a:p>
        </p:txBody>
      </p:sp>
      <p:sp>
        <p:nvSpPr>
          <p:cNvPr id="5" name="TextBox 5"/>
          <p:cNvSpPr txBox="1">
            <a:spLocks noChangeArrowheads="1"/>
          </p:cNvSpPr>
          <p:nvPr/>
        </p:nvSpPr>
        <p:spPr bwMode="auto">
          <a:xfrm>
            <a:off x="6173788" y="3560647"/>
            <a:ext cx="4807381" cy="461665"/>
          </a:xfrm>
          <a:prstGeom prst="rect">
            <a:avLst/>
          </a:prstGeom>
          <a:noFill/>
          <a:ln w="9525">
            <a:noFill/>
            <a:miter lim="800000"/>
            <a:headEnd/>
            <a:tailEnd/>
          </a:ln>
        </p:spPr>
        <p:txBody>
          <a:bodyPr wrap="square">
            <a:spAutoFit/>
          </a:bodyPr>
          <a:lstStyle/>
          <a:p>
            <a:r>
              <a:rPr lang="en-US" sz="2400" dirty="0"/>
              <a:t>a sequence of </a:t>
            </a:r>
            <a:r>
              <a:rPr lang="en-US" sz="2400" dirty="0" smtClean="0"/>
              <a:t>      pictures</a:t>
            </a:r>
            <a:endParaRPr lang="en-US" sz="2400" dirty="0"/>
          </a:p>
        </p:txBody>
      </p:sp>
      <p:cxnSp>
        <p:nvCxnSpPr>
          <p:cNvPr id="6" name="Straight Arrow Connector 5"/>
          <p:cNvCxnSpPr>
            <a:endCxn id="5" idx="1"/>
          </p:cNvCxnSpPr>
          <p:nvPr/>
        </p:nvCxnSpPr>
        <p:spPr>
          <a:xfrm>
            <a:off x="4803820" y="3791480"/>
            <a:ext cx="1369968" cy="0"/>
          </a:xfrm>
          <a:prstGeom prst="straightConnector1">
            <a:avLst/>
          </a:prstGeom>
          <a:ln w="38100">
            <a:tailEnd type="arrow"/>
          </a:ln>
        </p:spPr>
        <p:style>
          <a:lnRef idx="3">
            <a:schemeClr val="accent2"/>
          </a:lnRef>
          <a:fillRef idx="0">
            <a:schemeClr val="accent2"/>
          </a:fillRef>
          <a:effectRef idx="2">
            <a:schemeClr val="accent2"/>
          </a:effectRef>
          <a:fontRef idx="minor">
            <a:schemeClr val="tx1"/>
          </a:fontRef>
        </p:style>
      </p:cxnSp>
      <p:sp>
        <p:nvSpPr>
          <p:cNvPr id="7" name="TextBox 6"/>
          <p:cNvSpPr txBox="1">
            <a:spLocks noChangeArrowheads="1"/>
          </p:cNvSpPr>
          <p:nvPr/>
        </p:nvSpPr>
        <p:spPr bwMode="auto">
          <a:xfrm>
            <a:off x="8427483" y="4136735"/>
            <a:ext cx="1137053" cy="461665"/>
          </a:xfrm>
          <a:prstGeom prst="rect">
            <a:avLst/>
          </a:prstGeom>
          <a:noFill/>
          <a:ln w="9525">
            <a:noFill/>
            <a:miter lim="800000"/>
            <a:headEnd/>
            <a:tailEnd/>
          </a:ln>
        </p:spPr>
        <p:txBody>
          <a:bodyPr wrap="square">
            <a:spAutoFit/>
          </a:bodyPr>
          <a:lstStyle/>
          <a:p>
            <a:r>
              <a:rPr lang="en-US" sz="2400" dirty="0">
                <a:solidFill>
                  <a:srgbClr val="FFFF00"/>
                </a:solidFill>
              </a:rPr>
              <a:t>frames</a:t>
            </a:r>
          </a:p>
        </p:txBody>
      </p:sp>
      <p:sp>
        <p:nvSpPr>
          <p:cNvPr id="8" name="Rectangle 7"/>
          <p:cNvSpPr/>
          <p:nvPr/>
        </p:nvSpPr>
        <p:spPr>
          <a:xfrm>
            <a:off x="8100581" y="3455693"/>
            <a:ext cx="1790859" cy="671572"/>
          </a:xfrm>
          <a:prstGeom prst="rect">
            <a:avLst/>
          </a:prstGeom>
          <a:no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bject 4"/>
          <p:cNvSpPr/>
          <p:nvPr/>
        </p:nvSpPr>
        <p:spPr>
          <a:xfrm>
            <a:off x="1218127" y="3683359"/>
            <a:ext cx="1865872" cy="2442241"/>
          </a:xfrm>
          <a:prstGeom prst="rect">
            <a:avLst/>
          </a:prstGeom>
          <a:blipFill>
            <a:blip r:embed="rId2" cstate="print"/>
            <a:stretch>
              <a:fillRect/>
            </a:stretch>
          </a:blipFill>
        </p:spPr>
        <p:txBody>
          <a:bodyPr wrap="square" lIns="0" tIns="0" rIns="0" bIns="0" rtlCol="0"/>
          <a:lstStyle/>
          <a:p>
            <a:endParaRPr/>
          </a:p>
        </p:txBody>
      </p:sp>
      <p:sp>
        <p:nvSpPr>
          <p:cNvPr id="10" name="object 6"/>
          <p:cNvSpPr/>
          <p:nvPr/>
        </p:nvSpPr>
        <p:spPr>
          <a:xfrm>
            <a:off x="4222237" y="4271070"/>
            <a:ext cx="2048102" cy="204810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7821294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ight sky with mountains on the horizon">
            <a:extLst>
              <a:ext uri="{FF2B5EF4-FFF2-40B4-BE49-F238E27FC236}">
                <a16:creationId xmlns:a16="http://schemas.microsoft.com/office/drawing/2014/main" id="{2739CFE1-3E46-48B5-9BDB-769492BA7A53}"/>
              </a:ext>
            </a:extLst>
          </p:cNvPr>
          <p:cNvPicPr>
            <a:picLocks noGrp="1" noChangeAspect="1"/>
          </p:cNvPicPr>
          <p:nvPr>
            <p:ph sz="half" idx="1"/>
          </p:nvPr>
        </p:nvPicPr>
        <p:blipFill rotWithShape="1">
          <a:blip r:embed="rId2"/>
          <a:srcRect t="4555" b="4555"/>
          <a:stretch/>
        </p:blipFill>
        <p:spPr>
          <a:xfrm>
            <a:off x="-600" y="-1226"/>
            <a:ext cx="12193200" cy="6860452"/>
          </a:xfrm>
          <a:custGeom>
            <a:avLst/>
            <a:gdLst/>
            <a:ahLst/>
            <a:cxnLst/>
            <a:rect l="l" t="t" r="r" b="b"/>
            <a:pathLst>
              <a:path w="12192000" h="6858000">
                <a:moveTo>
                  <a:pt x="6090347" y="706999"/>
                </a:moveTo>
                <a:cubicBezTo>
                  <a:pt x="4588386" y="706999"/>
                  <a:pt x="3370806" y="1924579"/>
                  <a:pt x="3370806" y="3426541"/>
                </a:cubicBezTo>
                <a:cubicBezTo>
                  <a:pt x="3370806" y="4928503"/>
                  <a:pt x="4588386" y="6146083"/>
                  <a:pt x="6090347" y="6146083"/>
                </a:cubicBezTo>
                <a:cubicBezTo>
                  <a:pt x="7592308" y="6146083"/>
                  <a:pt x="8809888" y="4928503"/>
                  <a:pt x="8809888" y="3426541"/>
                </a:cubicBezTo>
                <a:cubicBezTo>
                  <a:pt x="8809888" y="1924579"/>
                  <a:pt x="7592308" y="706999"/>
                  <a:pt x="6090347" y="706999"/>
                </a:cubicBezTo>
                <a:close/>
                <a:moveTo>
                  <a:pt x="6082303" y="247854"/>
                </a:moveTo>
                <a:cubicBezTo>
                  <a:pt x="7836802" y="247854"/>
                  <a:pt x="9259104" y="1671227"/>
                  <a:pt x="9259104" y="3427045"/>
                </a:cubicBezTo>
                <a:cubicBezTo>
                  <a:pt x="9259104" y="5182864"/>
                  <a:pt x="7836802" y="6606237"/>
                  <a:pt x="6082303" y="6606237"/>
                </a:cubicBezTo>
                <a:cubicBezTo>
                  <a:pt x="4327804" y="6606237"/>
                  <a:pt x="2905502" y="5182864"/>
                  <a:pt x="2905502" y="3427045"/>
                </a:cubicBezTo>
                <a:cubicBezTo>
                  <a:pt x="2905502" y="1671227"/>
                  <a:pt x="4327804" y="247854"/>
                  <a:pt x="6082303" y="247854"/>
                </a:cubicBezTo>
                <a:close/>
                <a:moveTo>
                  <a:pt x="9560257" y="0"/>
                </a:moveTo>
                <a:lnTo>
                  <a:pt x="12192000" y="0"/>
                </a:lnTo>
                <a:lnTo>
                  <a:pt x="12192000" y="6858000"/>
                </a:lnTo>
                <a:lnTo>
                  <a:pt x="9560255" y="6858000"/>
                </a:lnTo>
                <a:lnTo>
                  <a:pt x="9704262" y="6706843"/>
                </a:lnTo>
                <a:cubicBezTo>
                  <a:pt x="10490530" y="5841105"/>
                  <a:pt x="10969748" y="4691058"/>
                  <a:pt x="10969748" y="3428999"/>
                </a:cubicBezTo>
                <a:cubicBezTo>
                  <a:pt x="10969748" y="2166941"/>
                  <a:pt x="10490530" y="1016894"/>
                  <a:pt x="9704262" y="151155"/>
                </a:cubicBezTo>
                <a:close/>
                <a:moveTo>
                  <a:pt x="7947654" y="0"/>
                </a:moveTo>
                <a:lnTo>
                  <a:pt x="8099035" y="0"/>
                </a:lnTo>
                <a:lnTo>
                  <a:pt x="8158569" y="34257"/>
                </a:lnTo>
                <a:cubicBezTo>
                  <a:pt x="9305381" y="731601"/>
                  <a:pt x="10071441" y="1993601"/>
                  <a:pt x="10071441" y="3434659"/>
                </a:cubicBezTo>
                <a:cubicBezTo>
                  <a:pt x="10071441" y="4875717"/>
                  <a:pt x="9305381" y="6137716"/>
                  <a:pt x="8158569" y="6835060"/>
                </a:cubicBezTo>
                <a:lnTo>
                  <a:pt x="8118703" y="6858000"/>
                </a:lnTo>
                <a:lnTo>
                  <a:pt x="7923440" y="6858000"/>
                </a:lnTo>
                <a:lnTo>
                  <a:pt x="7938929" y="6850061"/>
                </a:lnTo>
                <a:cubicBezTo>
                  <a:pt x="9153123" y="6189975"/>
                  <a:pt x="9977382" y="4902579"/>
                  <a:pt x="9977382" y="3422520"/>
                </a:cubicBezTo>
                <a:cubicBezTo>
                  <a:pt x="9977382" y="2009739"/>
                  <a:pt x="9226353" y="772500"/>
                  <a:pt x="8102044" y="88839"/>
                </a:cubicBezTo>
                <a:close/>
                <a:moveTo>
                  <a:pt x="4097777" y="0"/>
                </a:moveTo>
                <a:lnTo>
                  <a:pt x="4216953" y="0"/>
                </a:lnTo>
                <a:lnTo>
                  <a:pt x="4062563" y="88839"/>
                </a:lnTo>
                <a:cubicBezTo>
                  <a:pt x="2938253" y="772500"/>
                  <a:pt x="2187224" y="2009739"/>
                  <a:pt x="2187224" y="3422520"/>
                </a:cubicBezTo>
                <a:cubicBezTo>
                  <a:pt x="2187224" y="4902579"/>
                  <a:pt x="3011483" y="6189975"/>
                  <a:pt x="4225677" y="6850061"/>
                </a:cubicBezTo>
                <a:lnTo>
                  <a:pt x="4241167" y="6858000"/>
                </a:lnTo>
                <a:lnTo>
                  <a:pt x="4078110" y="6858000"/>
                </a:lnTo>
                <a:lnTo>
                  <a:pt x="4038243" y="6835060"/>
                </a:lnTo>
                <a:cubicBezTo>
                  <a:pt x="2891431" y="6137716"/>
                  <a:pt x="2125371" y="4875717"/>
                  <a:pt x="2125371" y="3434659"/>
                </a:cubicBezTo>
                <a:cubicBezTo>
                  <a:pt x="2125371" y="1993601"/>
                  <a:pt x="2891431" y="731601"/>
                  <a:pt x="4038243" y="34257"/>
                </a:cubicBezTo>
                <a:close/>
                <a:moveTo>
                  <a:pt x="0" y="0"/>
                </a:moveTo>
                <a:lnTo>
                  <a:pt x="2636555" y="0"/>
                </a:lnTo>
                <a:lnTo>
                  <a:pt x="2492551" y="151155"/>
                </a:lnTo>
                <a:cubicBezTo>
                  <a:pt x="1706282" y="1016894"/>
                  <a:pt x="1227064" y="2166941"/>
                  <a:pt x="1227064" y="3428999"/>
                </a:cubicBezTo>
                <a:cubicBezTo>
                  <a:pt x="1227064" y="4691058"/>
                  <a:pt x="1706282" y="5841105"/>
                  <a:pt x="2492551" y="6706843"/>
                </a:cubicBezTo>
                <a:lnTo>
                  <a:pt x="2636557" y="6858000"/>
                </a:lnTo>
                <a:lnTo>
                  <a:pt x="0" y="6858000"/>
                </a:lnTo>
                <a:close/>
              </a:path>
            </a:pathLst>
          </a:custGeom>
          <a:ln w="60325" cmpd="dbl">
            <a:solidFill>
              <a:schemeClr val="tx1">
                <a:alpha val="40000"/>
              </a:schemeClr>
            </a:solidFill>
          </a:ln>
        </p:spPr>
      </p:pic>
      <p:graphicFrame>
        <p:nvGraphicFramePr>
          <p:cNvPr id="5" name="Content Placeholder 4" descr="SmartArt graphic">
            <a:extLst>
              <a:ext uri="{FF2B5EF4-FFF2-40B4-BE49-F238E27FC236}">
                <a16:creationId xmlns:a16="http://schemas.microsoft.com/office/drawing/2014/main" id="{21A182E9-AC38-4344-9247-5AB4B8F03A26}"/>
              </a:ext>
            </a:extLst>
          </p:cNvPr>
          <p:cNvGraphicFramePr>
            <a:graphicFrameLocks noGrp="1"/>
          </p:cNvGraphicFramePr>
          <p:nvPr>
            <p:ph sz="half" idx="2"/>
            <p:extLst>
              <p:ext uri="{D42A27DB-BD31-4B8C-83A1-F6EECF244321}">
                <p14:modId xmlns:p14="http://schemas.microsoft.com/office/powerpoint/2010/main" val="2230076397"/>
              </p:ext>
            </p:extLst>
          </p:nvPr>
        </p:nvGraphicFramePr>
        <p:xfrm>
          <a:off x="2569323" y="2142067"/>
          <a:ext cx="7390680" cy="3725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144E241E-3110-4B1C-B9B0-F17B90FEEC1D}"/>
              </a:ext>
            </a:extLst>
          </p:cNvPr>
          <p:cNvSpPr>
            <a:spLocks noGrp="1"/>
          </p:cNvSpPr>
          <p:nvPr>
            <p:ph type="title"/>
          </p:nvPr>
        </p:nvSpPr>
        <p:spPr>
          <a:xfrm>
            <a:off x="2408903" y="787400"/>
            <a:ext cx="7390680" cy="1278467"/>
          </a:xfrm>
        </p:spPr>
        <p:txBody>
          <a:bodyPr vert="horz" lIns="91440" tIns="45720" rIns="91440" bIns="45720" rtlCol="0" anchor="ctr">
            <a:normAutofit/>
          </a:bodyPr>
          <a:lstStyle/>
          <a:p>
            <a:pPr algn="ctr"/>
            <a:r>
              <a:rPr lang="en-US" dirty="0"/>
              <a:t>File Size and Formats</a:t>
            </a:r>
          </a:p>
        </p:txBody>
      </p:sp>
    </p:spTree>
    <p:extLst>
      <p:ext uri="{BB962C8B-B14F-4D97-AF65-F5344CB8AC3E}">
        <p14:creationId xmlns:p14="http://schemas.microsoft.com/office/powerpoint/2010/main" val="19748284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9F444-FCBD-B140-9C05-E443FA0805C4}"/>
              </a:ext>
            </a:extLst>
          </p:cNvPr>
          <p:cNvSpPr>
            <a:spLocks noGrp="1"/>
          </p:cNvSpPr>
          <p:nvPr>
            <p:ph type="title"/>
          </p:nvPr>
        </p:nvSpPr>
        <p:spPr>
          <a:xfrm>
            <a:off x="1188721" y="609600"/>
            <a:ext cx="6143423" cy="1456267"/>
          </a:xfrm>
        </p:spPr>
        <p:txBody>
          <a:bodyPr>
            <a:normAutofit/>
          </a:bodyPr>
          <a:lstStyle/>
          <a:p>
            <a:r>
              <a:rPr lang="en-US" dirty="0"/>
              <a:t>File Size and Formats</a:t>
            </a:r>
            <a:endParaRPr lang="ru-RU" dirty="0"/>
          </a:p>
        </p:txBody>
      </p:sp>
      <p:pic>
        <p:nvPicPr>
          <p:cNvPr id="4" name="Picture 3" descr="satellite against the night sky">
            <a:extLst>
              <a:ext uri="{FF2B5EF4-FFF2-40B4-BE49-F238E27FC236}">
                <a16:creationId xmlns:a16="http://schemas.microsoft.com/office/drawing/2014/main" id="{D4F2268B-BB87-42FB-B84F-C145C01B497A}"/>
              </a:ext>
            </a:extLst>
          </p:cNvPr>
          <p:cNvPicPr>
            <a:picLocks noChangeAspect="1"/>
          </p:cNvPicPr>
          <p:nvPr/>
        </p:nvPicPr>
        <p:blipFill rotWithShape="1">
          <a:blip r:embed="rId2"/>
          <a:srcRect l="8611" r="16027" b="1"/>
          <a:stretch/>
        </p:blipFill>
        <p:spPr>
          <a:xfrm>
            <a:off x="8888133" y="4144246"/>
            <a:ext cx="3302966" cy="2717299"/>
          </a:xfrm>
          <a:custGeom>
            <a:avLst/>
            <a:gdLst>
              <a:gd name="connsiteX0" fmla="*/ 1663658 w 3039855"/>
              <a:gd name="connsiteY0" fmla="*/ 0 h 2500842"/>
              <a:gd name="connsiteX1" fmla="*/ 2947417 w 3039855"/>
              <a:gd name="connsiteY1" fmla="*/ 605417 h 2500842"/>
              <a:gd name="connsiteX2" fmla="*/ 3039855 w 3039855"/>
              <a:gd name="connsiteY2" fmla="*/ 729032 h 2500842"/>
              <a:gd name="connsiteX3" fmla="*/ 3039855 w 3039855"/>
              <a:gd name="connsiteY3" fmla="*/ 2500842 h 2500842"/>
              <a:gd name="connsiteX4" fmla="*/ 226952 w 3039855"/>
              <a:gd name="connsiteY4" fmla="*/ 2500842 h 2500842"/>
              <a:gd name="connsiteX5" fmla="*/ 155401 w 3039855"/>
              <a:gd name="connsiteY5" fmla="*/ 2366679 h 2500842"/>
              <a:gd name="connsiteX6" fmla="*/ 0 w 3039855"/>
              <a:gd name="connsiteY6" fmla="*/ 1663658 h 2500842"/>
              <a:gd name="connsiteX7" fmla="*/ 1663658 w 3039855"/>
              <a:gd name="connsiteY7" fmla="*/ 0 h 250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9855" h="2500842">
                <a:moveTo>
                  <a:pt x="1663658" y="0"/>
                </a:moveTo>
                <a:cubicBezTo>
                  <a:pt x="2180490" y="0"/>
                  <a:pt x="2642278" y="235674"/>
                  <a:pt x="2947417" y="605417"/>
                </a:cubicBezTo>
                <a:lnTo>
                  <a:pt x="3039855" y="729032"/>
                </a:lnTo>
                <a:lnTo>
                  <a:pt x="3039855" y="2500842"/>
                </a:lnTo>
                <a:lnTo>
                  <a:pt x="226952" y="2500842"/>
                </a:lnTo>
                <a:lnTo>
                  <a:pt x="155401" y="2366679"/>
                </a:lnTo>
                <a:cubicBezTo>
                  <a:pt x="55691" y="2153127"/>
                  <a:pt x="0" y="1914896"/>
                  <a:pt x="0" y="1663658"/>
                </a:cubicBezTo>
                <a:cubicBezTo>
                  <a:pt x="0" y="744845"/>
                  <a:pt x="744845" y="0"/>
                  <a:pt x="1663658" y="0"/>
                </a:cubicBezTo>
                <a:close/>
              </a:path>
            </a:pathLst>
          </a:custGeom>
        </p:spPr>
      </p:pic>
      <p:sp>
        <p:nvSpPr>
          <p:cNvPr id="3" name="Content Placeholder 2"/>
          <p:cNvSpPr>
            <a:spLocks noGrp="1"/>
          </p:cNvSpPr>
          <p:nvPr>
            <p:ph idx="1"/>
          </p:nvPr>
        </p:nvSpPr>
        <p:spPr>
          <a:xfrm>
            <a:off x="685801" y="2001735"/>
            <a:ext cx="7518041" cy="3767999"/>
          </a:xfrm>
        </p:spPr>
        <p:txBody>
          <a:bodyPr>
            <a:normAutofit fontScale="47500" lnSpcReduction="20000"/>
          </a:bodyPr>
          <a:lstStyle/>
          <a:p>
            <a:pPr marL="12700" indent="0">
              <a:lnSpc>
                <a:spcPct val="100000"/>
              </a:lnSpc>
              <a:spcBef>
                <a:spcPts val="900"/>
              </a:spcBef>
              <a:buClr>
                <a:srgbClr val="000000"/>
              </a:buClr>
              <a:buNone/>
              <a:tabLst>
                <a:tab pos="621665" algn="l"/>
                <a:tab pos="622300" algn="l"/>
              </a:tabLst>
            </a:pPr>
            <a:r>
              <a:rPr lang="en-US" sz="5900" u="sng" spc="-200" dirty="0">
                <a:solidFill>
                  <a:schemeClr val="tx1">
                    <a:lumMod val="95000"/>
                  </a:schemeClr>
                </a:solidFill>
                <a:latin typeface="Arial"/>
                <a:cs typeface="Arial"/>
              </a:rPr>
              <a:t>Frame</a:t>
            </a:r>
            <a:r>
              <a:rPr lang="en-US" sz="5900" u="sng" spc="-170" dirty="0">
                <a:solidFill>
                  <a:schemeClr val="tx1">
                    <a:lumMod val="95000"/>
                  </a:schemeClr>
                </a:solidFill>
                <a:latin typeface="Arial"/>
                <a:cs typeface="Arial"/>
              </a:rPr>
              <a:t> </a:t>
            </a:r>
            <a:r>
              <a:rPr lang="en-US" sz="5900" u="sng" spc="-210" dirty="0">
                <a:solidFill>
                  <a:schemeClr val="tx1">
                    <a:lumMod val="95000"/>
                  </a:schemeClr>
                </a:solidFill>
                <a:latin typeface="Arial"/>
                <a:cs typeface="Arial"/>
              </a:rPr>
              <a:t>Rate</a:t>
            </a:r>
            <a:endParaRPr lang="en-US" sz="5900" u="sng" dirty="0">
              <a:solidFill>
                <a:schemeClr val="tx1">
                  <a:lumMod val="95000"/>
                </a:schemeClr>
              </a:solidFill>
              <a:latin typeface="Arial"/>
              <a:cs typeface="Arial"/>
            </a:endParaRPr>
          </a:p>
          <a:p>
            <a:pPr marL="1003300" marR="5080" lvl="1" indent="-533400">
              <a:lnSpc>
                <a:spcPct val="100000"/>
              </a:lnSpc>
              <a:spcBef>
                <a:spcPts val="600"/>
              </a:spcBef>
              <a:buChar char="–"/>
              <a:tabLst>
                <a:tab pos="1002665" algn="l"/>
                <a:tab pos="1003300" algn="l"/>
              </a:tabLst>
            </a:pPr>
            <a:r>
              <a:rPr lang="en-US" sz="4500" dirty="0">
                <a:cs typeface="Arial"/>
              </a:rPr>
              <a:t>animation is an illusion caused by the rapid display of  still </a:t>
            </a:r>
            <a:r>
              <a:rPr lang="en-US" sz="4500" dirty="0" smtClean="0">
                <a:cs typeface="Arial"/>
              </a:rPr>
              <a:t>images</a:t>
            </a:r>
          </a:p>
          <a:p>
            <a:pPr marL="1003300" marR="5080" lvl="1" indent="-533400">
              <a:lnSpc>
                <a:spcPct val="100000"/>
              </a:lnSpc>
              <a:spcBef>
                <a:spcPts val="600"/>
              </a:spcBef>
              <a:buChar char="–"/>
              <a:tabLst>
                <a:tab pos="1002665" algn="l"/>
                <a:tab pos="1003300" algn="l"/>
              </a:tabLst>
            </a:pPr>
            <a:r>
              <a:rPr lang="en-US" sz="4500" b="1" dirty="0"/>
              <a:t>Frame rate</a:t>
            </a:r>
            <a:r>
              <a:rPr lang="en-US" sz="4500" dirty="0"/>
              <a:t> (expressed in </a:t>
            </a:r>
            <a:r>
              <a:rPr lang="en-US" sz="4500" b="1" dirty="0"/>
              <a:t>frames per second</a:t>
            </a:r>
            <a:r>
              <a:rPr lang="en-US" sz="4500" dirty="0"/>
              <a:t> </a:t>
            </a:r>
            <a:r>
              <a:rPr lang="en-US" sz="4500" dirty="0" smtClean="0"/>
              <a:t>or </a:t>
            </a:r>
            <a:r>
              <a:rPr lang="en-US" sz="4500" b="1" dirty="0" smtClean="0"/>
              <a:t>fps</a:t>
            </a:r>
            <a:r>
              <a:rPr lang="en-US" sz="4500" dirty="0"/>
              <a:t>) is the </a:t>
            </a:r>
            <a:r>
              <a:rPr lang="en-US" sz="4500" b="1" dirty="0"/>
              <a:t>frequency</a:t>
            </a:r>
            <a:r>
              <a:rPr lang="en-US" sz="4500" dirty="0"/>
              <a:t> (</a:t>
            </a:r>
            <a:r>
              <a:rPr lang="en-US" sz="4500" b="1" dirty="0"/>
              <a:t>rate</a:t>
            </a:r>
            <a:r>
              <a:rPr lang="en-US" sz="4500" dirty="0"/>
              <a:t>) at which consecutive images called </a:t>
            </a:r>
            <a:r>
              <a:rPr lang="en-US" sz="4500" b="1" dirty="0"/>
              <a:t>frames</a:t>
            </a:r>
            <a:r>
              <a:rPr lang="en-US" sz="4500" dirty="0"/>
              <a:t> appear on a </a:t>
            </a:r>
            <a:r>
              <a:rPr lang="en-US" sz="4500" dirty="0" smtClean="0"/>
              <a:t>display. The </a:t>
            </a:r>
            <a:r>
              <a:rPr lang="en-US" sz="4500" dirty="0"/>
              <a:t>term applies equally to film and </a:t>
            </a:r>
            <a:r>
              <a:rPr lang="en-US" sz="4500" b="1" dirty="0"/>
              <a:t>video</a:t>
            </a:r>
            <a:r>
              <a:rPr lang="en-US" sz="4500" dirty="0"/>
              <a:t> cameras, computer graphics, and motion capture systems.</a:t>
            </a:r>
            <a:endParaRPr lang="en-US" sz="4500" dirty="0">
              <a:cs typeface="Arial"/>
            </a:endParaRPr>
          </a:p>
          <a:p>
            <a:pPr marL="1003300" lvl="1" indent="-533400">
              <a:spcBef>
                <a:spcPts val="600"/>
              </a:spcBef>
              <a:buFont typeface="Arial"/>
              <a:buChar char="–"/>
              <a:tabLst>
                <a:tab pos="1002665" algn="l"/>
                <a:tab pos="1003300" algn="l"/>
              </a:tabLst>
            </a:pPr>
            <a:r>
              <a:rPr lang="en-US" sz="4500" dirty="0">
                <a:cs typeface="Arial"/>
              </a:rPr>
              <a:t>television and movies play at 30 fps but acceptable</a:t>
            </a:r>
          </a:p>
          <a:p>
            <a:pPr marL="1003300">
              <a:lnSpc>
                <a:spcPct val="100000"/>
              </a:lnSpc>
            </a:pPr>
            <a:r>
              <a:rPr lang="en-US" sz="4500" dirty="0">
                <a:cs typeface="Arial"/>
              </a:rPr>
              <a:t>playback can be achieved with 15 fps.</a:t>
            </a:r>
          </a:p>
          <a:p>
            <a:endParaRPr lang="en-US" dirty="0"/>
          </a:p>
        </p:txBody>
      </p:sp>
      <p:sp>
        <p:nvSpPr>
          <p:cNvPr id="8" name="object 4"/>
          <p:cNvSpPr/>
          <p:nvPr/>
        </p:nvSpPr>
        <p:spPr>
          <a:xfrm>
            <a:off x="8075053" y="896836"/>
            <a:ext cx="3477296" cy="300720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832441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Size and Formats</a:t>
            </a:r>
          </a:p>
        </p:txBody>
      </p:sp>
      <p:sp>
        <p:nvSpPr>
          <p:cNvPr id="3" name="Content Placeholder 2"/>
          <p:cNvSpPr>
            <a:spLocks noGrp="1"/>
          </p:cNvSpPr>
          <p:nvPr>
            <p:ph idx="1"/>
          </p:nvPr>
        </p:nvSpPr>
        <p:spPr>
          <a:xfrm>
            <a:off x="685802" y="2142067"/>
            <a:ext cx="7646830" cy="3511757"/>
          </a:xfrm>
        </p:spPr>
        <p:txBody>
          <a:bodyPr>
            <a:normAutofit/>
          </a:bodyPr>
          <a:lstStyle/>
          <a:p>
            <a:pPr marL="0" indent="0">
              <a:buNone/>
            </a:pPr>
            <a:r>
              <a:rPr lang="en-US" sz="2800" u="sng" dirty="0">
                <a:solidFill>
                  <a:schemeClr val="tx1">
                    <a:lumMod val="95000"/>
                  </a:schemeClr>
                </a:solidFill>
                <a:cs typeface="Arial"/>
              </a:rPr>
              <a:t>Image </a:t>
            </a:r>
            <a:r>
              <a:rPr lang="en-US" sz="2800" u="sng" dirty="0" smtClean="0">
                <a:solidFill>
                  <a:schemeClr val="tx1">
                    <a:lumMod val="95000"/>
                  </a:schemeClr>
                </a:solidFill>
                <a:cs typeface="Arial"/>
              </a:rPr>
              <a:t>Size</a:t>
            </a:r>
          </a:p>
          <a:p>
            <a:pPr marL="469900" marR="153035">
              <a:lnSpc>
                <a:spcPct val="100000"/>
              </a:lnSpc>
              <a:spcBef>
                <a:spcPts val="100"/>
              </a:spcBef>
            </a:pPr>
            <a:r>
              <a:rPr lang="en-US" sz="2000" dirty="0">
                <a:cs typeface="Arial"/>
              </a:rPr>
              <a:t>A standard full screen resolution is 640x480 pixels but to safe  storing space a video with 320x240 for a computer display is still  acceptable.</a:t>
            </a:r>
          </a:p>
          <a:p>
            <a:pPr marL="469900" marR="60325" indent="-457200">
              <a:lnSpc>
                <a:spcPct val="102099"/>
              </a:lnSpc>
              <a:spcBef>
                <a:spcPts val="450"/>
              </a:spcBef>
              <a:buChar char="–"/>
              <a:tabLst>
                <a:tab pos="469265" algn="l"/>
                <a:tab pos="469900" algn="l"/>
              </a:tabLst>
            </a:pPr>
            <a:r>
              <a:rPr lang="en-US" sz="2000" dirty="0">
                <a:cs typeface="Arial"/>
              </a:rPr>
              <a:t>New high-definition televisions (</a:t>
            </a:r>
            <a:r>
              <a:rPr lang="en-US" sz="2000" dirty="0">
                <a:solidFill>
                  <a:srgbClr val="FFFF00"/>
                </a:solidFill>
                <a:cs typeface="Arial"/>
              </a:rPr>
              <a:t>HDTV</a:t>
            </a:r>
            <a:r>
              <a:rPr lang="en-US" sz="2000" dirty="0">
                <a:cs typeface="Arial"/>
              </a:rPr>
              <a:t>) are capable of resolutions  up to </a:t>
            </a:r>
            <a:r>
              <a:rPr lang="en-US" sz="2000" i="1" dirty="0" smtClean="0">
                <a:cs typeface="Arial"/>
              </a:rPr>
              <a:t>1920×1080p</a:t>
            </a:r>
            <a:r>
              <a:rPr lang="en-US" sz="2000" dirty="0" smtClean="0">
                <a:cs typeface="Arial"/>
              </a:rPr>
              <a:t>, 60</a:t>
            </a:r>
            <a:endParaRPr lang="en-US" sz="2000" dirty="0">
              <a:cs typeface="Arial"/>
            </a:endParaRPr>
          </a:p>
          <a:p>
            <a:pPr marL="850900" marR="5080" lvl="1" indent="-381000">
              <a:spcBef>
                <a:spcPts val="500"/>
              </a:spcBef>
              <a:tabLst>
                <a:tab pos="850265" algn="l"/>
                <a:tab pos="850900" algn="l"/>
              </a:tabLst>
            </a:pPr>
            <a:r>
              <a:rPr lang="en-US" sz="2000" dirty="0">
                <a:cs typeface="Arial"/>
              </a:rPr>
              <a:t>1920 pixels per scan line by 1080 scan lines, progressive, at 60  frames per second.</a:t>
            </a:r>
          </a:p>
          <a:p>
            <a:pPr marL="0" indent="0">
              <a:buNone/>
            </a:pPr>
            <a:endParaRPr lang="en-US" dirty="0"/>
          </a:p>
        </p:txBody>
      </p:sp>
      <p:sp>
        <p:nvSpPr>
          <p:cNvPr id="4" name="object 6"/>
          <p:cNvSpPr/>
          <p:nvPr/>
        </p:nvSpPr>
        <p:spPr>
          <a:xfrm>
            <a:off x="8332632" y="3901978"/>
            <a:ext cx="3276600" cy="2465070"/>
          </a:xfrm>
          <a:prstGeom prst="rect">
            <a:avLst/>
          </a:prstGeom>
          <a:blipFill>
            <a:blip r:embed="rId2" cstate="print"/>
            <a:stretch>
              <a:fillRect/>
            </a:stretch>
          </a:blipFill>
        </p:spPr>
        <p:txBody>
          <a:bodyPr wrap="square" lIns="0" tIns="0" rIns="0" bIns="0" rtlCol="0"/>
          <a:lstStyle/>
          <a:p>
            <a:endParaRPr/>
          </a:p>
        </p:txBody>
      </p:sp>
      <p:sp>
        <p:nvSpPr>
          <p:cNvPr id="5" name="object 7"/>
          <p:cNvSpPr/>
          <p:nvPr/>
        </p:nvSpPr>
        <p:spPr>
          <a:xfrm>
            <a:off x="8341218" y="1337733"/>
            <a:ext cx="3268014" cy="232672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407774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Size and Formats</a:t>
            </a:r>
          </a:p>
        </p:txBody>
      </p:sp>
      <p:sp>
        <p:nvSpPr>
          <p:cNvPr id="3" name="Content Placeholder 2"/>
          <p:cNvSpPr>
            <a:spLocks noGrp="1"/>
          </p:cNvSpPr>
          <p:nvPr>
            <p:ph idx="1"/>
          </p:nvPr>
        </p:nvSpPr>
        <p:spPr>
          <a:xfrm>
            <a:off x="685802" y="2142067"/>
            <a:ext cx="7646830" cy="1785989"/>
          </a:xfrm>
        </p:spPr>
        <p:txBody>
          <a:bodyPr>
            <a:normAutofit/>
          </a:bodyPr>
          <a:lstStyle/>
          <a:p>
            <a:pPr marL="0" indent="0">
              <a:lnSpc>
                <a:spcPct val="100000"/>
              </a:lnSpc>
              <a:spcBef>
                <a:spcPts val="100"/>
              </a:spcBef>
              <a:buNone/>
              <a:tabLst>
                <a:tab pos="621665" algn="l"/>
              </a:tabLst>
            </a:pPr>
            <a:r>
              <a:rPr lang="en-US" sz="3200" u="sng" spc="-150" dirty="0">
                <a:solidFill>
                  <a:schemeClr val="tx1">
                    <a:lumMod val="95000"/>
                  </a:schemeClr>
                </a:solidFill>
                <a:cs typeface="Arial"/>
              </a:rPr>
              <a:t>Color</a:t>
            </a:r>
            <a:r>
              <a:rPr lang="en-US" sz="3200" u="sng" spc="-245" dirty="0">
                <a:solidFill>
                  <a:schemeClr val="tx1">
                    <a:lumMod val="95000"/>
                  </a:schemeClr>
                </a:solidFill>
                <a:cs typeface="Arial"/>
              </a:rPr>
              <a:t> </a:t>
            </a:r>
            <a:r>
              <a:rPr lang="en-US" sz="3200" u="sng" spc="-114" dirty="0">
                <a:solidFill>
                  <a:schemeClr val="tx1">
                    <a:lumMod val="95000"/>
                  </a:schemeClr>
                </a:solidFill>
                <a:cs typeface="Arial"/>
              </a:rPr>
              <a:t>Depth</a:t>
            </a:r>
            <a:endParaRPr lang="en-US" sz="3200" u="sng" dirty="0">
              <a:solidFill>
                <a:schemeClr val="tx1">
                  <a:lumMod val="95000"/>
                </a:schemeClr>
              </a:solidFill>
              <a:cs typeface="Arial"/>
            </a:endParaRPr>
          </a:p>
          <a:p>
            <a:pPr>
              <a:buFont typeface="Arial" panose="020B0604020202020204" pitchFamily="34" charset="0"/>
              <a:buChar char="•"/>
            </a:pPr>
            <a:r>
              <a:rPr lang="en-US" sz="2000" spc="-150" dirty="0">
                <a:cs typeface="Arial"/>
              </a:rPr>
              <a:t>The </a:t>
            </a:r>
            <a:r>
              <a:rPr lang="en-US" sz="2000" spc="-35" dirty="0">
                <a:cs typeface="Arial"/>
              </a:rPr>
              <a:t>quality </a:t>
            </a:r>
            <a:r>
              <a:rPr lang="en-US" sz="2000" spc="-5" dirty="0">
                <a:cs typeface="Arial"/>
              </a:rPr>
              <a:t>of</a:t>
            </a:r>
            <a:r>
              <a:rPr lang="en-US" sz="2000" spc="-409" dirty="0">
                <a:cs typeface="Arial"/>
              </a:rPr>
              <a:t> </a:t>
            </a:r>
            <a:r>
              <a:rPr lang="en-US" sz="2000" spc="-70" dirty="0">
                <a:cs typeface="Arial"/>
              </a:rPr>
              <a:t>video </a:t>
            </a:r>
            <a:r>
              <a:rPr lang="en-US" sz="2000" spc="-110" dirty="0">
                <a:cs typeface="Arial"/>
              </a:rPr>
              <a:t>is </a:t>
            </a:r>
            <a:r>
              <a:rPr lang="en-US" sz="2000" spc="-65" dirty="0">
                <a:cs typeface="Arial"/>
              </a:rPr>
              <a:t>dependent </a:t>
            </a:r>
            <a:r>
              <a:rPr lang="en-US" sz="2000" spc="-60" dirty="0">
                <a:cs typeface="Arial"/>
              </a:rPr>
              <a:t>on </a:t>
            </a:r>
            <a:r>
              <a:rPr lang="en-US" sz="2000" spc="-25" dirty="0">
                <a:cs typeface="Arial"/>
              </a:rPr>
              <a:t>the </a:t>
            </a:r>
            <a:r>
              <a:rPr lang="en-US" sz="2000" spc="-50" dirty="0">
                <a:cs typeface="Arial"/>
              </a:rPr>
              <a:t>color </a:t>
            </a:r>
            <a:r>
              <a:rPr lang="en-US" sz="2000" spc="-35" dirty="0">
                <a:cs typeface="Arial"/>
              </a:rPr>
              <a:t>quality </a:t>
            </a:r>
            <a:r>
              <a:rPr lang="en-US" sz="2000" spc="-50" dirty="0">
                <a:cs typeface="Arial"/>
              </a:rPr>
              <a:t>(related </a:t>
            </a:r>
            <a:r>
              <a:rPr lang="en-US" sz="2000" spc="20" dirty="0">
                <a:cs typeface="Arial"/>
              </a:rPr>
              <a:t>to  </a:t>
            </a:r>
            <a:r>
              <a:rPr lang="en-US" sz="2000" spc="-25" dirty="0">
                <a:cs typeface="Arial"/>
              </a:rPr>
              <a:t>the</a:t>
            </a:r>
            <a:r>
              <a:rPr lang="en-US" sz="2000" spc="-105" dirty="0">
                <a:cs typeface="Arial"/>
              </a:rPr>
              <a:t> </a:t>
            </a:r>
            <a:r>
              <a:rPr lang="en-US" sz="2000" spc="-60" dirty="0">
                <a:cs typeface="Arial"/>
              </a:rPr>
              <a:t>number</a:t>
            </a:r>
            <a:r>
              <a:rPr lang="en-US" sz="2000" spc="-105" dirty="0">
                <a:cs typeface="Arial"/>
              </a:rPr>
              <a:t> </a:t>
            </a:r>
            <a:r>
              <a:rPr lang="en-US" sz="2000" spc="-5" dirty="0">
                <a:cs typeface="Arial"/>
              </a:rPr>
              <a:t>of</a:t>
            </a:r>
            <a:r>
              <a:rPr lang="en-US" sz="2000" spc="-100" dirty="0">
                <a:cs typeface="Arial"/>
              </a:rPr>
              <a:t> </a:t>
            </a:r>
            <a:r>
              <a:rPr lang="en-US" sz="2000" spc="-75" dirty="0">
                <a:cs typeface="Arial"/>
              </a:rPr>
              <a:t>colors)</a:t>
            </a:r>
            <a:r>
              <a:rPr lang="en-US" sz="2000" spc="-100" dirty="0">
                <a:cs typeface="Arial"/>
              </a:rPr>
              <a:t> </a:t>
            </a:r>
            <a:r>
              <a:rPr lang="en-US" sz="2000" spc="5" dirty="0">
                <a:cs typeface="Arial"/>
              </a:rPr>
              <a:t>for</a:t>
            </a:r>
            <a:r>
              <a:rPr lang="en-US" sz="2000" spc="-105" dirty="0">
                <a:cs typeface="Arial"/>
              </a:rPr>
              <a:t> </a:t>
            </a:r>
            <a:r>
              <a:rPr lang="en-US" sz="2000" spc="-125" dirty="0">
                <a:cs typeface="Arial"/>
              </a:rPr>
              <a:t>each</a:t>
            </a:r>
            <a:r>
              <a:rPr lang="en-US" sz="2000" spc="-95" dirty="0">
                <a:cs typeface="Arial"/>
              </a:rPr>
              <a:t> </a:t>
            </a:r>
            <a:r>
              <a:rPr lang="en-US" sz="2000" spc="-40" dirty="0">
                <a:cs typeface="Arial"/>
              </a:rPr>
              <a:t>bitmap</a:t>
            </a:r>
            <a:r>
              <a:rPr lang="en-US" sz="2000" spc="-100" dirty="0">
                <a:cs typeface="Arial"/>
              </a:rPr>
              <a:t> </a:t>
            </a:r>
            <a:r>
              <a:rPr lang="en-US" sz="2000" spc="-30" dirty="0">
                <a:cs typeface="Arial"/>
              </a:rPr>
              <a:t>in</a:t>
            </a:r>
            <a:r>
              <a:rPr lang="en-US" sz="2000" spc="-100" dirty="0">
                <a:cs typeface="Arial"/>
              </a:rPr>
              <a:t> </a:t>
            </a:r>
            <a:r>
              <a:rPr lang="en-US" sz="2000" spc="-25" dirty="0">
                <a:cs typeface="Arial"/>
              </a:rPr>
              <a:t>the</a:t>
            </a:r>
            <a:r>
              <a:rPr lang="en-US" sz="2000" spc="-105" dirty="0">
                <a:cs typeface="Arial"/>
              </a:rPr>
              <a:t> </a:t>
            </a:r>
            <a:r>
              <a:rPr lang="en-US" sz="2000" spc="-55" dirty="0">
                <a:cs typeface="Arial"/>
              </a:rPr>
              <a:t>frame</a:t>
            </a:r>
            <a:r>
              <a:rPr lang="en-US" sz="2000" spc="-105" dirty="0">
                <a:cs typeface="Arial"/>
              </a:rPr>
              <a:t> </a:t>
            </a:r>
            <a:r>
              <a:rPr lang="en-US" sz="2000" spc="-110" dirty="0">
                <a:cs typeface="Arial"/>
              </a:rPr>
              <a:t>sequence.</a:t>
            </a:r>
            <a:endParaRPr lang="en-US" sz="2000" dirty="0">
              <a:cs typeface="Arial"/>
            </a:endParaRPr>
          </a:p>
          <a:p>
            <a:pPr marL="0" indent="0">
              <a:buNone/>
            </a:pPr>
            <a:endParaRPr lang="en-US" sz="2000" dirty="0"/>
          </a:p>
        </p:txBody>
      </p:sp>
      <p:sp>
        <p:nvSpPr>
          <p:cNvPr id="6" name="object 6"/>
          <p:cNvSpPr/>
          <p:nvPr/>
        </p:nvSpPr>
        <p:spPr>
          <a:xfrm>
            <a:off x="7986995" y="2479594"/>
            <a:ext cx="3234690" cy="2633980"/>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1847292" y="3923027"/>
            <a:ext cx="2275853" cy="2381095"/>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4658808" y="3923028"/>
            <a:ext cx="2185410" cy="238109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50490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File Size and Formats</a:t>
            </a:r>
          </a:p>
        </p:txBody>
      </p:sp>
      <p:sp>
        <p:nvSpPr>
          <p:cNvPr id="3" name="Content Placeholder 2"/>
          <p:cNvSpPr>
            <a:spLocks noGrp="1"/>
          </p:cNvSpPr>
          <p:nvPr>
            <p:ph idx="1"/>
          </p:nvPr>
        </p:nvSpPr>
        <p:spPr>
          <a:xfrm>
            <a:off x="685802" y="2142067"/>
            <a:ext cx="7646830" cy="2854936"/>
          </a:xfrm>
        </p:spPr>
        <p:txBody>
          <a:bodyPr>
            <a:noAutofit/>
          </a:bodyPr>
          <a:lstStyle/>
          <a:p>
            <a:pPr marL="0" indent="0">
              <a:lnSpc>
                <a:spcPct val="100000"/>
              </a:lnSpc>
              <a:spcBef>
                <a:spcPts val="100"/>
              </a:spcBef>
              <a:buNone/>
              <a:tabLst>
                <a:tab pos="621665" algn="l"/>
              </a:tabLst>
            </a:pPr>
            <a:r>
              <a:rPr lang="en-US" sz="2800" dirty="0" smtClean="0">
                <a:solidFill>
                  <a:schemeClr val="tx1">
                    <a:lumMod val="95000"/>
                  </a:schemeClr>
                </a:solidFill>
                <a:cs typeface="Arial"/>
              </a:rPr>
              <a:t>	</a:t>
            </a:r>
            <a:r>
              <a:rPr lang="en-US" sz="2800" u="sng" dirty="0" smtClean="0">
                <a:solidFill>
                  <a:schemeClr val="tx1">
                    <a:lumMod val="95000"/>
                  </a:schemeClr>
                </a:solidFill>
                <a:cs typeface="Arial"/>
              </a:rPr>
              <a:t>Color </a:t>
            </a:r>
            <a:r>
              <a:rPr lang="en-US" sz="2800" u="sng" dirty="0">
                <a:solidFill>
                  <a:schemeClr val="tx1">
                    <a:lumMod val="95000"/>
                  </a:schemeClr>
                </a:solidFill>
                <a:cs typeface="Arial"/>
              </a:rPr>
              <a:t>Depth</a:t>
            </a:r>
          </a:p>
          <a:p>
            <a:pPr marL="1003300" marR="697230" algn="ctr">
              <a:lnSpc>
                <a:spcPct val="108700"/>
              </a:lnSpc>
              <a:spcBef>
                <a:spcPts val="250"/>
              </a:spcBef>
            </a:pPr>
            <a:r>
              <a:rPr lang="en-US" sz="2000" dirty="0" smtClean="0"/>
              <a:t>The </a:t>
            </a:r>
            <a:r>
              <a:rPr lang="en-US" sz="2000" b="1" u="sng" dirty="0" smtClean="0">
                <a:cs typeface="Arial"/>
              </a:rPr>
              <a:t>color </a:t>
            </a:r>
            <a:r>
              <a:rPr lang="en-US" sz="2000" b="1" u="sng" dirty="0">
                <a:cs typeface="Arial"/>
              </a:rPr>
              <a:t>depth </a:t>
            </a:r>
            <a:r>
              <a:rPr lang="en-US" sz="2000" dirty="0">
                <a:cs typeface="Arial"/>
              </a:rPr>
              <a:t>below 256 colors is poorer-quality </a:t>
            </a:r>
            <a:r>
              <a:rPr lang="en-US" sz="2000" dirty="0"/>
              <a:t>image.  The </a:t>
            </a:r>
            <a:r>
              <a:rPr lang="en-US" sz="2000" b="1" u="sng" dirty="0">
                <a:cs typeface="Arial"/>
              </a:rPr>
              <a:t>frame rate </a:t>
            </a:r>
            <a:r>
              <a:rPr lang="en-US" sz="2000" dirty="0">
                <a:cs typeface="Arial"/>
              </a:rPr>
              <a:t>to below 15 fps causes a noticeable and  distracting jerkiness that unacceptable</a:t>
            </a:r>
            <a:r>
              <a:rPr lang="en-US" sz="2000" dirty="0"/>
              <a:t>.</a:t>
            </a:r>
            <a:endParaRPr lang="en-US" sz="2000" dirty="0">
              <a:cs typeface="Arial"/>
            </a:endParaRPr>
          </a:p>
          <a:p>
            <a:pPr marL="1003300" marR="5080" algn="ctr">
              <a:lnSpc>
                <a:spcPct val="100000"/>
              </a:lnSpc>
              <a:spcBef>
                <a:spcPts val="600"/>
              </a:spcBef>
            </a:pPr>
            <a:r>
              <a:rPr lang="en-US" sz="2000" dirty="0"/>
              <a:t>Changing the </a:t>
            </a:r>
            <a:r>
              <a:rPr lang="en-US" sz="2000" i="1" dirty="0">
                <a:cs typeface="Arial"/>
              </a:rPr>
              <a:t>image size </a:t>
            </a:r>
            <a:r>
              <a:rPr lang="en-US" sz="2000" dirty="0"/>
              <a:t>and </a:t>
            </a:r>
            <a:r>
              <a:rPr lang="en-US" sz="2000" i="1" dirty="0">
                <a:cs typeface="Arial"/>
              </a:rPr>
              <a:t>compressing </a:t>
            </a:r>
            <a:r>
              <a:rPr lang="en-US" sz="2000" dirty="0"/>
              <a:t>the file therefore become  primary ways of reducing file size</a:t>
            </a:r>
            <a:r>
              <a:rPr lang="en-US" sz="2400" dirty="0"/>
              <a:t>.</a:t>
            </a:r>
            <a:endParaRPr lang="en-US" sz="2400" dirty="0">
              <a:cs typeface="Arial"/>
            </a:endParaRPr>
          </a:p>
          <a:p>
            <a:pPr marL="0" indent="0" algn="ctr">
              <a:buNone/>
            </a:pPr>
            <a:endParaRPr lang="en-US" dirty="0"/>
          </a:p>
        </p:txBody>
      </p:sp>
      <p:sp>
        <p:nvSpPr>
          <p:cNvPr id="9" name="object 6"/>
          <p:cNvSpPr/>
          <p:nvPr/>
        </p:nvSpPr>
        <p:spPr>
          <a:xfrm>
            <a:off x="6997700" y="4919532"/>
            <a:ext cx="1524000" cy="1153160"/>
          </a:xfrm>
          <a:prstGeom prst="rect">
            <a:avLst/>
          </a:prstGeom>
          <a:blipFill>
            <a:blip r:embed="rId2" cstate="print"/>
            <a:stretch>
              <a:fillRect/>
            </a:stretch>
          </a:blipFill>
        </p:spPr>
        <p:txBody>
          <a:bodyPr wrap="square" lIns="0" tIns="0" rIns="0" bIns="0" rtlCol="0"/>
          <a:lstStyle/>
          <a:p>
            <a:endParaRPr/>
          </a:p>
        </p:txBody>
      </p:sp>
      <p:sp>
        <p:nvSpPr>
          <p:cNvPr id="10" name="object 7"/>
          <p:cNvSpPr/>
          <p:nvPr/>
        </p:nvSpPr>
        <p:spPr>
          <a:xfrm>
            <a:off x="4787900" y="4997003"/>
            <a:ext cx="1461770" cy="1103630"/>
          </a:xfrm>
          <a:prstGeom prst="rect">
            <a:avLst/>
          </a:prstGeom>
          <a:blipFill>
            <a:blip r:embed="rId3" cstate="print"/>
            <a:stretch>
              <a:fillRect/>
            </a:stretch>
          </a:blipFill>
        </p:spPr>
        <p:txBody>
          <a:bodyPr wrap="square" lIns="0" tIns="0" rIns="0" bIns="0" rtlCol="0"/>
          <a:lstStyle/>
          <a:p>
            <a:endParaRPr/>
          </a:p>
        </p:txBody>
      </p:sp>
      <p:sp>
        <p:nvSpPr>
          <p:cNvPr id="11" name="object 8"/>
          <p:cNvSpPr/>
          <p:nvPr/>
        </p:nvSpPr>
        <p:spPr>
          <a:xfrm>
            <a:off x="2425700" y="4997003"/>
            <a:ext cx="1447800" cy="1092200"/>
          </a:xfrm>
          <a:prstGeom prst="rect">
            <a:avLst/>
          </a:prstGeom>
          <a:blipFill>
            <a:blip r:embed="rId4" cstate="print"/>
            <a:stretch>
              <a:fillRect/>
            </a:stretch>
          </a:blipFill>
        </p:spPr>
        <p:txBody>
          <a:bodyPr wrap="square" lIns="0" tIns="0" rIns="0" bIns="0" rtlCol="0"/>
          <a:lstStyle/>
          <a:p>
            <a:endParaRPr/>
          </a:p>
        </p:txBody>
      </p:sp>
      <p:sp>
        <p:nvSpPr>
          <p:cNvPr id="12" name="object 9"/>
          <p:cNvSpPr txBox="1"/>
          <p:nvPr/>
        </p:nvSpPr>
        <p:spPr>
          <a:xfrm>
            <a:off x="2870200" y="6190177"/>
            <a:ext cx="58293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Arial"/>
                <a:cs typeface="Arial"/>
              </a:rPr>
              <a:t>24</a:t>
            </a:r>
            <a:r>
              <a:rPr sz="1800" spc="-85" dirty="0">
                <a:latin typeface="Arial"/>
                <a:cs typeface="Arial"/>
              </a:rPr>
              <a:t> </a:t>
            </a:r>
            <a:r>
              <a:rPr sz="1800" spc="-5" dirty="0">
                <a:latin typeface="Arial"/>
                <a:cs typeface="Arial"/>
              </a:rPr>
              <a:t>bit</a:t>
            </a:r>
            <a:endParaRPr sz="1800" dirty="0">
              <a:latin typeface="Arial"/>
              <a:cs typeface="Arial"/>
            </a:endParaRPr>
          </a:p>
        </p:txBody>
      </p:sp>
      <p:sp>
        <p:nvSpPr>
          <p:cNvPr id="13" name="object 10"/>
          <p:cNvSpPr txBox="1"/>
          <p:nvPr/>
        </p:nvSpPr>
        <p:spPr>
          <a:xfrm>
            <a:off x="6997700" y="6190177"/>
            <a:ext cx="1723389" cy="299720"/>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8 </a:t>
            </a:r>
            <a:r>
              <a:rPr sz="1800" spc="-10" dirty="0">
                <a:latin typeface="Arial"/>
                <a:cs typeface="Arial"/>
              </a:rPr>
              <a:t>bit </a:t>
            </a:r>
            <a:r>
              <a:rPr sz="1800" spc="-5" dirty="0">
                <a:latin typeface="Arial"/>
                <a:cs typeface="Arial"/>
              </a:rPr>
              <a:t>(256</a:t>
            </a:r>
            <a:r>
              <a:rPr sz="1800" spc="-75" dirty="0">
                <a:latin typeface="Arial"/>
                <a:cs typeface="Arial"/>
              </a:rPr>
              <a:t> </a:t>
            </a:r>
            <a:r>
              <a:rPr sz="1800" spc="-5" dirty="0">
                <a:latin typeface="Arial"/>
                <a:cs typeface="Arial"/>
              </a:rPr>
              <a:t>colors)</a:t>
            </a:r>
            <a:endParaRPr sz="1800" dirty="0">
              <a:latin typeface="Arial"/>
              <a:cs typeface="Arial"/>
            </a:endParaRPr>
          </a:p>
        </p:txBody>
      </p:sp>
      <p:sp>
        <p:nvSpPr>
          <p:cNvPr id="14" name="object 11"/>
          <p:cNvSpPr txBox="1"/>
          <p:nvPr/>
        </p:nvSpPr>
        <p:spPr>
          <a:xfrm>
            <a:off x="5171440" y="6207313"/>
            <a:ext cx="58293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Arial"/>
                <a:cs typeface="Arial"/>
              </a:rPr>
              <a:t>16</a:t>
            </a:r>
            <a:r>
              <a:rPr sz="1800" spc="-80" dirty="0">
                <a:latin typeface="Arial"/>
                <a:cs typeface="Arial"/>
              </a:rPr>
              <a:t> </a:t>
            </a:r>
            <a:r>
              <a:rPr sz="1800" spc="-10" dirty="0">
                <a:latin typeface="Arial"/>
                <a:cs typeface="Arial"/>
              </a:rPr>
              <a:t>bit</a:t>
            </a:r>
            <a:endParaRPr sz="1800" dirty="0">
              <a:latin typeface="Arial"/>
              <a:cs typeface="Arial"/>
            </a:endParaRPr>
          </a:p>
        </p:txBody>
      </p:sp>
      <p:sp>
        <p:nvSpPr>
          <p:cNvPr id="15" name="object 12"/>
          <p:cNvSpPr/>
          <p:nvPr/>
        </p:nvSpPr>
        <p:spPr>
          <a:xfrm>
            <a:off x="4025900" y="5606603"/>
            <a:ext cx="463550" cy="0"/>
          </a:xfrm>
          <a:custGeom>
            <a:avLst/>
            <a:gdLst/>
            <a:ahLst/>
            <a:cxnLst/>
            <a:rect l="l" t="t" r="r" b="b"/>
            <a:pathLst>
              <a:path w="463550">
                <a:moveTo>
                  <a:pt x="0" y="0"/>
                </a:moveTo>
                <a:lnTo>
                  <a:pt x="463550" y="0"/>
                </a:lnTo>
              </a:path>
            </a:pathLst>
          </a:custGeom>
          <a:ln w="8890">
            <a:solidFill>
              <a:srgbClr val="000000"/>
            </a:solidFill>
          </a:ln>
        </p:spPr>
        <p:txBody>
          <a:bodyPr wrap="square" lIns="0" tIns="0" rIns="0" bIns="0" rtlCol="0"/>
          <a:lstStyle/>
          <a:p>
            <a:endParaRPr/>
          </a:p>
        </p:txBody>
      </p:sp>
      <p:sp>
        <p:nvSpPr>
          <p:cNvPr id="16" name="object 14"/>
          <p:cNvSpPr/>
          <p:nvPr/>
        </p:nvSpPr>
        <p:spPr>
          <a:xfrm>
            <a:off x="6388100" y="5606603"/>
            <a:ext cx="387350" cy="0"/>
          </a:xfrm>
          <a:custGeom>
            <a:avLst/>
            <a:gdLst/>
            <a:ahLst/>
            <a:cxnLst/>
            <a:rect l="l" t="t" r="r" b="b"/>
            <a:pathLst>
              <a:path w="387350">
                <a:moveTo>
                  <a:pt x="0" y="0"/>
                </a:moveTo>
                <a:lnTo>
                  <a:pt x="387350" y="0"/>
                </a:lnTo>
              </a:path>
            </a:pathLst>
          </a:custGeom>
          <a:ln w="8890">
            <a:solidFill>
              <a:srgbClr val="000000"/>
            </a:solidFill>
          </a:ln>
        </p:spPr>
        <p:txBody>
          <a:bodyPr wrap="square" lIns="0" tIns="0" rIns="0" bIns="0" rtlCol="0"/>
          <a:lstStyle/>
          <a:p>
            <a:endParaRPr/>
          </a:p>
        </p:txBody>
      </p:sp>
    </p:spTree>
    <p:extLst>
      <p:ext uri="{BB962C8B-B14F-4D97-AF65-F5344CB8AC3E}">
        <p14:creationId xmlns:p14="http://schemas.microsoft.com/office/powerpoint/2010/main" val="40649536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85801" y="609601"/>
            <a:ext cx="10131425" cy="990600"/>
          </a:xfrm>
        </p:spPr>
        <p:txBody>
          <a:bodyPr/>
          <a:lstStyle/>
          <a:p>
            <a:pPr algn="ctr"/>
            <a:r>
              <a:rPr lang="en-US" dirty="0" smtClean="0"/>
              <a:t>Common Video File Types</a:t>
            </a:r>
          </a:p>
        </p:txBody>
      </p:sp>
      <p:graphicFrame>
        <p:nvGraphicFramePr>
          <p:cNvPr id="5" name="Content Placeholder 4"/>
          <p:cNvGraphicFramePr>
            <a:graphicFrameLocks noGrp="1"/>
          </p:cNvGraphicFramePr>
          <p:nvPr>
            <p:ph idx="1"/>
          </p:nvPr>
        </p:nvGraphicFramePr>
        <p:xfrm>
          <a:off x="1905001" y="1600200"/>
          <a:ext cx="8458199" cy="5059680"/>
        </p:xfrm>
        <a:graphic>
          <a:graphicData uri="http://schemas.openxmlformats.org/drawingml/2006/table">
            <a:tbl>
              <a:tblPr firstRow="1" bandRow="1">
                <a:tableStyleId>{5C22544A-7EE6-4342-B048-85BDC9FD1C3A}</a:tableStyleId>
              </a:tblPr>
              <a:tblGrid>
                <a:gridCol w="1096433">
                  <a:extLst>
                    <a:ext uri="{9D8B030D-6E8A-4147-A177-3AD203B41FA5}">
                      <a16:colId xmlns:a16="http://schemas.microsoft.com/office/drawing/2014/main" val="20000"/>
                    </a:ext>
                  </a:extLst>
                </a:gridCol>
                <a:gridCol w="1566333">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2584450">
                  <a:extLst>
                    <a:ext uri="{9D8B030D-6E8A-4147-A177-3AD203B41FA5}">
                      <a16:colId xmlns:a16="http://schemas.microsoft.com/office/drawing/2014/main" val="20003"/>
                    </a:ext>
                  </a:extLst>
                </a:gridCol>
                <a:gridCol w="1801283">
                  <a:extLst>
                    <a:ext uri="{9D8B030D-6E8A-4147-A177-3AD203B41FA5}">
                      <a16:colId xmlns:a16="http://schemas.microsoft.com/office/drawing/2014/main" val="20004"/>
                    </a:ext>
                  </a:extLst>
                </a:gridCol>
              </a:tblGrid>
              <a:tr h="370840">
                <a:tc>
                  <a:txBody>
                    <a:bodyPr/>
                    <a:lstStyle/>
                    <a:p>
                      <a:r>
                        <a:rPr lang="en-US" smtClean="0"/>
                        <a:t>File Type</a:t>
                      </a:r>
                      <a:endParaRPr lang="en-US"/>
                    </a:p>
                  </a:txBody>
                  <a:tcPr/>
                </a:tc>
                <a:tc>
                  <a:txBody>
                    <a:bodyPr/>
                    <a:lstStyle/>
                    <a:p>
                      <a:r>
                        <a:rPr lang="en-US" dirty="0" smtClean="0"/>
                        <a:t>Acronym For</a:t>
                      </a:r>
                      <a:endParaRPr lang="en-US" dirty="0"/>
                    </a:p>
                  </a:txBody>
                  <a:tcPr/>
                </a:tc>
                <a:tc>
                  <a:txBody>
                    <a:bodyPr/>
                    <a:lstStyle/>
                    <a:p>
                      <a:r>
                        <a:rPr lang="en-US" smtClean="0"/>
                        <a:t>Originally</a:t>
                      </a:r>
                      <a:r>
                        <a:rPr lang="en-US" baseline="0" smtClean="0"/>
                        <a:t> Created By</a:t>
                      </a:r>
                      <a:endParaRPr lang="en-US"/>
                    </a:p>
                  </a:txBody>
                  <a:tcPr/>
                </a:tc>
                <a:tc>
                  <a:txBody>
                    <a:bodyPr/>
                    <a:lstStyle/>
                    <a:p>
                      <a:r>
                        <a:rPr lang="en-US" smtClean="0"/>
                        <a:t>File Info</a:t>
                      </a:r>
                      <a:r>
                        <a:rPr lang="en-US" baseline="0" smtClean="0"/>
                        <a:t> &amp; Compression</a:t>
                      </a:r>
                      <a:endParaRPr lang="en-US"/>
                    </a:p>
                  </a:txBody>
                  <a:tcPr/>
                </a:tc>
                <a:tc>
                  <a:txBody>
                    <a:bodyPr/>
                    <a:lstStyle/>
                    <a:p>
                      <a:r>
                        <a:rPr lang="en-US" smtClean="0"/>
                        <a:t>Platforms</a:t>
                      </a:r>
                      <a:endParaRPr lang="en-US"/>
                    </a:p>
                  </a:txBody>
                  <a:tcPr/>
                </a:tc>
                <a:extLst>
                  <a:ext uri="{0D108BD9-81ED-4DB2-BD59-A6C34878D82A}">
                    <a16:rowId xmlns:a16="http://schemas.microsoft.com/office/drawing/2014/main" val="10000"/>
                  </a:ext>
                </a:extLst>
              </a:tr>
              <a:tr h="370840">
                <a:tc>
                  <a:txBody>
                    <a:bodyPr/>
                    <a:lstStyle/>
                    <a:p>
                      <a:r>
                        <a:rPr lang="en-US" sz="1400" smtClean="0"/>
                        <a:t>.mov</a:t>
                      </a:r>
                      <a:endParaRPr lang="en-US" sz="1400"/>
                    </a:p>
                  </a:txBody>
                  <a:tcPr/>
                </a:tc>
                <a:tc>
                  <a:txBody>
                    <a:bodyPr/>
                    <a:lstStyle/>
                    <a:p>
                      <a:r>
                        <a:rPr lang="en-US" sz="1400" smtClean="0"/>
                        <a:t>QuickTime movie</a:t>
                      </a:r>
                      <a:endParaRPr lang="en-US" sz="1400"/>
                    </a:p>
                  </a:txBody>
                  <a:tcPr/>
                </a:tc>
                <a:tc>
                  <a:txBody>
                    <a:bodyPr/>
                    <a:lstStyle/>
                    <a:p>
                      <a:r>
                        <a:rPr lang="en-US" sz="1400" smtClean="0"/>
                        <a:t>Apple</a:t>
                      </a:r>
                      <a:endParaRPr lang="en-US" sz="1400"/>
                    </a:p>
                  </a:txBody>
                  <a:tcPr/>
                </a:tc>
                <a:tc>
                  <a:txBody>
                    <a:bodyPr/>
                    <a:lstStyle/>
                    <a:p>
                      <a:pPr>
                        <a:buFont typeface="Arial" pitchFamily="34" charset="0"/>
                        <a:buChar char="•"/>
                      </a:pPr>
                      <a:r>
                        <a:rPr lang="en-US" sz="1400" smtClean="0"/>
                        <a:t> Also audio-only</a:t>
                      </a:r>
                    </a:p>
                    <a:p>
                      <a:pPr>
                        <a:buFont typeface="Arial" pitchFamily="34" charset="0"/>
                        <a:buChar char="•"/>
                      </a:pPr>
                      <a:r>
                        <a:rPr lang="en-US" sz="1400" smtClean="0"/>
                        <a:t> Can be streamed</a:t>
                      </a:r>
                      <a:endParaRPr lang="en-US" sz="1400"/>
                    </a:p>
                    <a:p>
                      <a:pPr>
                        <a:buFont typeface="Arial" pitchFamily="34" charset="0"/>
                        <a:buChar char="•"/>
                      </a:pPr>
                      <a:r>
                        <a:rPr lang="en-US" sz="1400" baseline="0"/>
                        <a:t> </a:t>
                      </a:r>
                      <a:r>
                        <a:rPr lang="en-US" sz="1400" baseline="0" smtClean="0"/>
                        <a:t>"Fast start"</a:t>
                      </a:r>
                    </a:p>
                    <a:p>
                      <a:pPr>
                        <a:buFont typeface="Arial" pitchFamily="34" charset="0"/>
                        <a:buChar char="•"/>
                      </a:pPr>
                      <a:r>
                        <a:rPr lang="en-US" sz="1400" baseline="0" smtClean="0"/>
                        <a:t> Common compression methods: H.264, Sorenson Video, Animation</a:t>
                      </a:r>
                      <a:endParaRPr lang="en-US" sz="1400" smtClean="0"/>
                    </a:p>
                  </a:txBody>
                  <a:tcPr/>
                </a:tc>
                <a:tc>
                  <a:txBody>
                    <a:bodyPr/>
                    <a:lstStyle/>
                    <a:p>
                      <a:r>
                        <a:rPr lang="en-US" sz="1400" smtClean="0"/>
                        <a:t>Apple QuickTime</a:t>
                      </a:r>
                      <a:r>
                        <a:rPr lang="en-US" sz="1400" baseline="0" smtClean="0"/>
                        <a:t> </a:t>
                      </a:r>
                      <a:r>
                        <a:rPr lang="en-US" sz="1400" smtClean="0"/>
                        <a:t>player, which is</a:t>
                      </a:r>
                      <a:r>
                        <a:rPr lang="en-US" sz="1400" baseline="0" smtClean="0"/>
                        <a:t> </a:t>
                      </a:r>
                      <a:r>
                        <a:rPr lang="en-US" sz="1400" smtClean="0"/>
                        <a:t>available for Mac</a:t>
                      </a:r>
                      <a:r>
                        <a:rPr lang="en-US" sz="1400" baseline="0" smtClean="0"/>
                        <a:t> </a:t>
                      </a:r>
                      <a:r>
                        <a:rPr lang="en-US" sz="1400" smtClean="0"/>
                        <a:t>and Windows</a:t>
                      </a:r>
                      <a:endParaRPr lang="en-US" sz="1400"/>
                    </a:p>
                  </a:txBody>
                  <a:tcPr/>
                </a:tc>
                <a:extLst>
                  <a:ext uri="{0D108BD9-81ED-4DB2-BD59-A6C34878D82A}">
                    <a16:rowId xmlns:a16="http://schemas.microsoft.com/office/drawing/2014/main" val="10001"/>
                  </a:ext>
                </a:extLst>
              </a:tr>
              <a:tr h="370840">
                <a:tc>
                  <a:txBody>
                    <a:bodyPr/>
                    <a:lstStyle/>
                    <a:p>
                      <a:r>
                        <a:rPr lang="en-US" sz="1400" smtClean="0"/>
                        <a:t>.avi</a:t>
                      </a:r>
                      <a:endParaRPr lang="en-US" sz="1400"/>
                    </a:p>
                  </a:txBody>
                  <a:tcPr/>
                </a:tc>
                <a:tc>
                  <a:txBody>
                    <a:bodyPr/>
                    <a:lstStyle/>
                    <a:p>
                      <a:r>
                        <a:rPr lang="en-US" sz="1400" smtClean="0"/>
                        <a:t>Audio Video</a:t>
                      </a:r>
                      <a:r>
                        <a:rPr lang="en-US" sz="1400" baseline="0" smtClean="0"/>
                        <a:t> </a:t>
                      </a:r>
                      <a:r>
                        <a:rPr lang="en-US" sz="1400" smtClean="0"/>
                        <a:t>Interleave</a:t>
                      </a:r>
                      <a:endParaRPr lang="en-US" sz="1400"/>
                    </a:p>
                  </a:txBody>
                  <a:tcPr/>
                </a:tc>
                <a:tc>
                  <a:txBody>
                    <a:bodyPr/>
                    <a:lstStyle/>
                    <a:p>
                      <a:r>
                        <a:rPr lang="en-US" sz="1400" smtClean="0"/>
                        <a:t>Intel</a:t>
                      </a:r>
                      <a:endParaRPr lang="en-US" sz="1400"/>
                    </a:p>
                  </a:txBody>
                  <a:tcPr/>
                </a:tc>
                <a:tc>
                  <a:txBody>
                    <a:bodyPr/>
                    <a:lstStyle/>
                    <a:p>
                      <a:r>
                        <a:rPr lang="en-US" sz="1400" baseline="0" smtClean="0"/>
                        <a:t>Common compression methods: Microsoft RLE, Intel Indeo Video</a:t>
                      </a:r>
                      <a:endParaRPr lang="en-US" sz="1400"/>
                    </a:p>
                  </a:txBody>
                  <a:tcPr/>
                </a:tc>
                <a:tc>
                  <a:txBody>
                    <a:bodyPr/>
                    <a:lstStyle/>
                    <a:p>
                      <a:r>
                        <a:rPr lang="en-US" sz="1400" smtClean="0"/>
                        <a:t>Primarily used on</a:t>
                      </a:r>
                      <a:r>
                        <a:rPr lang="en-US" sz="1400" baseline="0" smtClean="0"/>
                        <a:t> </a:t>
                      </a:r>
                      <a:r>
                        <a:rPr lang="en-US" sz="1400" smtClean="0"/>
                        <a:t>Windows but Apple</a:t>
                      </a:r>
                      <a:r>
                        <a:rPr lang="en-US" sz="1400" baseline="0" smtClean="0"/>
                        <a:t> </a:t>
                      </a:r>
                      <a:r>
                        <a:rPr lang="en-US" sz="1400" smtClean="0"/>
                        <a:t>QuickTime player</a:t>
                      </a:r>
                      <a:r>
                        <a:rPr lang="en-US" sz="1400" baseline="0" smtClean="0"/>
                        <a:t> </a:t>
                      </a:r>
                      <a:r>
                        <a:rPr lang="en-US" sz="1400" smtClean="0"/>
                        <a:t>can play AVI files</a:t>
                      </a:r>
                      <a:endParaRPr lang="en-US" sz="1400"/>
                    </a:p>
                  </a:txBody>
                  <a:tcPr/>
                </a:tc>
                <a:extLst>
                  <a:ext uri="{0D108BD9-81ED-4DB2-BD59-A6C34878D82A}">
                    <a16:rowId xmlns:a16="http://schemas.microsoft.com/office/drawing/2014/main" val="10002"/>
                  </a:ext>
                </a:extLst>
              </a:tr>
              <a:tr h="370840">
                <a:tc>
                  <a:txBody>
                    <a:bodyPr/>
                    <a:lstStyle/>
                    <a:p>
                      <a:r>
                        <a:rPr lang="en-US" sz="1400" smtClean="0"/>
                        <a:t>.mpg</a:t>
                      </a:r>
                    </a:p>
                    <a:p>
                      <a:r>
                        <a:rPr lang="en-US" sz="1400" smtClean="0"/>
                        <a:t>.mpeg</a:t>
                      </a:r>
                      <a:endParaRPr lang="en-US" sz="1400"/>
                    </a:p>
                  </a:txBody>
                  <a:tcPr/>
                </a:tc>
                <a:tc>
                  <a:txBody>
                    <a:bodyPr/>
                    <a:lstStyle/>
                    <a:p>
                      <a:r>
                        <a:rPr lang="en-US" sz="1400" smtClean="0"/>
                        <a:t>MPEG</a:t>
                      </a:r>
                      <a:endParaRPr lang="en-US" sz="1400"/>
                    </a:p>
                  </a:txBody>
                  <a:tcPr/>
                </a:tc>
                <a:tc>
                  <a:txBody>
                    <a:bodyPr/>
                    <a:lstStyle/>
                    <a:p>
                      <a:r>
                        <a:rPr lang="en-US" sz="1400" smtClean="0"/>
                        <a:t>Motion Picture</a:t>
                      </a:r>
                      <a:r>
                        <a:rPr lang="en-US" sz="1400" baseline="0" smtClean="0"/>
                        <a:t> </a:t>
                      </a:r>
                      <a:r>
                        <a:rPr lang="en-US" sz="1400" smtClean="0"/>
                        <a:t>Experts Group</a:t>
                      </a:r>
                      <a:endParaRPr lang="en-US" sz="1400"/>
                    </a:p>
                  </a:txBody>
                  <a:tcPr/>
                </a:tc>
                <a:tc>
                  <a:txBody>
                    <a:bodyPr/>
                    <a:lstStyle/>
                    <a:p>
                      <a:pPr>
                        <a:buFont typeface="Arial" pitchFamily="34" charset="0"/>
                        <a:buChar char="•"/>
                      </a:pPr>
                      <a:r>
                        <a:rPr lang="en-US" sz="1400" smtClean="0"/>
                        <a:t> For DVD-video</a:t>
                      </a:r>
                    </a:p>
                    <a:p>
                      <a:pPr>
                        <a:buFont typeface="Arial" pitchFamily="34" charset="0"/>
                        <a:buChar char="•"/>
                      </a:pPr>
                      <a:r>
                        <a:rPr lang="en-US" sz="1400" smtClean="0"/>
                        <a:t> High definition HDV</a:t>
                      </a:r>
                      <a:endParaRPr lang="en-US" sz="1400"/>
                    </a:p>
                  </a:txBody>
                  <a:tcPr/>
                </a:tc>
                <a:tc>
                  <a:txBody>
                    <a:bodyPr/>
                    <a:lstStyle/>
                    <a:p>
                      <a:r>
                        <a:rPr lang="en-US" sz="1400" smtClean="0"/>
                        <a:t>Cross-platform</a:t>
                      </a:r>
                      <a:endParaRPr lang="en-US" sz="1400"/>
                    </a:p>
                  </a:txBody>
                  <a:tcPr/>
                </a:tc>
                <a:extLst>
                  <a:ext uri="{0D108BD9-81ED-4DB2-BD59-A6C34878D82A}">
                    <a16:rowId xmlns:a16="http://schemas.microsoft.com/office/drawing/2014/main" val="10003"/>
                  </a:ext>
                </a:extLst>
              </a:tr>
              <a:tr h="370840">
                <a:tc>
                  <a:txBody>
                    <a:bodyPr/>
                    <a:lstStyle/>
                    <a:p>
                      <a:r>
                        <a:rPr lang="en-US" sz="1400" smtClean="0"/>
                        <a:t>.divx</a:t>
                      </a:r>
                      <a:endParaRPr lang="en-US" sz="1400"/>
                    </a:p>
                  </a:txBody>
                  <a:tcPr/>
                </a:tc>
                <a:tc>
                  <a:txBody>
                    <a:bodyPr/>
                    <a:lstStyle/>
                    <a:p>
                      <a:endParaRPr lang="en-US" sz="1400"/>
                    </a:p>
                  </a:txBody>
                  <a:tcPr/>
                </a:tc>
                <a:tc>
                  <a:txBody>
                    <a:bodyPr/>
                    <a:lstStyle/>
                    <a:p>
                      <a:r>
                        <a:rPr lang="en-US" sz="1400" smtClean="0"/>
                        <a:t>DivX,</a:t>
                      </a:r>
                      <a:r>
                        <a:rPr lang="en-US" sz="1400" baseline="0" smtClean="0"/>
                        <a:t> Inc</a:t>
                      </a:r>
                      <a:endParaRPr lang="en-US" sz="1400"/>
                    </a:p>
                  </a:txBody>
                  <a:tcPr/>
                </a:tc>
                <a:tc>
                  <a:txBody>
                    <a:bodyPr/>
                    <a:lstStyle/>
                    <a:p>
                      <a:pPr>
                        <a:buFont typeface="Arial" pitchFamily="34" charset="0"/>
                        <a:buChar char="•"/>
                      </a:pPr>
                      <a:r>
                        <a:rPr lang="en-US" sz="1400" smtClean="0"/>
                        <a:t> Uses DivX codec, which is based on MPEG-4</a:t>
                      </a:r>
                    </a:p>
                    <a:p>
                      <a:pPr>
                        <a:buFont typeface="Arial" pitchFamily="34" charset="0"/>
                        <a:buChar char="•"/>
                      </a:pPr>
                      <a:r>
                        <a:rPr lang="en-US" sz="1400" smtClean="0"/>
                        <a:t> Popular format for movies because of the high</a:t>
                      </a:r>
                    </a:p>
                    <a:p>
                      <a:pPr>
                        <a:buFont typeface="Arial" pitchFamily="34" charset="0"/>
                        <a:buChar char="•"/>
                      </a:pPr>
                      <a:r>
                        <a:rPr lang="en-US" sz="1400" smtClean="0"/>
                        <a:t> image quality and small file size</a:t>
                      </a:r>
                    </a:p>
                    <a:p>
                      <a:pPr>
                        <a:buFont typeface="Arial" pitchFamily="34" charset="0"/>
                        <a:buChar char="•"/>
                      </a:pPr>
                      <a:r>
                        <a:rPr lang="en-US" sz="1400" smtClean="0"/>
                        <a:t> AVI is a common container file format</a:t>
                      </a:r>
                      <a:endParaRPr lang="en-US" sz="1400"/>
                    </a:p>
                  </a:txBody>
                  <a:tcPr/>
                </a:tc>
                <a:tc>
                  <a:txBody>
                    <a:bodyPr/>
                    <a:lstStyle/>
                    <a:p>
                      <a:pPr>
                        <a:buFont typeface="Arial" pitchFamily="34" charset="0"/>
                        <a:buChar char="•"/>
                      </a:pPr>
                      <a:r>
                        <a:rPr lang="en-US" sz="1400" dirty="0" smtClean="0"/>
                        <a:t> May require downloading DivX</a:t>
                      </a:r>
                      <a:r>
                        <a:rPr lang="en-US" sz="1400" baseline="0" dirty="0" smtClean="0"/>
                        <a:t> </a:t>
                      </a:r>
                      <a:r>
                        <a:rPr lang="en-US" sz="1400" dirty="0" smtClean="0"/>
                        <a:t>codec</a:t>
                      </a:r>
                    </a:p>
                    <a:p>
                      <a:pPr>
                        <a:buFont typeface="Arial" pitchFamily="34" charset="0"/>
                        <a:buChar char="•"/>
                      </a:pPr>
                      <a:r>
                        <a:rPr lang="en-US" sz="1400" dirty="0" smtClean="0"/>
                        <a:t> Windows Media Player v11.0</a:t>
                      </a:r>
                      <a:r>
                        <a:rPr lang="en-US" sz="1400" baseline="0" dirty="0" smtClean="0"/>
                        <a:t> </a:t>
                      </a:r>
                      <a:r>
                        <a:rPr lang="en-US" sz="1400" dirty="0" smtClean="0"/>
                        <a:t>comes with DivX codec</a:t>
                      </a:r>
                      <a:endParaRPr lang="en-US" sz="1400" dirty="0"/>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pPr>
              <a:defRPr/>
            </a:pPr>
            <a:fld id="{5B9F0929-9EF5-43B9-AFEF-201FC67BCA27}" type="slidenum">
              <a:rPr lang="en-US" smtClean="0"/>
              <a:pPr>
                <a:defRPr/>
              </a:pPr>
              <a:t>25</a:t>
            </a:fld>
            <a:endParaRPr lang="en-US"/>
          </a:p>
        </p:txBody>
      </p:sp>
    </p:spTree>
    <p:extLst>
      <p:ext uri="{BB962C8B-B14F-4D97-AF65-F5344CB8AC3E}">
        <p14:creationId xmlns:p14="http://schemas.microsoft.com/office/powerpoint/2010/main" val="3510240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1" y="609601"/>
            <a:ext cx="10131425" cy="990600"/>
          </a:xfrm>
        </p:spPr>
        <p:txBody>
          <a:bodyPr/>
          <a:lstStyle/>
          <a:p>
            <a:pPr algn="ctr"/>
            <a:r>
              <a:rPr lang="en-US" dirty="0" smtClean="0"/>
              <a:t>Common Video File Types</a:t>
            </a:r>
          </a:p>
        </p:txBody>
      </p:sp>
      <p:graphicFrame>
        <p:nvGraphicFramePr>
          <p:cNvPr id="5" name="Content Placeholder 4"/>
          <p:cNvGraphicFramePr>
            <a:graphicFrameLocks noGrp="1"/>
          </p:cNvGraphicFramePr>
          <p:nvPr>
            <p:ph idx="1"/>
          </p:nvPr>
        </p:nvGraphicFramePr>
        <p:xfrm>
          <a:off x="1905001" y="1600200"/>
          <a:ext cx="8458199" cy="4541520"/>
        </p:xfrm>
        <a:graphic>
          <a:graphicData uri="http://schemas.openxmlformats.org/drawingml/2006/table">
            <a:tbl>
              <a:tblPr firstRow="1" bandRow="1">
                <a:tableStyleId>{5C22544A-7EE6-4342-B048-85BDC9FD1C3A}</a:tableStyleId>
              </a:tblPr>
              <a:tblGrid>
                <a:gridCol w="1096433">
                  <a:extLst>
                    <a:ext uri="{9D8B030D-6E8A-4147-A177-3AD203B41FA5}">
                      <a16:colId xmlns:a16="http://schemas.microsoft.com/office/drawing/2014/main" val="20000"/>
                    </a:ext>
                  </a:extLst>
                </a:gridCol>
                <a:gridCol w="1566333">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2584450">
                  <a:extLst>
                    <a:ext uri="{9D8B030D-6E8A-4147-A177-3AD203B41FA5}">
                      <a16:colId xmlns:a16="http://schemas.microsoft.com/office/drawing/2014/main" val="20003"/>
                    </a:ext>
                  </a:extLst>
                </a:gridCol>
                <a:gridCol w="1801283">
                  <a:extLst>
                    <a:ext uri="{9D8B030D-6E8A-4147-A177-3AD203B41FA5}">
                      <a16:colId xmlns:a16="http://schemas.microsoft.com/office/drawing/2014/main" val="20004"/>
                    </a:ext>
                  </a:extLst>
                </a:gridCol>
              </a:tblGrid>
              <a:tr h="370840">
                <a:tc>
                  <a:txBody>
                    <a:bodyPr/>
                    <a:lstStyle/>
                    <a:p>
                      <a:r>
                        <a:rPr lang="en-US" smtClean="0"/>
                        <a:t>File Type</a:t>
                      </a:r>
                      <a:endParaRPr lang="en-US"/>
                    </a:p>
                  </a:txBody>
                  <a:tcPr/>
                </a:tc>
                <a:tc>
                  <a:txBody>
                    <a:bodyPr/>
                    <a:lstStyle/>
                    <a:p>
                      <a:r>
                        <a:rPr lang="en-US" smtClean="0"/>
                        <a:t>Acronym For</a:t>
                      </a:r>
                      <a:endParaRPr lang="en-US"/>
                    </a:p>
                  </a:txBody>
                  <a:tcPr/>
                </a:tc>
                <a:tc>
                  <a:txBody>
                    <a:bodyPr/>
                    <a:lstStyle/>
                    <a:p>
                      <a:r>
                        <a:rPr lang="en-US" smtClean="0"/>
                        <a:t>Originally</a:t>
                      </a:r>
                      <a:r>
                        <a:rPr lang="en-US" baseline="0" smtClean="0"/>
                        <a:t> Created By</a:t>
                      </a:r>
                      <a:endParaRPr lang="en-US"/>
                    </a:p>
                  </a:txBody>
                  <a:tcPr/>
                </a:tc>
                <a:tc>
                  <a:txBody>
                    <a:bodyPr/>
                    <a:lstStyle/>
                    <a:p>
                      <a:r>
                        <a:rPr lang="en-US" smtClean="0"/>
                        <a:t>File Info</a:t>
                      </a:r>
                      <a:r>
                        <a:rPr lang="en-US" baseline="0" smtClean="0"/>
                        <a:t> &amp; Compression</a:t>
                      </a:r>
                      <a:endParaRPr lang="en-US"/>
                    </a:p>
                  </a:txBody>
                  <a:tcPr/>
                </a:tc>
                <a:tc>
                  <a:txBody>
                    <a:bodyPr/>
                    <a:lstStyle/>
                    <a:p>
                      <a:r>
                        <a:rPr lang="en-US" smtClean="0"/>
                        <a:t>Platforms</a:t>
                      </a:r>
                      <a:endParaRPr lang="en-US"/>
                    </a:p>
                  </a:txBody>
                  <a:tcPr/>
                </a:tc>
                <a:extLst>
                  <a:ext uri="{0D108BD9-81ED-4DB2-BD59-A6C34878D82A}">
                    <a16:rowId xmlns:a16="http://schemas.microsoft.com/office/drawing/2014/main" val="10000"/>
                  </a:ext>
                </a:extLst>
              </a:tr>
              <a:tr h="370840">
                <a:tc>
                  <a:txBody>
                    <a:bodyPr/>
                    <a:lstStyle/>
                    <a:p>
                      <a:r>
                        <a:rPr lang="en-US" sz="1400" smtClean="0"/>
                        <a:t>.mp4</a:t>
                      </a:r>
                      <a:endParaRPr lang="en-US" sz="1400"/>
                    </a:p>
                  </a:txBody>
                  <a:tcPr/>
                </a:tc>
                <a:tc>
                  <a:txBody>
                    <a:bodyPr/>
                    <a:lstStyle/>
                    <a:p>
                      <a:r>
                        <a:rPr lang="en-US" sz="1400" smtClean="0"/>
                        <a:t>MPEG-4</a:t>
                      </a:r>
                      <a:endParaRPr lang="en-US" sz="1400"/>
                    </a:p>
                  </a:txBody>
                  <a:tcPr/>
                </a:tc>
                <a:tc>
                  <a:txBody>
                    <a:bodyPr/>
                    <a:lstStyle/>
                    <a:p>
                      <a:r>
                        <a:rPr lang="en-US" sz="1400" smtClean="0"/>
                        <a:t>Moving</a:t>
                      </a:r>
                      <a:r>
                        <a:rPr lang="en-US" sz="1400" baseline="0" smtClean="0"/>
                        <a:t> </a:t>
                      </a:r>
                      <a:r>
                        <a:rPr lang="en-US" sz="1400" smtClean="0"/>
                        <a:t>Pictures</a:t>
                      </a:r>
                      <a:r>
                        <a:rPr lang="en-US" sz="1400" baseline="0" smtClean="0"/>
                        <a:t> </a:t>
                      </a:r>
                      <a:r>
                        <a:rPr lang="en-US" sz="1400" smtClean="0"/>
                        <a:t>Experts</a:t>
                      </a:r>
                      <a:r>
                        <a:rPr lang="en-US" sz="1400" baseline="0" smtClean="0"/>
                        <a:t> </a:t>
                      </a:r>
                      <a:r>
                        <a:rPr lang="en-US" sz="1400" smtClean="0"/>
                        <a:t>Group</a:t>
                      </a:r>
                      <a:endParaRPr lang="en-US" sz="1400"/>
                    </a:p>
                  </a:txBody>
                  <a:tcPr/>
                </a:tc>
                <a:tc>
                  <a:txBody>
                    <a:bodyPr/>
                    <a:lstStyle/>
                    <a:p>
                      <a:pPr>
                        <a:buFont typeface="Arial" pitchFamily="34" charset="0"/>
                        <a:buChar char="•"/>
                      </a:pPr>
                      <a:r>
                        <a:rPr lang="en-US" sz="1400" smtClean="0"/>
                        <a:t> Video codec: H.264</a:t>
                      </a:r>
                    </a:p>
                    <a:p>
                      <a:pPr>
                        <a:buFont typeface="Arial" pitchFamily="34" charset="0"/>
                        <a:buChar char="•"/>
                      </a:pPr>
                      <a:r>
                        <a:rPr lang="en-US" sz="1400" smtClean="0"/>
                        <a:t> Audio codec: AAC</a:t>
                      </a:r>
                    </a:p>
                    <a:p>
                      <a:pPr>
                        <a:buFont typeface="Arial" pitchFamily="34" charset="0"/>
                        <a:buChar char="•"/>
                      </a:pPr>
                      <a:r>
                        <a:rPr lang="en-US" sz="1400" smtClean="0"/>
                        <a:t> One of the </a:t>
                      </a:r>
                      <a:r>
                        <a:rPr lang="en-US" sz="1400" b="1" smtClean="0"/>
                        <a:t>HTML5 video </a:t>
                      </a:r>
                      <a:r>
                        <a:rPr lang="en-US" sz="1400" smtClean="0"/>
                        <a:t>formats</a:t>
                      </a:r>
                    </a:p>
                  </a:txBody>
                  <a:tcPr/>
                </a:tc>
                <a:tc>
                  <a:txBody>
                    <a:bodyPr/>
                    <a:lstStyle/>
                    <a:p>
                      <a:r>
                        <a:rPr lang="en-US" sz="1400" smtClean="0"/>
                        <a:t>Plays in Web browsers that support</a:t>
                      </a:r>
                      <a:r>
                        <a:rPr lang="en-US" sz="1400" baseline="0" smtClean="0"/>
                        <a:t> </a:t>
                      </a:r>
                      <a:r>
                        <a:rPr lang="en-US" sz="1400" smtClean="0"/>
                        <a:t>the MP4 format of HTML5 video</a:t>
                      </a:r>
                      <a:r>
                        <a:rPr lang="en-US" sz="1400" baseline="0" smtClean="0"/>
                        <a:t> (</a:t>
                      </a:r>
                      <a:r>
                        <a:rPr lang="en-US" sz="1400" smtClean="0"/>
                        <a:t>Safari and IE)</a:t>
                      </a:r>
                      <a:endParaRPr lang="en-US" sz="1400"/>
                    </a:p>
                  </a:txBody>
                  <a:tcPr/>
                </a:tc>
                <a:extLst>
                  <a:ext uri="{0D108BD9-81ED-4DB2-BD59-A6C34878D82A}">
                    <a16:rowId xmlns:a16="http://schemas.microsoft.com/office/drawing/2014/main" val="10001"/>
                  </a:ext>
                </a:extLst>
              </a:tr>
              <a:tr h="370840">
                <a:tc>
                  <a:txBody>
                    <a:bodyPr/>
                    <a:lstStyle/>
                    <a:p>
                      <a:r>
                        <a:rPr lang="en-US" sz="1400" smtClean="0"/>
                        <a:t>.ogg</a:t>
                      </a:r>
                      <a:r>
                        <a:rPr lang="en-US" sz="1400" baseline="0" smtClean="0"/>
                        <a:t> or .ogv</a:t>
                      </a:r>
                      <a:endParaRPr lang="en-US" sz="1400"/>
                    </a:p>
                  </a:txBody>
                  <a:tcPr/>
                </a:tc>
                <a:tc>
                  <a:txBody>
                    <a:bodyPr/>
                    <a:lstStyle/>
                    <a:p>
                      <a:r>
                        <a:rPr lang="en-US" sz="1400" smtClean="0"/>
                        <a:t>Audio Video</a:t>
                      </a:r>
                      <a:r>
                        <a:rPr lang="en-US" sz="1400" baseline="0" smtClean="0"/>
                        <a:t> </a:t>
                      </a:r>
                      <a:r>
                        <a:rPr lang="en-US" sz="1400" smtClean="0"/>
                        <a:t>Interleave</a:t>
                      </a:r>
                      <a:endParaRPr lang="en-US" sz="1400"/>
                    </a:p>
                  </a:txBody>
                  <a:tcPr/>
                </a:tc>
                <a:tc>
                  <a:txBody>
                    <a:bodyPr/>
                    <a:lstStyle/>
                    <a:p>
                      <a:r>
                        <a:rPr lang="en-US" sz="1400" smtClean="0"/>
                        <a:t>Xiph.Org</a:t>
                      </a:r>
                      <a:r>
                        <a:rPr lang="en-US" sz="1400" baseline="0" smtClean="0"/>
                        <a:t> </a:t>
                      </a:r>
                      <a:r>
                        <a:rPr lang="en-US" sz="1400" smtClean="0"/>
                        <a:t>Foundation</a:t>
                      </a:r>
                      <a:endParaRPr lang="en-US" sz="1400"/>
                    </a:p>
                  </a:txBody>
                  <a:tcPr/>
                </a:tc>
                <a:tc>
                  <a:txBody>
                    <a:bodyPr/>
                    <a:lstStyle/>
                    <a:p>
                      <a:pPr>
                        <a:buFont typeface="Arial" pitchFamily="34" charset="0"/>
                        <a:buChar char="•"/>
                      </a:pPr>
                      <a:r>
                        <a:rPr lang="en-US" sz="1400" baseline="0" smtClean="0"/>
                        <a:t> Video codec: Theora </a:t>
                      </a:r>
                    </a:p>
                    <a:p>
                      <a:pPr>
                        <a:buFont typeface="Arial" pitchFamily="34" charset="0"/>
                        <a:buChar char="•"/>
                      </a:pPr>
                      <a:r>
                        <a:rPr lang="en-US" sz="1400" baseline="0" smtClean="0"/>
                        <a:t> Audio codec: Vorbis</a:t>
                      </a:r>
                    </a:p>
                    <a:p>
                      <a:pPr>
                        <a:buFont typeface="Arial" pitchFamily="34" charset="0"/>
                        <a:buChar char="•"/>
                      </a:pPr>
                      <a:r>
                        <a:rPr lang="en-US" sz="1400" baseline="0" smtClean="0"/>
                        <a:t> One of the </a:t>
                      </a:r>
                      <a:r>
                        <a:rPr lang="en-US" sz="1400" b="1" baseline="0" smtClean="0"/>
                        <a:t>HTML5 video </a:t>
                      </a:r>
                      <a:r>
                        <a:rPr lang="en-US" sz="1400" baseline="0" smtClean="0"/>
                        <a:t>formats</a:t>
                      </a:r>
                    </a:p>
                    <a:p>
                      <a:pPr>
                        <a:buFont typeface="Arial" pitchFamily="34" charset="0"/>
                        <a:buChar char="•"/>
                      </a:pPr>
                      <a:r>
                        <a:rPr lang="en-US" sz="1400" baseline="0" smtClean="0"/>
                        <a:t> Compared to the other two HTML5 video formats,</a:t>
                      </a:r>
                    </a:p>
                    <a:p>
                      <a:r>
                        <a:rPr lang="en-US" sz="1400" baseline="0" smtClean="0"/>
                        <a:t>it has lower quality for the same file size</a:t>
                      </a:r>
                      <a:endParaRPr lang="en-US" sz="1400"/>
                    </a:p>
                  </a:txBody>
                  <a:tcPr/>
                </a:tc>
                <a:tc>
                  <a:txBody>
                    <a:bodyPr/>
                    <a:lstStyle/>
                    <a:p>
                      <a:r>
                        <a:rPr lang="en-US" sz="1400" smtClean="0"/>
                        <a:t>Plays in Web browsers that support</a:t>
                      </a:r>
                      <a:r>
                        <a:rPr lang="en-US" sz="1400" baseline="0" smtClean="0"/>
                        <a:t> </a:t>
                      </a:r>
                      <a:r>
                        <a:rPr lang="en-US" sz="1400" smtClean="0"/>
                        <a:t>the OGG format of HTML5 video</a:t>
                      </a:r>
                      <a:r>
                        <a:rPr lang="en-US" sz="1400" baseline="0" smtClean="0"/>
                        <a:t> (</a:t>
                      </a:r>
                      <a:r>
                        <a:rPr lang="en-US" sz="1400" smtClean="0"/>
                        <a:t>Firefox, Chrome, Opera)</a:t>
                      </a:r>
                      <a:endParaRPr lang="en-US" sz="1400"/>
                    </a:p>
                  </a:txBody>
                  <a:tcPr/>
                </a:tc>
                <a:extLst>
                  <a:ext uri="{0D108BD9-81ED-4DB2-BD59-A6C34878D82A}">
                    <a16:rowId xmlns:a16="http://schemas.microsoft.com/office/drawing/2014/main" val="10002"/>
                  </a:ext>
                </a:extLst>
              </a:tr>
              <a:tr h="370840">
                <a:tc>
                  <a:txBody>
                    <a:bodyPr/>
                    <a:lstStyle/>
                    <a:p>
                      <a:r>
                        <a:rPr lang="en-US" sz="1400" smtClean="0"/>
                        <a:t>.webm</a:t>
                      </a:r>
                      <a:endParaRPr lang="en-US" sz="1400"/>
                    </a:p>
                  </a:txBody>
                  <a:tcPr/>
                </a:tc>
                <a:tc>
                  <a:txBody>
                    <a:bodyPr/>
                    <a:lstStyle/>
                    <a:p>
                      <a:endParaRPr lang="en-US" sz="1400"/>
                    </a:p>
                  </a:txBody>
                  <a:tcPr/>
                </a:tc>
                <a:tc>
                  <a:txBody>
                    <a:bodyPr/>
                    <a:lstStyle/>
                    <a:p>
                      <a:r>
                        <a:rPr lang="en-US" sz="1400" smtClean="0"/>
                        <a:t>An open</a:t>
                      </a:r>
                      <a:r>
                        <a:rPr lang="en-US" sz="1400" baseline="0" smtClean="0"/>
                        <a:t> </a:t>
                      </a:r>
                      <a:r>
                        <a:rPr lang="en-US" sz="1400" smtClean="0"/>
                        <a:t>source</a:t>
                      </a:r>
                    </a:p>
                    <a:p>
                      <a:r>
                        <a:rPr lang="en-US" sz="1400" smtClean="0"/>
                        <a:t>video format</a:t>
                      </a:r>
                      <a:r>
                        <a:rPr lang="en-US" sz="1400" baseline="0" smtClean="0"/>
                        <a:t> </a:t>
                      </a:r>
                      <a:r>
                        <a:rPr lang="en-US" sz="1400" smtClean="0"/>
                        <a:t>from Google</a:t>
                      </a:r>
                      <a:endParaRPr lang="en-US" sz="1400"/>
                    </a:p>
                  </a:txBody>
                  <a:tcPr/>
                </a:tc>
                <a:tc>
                  <a:txBody>
                    <a:bodyPr/>
                    <a:lstStyle/>
                    <a:p>
                      <a:pPr>
                        <a:buFont typeface="Arial" pitchFamily="34" charset="0"/>
                        <a:buChar char="•"/>
                      </a:pPr>
                      <a:r>
                        <a:rPr lang="en-US" sz="1400" smtClean="0"/>
                        <a:t> Video codec: VP8</a:t>
                      </a:r>
                    </a:p>
                    <a:p>
                      <a:pPr>
                        <a:buFont typeface="Arial" pitchFamily="34" charset="0"/>
                        <a:buChar char="•"/>
                      </a:pPr>
                      <a:r>
                        <a:rPr lang="en-US" sz="1400" smtClean="0"/>
                        <a:t> Audio codec: Vorbis</a:t>
                      </a:r>
                    </a:p>
                    <a:p>
                      <a:pPr>
                        <a:buFont typeface="Arial" pitchFamily="34" charset="0"/>
                        <a:buChar char="•"/>
                      </a:pPr>
                      <a:r>
                        <a:rPr lang="en-US" sz="1400" smtClean="0"/>
                        <a:t> One of the </a:t>
                      </a:r>
                      <a:r>
                        <a:rPr lang="en-US" sz="1400" b="1" smtClean="0"/>
                        <a:t>HTML5 video </a:t>
                      </a:r>
                      <a:r>
                        <a:rPr lang="en-US" sz="1400" smtClean="0"/>
                        <a:t>formats</a:t>
                      </a:r>
                      <a:endParaRPr lang="en-US" sz="1400"/>
                    </a:p>
                  </a:txBody>
                  <a:tcPr/>
                </a:tc>
                <a:tc>
                  <a:txBody>
                    <a:bodyPr/>
                    <a:lstStyle/>
                    <a:p>
                      <a:r>
                        <a:rPr lang="en-US" sz="1400" smtClean="0"/>
                        <a:t>Plays in Web browsers that support</a:t>
                      </a:r>
                      <a:r>
                        <a:rPr lang="en-US" sz="1400" baseline="0" smtClean="0"/>
                        <a:t> </a:t>
                      </a:r>
                      <a:r>
                        <a:rPr lang="en-US" sz="1400" smtClean="0"/>
                        <a:t>the WebM</a:t>
                      </a:r>
                      <a:r>
                        <a:rPr lang="en-US" sz="1400" baseline="0" smtClean="0"/>
                        <a:t> </a:t>
                      </a:r>
                      <a:r>
                        <a:rPr lang="en-US" sz="1400" smtClean="0"/>
                        <a:t>format of HTML5 video</a:t>
                      </a:r>
                      <a:r>
                        <a:rPr lang="en-US" sz="1400" baseline="0" smtClean="0"/>
                        <a:t> (</a:t>
                      </a:r>
                      <a:r>
                        <a:rPr lang="en-US" sz="1400" smtClean="0"/>
                        <a:t>Firefox, Chrome, Opera)</a:t>
                      </a:r>
                      <a:endParaRPr lang="en-US" sz="1400"/>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pPr>
              <a:defRPr/>
            </a:pPr>
            <a:fld id="{DB456669-4007-4072-8ED6-8D2E6685EAC5}" type="slidenum">
              <a:rPr lang="en-US" smtClean="0"/>
              <a:pPr>
                <a:defRPr/>
              </a:pPr>
              <a:t>26</a:t>
            </a:fld>
            <a:endParaRPr lang="en-US"/>
          </a:p>
        </p:txBody>
      </p:sp>
    </p:spTree>
    <p:extLst>
      <p:ext uri="{BB962C8B-B14F-4D97-AF65-F5344CB8AC3E}">
        <p14:creationId xmlns:p14="http://schemas.microsoft.com/office/powerpoint/2010/main" val="36621112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685801" y="609601"/>
            <a:ext cx="10131425" cy="990600"/>
          </a:xfrm>
        </p:spPr>
        <p:txBody>
          <a:bodyPr/>
          <a:lstStyle/>
          <a:p>
            <a:pPr algn="ctr"/>
            <a:r>
              <a:rPr lang="en-US" dirty="0" smtClean="0"/>
              <a:t>Common Video File Types</a:t>
            </a:r>
          </a:p>
        </p:txBody>
      </p:sp>
      <p:graphicFrame>
        <p:nvGraphicFramePr>
          <p:cNvPr id="5" name="Content Placeholder 4"/>
          <p:cNvGraphicFramePr>
            <a:graphicFrameLocks noGrp="1"/>
          </p:cNvGraphicFramePr>
          <p:nvPr>
            <p:ph idx="1"/>
          </p:nvPr>
        </p:nvGraphicFramePr>
        <p:xfrm>
          <a:off x="1905001" y="1600200"/>
          <a:ext cx="8458199" cy="4114800"/>
        </p:xfrm>
        <a:graphic>
          <a:graphicData uri="http://schemas.openxmlformats.org/drawingml/2006/table">
            <a:tbl>
              <a:tblPr firstRow="1" bandRow="1">
                <a:tableStyleId>{5C22544A-7EE6-4342-B048-85BDC9FD1C3A}</a:tableStyleId>
              </a:tblPr>
              <a:tblGrid>
                <a:gridCol w="1096433">
                  <a:extLst>
                    <a:ext uri="{9D8B030D-6E8A-4147-A177-3AD203B41FA5}">
                      <a16:colId xmlns:a16="http://schemas.microsoft.com/office/drawing/2014/main" val="20000"/>
                    </a:ext>
                  </a:extLst>
                </a:gridCol>
                <a:gridCol w="1566333">
                  <a:extLst>
                    <a:ext uri="{9D8B030D-6E8A-4147-A177-3AD203B41FA5}">
                      <a16:colId xmlns:a16="http://schemas.microsoft.com/office/drawing/2014/main" val="20001"/>
                    </a:ext>
                  </a:extLst>
                </a:gridCol>
                <a:gridCol w="1409700">
                  <a:extLst>
                    <a:ext uri="{9D8B030D-6E8A-4147-A177-3AD203B41FA5}">
                      <a16:colId xmlns:a16="http://schemas.microsoft.com/office/drawing/2014/main" val="20002"/>
                    </a:ext>
                  </a:extLst>
                </a:gridCol>
                <a:gridCol w="2584450">
                  <a:extLst>
                    <a:ext uri="{9D8B030D-6E8A-4147-A177-3AD203B41FA5}">
                      <a16:colId xmlns:a16="http://schemas.microsoft.com/office/drawing/2014/main" val="20003"/>
                    </a:ext>
                  </a:extLst>
                </a:gridCol>
                <a:gridCol w="1801283">
                  <a:extLst>
                    <a:ext uri="{9D8B030D-6E8A-4147-A177-3AD203B41FA5}">
                      <a16:colId xmlns:a16="http://schemas.microsoft.com/office/drawing/2014/main" val="20004"/>
                    </a:ext>
                  </a:extLst>
                </a:gridCol>
              </a:tblGrid>
              <a:tr h="370840">
                <a:tc>
                  <a:txBody>
                    <a:bodyPr/>
                    <a:lstStyle/>
                    <a:p>
                      <a:r>
                        <a:rPr lang="en-US" smtClean="0"/>
                        <a:t>File Type</a:t>
                      </a:r>
                      <a:endParaRPr lang="en-US"/>
                    </a:p>
                  </a:txBody>
                  <a:tcPr/>
                </a:tc>
                <a:tc>
                  <a:txBody>
                    <a:bodyPr/>
                    <a:lstStyle/>
                    <a:p>
                      <a:r>
                        <a:rPr lang="en-US" smtClean="0"/>
                        <a:t>Acronym For</a:t>
                      </a:r>
                      <a:endParaRPr lang="en-US"/>
                    </a:p>
                  </a:txBody>
                  <a:tcPr/>
                </a:tc>
                <a:tc>
                  <a:txBody>
                    <a:bodyPr/>
                    <a:lstStyle/>
                    <a:p>
                      <a:r>
                        <a:rPr lang="en-US" smtClean="0"/>
                        <a:t>Originally</a:t>
                      </a:r>
                      <a:r>
                        <a:rPr lang="en-US" baseline="0" smtClean="0"/>
                        <a:t> Created By</a:t>
                      </a:r>
                      <a:endParaRPr lang="en-US"/>
                    </a:p>
                  </a:txBody>
                  <a:tcPr/>
                </a:tc>
                <a:tc>
                  <a:txBody>
                    <a:bodyPr/>
                    <a:lstStyle/>
                    <a:p>
                      <a:r>
                        <a:rPr lang="en-US" smtClean="0"/>
                        <a:t>File Info</a:t>
                      </a:r>
                      <a:r>
                        <a:rPr lang="en-US" baseline="0" smtClean="0"/>
                        <a:t> &amp; Compression</a:t>
                      </a:r>
                      <a:endParaRPr lang="en-US"/>
                    </a:p>
                  </a:txBody>
                  <a:tcPr/>
                </a:tc>
                <a:tc>
                  <a:txBody>
                    <a:bodyPr/>
                    <a:lstStyle/>
                    <a:p>
                      <a:r>
                        <a:rPr lang="en-US" smtClean="0"/>
                        <a:t>Platforms</a:t>
                      </a:r>
                      <a:endParaRPr lang="en-US"/>
                    </a:p>
                  </a:txBody>
                  <a:tcPr/>
                </a:tc>
                <a:extLst>
                  <a:ext uri="{0D108BD9-81ED-4DB2-BD59-A6C34878D82A}">
                    <a16:rowId xmlns:a16="http://schemas.microsoft.com/office/drawing/2014/main" val="10000"/>
                  </a:ext>
                </a:extLst>
              </a:tr>
              <a:tr h="370840">
                <a:tc>
                  <a:txBody>
                    <a:bodyPr/>
                    <a:lstStyle/>
                    <a:p>
                      <a:r>
                        <a:rPr lang="en-US" sz="1400" smtClean="0"/>
                        <a:t>.flv</a:t>
                      </a:r>
                      <a:endParaRPr lang="en-US" sz="1400"/>
                    </a:p>
                  </a:txBody>
                  <a:tcPr/>
                </a:tc>
                <a:tc>
                  <a:txBody>
                    <a:bodyPr/>
                    <a:lstStyle/>
                    <a:p>
                      <a:r>
                        <a:rPr lang="en-US" sz="1400" smtClean="0"/>
                        <a:t>Flash Video</a:t>
                      </a:r>
                      <a:endParaRPr lang="en-US" sz="1400"/>
                    </a:p>
                  </a:txBody>
                  <a:tcPr/>
                </a:tc>
                <a:tc>
                  <a:txBody>
                    <a:bodyPr/>
                    <a:lstStyle/>
                    <a:p>
                      <a:r>
                        <a:rPr lang="en-US" sz="1400" smtClean="0"/>
                        <a:t>Adobe</a:t>
                      </a:r>
                      <a:endParaRPr lang="en-US" sz="1400"/>
                    </a:p>
                  </a:txBody>
                  <a:tcPr/>
                </a:tc>
                <a:tc>
                  <a:txBody>
                    <a:bodyPr/>
                    <a:lstStyle/>
                    <a:p>
                      <a:pPr>
                        <a:buFont typeface="Arial" pitchFamily="34" charset="0"/>
                        <a:buChar char="•"/>
                      </a:pPr>
                      <a:r>
                        <a:rPr lang="en-US" sz="1400" smtClean="0"/>
                        <a:t> Progressive download</a:t>
                      </a:r>
                    </a:p>
                    <a:p>
                      <a:pPr>
                        <a:buFont typeface="Arial" pitchFamily="34" charset="0"/>
                        <a:buChar char="•"/>
                      </a:pPr>
                      <a:r>
                        <a:rPr lang="en-US" sz="1400" smtClean="0"/>
                        <a:t> Can be streamed</a:t>
                      </a:r>
                    </a:p>
                    <a:p>
                      <a:pPr>
                        <a:buFont typeface="Arial" pitchFamily="34" charset="0"/>
                        <a:buChar char="•"/>
                      </a:pPr>
                      <a:endParaRPr lang="en-US" sz="1400" smtClean="0"/>
                    </a:p>
                    <a:p>
                      <a:pPr>
                        <a:buFont typeface="Arial" pitchFamily="34" charset="0"/>
                        <a:buChar char="•"/>
                      </a:pPr>
                      <a:r>
                        <a:rPr lang="en-US" sz="1400" smtClean="0"/>
                        <a:t> Common compression methods: H.264, Sorenson Spark, On2 VP6</a:t>
                      </a:r>
                    </a:p>
                  </a:txBody>
                  <a:tcPr/>
                </a:tc>
                <a:tc>
                  <a:txBody>
                    <a:bodyPr/>
                    <a:lstStyle/>
                    <a:p>
                      <a:pPr>
                        <a:buFont typeface="Arial" pitchFamily="34" charset="0"/>
                        <a:buChar char="•"/>
                      </a:pPr>
                      <a:r>
                        <a:rPr lang="en-US" sz="1400" smtClean="0"/>
                        <a:t> Cross-platform</a:t>
                      </a:r>
                    </a:p>
                    <a:p>
                      <a:pPr>
                        <a:buFont typeface="Arial" pitchFamily="34" charset="0"/>
                        <a:buChar char="•"/>
                      </a:pPr>
                      <a:r>
                        <a:rPr lang="en-US" sz="1400" smtClean="0"/>
                        <a:t> Requires Adobe Media Player to play</a:t>
                      </a:r>
                      <a:endParaRPr lang="en-US" sz="1400"/>
                    </a:p>
                  </a:txBody>
                  <a:tcPr/>
                </a:tc>
                <a:extLst>
                  <a:ext uri="{0D108BD9-81ED-4DB2-BD59-A6C34878D82A}">
                    <a16:rowId xmlns:a16="http://schemas.microsoft.com/office/drawing/2014/main" val="10001"/>
                  </a:ext>
                </a:extLst>
              </a:tr>
              <a:tr h="370840">
                <a:tc>
                  <a:txBody>
                    <a:bodyPr/>
                    <a:lstStyle/>
                    <a:p>
                      <a:r>
                        <a:rPr lang="en-US" sz="1400" smtClean="0"/>
                        <a:t>.f4v</a:t>
                      </a:r>
                      <a:endParaRPr lang="en-US" sz="1400"/>
                    </a:p>
                  </a:txBody>
                  <a:tcPr/>
                </a:tc>
                <a:tc>
                  <a:txBody>
                    <a:bodyPr/>
                    <a:lstStyle/>
                    <a:p>
                      <a:r>
                        <a:rPr lang="en-US" sz="1400" smtClean="0"/>
                        <a:t>Flash Video</a:t>
                      </a:r>
                      <a:endParaRPr lang="en-US" sz="1400"/>
                    </a:p>
                  </a:txBody>
                  <a:tcPr/>
                </a:tc>
                <a:tc>
                  <a:txBody>
                    <a:bodyPr/>
                    <a:lstStyle/>
                    <a:p>
                      <a:r>
                        <a:rPr lang="en-US" sz="1400" smtClean="0"/>
                        <a:t>Adobe</a:t>
                      </a:r>
                      <a:endParaRPr lang="en-US" sz="1400"/>
                    </a:p>
                  </a:txBody>
                  <a:tcPr/>
                </a:tc>
                <a:tc>
                  <a:txBody>
                    <a:bodyPr/>
                    <a:lstStyle/>
                    <a:p>
                      <a:pPr>
                        <a:buFont typeface="Arial" pitchFamily="34" charset="0"/>
                        <a:buChar char="•"/>
                      </a:pPr>
                      <a:r>
                        <a:rPr lang="en-US" sz="1400" baseline="0" smtClean="0"/>
                        <a:t> Builds on MPEG-4 Part 12</a:t>
                      </a:r>
                    </a:p>
                    <a:p>
                      <a:pPr>
                        <a:buFont typeface="Arial" pitchFamily="34" charset="0"/>
                        <a:buChar char="•"/>
                      </a:pPr>
                      <a:r>
                        <a:rPr lang="en-US" sz="1400" baseline="0" smtClean="0"/>
                        <a:t> Supports H.264/ACC-based content</a:t>
                      </a:r>
                      <a:endParaRPr lang="en-US" sz="1400"/>
                    </a:p>
                  </a:txBody>
                  <a:tcPr/>
                </a:tc>
                <a:tc>
                  <a:txBody>
                    <a:bodyPr/>
                    <a:lstStyle/>
                    <a:p>
                      <a:pPr>
                        <a:buFont typeface="Arial" pitchFamily="34" charset="0"/>
                        <a:buChar char="•"/>
                      </a:pPr>
                      <a:r>
                        <a:rPr lang="en-US" sz="1400" smtClean="0"/>
                        <a:t> A newer Flash Video format than</a:t>
                      </a:r>
                      <a:r>
                        <a:rPr lang="en-US" sz="1400" baseline="0" smtClean="0"/>
                        <a:t> </a:t>
                      </a:r>
                      <a:r>
                        <a:rPr lang="en-US" sz="1400" smtClean="0"/>
                        <a:t>flv</a:t>
                      </a:r>
                    </a:p>
                    <a:p>
                      <a:pPr>
                        <a:buFont typeface="Arial" pitchFamily="34" charset="0"/>
                        <a:buChar char="•"/>
                      </a:pPr>
                      <a:r>
                        <a:rPr lang="en-US" sz="1400" smtClean="0"/>
                        <a:t> Cross-platform</a:t>
                      </a:r>
                    </a:p>
                    <a:p>
                      <a:pPr>
                        <a:buFont typeface="Arial" pitchFamily="34" charset="0"/>
                        <a:buChar char="•"/>
                      </a:pPr>
                      <a:r>
                        <a:rPr lang="en-US" sz="1400" smtClean="0"/>
                        <a:t> Requires Adobe Media Player to</a:t>
                      </a:r>
                      <a:r>
                        <a:rPr lang="en-US" sz="1400" baseline="0" smtClean="0"/>
                        <a:t> </a:t>
                      </a:r>
                      <a:r>
                        <a:rPr lang="en-US" sz="1400" smtClean="0"/>
                        <a:t>play</a:t>
                      </a:r>
                    </a:p>
                    <a:p>
                      <a:pPr>
                        <a:buFont typeface="Arial" pitchFamily="34" charset="0"/>
                        <a:buChar char="•"/>
                      </a:pPr>
                      <a:r>
                        <a:rPr lang="en-US" sz="1400" smtClean="0"/>
                        <a:t> Can be embedded in Flash SWF</a:t>
                      </a:r>
                      <a:r>
                        <a:rPr lang="en-US" sz="1400" baseline="0" smtClean="0"/>
                        <a:t> </a:t>
                      </a:r>
                      <a:r>
                        <a:rPr lang="en-US" sz="1400" smtClean="0"/>
                        <a:t>files</a:t>
                      </a:r>
                      <a:endParaRPr lang="en-US" sz="1400"/>
                    </a:p>
                  </a:txBody>
                  <a:tcPr/>
                </a:tc>
                <a:extLst>
                  <a:ext uri="{0D108BD9-81ED-4DB2-BD59-A6C34878D82A}">
                    <a16:rowId xmlns:a16="http://schemas.microsoft.com/office/drawing/2014/main" val="10002"/>
                  </a:ext>
                </a:extLst>
              </a:tr>
              <a:tr h="370840">
                <a:tc>
                  <a:txBody>
                    <a:bodyPr/>
                    <a:lstStyle/>
                    <a:p>
                      <a:r>
                        <a:rPr lang="en-US" sz="1400" smtClean="0"/>
                        <a:t>.wmv</a:t>
                      </a:r>
                      <a:endParaRPr lang="en-US" sz="140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smtClean="0"/>
                        <a:t>Windows</a:t>
                      </a:r>
                      <a:r>
                        <a:rPr lang="en-US" sz="1400" baseline="0" smtClean="0"/>
                        <a:t> Media</a:t>
                      </a:r>
                      <a:endParaRPr lang="en-US" sz="1400" smtClean="0"/>
                    </a:p>
                  </a:txBody>
                  <a:tcPr/>
                </a:tc>
                <a:tc>
                  <a:txBody>
                    <a:bodyPr/>
                    <a:lstStyle/>
                    <a:p>
                      <a:r>
                        <a:rPr lang="en-US" sz="1400" smtClean="0"/>
                        <a:t>Microsoft</a:t>
                      </a:r>
                      <a:endParaRPr lang="en-US" sz="1400"/>
                    </a:p>
                  </a:txBody>
                  <a:tcPr/>
                </a:tc>
                <a:tc>
                  <a:txBody>
                    <a:bodyPr/>
                    <a:lstStyle/>
                    <a:p>
                      <a:pPr>
                        <a:buFont typeface="Arial" pitchFamily="34" charset="0"/>
                        <a:buNone/>
                      </a:pPr>
                      <a:endParaRPr lang="en-US" sz="1400"/>
                    </a:p>
                  </a:txBody>
                  <a:tcPr/>
                </a:tc>
                <a:tc>
                  <a:txBody>
                    <a:bodyPr/>
                    <a:lstStyle/>
                    <a:p>
                      <a:r>
                        <a:rPr lang="en-US" sz="1400" smtClean="0"/>
                        <a:t>Requires</a:t>
                      </a:r>
                      <a:r>
                        <a:rPr lang="en-US" sz="1400" baseline="0" smtClean="0"/>
                        <a:t> Windows Media Player to play</a:t>
                      </a:r>
                      <a:endParaRPr lang="en-US" sz="1400"/>
                    </a:p>
                  </a:txBody>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pPr>
              <a:defRPr/>
            </a:pPr>
            <a:fld id="{DD5E843B-72EE-4A44-88DB-6878913D34FF}" type="slidenum">
              <a:rPr lang="en-US" smtClean="0"/>
              <a:pPr>
                <a:defRPr/>
              </a:pPr>
              <a:t>27</a:t>
            </a:fld>
            <a:endParaRPr lang="en-US"/>
          </a:p>
        </p:txBody>
      </p:sp>
    </p:spTree>
    <p:extLst>
      <p:ext uri="{BB962C8B-B14F-4D97-AF65-F5344CB8AC3E}">
        <p14:creationId xmlns:p14="http://schemas.microsoft.com/office/powerpoint/2010/main" val="34228242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56560" y="562409"/>
            <a:ext cx="6145530" cy="566822"/>
          </a:xfrm>
          <a:prstGeom prst="rect">
            <a:avLst/>
          </a:prstGeom>
        </p:spPr>
        <p:txBody>
          <a:bodyPr vert="horz" wrap="square" lIns="0" tIns="12700" rIns="0" bIns="0" rtlCol="0" anchor="ctr">
            <a:spAutoFit/>
          </a:bodyPr>
          <a:lstStyle/>
          <a:p>
            <a:pPr marL="12700">
              <a:spcBef>
                <a:spcPts val="100"/>
              </a:spcBef>
            </a:pPr>
            <a:r>
              <a:rPr dirty="0"/>
              <a:t>Video Editing Terminology</a:t>
            </a:r>
          </a:p>
        </p:txBody>
      </p:sp>
      <p:sp>
        <p:nvSpPr>
          <p:cNvPr id="3" name="object 3"/>
          <p:cNvSpPr txBox="1"/>
          <p:nvPr/>
        </p:nvSpPr>
        <p:spPr>
          <a:xfrm>
            <a:off x="2059940" y="1531620"/>
            <a:ext cx="7227570" cy="3311163"/>
          </a:xfrm>
          <a:prstGeom prst="rect">
            <a:avLst/>
          </a:prstGeom>
        </p:spPr>
        <p:txBody>
          <a:bodyPr vert="horz" wrap="square" lIns="0" tIns="114300" rIns="0" bIns="0" rtlCol="0">
            <a:spAutoFit/>
          </a:bodyPr>
          <a:lstStyle/>
          <a:p>
            <a:pPr marL="355600" indent="-342900" algn="just">
              <a:spcBef>
                <a:spcPts val="900"/>
              </a:spcBef>
              <a:buChar char="•"/>
              <a:tabLst>
                <a:tab pos="354965" algn="l"/>
                <a:tab pos="355600" algn="l"/>
              </a:tabLst>
            </a:pPr>
            <a:r>
              <a:rPr sz="2800" dirty="0">
                <a:cs typeface="Arial"/>
              </a:rPr>
              <a:t>Linear</a:t>
            </a:r>
          </a:p>
          <a:p>
            <a:pPr marL="812800" marR="5080" indent="-342900" algn="just">
              <a:lnSpc>
                <a:spcPct val="99900"/>
              </a:lnSpc>
              <a:spcBef>
                <a:spcPts val="700"/>
              </a:spcBef>
              <a:buFontTx/>
              <a:buChar char="-"/>
            </a:pPr>
            <a:r>
              <a:rPr lang="en-US" sz="2400" b="1" dirty="0" smtClean="0"/>
              <a:t>Linear </a:t>
            </a:r>
            <a:r>
              <a:rPr lang="en-US" sz="2400" b="1" dirty="0"/>
              <a:t>video editing</a:t>
            </a:r>
            <a:r>
              <a:rPr lang="en-US" sz="2400" dirty="0"/>
              <a:t> is a video editing post-production process of selecting, arranging and modifying images and sound in a predetermined, ordered </a:t>
            </a:r>
            <a:r>
              <a:rPr lang="en-US" sz="2400" dirty="0" smtClean="0"/>
              <a:t>sequence.</a:t>
            </a:r>
            <a:endParaRPr lang="en-US" sz="2400" baseline="2976" dirty="0">
              <a:cs typeface="Arial"/>
            </a:endParaRPr>
          </a:p>
          <a:p>
            <a:pPr marL="812800" marR="5080" indent="-342900" algn="just">
              <a:lnSpc>
                <a:spcPct val="99900"/>
              </a:lnSpc>
              <a:spcBef>
                <a:spcPts val="700"/>
              </a:spcBef>
              <a:buFontTx/>
              <a:buChar char="-"/>
            </a:pPr>
            <a:r>
              <a:rPr sz="2400" dirty="0" smtClean="0">
                <a:cs typeface="Arial"/>
              </a:rPr>
              <a:t>It </a:t>
            </a:r>
            <a:r>
              <a:rPr sz="2400" dirty="0">
                <a:cs typeface="Arial"/>
              </a:rPr>
              <a:t>plays end to end in one direction, usually  relates to </a:t>
            </a:r>
            <a:r>
              <a:rPr sz="2400" u="sng" dirty="0">
                <a:cs typeface="Arial"/>
              </a:rPr>
              <a:t>videotape editing </a:t>
            </a:r>
            <a:r>
              <a:rPr sz="2400" dirty="0">
                <a:cs typeface="Arial"/>
              </a:rPr>
              <a:t>specifically the </a:t>
            </a:r>
            <a:r>
              <a:rPr sz="2400" dirty="0" smtClean="0">
                <a:cs typeface="Arial"/>
              </a:rPr>
              <a:t>editing </a:t>
            </a:r>
            <a:r>
              <a:rPr sz="2400" dirty="0">
                <a:cs typeface="Arial"/>
              </a:rPr>
              <a:t>of linear tape segments into one final  master tape.</a:t>
            </a:r>
          </a:p>
        </p:txBody>
      </p:sp>
      <p:sp>
        <p:nvSpPr>
          <p:cNvPr id="4" name="object 4"/>
          <p:cNvSpPr/>
          <p:nvPr/>
        </p:nvSpPr>
        <p:spPr>
          <a:xfrm>
            <a:off x="2837645" y="5104962"/>
            <a:ext cx="1905000" cy="1224280"/>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274515" y="4628684"/>
            <a:ext cx="3581400" cy="189992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17614952"/>
      </p:ext>
    </p:extLst>
  </p:cSld>
  <p:clrMapOvr>
    <a:masterClrMapping/>
  </p:clrMapOvr>
  <p:transition>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39404" y="562409"/>
            <a:ext cx="8242112" cy="566822"/>
          </a:xfrm>
          <a:prstGeom prst="rect">
            <a:avLst/>
          </a:prstGeom>
        </p:spPr>
        <p:txBody>
          <a:bodyPr vert="horz" wrap="square" lIns="0" tIns="12700" rIns="0" bIns="0" rtlCol="0" anchor="ctr">
            <a:spAutoFit/>
          </a:bodyPr>
          <a:lstStyle/>
          <a:p>
            <a:pPr marL="12700">
              <a:spcBef>
                <a:spcPts val="100"/>
              </a:spcBef>
              <a:tabLst>
                <a:tab pos="977265" algn="l"/>
              </a:tabLst>
            </a:pPr>
            <a:r>
              <a:rPr dirty="0" smtClean="0"/>
              <a:t>Video </a:t>
            </a:r>
            <a:r>
              <a:rPr dirty="0"/>
              <a:t>Editing Terminology</a:t>
            </a:r>
          </a:p>
        </p:txBody>
      </p:sp>
      <p:sp>
        <p:nvSpPr>
          <p:cNvPr id="4" name="object 4"/>
          <p:cNvSpPr txBox="1"/>
          <p:nvPr/>
        </p:nvSpPr>
        <p:spPr>
          <a:xfrm>
            <a:off x="1339403" y="1557020"/>
            <a:ext cx="6284889" cy="3706143"/>
          </a:xfrm>
          <a:prstGeom prst="rect">
            <a:avLst/>
          </a:prstGeom>
        </p:spPr>
        <p:txBody>
          <a:bodyPr vert="horz" wrap="square" lIns="0" tIns="88900" rIns="0" bIns="0" rtlCol="0">
            <a:spAutoFit/>
          </a:bodyPr>
          <a:lstStyle/>
          <a:p>
            <a:pPr marL="12700">
              <a:spcBef>
                <a:spcPts val="700"/>
              </a:spcBef>
            </a:pPr>
            <a:r>
              <a:rPr sz="2800" dirty="0" smtClean="0">
                <a:cs typeface="Arial"/>
              </a:rPr>
              <a:t>Non-linear</a:t>
            </a:r>
            <a:endParaRPr sz="2800" dirty="0">
              <a:cs typeface="Arial"/>
            </a:endParaRPr>
          </a:p>
          <a:p>
            <a:pPr marL="412750" indent="-285750">
              <a:spcBef>
                <a:spcPts val="600"/>
              </a:spcBef>
              <a:buChar char="–"/>
              <a:tabLst>
                <a:tab pos="412750" algn="l"/>
              </a:tabLst>
            </a:pPr>
            <a:r>
              <a:rPr sz="2400" dirty="0">
                <a:cs typeface="Arial"/>
              </a:rPr>
              <a:t>Refers to the editing of disk-based digital video.</a:t>
            </a:r>
          </a:p>
          <a:p>
            <a:pPr marL="412750" marR="5080" indent="-285750">
              <a:spcBef>
                <a:spcPts val="600"/>
              </a:spcBef>
              <a:buChar char="–"/>
              <a:tabLst>
                <a:tab pos="412750" algn="l"/>
              </a:tabLst>
            </a:pPr>
            <a:r>
              <a:rPr sz="2400" dirty="0">
                <a:cs typeface="Arial"/>
              </a:rPr>
              <a:t>The software provides an on screen map of what the final  video sequences should look like incorporating the </a:t>
            </a:r>
            <a:r>
              <a:rPr sz="2400" u="sng" dirty="0">
                <a:cs typeface="Arial"/>
              </a:rPr>
              <a:t>edits</a:t>
            </a:r>
            <a:r>
              <a:rPr sz="2400" dirty="0">
                <a:cs typeface="Arial"/>
              </a:rPr>
              <a:t>,  </a:t>
            </a:r>
            <a:r>
              <a:rPr sz="2400" u="sng" dirty="0">
                <a:cs typeface="Arial"/>
              </a:rPr>
              <a:t>splices</a:t>
            </a:r>
            <a:r>
              <a:rPr sz="2400" dirty="0">
                <a:cs typeface="Arial"/>
              </a:rPr>
              <a:t>, </a:t>
            </a:r>
            <a:r>
              <a:rPr sz="2400" u="sng" dirty="0">
                <a:cs typeface="Arial"/>
              </a:rPr>
              <a:t>special effects</a:t>
            </a:r>
            <a:r>
              <a:rPr sz="2400" dirty="0">
                <a:cs typeface="Arial"/>
              </a:rPr>
              <a:t>, </a:t>
            </a:r>
            <a:r>
              <a:rPr sz="2400" u="sng" dirty="0">
                <a:cs typeface="Arial"/>
              </a:rPr>
              <a:t>transitions</a:t>
            </a:r>
            <a:r>
              <a:rPr sz="2400" dirty="0">
                <a:cs typeface="Arial"/>
              </a:rPr>
              <a:t> and sound tracks</a:t>
            </a:r>
            <a:r>
              <a:rPr sz="2400" dirty="0" smtClean="0">
                <a:cs typeface="Arial"/>
              </a:rPr>
              <a:t>.</a:t>
            </a:r>
            <a:endParaRPr lang="en-US" sz="2400" dirty="0" smtClean="0">
              <a:cs typeface="Arial"/>
            </a:endParaRPr>
          </a:p>
          <a:p>
            <a:pPr marL="412750" marR="5080" indent="-285750">
              <a:spcBef>
                <a:spcPts val="600"/>
              </a:spcBef>
              <a:buChar char="–"/>
              <a:tabLst>
                <a:tab pos="412750" algn="l"/>
              </a:tabLst>
            </a:pPr>
            <a:r>
              <a:rPr lang="en-US" sz="2400" dirty="0"/>
              <a:t>With a computer, you can shift the order of clips around, change durations, </a:t>
            </a:r>
            <a:r>
              <a:rPr lang="en-US" sz="2400" dirty="0" err="1"/>
              <a:t>etc</a:t>
            </a:r>
            <a:r>
              <a:rPr lang="en-US" sz="2400" dirty="0"/>
              <a:t>, all out of order. </a:t>
            </a:r>
            <a:endParaRPr sz="2400" dirty="0">
              <a:cs typeface="Arial"/>
            </a:endParaRPr>
          </a:p>
        </p:txBody>
      </p:sp>
      <p:sp>
        <p:nvSpPr>
          <p:cNvPr id="5" name="object 5"/>
          <p:cNvSpPr/>
          <p:nvPr/>
        </p:nvSpPr>
        <p:spPr>
          <a:xfrm>
            <a:off x="7766050" y="2012727"/>
            <a:ext cx="3886200" cy="280416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82621818"/>
      </p:ext>
    </p:extLst>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Analogue </a:t>
            </a:r>
            <a:r>
              <a:rPr lang="en-US" dirty="0"/>
              <a:t>Video</a:t>
            </a:r>
          </a:p>
        </p:txBody>
      </p:sp>
      <p:sp>
        <p:nvSpPr>
          <p:cNvPr id="3" name="Content Placeholder 2"/>
          <p:cNvSpPr>
            <a:spLocks noGrp="1"/>
          </p:cNvSpPr>
          <p:nvPr>
            <p:ph idx="1"/>
          </p:nvPr>
        </p:nvSpPr>
        <p:spPr>
          <a:xfrm>
            <a:off x="492618" y="1725768"/>
            <a:ext cx="8696591" cy="4468969"/>
          </a:xfrm>
        </p:spPr>
        <p:txBody>
          <a:bodyPr>
            <a:noAutofit/>
          </a:bodyPr>
          <a:lstStyle/>
          <a:p>
            <a:pPr marL="508000" marR="302895">
              <a:lnSpc>
                <a:spcPct val="100000"/>
              </a:lnSpc>
              <a:spcBef>
                <a:spcPts val="100"/>
              </a:spcBef>
            </a:pPr>
            <a:endParaRPr lang="en-US" sz="2400" spc="-105" dirty="0" smtClean="0"/>
          </a:p>
          <a:p>
            <a:pPr marL="508000" marR="302895">
              <a:lnSpc>
                <a:spcPct val="100000"/>
              </a:lnSpc>
              <a:spcBef>
                <a:spcPts val="100"/>
              </a:spcBef>
            </a:pPr>
            <a:r>
              <a:rPr lang="en-US" sz="2400" spc="-105" dirty="0" smtClean="0"/>
              <a:t>Video </a:t>
            </a:r>
            <a:r>
              <a:rPr lang="en-US" sz="2400" spc="-30" dirty="0"/>
              <a:t>information </a:t>
            </a:r>
            <a:r>
              <a:rPr lang="en-US" sz="2400" dirty="0"/>
              <a:t>that </a:t>
            </a:r>
            <a:r>
              <a:rPr lang="en-US" sz="2400" spc="-125" dirty="0"/>
              <a:t>is </a:t>
            </a:r>
            <a:r>
              <a:rPr lang="en-US" sz="2400" spc="-70" dirty="0"/>
              <a:t>stored </a:t>
            </a:r>
            <a:r>
              <a:rPr lang="en-US" sz="2400" spc="-130" dirty="0"/>
              <a:t>using </a:t>
            </a:r>
            <a:r>
              <a:rPr lang="en-US" sz="2400" spc="-65" dirty="0"/>
              <a:t>television</a:t>
            </a:r>
            <a:r>
              <a:rPr lang="en-US" sz="2400" spc="-475" dirty="0"/>
              <a:t> </a:t>
            </a:r>
            <a:r>
              <a:rPr lang="en-US" sz="2400" spc="-80" dirty="0"/>
              <a:t>video  </a:t>
            </a:r>
            <a:r>
              <a:rPr lang="en-US" sz="2400" spc="-135" dirty="0"/>
              <a:t>signals, </a:t>
            </a:r>
            <a:r>
              <a:rPr lang="en-US" sz="2400" spc="-15" dirty="0"/>
              <a:t>film, </a:t>
            </a:r>
            <a:r>
              <a:rPr lang="en-US" sz="2400" spc="-75" dirty="0"/>
              <a:t>videotape </a:t>
            </a:r>
            <a:r>
              <a:rPr lang="en-US" sz="2400" spc="-25" dirty="0"/>
              <a:t>or </a:t>
            </a:r>
            <a:r>
              <a:rPr lang="en-US" sz="2400" spc="-30" dirty="0"/>
              <a:t>other </a:t>
            </a:r>
            <a:r>
              <a:rPr lang="en-US" sz="2400" spc="-65" dirty="0"/>
              <a:t>non-computer</a:t>
            </a:r>
            <a:r>
              <a:rPr lang="en-US" sz="2400" spc="-495" dirty="0"/>
              <a:t> </a:t>
            </a:r>
            <a:r>
              <a:rPr lang="en-US" sz="2400" spc="-100" dirty="0"/>
              <a:t>media</a:t>
            </a:r>
            <a:endParaRPr lang="en-US" sz="2400" dirty="0"/>
          </a:p>
          <a:p>
            <a:pPr marL="508000" marR="5080">
              <a:lnSpc>
                <a:spcPct val="100000"/>
              </a:lnSpc>
              <a:spcBef>
                <a:spcPts val="600"/>
              </a:spcBef>
            </a:pPr>
            <a:r>
              <a:rPr lang="en-US" sz="2400" spc="-220" dirty="0"/>
              <a:t>Each </a:t>
            </a:r>
            <a:r>
              <a:rPr lang="en-US" sz="2400" spc="-65" dirty="0"/>
              <a:t>frame </a:t>
            </a:r>
            <a:r>
              <a:rPr lang="en-US" sz="2400" spc="-125" dirty="0"/>
              <a:t>is </a:t>
            </a:r>
            <a:r>
              <a:rPr lang="en-US" sz="2400" spc="-80" dirty="0"/>
              <a:t>represented </a:t>
            </a:r>
            <a:r>
              <a:rPr lang="en-US" sz="2400" spc="-100" dirty="0"/>
              <a:t>by </a:t>
            </a:r>
            <a:r>
              <a:rPr lang="en-US" sz="2400" spc="-190" dirty="0"/>
              <a:t>a </a:t>
            </a:r>
            <a:r>
              <a:rPr lang="en-US" sz="2400" spc="-45" dirty="0"/>
              <a:t>fluctuating </a:t>
            </a:r>
            <a:r>
              <a:rPr lang="en-US" sz="2400" spc="-85" dirty="0"/>
              <a:t>voltage </a:t>
            </a:r>
            <a:r>
              <a:rPr lang="en-US" sz="2400" spc="-120" dirty="0"/>
              <a:t>signal  </a:t>
            </a:r>
            <a:r>
              <a:rPr lang="en-US" sz="2400" spc="-75" dirty="0"/>
              <a:t>known </a:t>
            </a:r>
            <a:r>
              <a:rPr lang="en-US" sz="2400" spc="-225" dirty="0"/>
              <a:t>as </a:t>
            </a:r>
            <a:r>
              <a:rPr lang="en-US" sz="2400" spc="-130" dirty="0"/>
              <a:t>an </a:t>
            </a:r>
            <a:r>
              <a:rPr lang="en-US" sz="2400" spc="-120" dirty="0"/>
              <a:t>analogue wave </a:t>
            </a:r>
            <a:r>
              <a:rPr lang="en-US" sz="2400" spc="-20" dirty="0"/>
              <a:t>form </a:t>
            </a:r>
            <a:r>
              <a:rPr lang="en-US" sz="2400" spc="-25" dirty="0"/>
              <a:t>or </a:t>
            </a:r>
            <a:r>
              <a:rPr lang="en-US" sz="2400" spc="-90" dirty="0"/>
              <a:t>composite</a:t>
            </a:r>
            <a:r>
              <a:rPr lang="en-US" sz="2400" spc="-295" dirty="0"/>
              <a:t> </a:t>
            </a:r>
            <a:r>
              <a:rPr lang="en-US" sz="2400" spc="-80" dirty="0" smtClean="0"/>
              <a:t>video</a:t>
            </a:r>
          </a:p>
          <a:p>
            <a:pPr marL="0" marR="5080" indent="0" algn="ctr">
              <a:lnSpc>
                <a:spcPct val="100000"/>
              </a:lnSpc>
              <a:spcBef>
                <a:spcPts val="100"/>
              </a:spcBef>
              <a:buNone/>
            </a:pPr>
            <a:r>
              <a:rPr lang="en-US" sz="2400" spc="-140" dirty="0">
                <a:latin typeface="Arial"/>
                <a:cs typeface="Arial"/>
              </a:rPr>
              <a:t>Composite analogue </a:t>
            </a:r>
            <a:r>
              <a:rPr lang="en-US" sz="2400" spc="-100" dirty="0">
                <a:latin typeface="Arial"/>
                <a:cs typeface="Arial"/>
              </a:rPr>
              <a:t>video </a:t>
            </a:r>
            <a:r>
              <a:rPr lang="en-US" sz="2400" spc="-210" dirty="0">
                <a:latin typeface="Arial"/>
                <a:cs typeface="Arial"/>
              </a:rPr>
              <a:t>has </a:t>
            </a:r>
            <a:r>
              <a:rPr lang="en-US" sz="2400" spc="-65" dirty="0">
                <a:latin typeface="Arial"/>
                <a:cs typeface="Arial"/>
              </a:rPr>
              <a:t>all </a:t>
            </a:r>
            <a:r>
              <a:rPr lang="en-US" sz="2400" spc="-40" dirty="0">
                <a:latin typeface="Arial"/>
                <a:cs typeface="Arial"/>
              </a:rPr>
              <a:t>the</a:t>
            </a:r>
            <a:r>
              <a:rPr lang="en-US" sz="2400" spc="-204" dirty="0">
                <a:latin typeface="Arial"/>
                <a:cs typeface="Arial"/>
              </a:rPr>
              <a:t> </a:t>
            </a:r>
            <a:r>
              <a:rPr lang="en-US" sz="2400" spc="-100" dirty="0">
                <a:latin typeface="Arial"/>
                <a:cs typeface="Arial"/>
              </a:rPr>
              <a:t>video </a:t>
            </a:r>
            <a:r>
              <a:rPr lang="en-US" sz="2400" spc="-105" dirty="0">
                <a:latin typeface="Arial"/>
                <a:cs typeface="Arial"/>
              </a:rPr>
              <a:t>components:</a:t>
            </a:r>
            <a:endParaRPr lang="en-US" sz="2400" dirty="0">
              <a:latin typeface="Arial"/>
              <a:cs typeface="Arial"/>
            </a:endParaRPr>
          </a:p>
          <a:p>
            <a:pPr marL="127000">
              <a:lnSpc>
                <a:spcPct val="100000"/>
              </a:lnSpc>
              <a:spcBef>
                <a:spcPts val="600"/>
              </a:spcBef>
            </a:pPr>
            <a:r>
              <a:rPr lang="en-US" sz="2000" spc="-95" dirty="0">
                <a:latin typeface="Arial"/>
                <a:cs typeface="Arial"/>
              </a:rPr>
              <a:t>brightness, </a:t>
            </a:r>
            <a:r>
              <a:rPr lang="en-US" sz="2000" spc="-65" dirty="0">
                <a:latin typeface="Arial"/>
                <a:cs typeface="Arial"/>
              </a:rPr>
              <a:t>color </a:t>
            </a:r>
            <a:r>
              <a:rPr lang="en-US" sz="2000" spc="-114" dirty="0">
                <a:latin typeface="Arial"/>
                <a:cs typeface="Arial"/>
              </a:rPr>
              <a:t>and</a:t>
            </a:r>
            <a:r>
              <a:rPr lang="en-US" sz="2000" spc="5" dirty="0">
                <a:latin typeface="Arial"/>
                <a:cs typeface="Arial"/>
              </a:rPr>
              <a:t> </a:t>
            </a:r>
            <a:r>
              <a:rPr lang="en-US" sz="2000" spc="-85" dirty="0">
                <a:latin typeface="Arial"/>
                <a:cs typeface="Arial"/>
              </a:rPr>
              <a:t>synchronization</a:t>
            </a:r>
            <a:endParaRPr lang="en-US" sz="2000" dirty="0">
              <a:latin typeface="Arial"/>
              <a:cs typeface="Arial"/>
            </a:endParaRPr>
          </a:p>
          <a:p>
            <a:pPr marL="12700" marR="97790">
              <a:lnSpc>
                <a:spcPts val="4060"/>
              </a:lnSpc>
              <a:spcBef>
                <a:spcPts val="240"/>
              </a:spcBef>
            </a:pPr>
            <a:r>
              <a:rPr lang="en-US" sz="2000" spc="-180" dirty="0">
                <a:latin typeface="Arial"/>
                <a:cs typeface="Arial"/>
              </a:rPr>
              <a:t>Then </a:t>
            </a:r>
            <a:r>
              <a:rPr lang="en-US" sz="2000" spc="-110" dirty="0">
                <a:latin typeface="Arial"/>
                <a:cs typeface="Arial"/>
              </a:rPr>
              <a:t>combined </a:t>
            </a:r>
            <a:r>
              <a:rPr lang="en-US" sz="2000" spc="-5" dirty="0">
                <a:latin typeface="Arial"/>
                <a:cs typeface="Arial"/>
              </a:rPr>
              <a:t>into </a:t>
            </a:r>
            <a:r>
              <a:rPr lang="en-US" sz="2000" spc="-120" dirty="0">
                <a:latin typeface="Arial"/>
                <a:cs typeface="Arial"/>
              </a:rPr>
              <a:t>one </a:t>
            </a:r>
            <a:r>
              <a:rPr lang="en-US" sz="2000" spc="-140" dirty="0">
                <a:latin typeface="Arial"/>
                <a:cs typeface="Arial"/>
              </a:rPr>
              <a:t>signal </a:t>
            </a:r>
            <a:r>
              <a:rPr lang="en-US" sz="2000" spc="5" dirty="0">
                <a:latin typeface="Arial"/>
                <a:cs typeface="Arial"/>
              </a:rPr>
              <a:t>for</a:t>
            </a:r>
            <a:r>
              <a:rPr lang="en-US" sz="2000" spc="-320" dirty="0">
                <a:latin typeface="Arial"/>
                <a:cs typeface="Arial"/>
              </a:rPr>
              <a:t> </a:t>
            </a:r>
            <a:r>
              <a:rPr lang="en-US" sz="2000" spc="-85" dirty="0">
                <a:latin typeface="Arial"/>
                <a:cs typeface="Arial"/>
              </a:rPr>
              <a:t>delivery  </a:t>
            </a:r>
            <a:r>
              <a:rPr lang="en-US" sz="2000" spc="-185" dirty="0">
                <a:latin typeface="Arial"/>
                <a:cs typeface="Arial"/>
              </a:rPr>
              <a:t>Example </a:t>
            </a:r>
            <a:r>
              <a:rPr lang="en-US" sz="2000" spc="-30" dirty="0">
                <a:latin typeface="Arial"/>
                <a:cs typeface="Arial"/>
              </a:rPr>
              <a:t>: traditional </a:t>
            </a:r>
            <a:r>
              <a:rPr lang="en-US" sz="2000" spc="-80" dirty="0">
                <a:latin typeface="Arial"/>
                <a:cs typeface="Arial"/>
              </a:rPr>
              <a:t>television</a:t>
            </a:r>
            <a:r>
              <a:rPr lang="en-US" sz="2000" spc="-360" dirty="0">
                <a:latin typeface="Arial"/>
                <a:cs typeface="Arial"/>
              </a:rPr>
              <a:t> </a:t>
            </a:r>
            <a:r>
              <a:rPr lang="en-US" sz="2000" spc="-145" dirty="0">
                <a:latin typeface="Arial"/>
                <a:cs typeface="Arial"/>
              </a:rPr>
              <a:t>signal</a:t>
            </a:r>
            <a:endParaRPr lang="en-US" sz="2000" dirty="0">
              <a:latin typeface="Arial"/>
              <a:cs typeface="Arial"/>
            </a:endParaRPr>
          </a:p>
          <a:p>
            <a:pPr marL="508000" marR="5080">
              <a:lnSpc>
                <a:spcPct val="100000"/>
              </a:lnSpc>
              <a:spcBef>
                <a:spcPts val="600"/>
              </a:spcBef>
            </a:pPr>
            <a:endParaRPr lang="en-US" sz="2400" dirty="0"/>
          </a:p>
          <a:p>
            <a:endParaRPr lang="en-US" sz="2400" dirty="0"/>
          </a:p>
        </p:txBody>
      </p:sp>
      <p:sp>
        <p:nvSpPr>
          <p:cNvPr id="4" name="object 6"/>
          <p:cNvSpPr/>
          <p:nvPr/>
        </p:nvSpPr>
        <p:spPr>
          <a:xfrm>
            <a:off x="9382393" y="1943984"/>
            <a:ext cx="2574478" cy="1634589"/>
          </a:xfrm>
          <a:prstGeom prst="rect">
            <a:avLst/>
          </a:prstGeom>
          <a:blipFill>
            <a:blip r:embed="rId2" cstate="print"/>
            <a:stretch>
              <a:fillRect/>
            </a:stretch>
          </a:blipFill>
        </p:spPr>
        <p:txBody>
          <a:bodyPr wrap="square" lIns="0" tIns="0" rIns="0" bIns="0" rtlCol="0"/>
          <a:lstStyle/>
          <a:p>
            <a:endParaRPr/>
          </a:p>
        </p:txBody>
      </p:sp>
      <p:sp>
        <p:nvSpPr>
          <p:cNvPr id="5" name="object 7"/>
          <p:cNvSpPr/>
          <p:nvPr/>
        </p:nvSpPr>
        <p:spPr>
          <a:xfrm>
            <a:off x="9838432" y="3960252"/>
            <a:ext cx="1634589" cy="163458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822598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47384" y="845820"/>
            <a:ext cx="3337560" cy="566822"/>
          </a:xfrm>
          <a:prstGeom prst="rect">
            <a:avLst/>
          </a:prstGeom>
        </p:spPr>
        <p:txBody>
          <a:bodyPr vert="horz" wrap="square" lIns="0" tIns="12700" rIns="0" bIns="0" rtlCol="0" anchor="ctr">
            <a:spAutoFit/>
          </a:bodyPr>
          <a:lstStyle/>
          <a:p>
            <a:pPr marL="12700">
              <a:spcBef>
                <a:spcPts val="100"/>
              </a:spcBef>
            </a:pPr>
            <a:r>
              <a:rPr dirty="0"/>
              <a:t>Special Effects</a:t>
            </a:r>
          </a:p>
        </p:txBody>
      </p:sp>
      <p:sp>
        <p:nvSpPr>
          <p:cNvPr id="5" name="object 5"/>
          <p:cNvSpPr txBox="1"/>
          <p:nvPr/>
        </p:nvSpPr>
        <p:spPr>
          <a:xfrm>
            <a:off x="643945" y="2168696"/>
            <a:ext cx="4275786" cy="2813591"/>
          </a:xfrm>
          <a:prstGeom prst="rect">
            <a:avLst/>
          </a:prstGeom>
        </p:spPr>
        <p:txBody>
          <a:bodyPr vert="horz" wrap="square" lIns="0" tIns="88900" rIns="0" bIns="0" rtlCol="0">
            <a:spAutoFit/>
          </a:bodyPr>
          <a:lstStyle/>
          <a:p>
            <a:pPr marL="12700">
              <a:spcBef>
                <a:spcPts val="700"/>
              </a:spcBef>
            </a:pPr>
            <a:r>
              <a:rPr sz="2800" dirty="0">
                <a:cs typeface="Arial"/>
              </a:rPr>
              <a:t>Transitions</a:t>
            </a:r>
          </a:p>
          <a:p>
            <a:pPr marL="412750" marR="5080" indent="-285750">
              <a:spcBef>
                <a:spcPts val="600"/>
              </a:spcBef>
            </a:pPr>
            <a:r>
              <a:rPr sz="3600" baseline="3472" dirty="0">
                <a:cs typeface="Arial"/>
              </a:rPr>
              <a:t>– </a:t>
            </a:r>
            <a:r>
              <a:rPr sz="2400" dirty="0">
                <a:cs typeface="Arial"/>
              </a:rPr>
              <a:t>Such as </a:t>
            </a:r>
            <a:r>
              <a:rPr sz="2400" u="sng" dirty="0">
                <a:cs typeface="Trebuchet MS"/>
              </a:rPr>
              <a:t>fading</a:t>
            </a:r>
            <a:r>
              <a:rPr sz="2400" dirty="0">
                <a:cs typeface="Trebuchet MS"/>
              </a:rPr>
              <a:t>, </a:t>
            </a:r>
            <a:r>
              <a:rPr sz="2400" u="sng" dirty="0">
                <a:cs typeface="Trebuchet MS"/>
              </a:rPr>
              <a:t>wiping</a:t>
            </a:r>
            <a:r>
              <a:rPr sz="2400" dirty="0">
                <a:cs typeface="Trebuchet MS"/>
              </a:rPr>
              <a:t>, </a:t>
            </a:r>
            <a:r>
              <a:rPr sz="2400" u="sng" dirty="0">
                <a:cs typeface="Trebuchet MS"/>
              </a:rPr>
              <a:t>splatters</a:t>
            </a:r>
            <a:r>
              <a:rPr sz="2400" dirty="0">
                <a:cs typeface="Trebuchet MS"/>
              </a:rPr>
              <a:t>, </a:t>
            </a:r>
            <a:r>
              <a:rPr sz="2400" u="sng" dirty="0">
                <a:cs typeface="Trebuchet MS"/>
              </a:rPr>
              <a:t>scrolling</a:t>
            </a:r>
            <a:r>
              <a:rPr sz="2400" dirty="0">
                <a:cs typeface="Trebuchet MS"/>
              </a:rPr>
              <a:t>, </a:t>
            </a:r>
            <a:r>
              <a:rPr sz="2400" u="sng" dirty="0">
                <a:cs typeface="Trebuchet MS"/>
              </a:rPr>
              <a:t>stipple</a:t>
            </a:r>
            <a:r>
              <a:rPr sz="2400" dirty="0">
                <a:cs typeface="Trebuchet MS"/>
              </a:rPr>
              <a:t> </a:t>
            </a:r>
            <a:r>
              <a:rPr sz="2400" dirty="0">
                <a:cs typeface="Arial"/>
              </a:rPr>
              <a:t>and  many more are available by simply dragging and dropping  that transition between the two video clips.</a:t>
            </a:r>
          </a:p>
        </p:txBody>
      </p:sp>
      <p:sp>
        <p:nvSpPr>
          <p:cNvPr id="6" name="object 6"/>
          <p:cNvSpPr/>
          <p:nvPr/>
        </p:nvSpPr>
        <p:spPr>
          <a:xfrm>
            <a:off x="5022761" y="1629178"/>
            <a:ext cx="6855854" cy="4411014"/>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51298966"/>
      </p:ext>
    </p:extLst>
  </p:cSld>
  <p:clrMapOvr>
    <a:masterClrMapping/>
  </p:clrMapOvr>
  <p:transition>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5539" y="648451"/>
            <a:ext cx="3337560" cy="566822"/>
          </a:xfrm>
          <a:prstGeom prst="rect">
            <a:avLst/>
          </a:prstGeom>
        </p:spPr>
        <p:txBody>
          <a:bodyPr vert="horz" wrap="square" lIns="0" tIns="12700" rIns="0" bIns="0" rtlCol="0" anchor="ctr">
            <a:spAutoFit/>
          </a:bodyPr>
          <a:lstStyle/>
          <a:p>
            <a:pPr marL="12700">
              <a:spcBef>
                <a:spcPts val="100"/>
              </a:spcBef>
            </a:pPr>
            <a:r>
              <a:rPr dirty="0"/>
              <a:t>Special Effects</a:t>
            </a:r>
          </a:p>
        </p:txBody>
      </p:sp>
      <p:sp>
        <p:nvSpPr>
          <p:cNvPr id="4" name="object 4"/>
          <p:cNvSpPr txBox="1"/>
          <p:nvPr/>
        </p:nvSpPr>
        <p:spPr>
          <a:xfrm>
            <a:off x="1627961" y="1552241"/>
            <a:ext cx="6691791" cy="3644587"/>
          </a:xfrm>
          <a:prstGeom prst="rect">
            <a:avLst/>
          </a:prstGeom>
        </p:spPr>
        <p:txBody>
          <a:bodyPr vert="horz" wrap="square" lIns="0" tIns="88900" rIns="0" bIns="0" rtlCol="0">
            <a:spAutoFit/>
          </a:bodyPr>
          <a:lstStyle/>
          <a:p>
            <a:pPr marL="12700">
              <a:spcBef>
                <a:spcPts val="700"/>
              </a:spcBef>
            </a:pPr>
            <a:r>
              <a:rPr sz="2400" b="1" dirty="0">
                <a:cs typeface="Arial"/>
              </a:rPr>
              <a:t>CHROMA KEY</a:t>
            </a:r>
            <a:endParaRPr sz="2400" dirty="0">
              <a:cs typeface="Arial"/>
            </a:endParaRPr>
          </a:p>
          <a:p>
            <a:pPr marL="412750" marR="74295" indent="-285750" algn="just">
              <a:spcBef>
                <a:spcPts val="600"/>
              </a:spcBef>
              <a:buChar char="–"/>
              <a:tabLst>
                <a:tab pos="412750" algn="l"/>
              </a:tabLst>
            </a:pPr>
            <a:r>
              <a:rPr sz="2400" dirty="0">
                <a:cs typeface="Arial"/>
              </a:rPr>
              <a:t>The ability to superimpose one clip over another is a  valuable technique.</a:t>
            </a:r>
          </a:p>
          <a:p>
            <a:pPr marL="412750" marR="104139" indent="-285750" algn="just">
              <a:spcBef>
                <a:spcPts val="600"/>
              </a:spcBef>
              <a:buChar char="–"/>
              <a:tabLst>
                <a:tab pos="412750" algn="l"/>
              </a:tabLst>
            </a:pPr>
            <a:r>
              <a:rPr sz="2400" dirty="0">
                <a:cs typeface="Arial"/>
              </a:rPr>
              <a:t>The technique of </a:t>
            </a:r>
            <a:r>
              <a:rPr sz="2400" b="1" u="heavy" dirty="0" smtClean="0">
                <a:solidFill>
                  <a:srgbClr val="00B050"/>
                </a:solidFill>
                <a:uFill>
                  <a:solidFill>
                    <a:srgbClr val="00AF4F"/>
                  </a:solidFill>
                </a:uFill>
                <a:cs typeface="Arial"/>
              </a:rPr>
              <a:t>green</a:t>
            </a:r>
            <a:r>
              <a:rPr lang="en-US" sz="2400" b="1" u="heavy" dirty="0" smtClean="0">
                <a:solidFill>
                  <a:srgbClr val="00B050"/>
                </a:solidFill>
                <a:uFill>
                  <a:solidFill>
                    <a:srgbClr val="00AF4F"/>
                  </a:solidFill>
                </a:uFill>
                <a:cs typeface="Arial"/>
              </a:rPr>
              <a:t> </a:t>
            </a:r>
            <a:r>
              <a:rPr sz="2400" b="1" u="heavy" dirty="0" smtClean="0">
                <a:solidFill>
                  <a:srgbClr val="00B050"/>
                </a:solidFill>
                <a:uFill>
                  <a:solidFill>
                    <a:srgbClr val="00AF4F"/>
                  </a:solidFill>
                </a:uFill>
                <a:cs typeface="Arial"/>
              </a:rPr>
              <a:t>screening</a:t>
            </a:r>
            <a:r>
              <a:rPr sz="2400" b="1" dirty="0" smtClean="0">
                <a:solidFill>
                  <a:srgbClr val="00B050"/>
                </a:solidFill>
                <a:cs typeface="Arial"/>
              </a:rPr>
              <a:t> </a:t>
            </a:r>
            <a:r>
              <a:rPr sz="2400" dirty="0">
                <a:cs typeface="Arial"/>
              </a:rPr>
              <a:t>is identical except  that the color green is used for the screen and later  digitally removed.</a:t>
            </a:r>
          </a:p>
          <a:p>
            <a:pPr marL="412750" marR="5080" indent="-285750">
              <a:spcBef>
                <a:spcPts val="600"/>
              </a:spcBef>
              <a:buChar char="–"/>
              <a:tabLst>
                <a:tab pos="412750" algn="l"/>
              </a:tabLst>
            </a:pPr>
            <a:r>
              <a:rPr sz="2400" dirty="0">
                <a:cs typeface="Arial"/>
              </a:rPr>
              <a:t>The </a:t>
            </a:r>
            <a:r>
              <a:rPr sz="2400" b="1" u="heavy" dirty="0">
                <a:solidFill>
                  <a:srgbClr val="00B0F0"/>
                </a:solidFill>
                <a:uFill>
                  <a:solidFill>
                    <a:srgbClr val="00AFEF"/>
                  </a:solidFill>
                </a:uFill>
                <a:cs typeface="Arial"/>
              </a:rPr>
              <a:t>blue screen</a:t>
            </a:r>
            <a:r>
              <a:rPr sz="2400" b="1" dirty="0">
                <a:solidFill>
                  <a:srgbClr val="00B0F0"/>
                </a:solidFill>
                <a:cs typeface="Arial"/>
              </a:rPr>
              <a:t> </a:t>
            </a:r>
            <a:r>
              <a:rPr sz="2400" dirty="0">
                <a:cs typeface="Arial"/>
              </a:rPr>
              <a:t>and green screen superimposing are  just two of the superimposing technique available.</a:t>
            </a:r>
          </a:p>
        </p:txBody>
      </p:sp>
      <p:sp>
        <p:nvSpPr>
          <p:cNvPr id="6" name="object 3"/>
          <p:cNvSpPr/>
          <p:nvPr/>
        </p:nvSpPr>
        <p:spPr>
          <a:xfrm>
            <a:off x="8460347" y="1552241"/>
            <a:ext cx="3302000" cy="381000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66146105"/>
      </p:ext>
    </p:extLst>
  </p:cSld>
  <p:clrMapOvr>
    <a:masterClrMapping/>
  </p:clrMapOvr>
  <p:transition>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Green/blue screen</a:t>
            </a:r>
            <a:endParaRPr lang="en-US" dirty="0"/>
          </a:p>
        </p:txBody>
      </p:sp>
      <p:pic>
        <p:nvPicPr>
          <p:cNvPr id="6" name="Green_screen">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3264795" y="2142068"/>
            <a:ext cx="5525035" cy="3228445"/>
          </a:xfrm>
        </p:spPr>
      </p:pic>
    </p:spTree>
    <p:extLst>
      <p:ext uri="{BB962C8B-B14F-4D97-AF65-F5344CB8AC3E}">
        <p14:creationId xmlns:p14="http://schemas.microsoft.com/office/powerpoint/2010/main" val="890399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99485" y="526466"/>
            <a:ext cx="5185410" cy="567463"/>
          </a:xfrm>
          <a:prstGeom prst="rect">
            <a:avLst/>
          </a:prstGeom>
        </p:spPr>
        <p:txBody>
          <a:bodyPr vert="horz" wrap="square" lIns="0" tIns="13335" rIns="0" bIns="0" rtlCol="0" anchor="ctr">
            <a:spAutoFit/>
          </a:bodyPr>
          <a:lstStyle/>
          <a:p>
            <a:pPr marL="12700">
              <a:spcBef>
                <a:spcPts val="105"/>
              </a:spcBef>
            </a:pPr>
            <a:r>
              <a:rPr spc="-190" dirty="0"/>
              <a:t>Video </a:t>
            </a:r>
            <a:r>
              <a:rPr spc="-170" dirty="0"/>
              <a:t>Editing</a:t>
            </a:r>
            <a:r>
              <a:rPr spc="-340" dirty="0"/>
              <a:t> </a:t>
            </a:r>
            <a:r>
              <a:rPr spc="-170" dirty="0"/>
              <a:t>Software</a:t>
            </a:r>
          </a:p>
        </p:txBody>
      </p:sp>
      <p:sp>
        <p:nvSpPr>
          <p:cNvPr id="3" name="object 3"/>
          <p:cNvSpPr txBox="1"/>
          <p:nvPr/>
        </p:nvSpPr>
        <p:spPr>
          <a:xfrm>
            <a:off x="772054" y="1346445"/>
            <a:ext cx="6298447" cy="4703852"/>
          </a:xfrm>
          <a:prstGeom prst="rect">
            <a:avLst/>
          </a:prstGeom>
        </p:spPr>
        <p:txBody>
          <a:bodyPr vert="horz" wrap="square" lIns="0" tIns="73660" rIns="0" bIns="0" rtlCol="0">
            <a:spAutoFit/>
          </a:bodyPr>
          <a:lstStyle/>
          <a:p>
            <a:pPr marL="355600" indent="-342900">
              <a:spcBef>
                <a:spcPts val="580"/>
              </a:spcBef>
              <a:buChar char="•"/>
              <a:tabLst>
                <a:tab pos="354965" algn="l"/>
                <a:tab pos="355600" algn="l"/>
              </a:tabLst>
            </a:pPr>
            <a:r>
              <a:rPr sz="2000" dirty="0">
                <a:latin typeface="Arial"/>
                <a:cs typeface="Arial"/>
              </a:rPr>
              <a:t>Incorporating transitions such as dissolves, wipes and spin.</a:t>
            </a:r>
          </a:p>
          <a:p>
            <a:pPr marL="355600" indent="-342900">
              <a:spcBef>
                <a:spcPts val="480"/>
              </a:spcBef>
              <a:buChar char="•"/>
              <a:tabLst>
                <a:tab pos="354965" algn="l"/>
                <a:tab pos="355600" algn="l"/>
              </a:tabLst>
            </a:pPr>
            <a:r>
              <a:rPr sz="2000" dirty="0">
                <a:latin typeface="Arial"/>
                <a:cs typeface="Arial"/>
              </a:rPr>
              <a:t>Superimposing titles and animating them, such as fly-in logo.</a:t>
            </a:r>
          </a:p>
          <a:p>
            <a:pPr marL="355600" marR="185420" indent="-342900">
              <a:spcBef>
                <a:spcPts val="480"/>
              </a:spcBef>
              <a:buChar char="•"/>
              <a:tabLst>
                <a:tab pos="354965" algn="l"/>
                <a:tab pos="355600" algn="l"/>
              </a:tabLst>
            </a:pPr>
            <a:r>
              <a:rPr sz="2000" dirty="0">
                <a:latin typeface="Arial"/>
                <a:cs typeface="Arial"/>
              </a:rPr>
              <a:t>Applying special effects to various images, such as twisting, zooming,  rotating and distorting.</a:t>
            </a:r>
          </a:p>
          <a:p>
            <a:pPr marL="355600" indent="-342900">
              <a:spcBef>
                <a:spcPts val="480"/>
              </a:spcBef>
              <a:buChar char="•"/>
              <a:tabLst>
                <a:tab pos="354965" algn="l"/>
                <a:tab pos="355600" algn="l"/>
              </a:tabLst>
            </a:pPr>
            <a:r>
              <a:rPr sz="2000" dirty="0">
                <a:latin typeface="Arial"/>
                <a:cs typeface="Arial"/>
              </a:rPr>
              <a:t>Synchronizing sound with the video.</a:t>
            </a:r>
          </a:p>
          <a:p>
            <a:pPr marL="355600" indent="-342900">
              <a:spcBef>
                <a:spcPts val="480"/>
              </a:spcBef>
              <a:buChar char="•"/>
              <a:tabLst>
                <a:tab pos="354965" algn="l"/>
                <a:tab pos="355600" algn="l"/>
              </a:tabLst>
            </a:pPr>
            <a:r>
              <a:rPr sz="2000" dirty="0">
                <a:latin typeface="Arial"/>
                <a:cs typeface="Arial"/>
              </a:rPr>
              <a:t>Apply filters that control color balance, brightness &amp; contrast, </a:t>
            </a:r>
            <a:r>
              <a:rPr sz="2000" dirty="0" smtClean="0">
                <a:latin typeface="Arial"/>
                <a:cs typeface="Arial"/>
              </a:rPr>
              <a:t>blurring,</a:t>
            </a:r>
            <a:r>
              <a:rPr lang="en-US" sz="2000" dirty="0">
                <a:latin typeface="Arial"/>
                <a:cs typeface="Arial"/>
              </a:rPr>
              <a:t> </a:t>
            </a:r>
            <a:r>
              <a:rPr sz="2000" dirty="0" smtClean="0">
                <a:latin typeface="Arial"/>
                <a:cs typeface="Arial"/>
              </a:rPr>
              <a:t>distortions </a:t>
            </a:r>
            <a:r>
              <a:rPr sz="2000" dirty="0">
                <a:latin typeface="Arial"/>
                <a:cs typeface="Arial"/>
              </a:rPr>
              <a:t>and morphing</a:t>
            </a:r>
            <a:r>
              <a:rPr sz="2000" dirty="0" smtClean="0">
                <a:latin typeface="Arial"/>
                <a:cs typeface="Arial"/>
              </a:rPr>
              <a:t>.</a:t>
            </a:r>
            <a:endParaRPr lang="en-US" sz="2000" dirty="0" smtClean="0">
              <a:latin typeface="Arial"/>
              <a:cs typeface="Arial"/>
            </a:endParaRPr>
          </a:p>
          <a:p>
            <a:pPr marL="355600" indent="-342900">
              <a:spcBef>
                <a:spcPts val="480"/>
              </a:spcBef>
              <a:buChar char="•"/>
              <a:tabLst>
                <a:tab pos="354965" algn="l"/>
                <a:tab pos="355600" algn="l"/>
              </a:tabLst>
            </a:pPr>
            <a:endParaRPr lang="en-US" sz="2000" dirty="0">
              <a:latin typeface="Arial"/>
              <a:cs typeface="Arial"/>
            </a:endParaRPr>
          </a:p>
          <a:p>
            <a:pPr marL="342900" indent="-342900">
              <a:buFont typeface="Wingdings" panose="05000000000000000000" pitchFamily="2" charset="2"/>
              <a:buChar char="§"/>
            </a:pPr>
            <a:r>
              <a:rPr lang="en-US" sz="2000" dirty="0"/>
              <a:t>Adobe Premiere </a:t>
            </a:r>
            <a:r>
              <a:rPr lang="en-US" sz="2000" dirty="0" smtClean="0"/>
              <a:t>Pro</a:t>
            </a:r>
          </a:p>
          <a:p>
            <a:pPr marL="342900" indent="-342900">
              <a:buFont typeface="Wingdings" panose="05000000000000000000" pitchFamily="2" charset="2"/>
              <a:buChar char="§"/>
            </a:pPr>
            <a:r>
              <a:rPr lang="en-US" sz="2000" dirty="0"/>
              <a:t>Corel </a:t>
            </a:r>
            <a:r>
              <a:rPr lang="en-US" sz="2000" dirty="0" smtClean="0"/>
              <a:t>Video Studio</a:t>
            </a:r>
          </a:p>
          <a:p>
            <a:pPr marL="342900" indent="-342900">
              <a:buFont typeface="Wingdings" panose="05000000000000000000" pitchFamily="2" charset="2"/>
              <a:buChar char="§"/>
            </a:pPr>
            <a:r>
              <a:rPr lang="en-US" sz="2000" dirty="0"/>
              <a:t>Pinnacle Studio </a:t>
            </a:r>
            <a:endParaRPr lang="en-US" sz="2000" dirty="0" smtClean="0"/>
          </a:p>
          <a:p>
            <a:pPr marL="342900" indent="-342900">
              <a:buFont typeface="Wingdings" panose="05000000000000000000" pitchFamily="2" charset="2"/>
              <a:buChar char="§"/>
            </a:pPr>
            <a:r>
              <a:rPr lang="en-US" sz="2000" dirty="0" smtClean="0"/>
              <a:t>Macromedia Flash</a:t>
            </a:r>
            <a:endParaRPr lang="en-US" sz="2000" dirty="0">
              <a:hlinkClick r:id="rId2" tooltip="Adobe Premiere Pro"/>
            </a:endParaRPr>
          </a:p>
        </p:txBody>
      </p:sp>
      <p:sp>
        <p:nvSpPr>
          <p:cNvPr id="4" name="object 4"/>
          <p:cNvSpPr/>
          <p:nvPr/>
        </p:nvSpPr>
        <p:spPr>
          <a:xfrm>
            <a:off x="7410718" y="1552506"/>
            <a:ext cx="4244662" cy="3408625"/>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00962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Display</a:t>
            </a:r>
          </a:p>
        </p:txBody>
      </p:sp>
      <p:sp>
        <p:nvSpPr>
          <p:cNvPr id="3" name="Content Placeholder 2"/>
          <p:cNvSpPr>
            <a:spLocks noGrp="1"/>
          </p:cNvSpPr>
          <p:nvPr>
            <p:ph idx="1"/>
          </p:nvPr>
        </p:nvSpPr>
        <p:spPr>
          <a:xfrm>
            <a:off x="492618" y="3258354"/>
            <a:ext cx="10969579" cy="3065173"/>
          </a:xfrm>
        </p:spPr>
        <p:txBody>
          <a:bodyPr>
            <a:noAutofit/>
          </a:bodyPr>
          <a:lstStyle/>
          <a:p>
            <a:pPr marL="0" indent="0">
              <a:lnSpc>
                <a:spcPct val="100000"/>
              </a:lnSpc>
              <a:spcBef>
                <a:spcPts val="100"/>
              </a:spcBef>
              <a:buNone/>
              <a:tabLst>
                <a:tab pos="436880" algn="l"/>
              </a:tabLst>
            </a:pPr>
            <a:r>
              <a:rPr lang="en-US" sz="2400" b="1" u="sng" dirty="0" smtClean="0">
                <a:cs typeface="Arial" panose="020B0604020202020204" pitchFamily="34" charset="0"/>
              </a:rPr>
              <a:t>Progressive scan: </a:t>
            </a:r>
            <a:r>
              <a:rPr lang="en-US" sz="2000" dirty="0" smtClean="0">
                <a:cs typeface="Arial" panose="020B0604020202020204" pitchFamily="34" charset="0"/>
              </a:rPr>
              <a:t>is </a:t>
            </a:r>
            <a:r>
              <a:rPr lang="en-US" sz="2000" dirty="0">
                <a:cs typeface="Arial" panose="020B0604020202020204" pitchFamily="34" charset="0"/>
              </a:rPr>
              <a:t>a way of displaying, storing, or transmitting </a:t>
            </a:r>
            <a:r>
              <a:rPr lang="en-US" sz="2000" dirty="0">
                <a:solidFill>
                  <a:srgbClr val="FFC000"/>
                </a:solidFill>
                <a:cs typeface="Arial" panose="020B0604020202020204" pitchFamily="34" charset="0"/>
              </a:rPr>
              <a:t>moving images</a:t>
            </a:r>
            <a:r>
              <a:rPr lang="en-US" sz="2000" dirty="0">
                <a:cs typeface="Arial" panose="020B0604020202020204" pitchFamily="34" charset="0"/>
              </a:rPr>
              <a:t> in which all the lines of each </a:t>
            </a:r>
            <a:r>
              <a:rPr lang="en-US" sz="2000" dirty="0">
                <a:solidFill>
                  <a:srgbClr val="FFC000"/>
                </a:solidFill>
                <a:cs typeface="Arial" panose="020B0604020202020204" pitchFamily="34" charset="0"/>
              </a:rPr>
              <a:t>frame</a:t>
            </a:r>
            <a:r>
              <a:rPr lang="en-US" sz="2000" dirty="0">
                <a:cs typeface="Arial" panose="020B0604020202020204" pitchFamily="34" charset="0"/>
              </a:rPr>
              <a:t> are drawn in sequence</a:t>
            </a:r>
            <a:r>
              <a:rPr lang="en-US" sz="2000" dirty="0" smtClean="0">
                <a:cs typeface="Arial" panose="020B0604020202020204" pitchFamily="34" charset="0"/>
              </a:rPr>
              <a:t>.</a:t>
            </a:r>
          </a:p>
          <a:p>
            <a:pPr marL="355600" marR="5080" indent="-342900" algn="just">
              <a:buFont typeface="Arial" panose="020B0604020202020204" pitchFamily="34" charset="0"/>
              <a:buChar char="•"/>
            </a:pPr>
            <a:r>
              <a:rPr lang="en-US" sz="2000" spc="-5" dirty="0">
                <a:cs typeface="Arial"/>
              </a:rPr>
              <a:t>used in </a:t>
            </a:r>
            <a:r>
              <a:rPr lang="en-US" sz="2000" dirty="0">
                <a:cs typeface="Arial"/>
              </a:rPr>
              <a:t>computer monitors </a:t>
            </a:r>
            <a:r>
              <a:rPr lang="en-US" sz="2000" spc="-10" dirty="0">
                <a:cs typeface="Arial"/>
              </a:rPr>
              <a:t>and </a:t>
            </a:r>
            <a:r>
              <a:rPr lang="en-US" sz="2000" spc="-5" dirty="0">
                <a:cs typeface="Arial"/>
              </a:rPr>
              <a:t>digital </a:t>
            </a:r>
            <a:r>
              <a:rPr lang="en-US" sz="2000" spc="-10" dirty="0">
                <a:cs typeface="Arial"/>
              </a:rPr>
              <a:t>televisions.  </a:t>
            </a:r>
          </a:p>
          <a:p>
            <a:pPr marL="355600" marR="5080" indent="-342900" algn="just">
              <a:buFont typeface="Arial" panose="020B0604020202020204" pitchFamily="34" charset="0"/>
              <a:buChar char="•"/>
            </a:pPr>
            <a:r>
              <a:rPr lang="en-US" sz="2000" spc="-5" dirty="0">
                <a:cs typeface="Arial"/>
              </a:rPr>
              <a:t>displays all the horizontal </a:t>
            </a:r>
            <a:r>
              <a:rPr lang="en-US" sz="2000" spc="-10" dirty="0">
                <a:cs typeface="Arial"/>
              </a:rPr>
              <a:t>lines </a:t>
            </a:r>
            <a:r>
              <a:rPr lang="en-US" sz="2000" spc="-5" dirty="0">
                <a:cs typeface="Arial"/>
              </a:rPr>
              <a:t>of </a:t>
            </a:r>
            <a:r>
              <a:rPr lang="en-US" sz="2000" dirty="0">
                <a:cs typeface="Arial"/>
              </a:rPr>
              <a:t>a </a:t>
            </a:r>
            <a:r>
              <a:rPr lang="en-US" sz="2000" spc="-5" dirty="0">
                <a:cs typeface="Arial"/>
              </a:rPr>
              <a:t>picture at </a:t>
            </a:r>
            <a:r>
              <a:rPr lang="en-US" sz="2000" spc="-10" dirty="0">
                <a:cs typeface="Arial"/>
              </a:rPr>
              <a:t>one  </a:t>
            </a:r>
            <a:r>
              <a:rPr lang="en-US" sz="2000" spc="5" dirty="0">
                <a:cs typeface="Arial"/>
              </a:rPr>
              <a:t>time </a:t>
            </a:r>
            <a:r>
              <a:rPr lang="en-US" sz="2000" spc="-5" dirty="0">
                <a:cs typeface="Arial"/>
              </a:rPr>
              <a:t>as </a:t>
            </a:r>
            <a:r>
              <a:rPr lang="en-US" sz="2000" dirty="0">
                <a:cs typeface="Arial"/>
              </a:rPr>
              <a:t>a </a:t>
            </a:r>
            <a:r>
              <a:rPr lang="en-US" sz="2000" spc="-5" dirty="0">
                <a:cs typeface="Arial"/>
              </a:rPr>
              <a:t>single </a:t>
            </a:r>
            <a:r>
              <a:rPr lang="en-US" sz="2000" i="1" spc="-5" dirty="0">
                <a:cs typeface="Arial"/>
              </a:rPr>
              <a:t>frame</a:t>
            </a:r>
            <a:r>
              <a:rPr lang="en-US" sz="2000" spc="-5" dirty="0" smtClean="0">
                <a:cs typeface="Arial"/>
              </a:rPr>
              <a:t>.</a:t>
            </a:r>
          </a:p>
          <a:p>
            <a:pPr marL="32384" indent="0">
              <a:spcBef>
                <a:spcPts val="100"/>
              </a:spcBef>
              <a:buNone/>
            </a:pPr>
            <a:r>
              <a:rPr lang="en-US" sz="2400" b="1" u="sng" spc="-5" dirty="0">
                <a:cs typeface="Arial"/>
              </a:rPr>
              <a:t>Interlaced scan</a:t>
            </a:r>
            <a:r>
              <a:rPr lang="en-US" sz="2400" b="1" u="sng" dirty="0" smtClean="0">
                <a:cs typeface="Arial"/>
              </a:rPr>
              <a:t>: </a:t>
            </a:r>
            <a:r>
              <a:rPr lang="en-US" sz="2000" dirty="0" smtClean="0">
                <a:cs typeface="Arial"/>
              </a:rPr>
              <a:t>(</a:t>
            </a:r>
            <a:r>
              <a:rPr lang="en-US" sz="2000" spc="-5" dirty="0" smtClean="0">
                <a:cs typeface="Arial"/>
              </a:rPr>
              <a:t>used </a:t>
            </a:r>
            <a:r>
              <a:rPr lang="en-US" sz="2000" spc="-5" dirty="0">
                <a:cs typeface="Arial"/>
              </a:rPr>
              <a:t>in standard </a:t>
            </a:r>
            <a:r>
              <a:rPr lang="en-US" sz="2000" spc="-10" dirty="0">
                <a:cs typeface="Arial"/>
              </a:rPr>
              <a:t>television</a:t>
            </a:r>
            <a:r>
              <a:rPr lang="en-US" sz="2000" spc="-5" dirty="0">
                <a:cs typeface="Arial"/>
              </a:rPr>
              <a:t> </a:t>
            </a:r>
            <a:r>
              <a:rPr lang="en-US" sz="2000" dirty="0" smtClean="0">
                <a:cs typeface="Arial"/>
              </a:rPr>
              <a:t>formats) - </a:t>
            </a:r>
            <a:r>
              <a:rPr lang="en-US" sz="2000" spc="-5" dirty="0" smtClean="0">
                <a:cs typeface="Arial"/>
              </a:rPr>
              <a:t>displays </a:t>
            </a:r>
            <a:r>
              <a:rPr lang="en-US" sz="2000" spc="-5" dirty="0">
                <a:cs typeface="Arial"/>
              </a:rPr>
              <a:t>only </a:t>
            </a:r>
            <a:r>
              <a:rPr lang="en-US" sz="2000" spc="-10" dirty="0">
                <a:cs typeface="Arial"/>
              </a:rPr>
              <a:t>half </a:t>
            </a:r>
            <a:r>
              <a:rPr lang="en-US" sz="2000" spc="-5" dirty="0">
                <a:cs typeface="Arial"/>
              </a:rPr>
              <a:t>of </a:t>
            </a:r>
            <a:r>
              <a:rPr lang="en-US" sz="2000" dirty="0">
                <a:cs typeface="Arial"/>
              </a:rPr>
              <a:t>the </a:t>
            </a:r>
            <a:r>
              <a:rPr lang="en-US" sz="2000" spc="-5" dirty="0">
                <a:cs typeface="Arial"/>
              </a:rPr>
              <a:t>horizontal </a:t>
            </a:r>
            <a:r>
              <a:rPr lang="en-US" sz="2000" spc="-10" dirty="0">
                <a:cs typeface="Arial"/>
              </a:rPr>
              <a:t>lines </a:t>
            </a:r>
            <a:r>
              <a:rPr lang="en-US" sz="2000" spc="-5" dirty="0">
                <a:cs typeface="Arial"/>
              </a:rPr>
              <a:t>at </a:t>
            </a:r>
            <a:r>
              <a:rPr lang="en-US" sz="2000" dirty="0">
                <a:cs typeface="Arial"/>
              </a:rPr>
              <a:t>a time </a:t>
            </a:r>
            <a:r>
              <a:rPr lang="en-US" sz="2000" spc="-5" dirty="0">
                <a:cs typeface="Arial"/>
              </a:rPr>
              <a:t>(the  first </a:t>
            </a:r>
            <a:r>
              <a:rPr lang="en-US" sz="2000" i="1" spc="-5" dirty="0">
                <a:cs typeface="Arial"/>
              </a:rPr>
              <a:t>field</a:t>
            </a:r>
            <a:r>
              <a:rPr lang="en-US" sz="2000" spc="-5" dirty="0">
                <a:cs typeface="Arial"/>
              </a:rPr>
              <a:t>, containing </a:t>
            </a:r>
            <a:r>
              <a:rPr lang="en-US" sz="2000" dirty="0">
                <a:cs typeface="Arial"/>
              </a:rPr>
              <a:t>the </a:t>
            </a:r>
            <a:r>
              <a:rPr lang="en-US" sz="2000" spc="-5" dirty="0">
                <a:cs typeface="Arial"/>
              </a:rPr>
              <a:t>odd-numbered lines, is  displayed, followed by the second field,</a:t>
            </a:r>
            <a:r>
              <a:rPr lang="en-US" sz="2000" spc="-10" dirty="0">
                <a:cs typeface="Arial"/>
              </a:rPr>
              <a:t> </a:t>
            </a:r>
            <a:r>
              <a:rPr lang="en-US" sz="2000" spc="-5" dirty="0">
                <a:cs typeface="Arial"/>
              </a:rPr>
              <a:t>containing the even-numbered</a:t>
            </a:r>
            <a:r>
              <a:rPr lang="en-US" sz="2000" spc="-65" dirty="0">
                <a:cs typeface="Arial"/>
              </a:rPr>
              <a:t> </a:t>
            </a:r>
            <a:r>
              <a:rPr lang="en-US" sz="2000" spc="-5" dirty="0">
                <a:cs typeface="Arial"/>
              </a:rPr>
              <a:t>lines)</a:t>
            </a:r>
          </a:p>
          <a:p>
            <a:pPr marL="0" indent="0" algn="ctr">
              <a:buNone/>
            </a:pPr>
            <a:r>
              <a:rPr lang="en-US" sz="2000" dirty="0"/>
              <a:t>So in this scan only half the number of actual image frames are used to produce video. The system was originally known as "sequential scanning" when it was used in the Baird 240 line television transmissions from Alexandra Palace, United Kingdom in 1936.</a:t>
            </a:r>
            <a:endParaRPr lang="en-US" sz="2000" dirty="0">
              <a:cs typeface="Arial"/>
            </a:endParaRPr>
          </a:p>
          <a:p>
            <a:pPr marL="355600" marR="5080" indent="-342900">
              <a:buFont typeface="Arial" panose="020B0604020202020204" pitchFamily="34" charset="0"/>
              <a:buChar char="•"/>
            </a:pPr>
            <a:endParaRPr lang="en-US" sz="2400" dirty="0">
              <a:cs typeface="Arial"/>
            </a:endParaRPr>
          </a:p>
          <a:p>
            <a:pPr marL="12700" marR="5080" indent="0" algn="just">
              <a:buNone/>
            </a:pPr>
            <a:endParaRPr lang="en-US" sz="2400" dirty="0">
              <a:cs typeface="Arial"/>
            </a:endParaRPr>
          </a:p>
          <a:p>
            <a:pPr marL="12700" marR="5080" indent="0" algn="just">
              <a:buNone/>
            </a:pPr>
            <a:endParaRPr lang="en-US" sz="2000" dirty="0">
              <a:cs typeface="Arial"/>
            </a:endParaRPr>
          </a:p>
          <a:p>
            <a:pPr marL="0" indent="0">
              <a:lnSpc>
                <a:spcPct val="100000"/>
              </a:lnSpc>
              <a:spcBef>
                <a:spcPts val="100"/>
              </a:spcBef>
              <a:buNone/>
              <a:tabLst>
                <a:tab pos="436880" algn="l"/>
              </a:tabLst>
            </a:pPr>
            <a:endParaRPr lang="en-US" sz="2400" dirty="0">
              <a:cs typeface="Arial" panose="020B0604020202020204" pitchFamily="34" charset="0"/>
            </a:endParaRPr>
          </a:p>
        </p:txBody>
      </p:sp>
    </p:spTree>
    <p:extLst>
      <p:ext uri="{BB962C8B-B14F-4D97-AF65-F5344CB8AC3E}">
        <p14:creationId xmlns:p14="http://schemas.microsoft.com/office/powerpoint/2010/main" val="18724037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41362" y="493404"/>
            <a:ext cx="6099811" cy="1354217"/>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pc="-5" dirty="0" smtClean="0"/>
              <a:t>Advantage/Drawbacks</a:t>
            </a:r>
            <a:endParaRPr lang="en-US" dirty="0"/>
          </a:p>
        </p:txBody>
      </p:sp>
      <p:sp>
        <p:nvSpPr>
          <p:cNvPr id="6" name="Text Placeholder 2"/>
          <p:cNvSpPr txBox="1">
            <a:spLocks/>
          </p:cNvSpPr>
          <p:nvPr/>
        </p:nvSpPr>
        <p:spPr>
          <a:xfrm>
            <a:off x="535940" y="1703100"/>
            <a:ext cx="10192161" cy="1231106"/>
          </a:xfrm>
          <a:prstGeom prst="rect">
            <a:avLst/>
          </a:prstGeom>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342900" indent="-342900">
              <a:buFont typeface="Arial" panose="020B0604020202020204" pitchFamily="34" charset="0"/>
              <a:buChar char="•"/>
            </a:pPr>
            <a:r>
              <a:rPr lang="en-US" sz="2000" dirty="0" smtClean="0"/>
              <a:t>Main advantage with progressive scan is that </a:t>
            </a:r>
            <a:r>
              <a:rPr lang="en-US" sz="2000" b="1" dirty="0" smtClean="0"/>
              <a:t>motion appears smoother and more realistic</a:t>
            </a:r>
          </a:p>
          <a:p>
            <a:pPr marL="342900" indent="-342900">
              <a:buFont typeface="Arial" panose="020B0604020202020204" pitchFamily="34" charset="0"/>
              <a:buChar char="•"/>
            </a:pPr>
            <a:r>
              <a:rPr lang="en-US" sz="2000" dirty="0" smtClean="0"/>
              <a:t>There is an absence of visual artifacts associated with interlaced video of the same line rate</a:t>
            </a:r>
            <a:endParaRPr lang="en-US" sz="2000" dirty="0">
              <a:latin typeface="+mj-l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785" y="3211863"/>
            <a:ext cx="7620000" cy="2755900"/>
          </a:xfrm>
          <a:prstGeom prst="rect">
            <a:avLst/>
          </a:prstGeom>
        </p:spPr>
      </p:pic>
    </p:spTree>
    <p:extLst>
      <p:ext uri="{BB962C8B-B14F-4D97-AF65-F5344CB8AC3E}">
        <p14:creationId xmlns:p14="http://schemas.microsoft.com/office/powerpoint/2010/main" val="1353242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467" y="128790"/>
            <a:ext cx="8847786" cy="6635840"/>
          </a:xfrm>
          <a:prstGeom prst="rect">
            <a:avLst/>
          </a:prstGeom>
        </p:spPr>
      </p:pic>
    </p:spTree>
    <p:extLst>
      <p:ext uri="{BB962C8B-B14F-4D97-AF65-F5344CB8AC3E}">
        <p14:creationId xmlns:p14="http://schemas.microsoft.com/office/powerpoint/2010/main" val="901842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Arial"/>
              </a:rPr>
              <a:t>Broadcast Video </a:t>
            </a:r>
            <a:r>
              <a:rPr lang="en-US" dirty="0" smtClean="0">
                <a:cs typeface="Arial"/>
              </a:rPr>
              <a:t>signal/Standards</a:t>
            </a:r>
            <a:endParaRPr lang="en-US" dirty="0"/>
          </a:p>
        </p:txBody>
      </p:sp>
      <p:sp>
        <p:nvSpPr>
          <p:cNvPr id="4" name="object 3"/>
          <p:cNvSpPr/>
          <p:nvPr/>
        </p:nvSpPr>
        <p:spPr>
          <a:xfrm>
            <a:off x="1006699" y="2065867"/>
            <a:ext cx="7620000" cy="386715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115325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Ntsc</a:t>
            </a:r>
            <a:r>
              <a:rPr lang="en-US" dirty="0" smtClean="0"/>
              <a:t> - </a:t>
            </a:r>
            <a:r>
              <a:rPr lang="en-US" spc="-85" dirty="0">
                <a:cs typeface="Arial"/>
              </a:rPr>
              <a:t>National </a:t>
            </a:r>
            <a:r>
              <a:rPr lang="en-US" spc="-130" dirty="0">
                <a:cs typeface="Arial"/>
              </a:rPr>
              <a:t>Television </a:t>
            </a:r>
            <a:r>
              <a:rPr lang="en-US" spc="-160" dirty="0">
                <a:cs typeface="Arial"/>
              </a:rPr>
              <a:t>Standards</a:t>
            </a:r>
            <a:r>
              <a:rPr lang="en-US" spc="-245" dirty="0">
                <a:cs typeface="Arial"/>
              </a:rPr>
              <a:t> </a:t>
            </a:r>
            <a:r>
              <a:rPr lang="en-US" spc="-95" dirty="0" smtClean="0">
                <a:cs typeface="Arial"/>
              </a:rPr>
              <a:t>Committee</a:t>
            </a:r>
            <a:endParaRPr lang="en-US" dirty="0"/>
          </a:p>
        </p:txBody>
      </p:sp>
      <p:sp>
        <p:nvSpPr>
          <p:cNvPr id="3" name="Content Placeholder 2"/>
          <p:cNvSpPr>
            <a:spLocks noGrp="1"/>
          </p:cNvSpPr>
          <p:nvPr>
            <p:ph idx="1"/>
          </p:nvPr>
        </p:nvSpPr>
        <p:spPr>
          <a:xfrm>
            <a:off x="685800" y="1768580"/>
            <a:ext cx="10131425" cy="3649133"/>
          </a:xfrm>
        </p:spPr>
        <p:txBody>
          <a:bodyPr/>
          <a:lstStyle/>
          <a:p>
            <a:pPr marL="412750" marR="5080" algn="just">
              <a:lnSpc>
                <a:spcPts val="2590"/>
              </a:lnSpc>
              <a:spcAft>
                <a:spcPts val="0"/>
              </a:spcAft>
              <a:buChar char="–"/>
              <a:tabLst>
                <a:tab pos="412750" algn="l"/>
              </a:tabLst>
            </a:pPr>
            <a:r>
              <a:rPr lang="en-US" sz="2000" dirty="0" smtClean="0">
                <a:latin typeface="Arial"/>
                <a:cs typeface="Arial"/>
              </a:rPr>
              <a:t>Standards </a:t>
            </a:r>
            <a:r>
              <a:rPr lang="en-US" sz="2000" dirty="0">
                <a:latin typeface="Arial"/>
                <a:cs typeface="Arial"/>
              </a:rPr>
              <a:t>for coding information into </a:t>
            </a:r>
            <a:r>
              <a:rPr lang="en-US" sz="2000" dirty="0" smtClean="0">
                <a:latin typeface="Arial"/>
                <a:cs typeface="Arial"/>
              </a:rPr>
              <a:t> an </a:t>
            </a:r>
            <a:r>
              <a:rPr lang="en-US" sz="2000" dirty="0">
                <a:latin typeface="Arial"/>
                <a:cs typeface="Arial"/>
              </a:rPr>
              <a:t>electronic signal,  to make a TV picture</a:t>
            </a:r>
          </a:p>
          <a:p>
            <a:pPr marL="412750" algn="just">
              <a:spcAft>
                <a:spcPts val="0"/>
              </a:spcAft>
              <a:buChar char="–"/>
              <a:tabLst>
                <a:tab pos="412750" algn="l"/>
              </a:tabLst>
            </a:pPr>
            <a:r>
              <a:rPr lang="en-US" sz="2000" dirty="0">
                <a:latin typeface="Arial"/>
                <a:cs typeface="Arial"/>
              </a:rPr>
              <a:t>US, </a:t>
            </a:r>
            <a:r>
              <a:rPr lang="en-US" sz="2000" dirty="0" smtClean="0">
                <a:latin typeface="Arial"/>
                <a:cs typeface="Arial"/>
              </a:rPr>
              <a:t>Japan has </a:t>
            </a:r>
            <a:r>
              <a:rPr lang="en-US" sz="2000" dirty="0" smtClean="0">
                <a:latin typeface="Arial" panose="020B0604020202020204" pitchFamily="34" charset="0"/>
                <a:cs typeface="Arial" panose="020B0604020202020204" pitchFamily="34" charset="0"/>
              </a:rPr>
              <a:t>developed </a:t>
            </a:r>
            <a:r>
              <a:rPr lang="en-US" sz="2000" dirty="0">
                <a:latin typeface="Arial" panose="020B0604020202020204" pitchFamily="34" charset="0"/>
                <a:cs typeface="Arial" panose="020B0604020202020204" pitchFamily="34" charset="0"/>
              </a:rPr>
              <a:t>in 1941 and had no provision for </a:t>
            </a:r>
            <a:r>
              <a:rPr lang="en-US" sz="2000" dirty="0" smtClean="0">
                <a:latin typeface="Arial" panose="020B0604020202020204" pitchFamily="34" charset="0"/>
                <a:cs typeface="Arial" panose="020B0604020202020204" pitchFamily="34" charset="0"/>
              </a:rPr>
              <a:t>color</a:t>
            </a:r>
          </a:p>
          <a:p>
            <a:pPr marL="412750" algn="just">
              <a:spcAft>
                <a:spcPts val="0"/>
              </a:spcAft>
              <a:buFont typeface="Arial"/>
              <a:buChar char="–"/>
              <a:tabLst>
                <a:tab pos="412750" algn="l"/>
              </a:tabLst>
            </a:pPr>
            <a:r>
              <a:rPr lang="en-US" sz="2000" dirty="0">
                <a:latin typeface="Arial"/>
                <a:cs typeface="Arial"/>
              </a:rPr>
              <a:t>It has screen resolution of 525 horizontal scan lines and a  scan rate of 30 frames per second</a:t>
            </a:r>
            <a:r>
              <a:rPr lang="en-US" sz="2000" dirty="0" smtClean="0">
                <a:latin typeface="Arial"/>
                <a:cs typeface="Arial"/>
              </a:rPr>
              <a:t>.</a:t>
            </a:r>
            <a:endParaRPr lang="en-US" sz="2000" dirty="0">
              <a:latin typeface="Arial" panose="020B0604020202020204" pitchFamily="34" charset="0"/>
              <a:cs typeface="Arial" panose="020B0604020202020204" pitchFamily="34" charset="0"/>
            </a:endParaRPr>
          </a:p>
          <a:p>
            <a:pPr marL="412750" algn="just">
              <a:spcAft>
                <a:spcPts val="0"/>
              </a:spcAft>
              <a:buChar char="–"/>
              <a:tabLst>
                <a:tab pos="412750" algn="l"/>
              </a:tabLst>
            </a:pPr>
            <a:r>
              <a:rPr lang="en-US" sz="2000" dirty="0">
                <a:latin typeface="Arial" panose="020B0604020202020204" pitchFamily="34" charset="0"/>
                <a:cs typeface="Arial" panose="020B0604020202020204" pitchFamily="34" charset="0"/>
              </a:rPr>
              <a:t>In 1953 a second NTSC standard was adopted, which allowed for </a:t>
            </a:r>
            <a:r>
              <a:rPr lang="en-US" sz="2000" dirty="0">
                <a:solidFill>
                  <a:srgbClr val="00B0F0"/>
                </a:solidFill>
                <a:latin typeface="Arial" panose="020B0604020202020204" pitchFamily="34" charset="0"/>
                <a:cs typeface="Arial" panose="020B0604020202020204" pitchFamily="34" charset="0"/>
              </a:rPr>
              <a:t>color television</a:t>
            </a:r>
            <a:r>
              <a:rPr lang="en-US" sz="2000" dirty="0">
                <a:latin typeface="Arial" panose="020B0604020202020204" pitchFamily="34" charset="0"/>
                <a:cs typeface="Arial" panose="020B0604020202020204" pitchFamily="34" charset="0"/>
              </a:rPr>
              <a:t> broadcasting which was compatible with the existing stock of black-and-white receivers.</a:t>
            </a: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28335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txBox="1">
            <a:spLocks/>
          </p:cNvSpPr>
          <p:nvPr/>
        </p:nvSpPr>
        <p:spPr>
          <a:xfrm>
            <a:off x="304799" y="685800"/>
            <a:ext cx="8967989" cy="3890424"/>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spcBef>
                <a:spcPts val="360"/>
              </a:spcBef>
              <a:buNone/>
            </a:pPr>
            <a:r>
              <a:rPr lang="en-US" sz="3000" b="1" u="sng" dirty="0" smtClean="0"/>
              <a:t>Amplitude modulation: </a:t>
            </a:r>
            <a:r>
              <a:rPr lang="en-US" sz="2000" dirty="0" smtClean="0"/>
              <a:t>Amplitude modulation is a modulation technique used in electronic communication, most commonly for transmitting information via a radio carrier wave.</a:t>
            </a:r>
          </a:p>
          <a:p>
            <a:pPr marL="12700">
              <a:spcBef>
                <a:spcPts val="360"/>
              </a:spcBef>
            </a:pPr>
            <a:r>
              <a:rPr lang="en-US" sz="2000" dirty="0" smtClean="0"/>
              <a:t>In amplitude modulation, the amplitude (signal strength) of the carrier wave is varied in proportion to that of the message signal being transmitted.</a:t>
            </a:r>
          </a:p>
          <a:p>
            <a:pPr marL="12700" marR="2098040">
              <a:lnSpc>
                <a:spcPct val="110700"/>
              </a:lnSpc>
            </a:pPr>
            <a:r>
              <a:rPr lang="en-US" sz="2400" dirty="0" smtClean="0"/>
              <a:t>Frame of video</a:t>
            </a:r>
            <a:r>
              <a:rPr lang="en-US" sz="2400" b="1" dirty="0" smtClean="0"/>
              <a:t>: </a:t>
            </a:r>
            <a:r>
              <a:rPr lang="en-US" sz="2000" dirty="0" smtClean="0"/>
              <a:t>525 vertical scan lines  30 frames per second</a:t>
            </a:r>
          </a:p>
          <a:p>
            <a:pPr marL="12700">
              <a:spcBef>
                <a:spcPts val="360"/>
              </a:spcBef>
            </a:pPr>
            <a:r>
              <a:rPr lang="en-US" sz="2400" dirty="0" smtClean="0"/>
              <a:t>Two passes drawing (</a:t>
            </a:r>
            <a:r>
              <a:rPr lang="en-US" sz="2400" i="1" dirty="0" smtClean="0"/>
              <a:t>Interlacing</a:t>
            </a:r>
            <a:r>
              <a:rPr lang="en-US" sz="2400" dirty="0" smtClean="0"/>
              <a:t>)</a:t>
            </a:r>
          </a:p>
          <a:p>
            <a:pPr marL="412750">
              <a:spcBef>
                <a:spcPts val="310"/>
              </a:spcBef>
              <a:buFont typeface="Arial"/>
              <a:buChar char="–"/>
              <a:tabLst>
                <a:tab pos="412750" algn="l"/>
              </a:tabLst>
            </a:pPr>
            <a:r>
              <a:rPr lang="en-US" sz="2000" dirty="0" smtClean="0"/>
              <a:t>Odd-numbered lines</a:t>
            </a:r>
          </a:p>
          <a:p>
            <a:pPr marL="412750">
              <a:spcBef>
                <a:spcPts val="310"/>
              </a:spcBef>
              <a:buFont typeface="Arial"/>
              <a:buChar char="–"/>
              <a:tabLst>
                <a:tab pos="412750" algn="l"/>
              </a:tabLst>
            </a:pPr>
            <a:r>
              <a:rPr lang="en-US" sz="2000" dirty="0" smtClean="0"/>
              <a:t>followed by even-numbered </a:t>
            </a:r>
          </a:p>
          <a:p>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3977" y="3069336"/>
            <a:ext cx="5545429" cy="3013776"/>
          </a:xfrm>
          <a:prstGeom prst="rect">
            <a:avLst/>
          </a:prstGeom>
        </p:spPr>
      </p:pic>
      <p:sp>
        <p:nvSpPr>
          <p:cNvPr id="6" name="TextBox 5"/>
          <p:cNvSpPr txBox="1"/>
          <p:nvPr/>
        </p:nvSpPr>
        <p:spPr>
          <a:xfrm>
            <a:off x="1254571" y="4741587"/>
            <a:ext cx="4314514" cy="646331"/>
          </a:xfrm>
          <a:prstGeom prst="rect">
            <a:avLst/>
          </a:prstGeom>
          <a:noFill/>
        </p:spPr>
        <p:txBody>
          <a:bodyPr wrap="none" rtlCol="0">
            <a:spAutoFit/>
          </a:bodyPr>
          <a:lstStyle/>
          <a:p>
            <a:r>
              <a:rPr lang="en-US" dirty="0"/>
              <a:t>Fig 1: An audio signal (top) may be carried </a:t>
            </a:r>
            <a:endParaRPr lang="en-US" dirty="0" smtClean="0"/>
          </a:p>
          <a:p>
            <a:r>
              <a:rPr lang="en-US" dirty="0" smtClean="0"/>
              <a:t>by </a:t>
            </a:r>
            <a:r>
              <a:rPr lang="en-US" dirty="0"/>
              <a:t>a </a:t>
            </a:r>
            <a:r>
              <a:rPr lang="en-US" dirty="0">
                <a:solidFill>
                  <a:srgbClr val="00B0F0"/>
                </a:solidFill>
              </a:rPr>
              <a:t>carrier signal</a:t>
            </a:r>
            <a:r>
              <a:rPr lang="en-US" dirty="0"/>
              <a:t> using AM or FM </a:t>
            </a:r>
            <a:r>
              <a:rPr lang="en-US" dirty="0" smtClean="0"/>
              <a:t>methods</a:t>
            </a:r>
            <a:endParaRPr lang="en-US" dirty="0"/>
          </a:p>
        </p:txBody>
      </p:sp>
    </p:spTree>
    <p:extLst>
      <p:ext uri="{BB962C8B-B14F-4D97-AF65-F5344CB8AC3E}">
        <p14:creationId xmlns:p14="http://schemas.microsoft.com/office/powerpoint/2010/main" val="35943509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3F296A"/>
      </a:dk2>
      <a:lt2>
        <a:srgbClr val="EBEBEB"/>
      </a:lt2>
      <a:accent1>
        <a:srgbClr val="E84574"/>
      </a:accent1>
      <a:accent2>
        <a:srgbClr val="798FF2"/>
      </a:accent2>
      <a:accent3>
        <a:srgbClr val="95C369"/>
      </a:accent3>
      <a:accent4>
        <a:srgbClr val="EE875A"/>
      </a:accent4>
      <a:accent5>
        <a:srgbClr val="C363E8"/>
      </a:accent5>
      <a:accent6>
        <a:srgbClr val="6AADC8"/>
      </a:accent6>
      <a:hlink>
        <a:srgbClr val="FE80C7"/>
      </a:hlink>
      <a:folHlink>
        <a:srgbClr val="FBA3EC"/>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61DDDE80-2DFA-4F2A-B66F-72059846BDA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E0F1DF1E-36E3-406C-8CF7-DB13BB647087}">
  <ds:schemaRefs>
    <ds:schemaRef ds:uri="http://schemas.microsoft.com/sharepoint/v3/contenttype/forms"/>
  </ds:schemaRefs>
</ds:datastoreItem>
</file>

<file path=customXml/itemProps2.xml><?xml version="1.0" encoding="utf-8"?>
<ds:datastoreItem xmlns:ds="http://schemas.openxmlformats.org/officeDocument/2006/customXml" ds:itemID="{9310845B-7F19-4A9A-BEE4-BEF0501E1A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5274BF-C111-4B7A-8D90-F7666D37C131}">
  <ds:schemaRefs>
    <ds:schemaRef ds:uri="http://schemas.microsoft.com/office/2006/documentManagement/types"/>
    <ds:schemaRef ds:uri="http://www.w3.org/XML/1998/namespace"/>
    <ds:schemaRef ds:uri="16c05727-aa75-4e4a-9b5f-8a80a1165891"/>
    <ds:schemaRef ds:uri="71af3243-3dd4-4a8d-8c0d-dd76da1f02a5"/>
    <ds:schemaRef ds:uri="http://schemas.microsoft.com/office/2006/metadata/properti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Future Celestial design</Template>
  <TotalTime>0</TotalTime>
  <Words>1468</Words>
  <Application>Microsoft Office PowerPoint</Application>
  <PresentationFormat>Widescreen</PresentationFormat>
  <Paragraphs>273</Paragraphs>
  <Slides>33</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Calibri</vt:lpstr>
      <vt:lpstr>Calibri Light</vt:lpstr>
      <vt:lpstr>Symbol</vt:lpstr>
      <vt:lpstr>Trebuchet MS</vt:lpstr>
      <vt:lpstr>Wingdings</vt:lpstr>
      <vt:lpstr>Celestial</vt:lpstr>
      <vt:lpstr>HANDLING VIDEOS</vt:lpstr>
      <vt:lpstr>Video Concept</vt:lpstr>
      <vt:lpstr>Analogue Video</vt:lpstr>
      <vt:lpstr>Video Display</vt:lpstr>
      <vt:lpstr>PowerPoint Presentation</vt:lpstr>
      <vt:lpstr>PowerPoint Presentation</vt:lpstr>
      <vt:lpstr>Broadcast Video signal/Standards</vt:lpstr>
      <vt:lpstr>Ntsc - National Television Standards Committee</vt:lpstr>
      <vt:lpstr>PowerPoint Presentation</vt:lpstr>
      <vt:lpstr>PAL, SECAM</vt:lpstr>
      <vt:lpstr>HDTV</vt:lpstr>
      <vt:lpstr>Frame Rates of Different Broadcast Standards</vt:lpstr>
      <vt:lpstr>Comparison – broadcast standards</vt:lpstr>
      <vt:lpstr>Digitizing Video</vt:lpstr>
      <vt:lpstr>Sampling and Quantization of Motion</vt:lpstr>
      <vt:lpstr>Sampling and Quantization of Motion</vt:lpstr>
      <vt:lpstr>Frame Size - Examples</vt:lpstr>
      <vt:lpstr>Frame Aspect Ratio</vt:lpstr>
      <vt:lpstr>Frame Size (Resolution) Comparison between Standard Definition and High Definition</vt:lpstr>
      <vt:lpstr>File Size and Formats</vt:lpstr>
      <vt:lpstr>File Size and Formats</vt:lpstr>
      <vt:lpstr>File Size and Formats</vt:lpstr>
      <vt:lpstr>File Size and Formats</vt:lpstr>
      <vt:lpstr>File Size and Formats</vt:lpstr>
      <vt:lpstr>Common Video File Types</vt:lpstr>
      <vt:lpstr>Common Video File Types</vt:lpstr>
      <vt:lpstr>Common Video File Types</vt:lpstr>
      <vt:lpstr>Video Editing Terminology</vt:lpstr>
      <vt:lpstr>Video Editing Terminology</vt:lpstr>
      <vt:lpstr>Special Effects</vt:lpstr>
      <vt:lpstr>Special Effects</vt:lpstr>
      <vt:lpstr>Green/blue screen</vt:lpstr>
      <vt:lpstr>Video Editing Software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2019-03-26T17:11:13Z</dcterms:created>
  <dcterms:modified xsi:type="dcterms:W3CDTF">2020-05-02T10:37:44Z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