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48"/>
  </p:notesMasterIdLst>
  <p:sldIdLst>
    <p:sldId id="256" r:id="rId2"/>
    <p:sldId id="261" r:id="rId3"/>
    <p:sldId id="262" r:id="rId4"/>
    <p:sldId id="263" r:id="rId5"/>
    <p:sldId id="304" r:id="rId6"/>
    <p:sldId id="276" r:id="rId7"/>
    <p:sldId id="277" r:id="rId8"/>
    <p:sldId id="278" r:id="rId9"/>
    <p:sldId id="279" r:id="rId10"/>
    <p:sldId id="305" r:id="rId11"/>
    <p:sldId id="270" r:id="rId12"/>
    <p:sldId id="286" r:id="rId13"/>
    <p:sldId id="306" r:id="rId14"/>
    <p:sldId id="271" r:id="rId15"/>
    <p:sldId id="273" r:id="rId16"/>
    <p:sldId id="274" r:id="rId17"/>
    <p:sldId id="275" r:id="rId18"/>
    <p:sldId id="284" r:id="rId19"/>
    <p:sldId id="307" r:id="rId20"/>
    <p:sldId id="308" r:id="rId21"/>
    <p:sldId id="309" r:id="rId22"/>
    <p:sldId id="268" r:id="rId23"/>
    <p:sldId id="293" r:id="rId24"/>
    <p:sldId id="313" r:id="rId25"/>
    <p:sldId id="317" r:id="rId26"/>
    <p:sldId id="312" r:id="rId27"/>
    <p:sldId id="311" r:id="rId28"/>
    <p:sldId id="318" r:id="rId29"/>
    <p:sldId id="310" r:id="rId30"/>
    <p:sldId id="319" r:id="rId31"/>
    <p:sldId id="269" r:id="rId32"/>
    <p:sldId id="288" r:id="rId33"/>
    <p:sldId id="289" r:id="rId34"/>
    <p:sldId id="290" r:id="rId35"/>
    <p:sldId id="314" r:id="rId36"/>
    <p:sldId id="320" r:id="rId37"/>
    <p:sldId id="315" r:id="rId38"/>
    <p:sldId id="321" r:id="rId39"/>
    <p:sldId id="266" r:id="rId40"/>
    <p:sldId id="297" r:id="rId41"/>
    <p:sldId id="298" r:id="rId42"/>
    <p:sldId id="316" r:id="rId43"/>
    <p:sldId id="296" r:id="rId44"/>
    <p:sldId id="301" r:id="rId45"/>
    <p:sldId id="302" r:id="rId46"/>
    <p:sldId id="303"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p:cViewPr varScale="1">
        <p:scale>
          <a:sx n="68" d="100"/>
          <a:sy n="68" d="100"/>
        </p:scale>
        <p:origin x="1266" y="7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4A93AC-B12A-417E-BEBE-5A5503A43CE8}" type="datetimeFigureOut">
              <a:rPr lang="en-US" smtClean="0"/>
              <a:pPr/>
              <a:t>11/17/2020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B20819-D427-43BE-8EBE-2AE9D714ED90}" type="slidenum">
              <a:rPr lang="en-US" smtClean="0"/>
              <a:pPr/>
              <a:t>‹#›</a:t>
            </a:fld>
            <a:endParaRPr lang="en-US"/>
          </a:p>
        </p:txBody>
      </p:sp>
    </p:spTree>
    <p:extLst>
      <p:ext uri="{BB962C8B-B14F-4D97-AF65-F5344CB8AC3E}">
        <p14:creationId xmlns:p14="http://schemas.microsoft.com/office/powerpoint/2010/main" val="2164737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B20819-D427-43BE-8EBE-2AE9D714ED90}" type="slidenum">
              <a:rPr lang="en-US" smtClean="0"/>
              <a:pPr/>
              <a:t>4</a:t>
            </a:fld>
            <a:endParaRPr lang="en-US"/>
          </a:p>
        </p:txBody>
      </p:sp>
    </p:spTree>
    <p:extLst>
      <p:ext uri="{BB962C8B-B14F-4D97-AF65-F5344CB8AC3E}">
        <p14:creationId xmlns:p14="http://schemas.microsoft.com/office/powerpoint/2010/main" val="164675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rate</a:t>
            </a:r>
          </a:p>
        </p:txBody>
      </p:sp>
      <p:sp>
        <p:nvSpPr>
          <p:cNvPr id="4" name="Slide Number Placeholder 3"/>
          <p:cNvSpPr>
            <a:spLocks noGrp="1"/>
          </p:cNvSpPr>
          <p:nvPr>
            <p:ph type="sldNum" sz="quarter" idx="10"/>
          </p:nvPr>
        </p:nvSpPr>
        <p:spPr/>
        <p:txBody>
          <a:bodyPr/>
          <a:lstStyle/>
          <a:p>
            <a:fld id="{16538055-F776-4936-A5C7-BA9196A8E966}" type="slidenum">
              <a:rPr lang="en-US" smtClean="0"/>
              <a:pPr/>
              <a:t>40</a:t>
            </a:fld>
            <a:endParaRPr lang="en-US"/>
          </a:p>
        </p:txBody>
      </p:sp>
    </p:spTree>
    <p:extLst>
      <p:ext uri="{BB962C8B-B14F-4D97-AF65-F5344CB8AC3E}">
        <p14:creationId xmlns:p14="http://schemas.microsoft.com/office/powerpoint/2010/main" val="1934784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B06DE53-C84A-44F5-8CDB-75775D43BF07}" type="datetimeFigureOut">
              <a:rPr lang="en-US" smtClean="0"/>
              <a:pPr/>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D25D1-6C17-4C9E-847D-BD1B6679C1E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06DE53-C84A-44F5-8CDB-75775D43BF07}" type="datetimeFigureOut">
              <a:rPr lang="en-US" smtClean="0"/>
              <a:pPr/>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D25D1-6C17-4C9E-847D-BD1B6679C1E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06DE53-C84A-44F5-8CDB-75775D43BF07}" type="datetimeFigureOut">
              <a:rPr lang="en-US" smtClean="0"/>
              <a:pPr/>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D25D1-6C17-4C9E-847D-BD1B6679C1E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06DE53-C84A-44F5-8CDB-75775D43BF07}" type="datetimeFigureOut">
              <a:rPr lang="en-US" smtClean="0"/>
              <a:pPr/>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D25D1-6C17-4C9E-847D-BD1B6679C1E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06DE53-C84A-44F5-8CDB-75775D43BF07}" type="datetimeFigureOut">
              <a:rPr lang="en-US" smtClean="0"/>
              <a:pPr/>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D25D1-6C17-4C9E-847D-BD1B6679C1E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B06DE53-C84A-44F5-8CDB-75775D43BF07}" type="datetimeFigureOut">
              <a:rPr lang="en-US" smtClean="0"/>
              <a:pPr/>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D25D1-6C17-4C9E-847D-BD1B6679C1E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06DE53-C84A-44F5-8CDB-75775D43BF07}" type="datetimeFigureOut">
              <a:rPr lang="en-US" smtClean="0"/>
              <a:pPr/>
              <a:t>11/17/2020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4D25D1-6C17-4C9E-847D-BD1B6679C1E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06DE53-C84A-44F5-8CDB-75775D43BF07}" type="datetimeFigureOut">
              <a:rPr lang="en-US" smtClean="0"/>
              <a:pPr/>
              <a:t>11/17/2020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4D25D1-6C17-4C9E-847D-BD1B6679C1E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06DE53-C84A-44F5-8CDB-75775D43BF07}" type="datetimeFigureOut">
              <a:rPr lang="en-US" smtClean="0"/>
              <a:pPr/>
              <a:t>11/17/2020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4D25D1-6C17-4C9E-847D-BD1B6679C1E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06DE53-C84A-44F5-8CDB-75775D43BF07}" type="datetimeFigureOut">
              <a:rPr lang="en-US" smtClean="0"/>
              <a:pPr/>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D25D1-6C17-4C9E-847D-BD1B6679C1E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06DE53-C84A-44F5-8CDB-75775D43BF07}" type="datetimeFigureOut">
              <a:rPr lang="en-US" smtClean="0"/>
              <a:pPr/>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D25D1-6C17-4C9E-847D-BD1B6679C1E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6DE53-C84A-44F5-8CDB-75775D43BF07}" type="datetimeFigureOut">
              <a:rPr lang="en-US" smtClean="0"/>
              <a:pPr/>
              <a:t>11/17/2020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4D25D1-6C17-4C9E-847D-BD1B6679C1E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businesstopia.net/communication"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businesstopia.net/communication/semantic-barriers-communication"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0197997_112934617000_2.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457200" y="1371600"/>
            <a:ext cx="8065541" cy="3785652"/>
          </a:xfrm>
          <a:prstGeom prst="rect">
            <a:avLst/>
          </a:prstGeom>
          <a:noFill/>
          <a:ln>
            <a:noFill/>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8000" b="1" dirty="0">
                <a:solidFill>
                  <a:schemeClr val="bg1"/>
                </a:solidFill>
              </a:rPr>
              <a:t>BARRIERS </a:t>
            </a:r>
          </a:p>
          <a:p>
            <a:pPr algn="ctr"/>
            <a:r>
              <a:rPr lang="en-US" sz="8000" b="1" dirty="0">
                <a:solidFill>
                  <a:schemeClr val="bg1"/>
                </a:solidFill>
              </a:rPr>
              <a:t>TO</a:t>
            </a:r>
          </a:p>
          <a:p>
            <a:pPr algn="ctr"/>
            <a:r>
              <a:rPr lang="en-US" sz="8000" b="1" dirty="0">
                <a:solidFill>
                  <a:schemeClr val="bg1"/>
                </a:solidFill>
              </a:rPr>
              <a:t>COMMUNICATION</a:t>
            </a:r>
          </a:p>
        </p:txBody>
      </p:sp>
      <p:sp>
        <p:nvSpPr>
          <p:cNvPr id="2" name="Title 1">
            <a:extLst>
              <a:ext uri="{FF2B5EF4-FFF2-40B4-BE49-F238E27FC236}">
                <a16:creationId xmlns:a16="http://schemas.microsoft.com/office/drawing/2014/main" id="{152252E0-9F8B-40BF-8B5C-B0D4F3A5F7D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902E21F-20D1-4F9D-9A21-CAAFB4F67C48}"/>
              </a:ext>
            </a:extLst>
          </p:cNvPr>
          <p:cNvSpPr>
            <a:spLocks noGrp="1"/>
          </p:cNvSpPr>
          <p:nvPr>
            <p:ph type="subTitle" idx="1"/>
          </p:nvPr>
        </p:nvSpPr>
        <p:spPr>
          <a:xfrm>
            <a:off x="1371600" y="5029200"/>
            <a:ext cx="6400800" cy="609600"/>
          </a:xfrm>
        </p:spPr>
        <p:txBody>
          <a:bodyPr/>
          <a:lstStyle/>
          <a:p>
            <a:r>
              <a:rPr lang="en-US" dirty="0">
                <a:solidFill>
                  <a:schemeClr val="bg1"/>
                </a:solidFill>
              </a:rPr>
              <a:t>LECTURE 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6A6ED-DC77-4254-91F2-53CE218AEB98}"/>
              </a:ext>
            </a:extLst>
          </p:cNvPr>
          <p:cNvSpPr>
            <a:spLocks noGrp="1"/>
          </p:cNvSpPr>
          <p:nvPr>
            <p:ph type="title"/>
          </p:nvPr>
        </p:nvSpPr>
        <p:spPr/>
        <p:txBody>
          <a:bodyPr/>
          <a:lstStyle/>
          <a:p>
            <a:r>
              <a:rPr lang="en-US" dirty="0"/>
              <a:t>ENVIORNMENT AND CLIMATE</a:t>
            </a:r>
          </a:p>
        </p:txBody>
      </p:sp>
      <p:sp>
        <p:nvSpPr>
          <p:cNvPr id="7" name="Content Placeholder 6">
            <a:extLst>
              <a:ext uri="{FF2B5EF4-FFF2-40B4-BE49-F238E27FC236}">
                <a16:creationId xmlns:a16="http://schemas.microsoft.com/office/drawing/2014/main" id="{84B3286A-6F01-4F59-932F-3346BE8ACFED}"/>
              </a:ext>
            </a:extLst>
          </p:cNvPr>
          <p:cNvSpPr>
            <a:spLocks noGrp="1"/>
          </p:cNvSpPr>
          <p:nvPr>
            <p:ph idx="1"/>
          </p:nvPr>
        </p:nvSpPr>
        <p:spPr/>
        <p:txBody>
          <a:bodyPr>
            <a:normAutofit/>
          </a:bodyPr>
          <a:lstStyle/>
          <a:p>
            <a:pPr algn="l" fontAlgn="base"/>
            <a:r>
              <a:rPr lang="en-US" sz="2000" b="0" i="0" dirty="0">
                <a:solidFill>
                  <a:srgbClr val="333333"/>
                </a:solidFill>
                <a:effectLst/>
                <a:latin typeface="Roboto"/>
              </a:rPr>
              <a:t>Thunder, rain, wind and other environmental factors create noise which cannot be stopped and disturb the message flow. Natural noise is present in the environment which disturbs the communication.</a:t>
            </a:r>
          </a:p>
          <a:p>
            <a:pPr algn="l" fontAlgn="base"/>
            <a:r>
              <a:rPr lang="en-US" sz="2000" b="0" i="0" dirty="0">
                <a:solidFill>
                  <a:srgbClr val="333333"/>
                </a:solidFill>
                <a:effectLst/>
                <a:latin typeface="Roboto"/>
              </a:rPr>
              <a:t>Likewise, unstable temperature makes people unfocused on creating the message. If temperature of a place is too high or low, people cannot concentrate on the information they are sending. It promotes uncomfortable feelings which leads to environmental and physical barrier to communication. Similar is the case of improper lightening which impairs proper visual communication.</a:t>
            </a:r>
          </a:p>
          <a:p>
            <a:endParaRPr lang="en-US" dirty="0"/>
          </a:p>
        </p:txBody>
      </p:sp>
    </p:spTree>
    <p:extLst>
      <p:ext uri="{BB962C8B-B14F-4D97-AF65-F5344CB8AC3E}">
        <p14:creationId xmlns:p14="http://schemas.microsoft.com/office/powerpoint/2010/main" val="105277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utterstock_151071413-640x422.jpg"/>
          <p:cNvPicPr>
            <a:picLocks noChangeAspect="1"/>
          </p:cNvPicPr>
          <p:nvPr/>
        </p:nvPicPr>
        <p:blipFill>
          <a:blip r:embed="rId2">
            <a:lum contrast="8000"/>
          </a:blip>
          <a:stretch>
            <a:fillRect/>
          </a:stretch>
        </p:blipFill>
        <p:spPr>
          <a:xfrm>
            <a:off x="0" y="0"/>
            <a:ext cx="9144000" cy="6858000"/>
          </a:xfrm>
          <a:prstGeom prst="rect">
            <a:avLst/>
          </a:prstGeom>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p:spPr>
      </p:pic>
      <p:sp>
        <p:nvSpPr>
          <p:cNvPr id="4" name="TextBox 3"/>
          <p:cNvSpPr txBox="1"/>
          <p:nvPr/>
        </p:nvSpPr>
        <p:spPr>
          <a:xfrm>
            <a:off x="0" y="152400"/>
            <a:ext cx="9144000" cy="1938992"/>
          </a:xfrm>
          <a:prstGeom prst="rect">
            <a:avLst/>
          </a:prstGeom>
          <a:noFill/>
          <a:effectLst>
            <a:outerShdw blurRad="50800" dist="38100" dir="10800000" algn="r" rotWithShape="0">
              <a:prstClr val="black">
                <a:alpha val="40000"/>
              </a:prstClr>
            </a:outerShdw>
          </a:effectLst>
        </p:spPr>
        <p:txBody>
          <a:bodyPr wrap="square" rtlCol="0">
            <a:spAutoFit/>
          </a:bodyPr>
          <a:lstStyle/>
          <a:p>
            <a:pPr algn="ctr"/>
            <a:r>
              <a:rPr lang="en-US" sz="6000" b="1" dirty="0">
                <a:solidFill>
                  <a:schemeClr val="bg1"/>
                </a:solidFill>
              </a:rPr>
              <a:t>SEMANTIC &amp; LANGUAGE</a:t>
            </a:r>
          </a:p>
          <a:p>
            <a:pPr algn="ctr"/>
            <a:r>
              <a:rPr lang="en-US" sz="6000" b="1" dirty="0">
                <a:solidFill>
                  <a:schemeClr val="bg1"/>
                </a:solidFill>
              </a:rPr>
              <a:t>BARRIERS</a:t>
            </a:r>
            <a:endParaRPr lang="en-US" sz="6000" dirty="0"/>
          </a:p>
        </p:txBody>
      </p:sp>
      <p:sp>
        <p:nvSpPr>
          <p:cNvPr id="5" name="TextBox 4"/>
          <p:cNvSpPr txBox="1"/>
          <p:nvPr/>
        </p:nvSpPr>
        <p:spPr>
          <a:xfrm>
            <a:off x="1524000" y="5715000"/>
            <a:ext cx="7627464" cy="1384995"/>
          </a:xfrm>
          <a:prstGeom prst="rect">
            <a:avLst/>
          </a:prstGeom>
          <a:noFill/>
        </p:spPr>
        <p:txBody>
          <a:bodyPr wrap="square" rtlCol="0">
            <a:spAutoFit/>
          </a:bodyPr>
          <a:lstStyle/>
          <a:p>
            <a:r>
              <a:rPr lang="en-US" sz="2400" b="1" dirty="0">
                <a:solidFill>
                  <a:schemeClr val="bg1"/>
                </a:solidFill>
              </a:rPr>
              <a:t>Those who speak do not know</a:t>
            </a:r>
          </a:p>
          <a:p>
            <a:pPr>
              <a:buNone/>
            </a:pPr>
            <a:r>
              <a:rPr lang="en-US" sz="2400" b="1" dirty="0">
                <a:solidFill>
                  <a:schemeClr val="bg1"/>
                </a:solidFill>
              </a:rPr>
              <a:t>                        Those who know do not speak</a:t>
            </a:r>
          </a:p>
          <a:p>
            <a:pPr>
              <a:buNone/>
            </a:pPr>
            <a:r>
              <a:rPr lang="en-US" b="1" dirty="0">
                <a:solidFill>
                  <a:schemeClr val="bg1"/>
                </a:solidFill>
              </a:rPr>
              <a:t>                                                                                    - Random Japanese Guy</a:t>
            </a:r>
          </a:p>
          <a:p>
            <a:endParaRPr lang="en-US" b="1"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b="1" dirty="0">
                <a:solidFill>
                  <a:schemeClr val="accent2">
                    <a:lumMod val="50000"/>
                  </a:schemeClr>
                </a:solidFill>
              </a:rPr>
              <a:t>SEMANTICS</a:t>
            </a:r>
          </a:p>
        </p:txBody>
      </p:sp>
      <p:sp>
        <p:nvSpPr>
          <p:cNvPr id="3" name="Content Placeholder 2"/>
          <p:cNvSpPr>
            <a:spLocks noGrp="1"/>
          </p:cNvSpPr>
          <p:nvPr>
            <p:ph idx="1"/>
          </p:nvPr>
        </p:nvSpPr>
        <p:spPr>
          <a:xfrm>
            <a:off x="457200" y="1600200"/>
            <a:ext cx="8229600" cy="4724400"/>
          </a:xfrm>
        </p:spPr>
        <p:txBody>
          <a:bodyPr>
            <a:normAutofit fontScale="92500" lnSpcReduction="10000"/>
          </a:bodyPr>
          <a:lstStyle/>
          <a:p>
            <a:pPr marL="0" indent="0">
              <a:lnSpc>
                <a:spcPct val="150000"/>
              </a:lnSpc>
              <a:buNone/>
            </a:pPr>
            <a:r>
              <a:rPr lang="en-US" dirty="0">
                <a:solidFill>
                  <a:schemeClr val="tx2"/>
                </a:solidFill>
              </a:rPr>
              <a:t>What do you mean by </a:t>
            </a:r>
            <a:r>
              <a:rPr lang="en-US" b="1" dirty="0">
                <a:solidFill>
                  <a:schemeClr val="tx2"/>
                </a:solidFill>
              </a:rPr>
              <a:t>SEMANTICS</a:t>
            </a:r>
            <a:r>
              <a:rPr lang="en-US" dirty="0">
                <a:solidFill>
                  <a:schemeClr val="tx2"/>
                </a:solidFill>
              </a:rPr>
              <a:t>?</a:t>
            </a:r>
          </a:p>
          <a:p>
            <a:pPr>
              <a:lnSpc>
                <a:spcPct val="150000"/>
              </a:lnSpc>
            </a:pPr>
            <a:r>
              <a:rPr lang="en-US" sz="1900" b="0" i="0" dirty="0">
                <a:solidFill>
                  <a:srgbClr val="333333"/>
                </a:solidFill>
                <a:effectLst/>
                <a:latin typeface="Roboto"/>
              </a:rPr>
              <a:t>Semantic is the study of meaning, signs and symbols used for communication. The word is derived from “</a:t>
            </a:r>
            <a:r>
              <a:rPr lang="en-US" sz="1900" b="0" i="0" dirty="0" err="1">
                <a:solidFill>
                  <a:srgbClr val="333333"/>
                </a:solidFill>
                <a:effectLst/>
                <a:latin typeface="Roboto"/>
              </a:rPr>
              <a:t>sema</a:t>
            </a:r>
            <a:r>
              <a:rPr lang="en-US" sz="1900" b="0" i="0" dirty="0">
                <a:solidFill>
                  <a:srgbClr val="333333"/>
                </a:solidFill>
                <a:effectLst/>
                <a:latin typeface="Roboto"/>
              </a:rPr>
              <a:t>”, a Greek word meaning signs. Semantic barriers to communication are the symbolic obstacles that distorts the sent message in some other way than intended, making the message difficult to understand.</a:t>
            </a:r>
          </a:p>
          <a:p>
            <a:pPr>
              <a:lnSpc>
                <a:spcPct val="150000"/>
              </a:lnSpc>
            </a:pPr>
            <a:r>
              <a:rPr lang="en-US" sz="1900" b="0" i="0" dirty="0">
                <a:solidFill>
                  <a:srgbClr val="333333"/>
                </a:solidFill>
                <a:effectLst/>
                <a:latin typeface="Roboto"/>
              </a:rPr>
              <a:t>The meaning of words, signs and symbols might be different from one person to another and the same word might have hundreds of meanings. So, when a message is sent by a sender to a receiver, it might be interpreted wrongly in a communication process causing misunderstandings between them</a:t>
            </a:r>
          </a:p>
          <a:p>
            <a:pPr>
              <a:lnSpc>
                <a:spcPct val="150000"/>
              </a:lnSpc>
            </a:pPr>
            <a:endParaRPr lang="en-US" dirty="0">
              <a:solidFill>
                <a:schemeClr val="tx2"/>
              </a:solidFill>
            </a:endParaRPr>
          </a:p>
          <a:p>
            <a:pPr marL="0" indent="0">
              <a:lnSpc>
                <a:spcPct val="150000"/>
              </a:lnSpc>
              <a:buNone/>
            </a:pPr>
            <a:endParaRPr lang="en-US" dirty="0">
              <a:solidFill>
                <a:schemeClr val="tx2"/>
              </a:solidFill>
            </a:endParaRPr>
          </a:p>
          <a:p>
            <a:pPr>
              <a:lnSpc>
                <a:spcPct val="150000"/>
              </a:lnSpc>
            </a:pPr>
            <a:endParaRPr lang="en-US" dirty="0">
              <a:solidFill>
                <a:schemeClr val="tx2"/>
              </a:solidFill>
            </a:endParaRPr>
          </a:p>
          <a:p>
            <a:pPr marL="0" indent="0">
              <a:lnSpc>
                <a:spcPct val="150000"/>
              </a:lnSpc>
              <a:buNone/>
            </a:pPr>
            <a:endParaRPr lang="en-US" dirty="0">
              <a:solidFill>
                <a:schemeClr val="tx2"/>
              </a:solidFill>
            </a:endParaRPr>
          </a:p>
        </p:txBody>
      </p:sp>
      <p:pic>
        <p:nvPicPr>
          <p:cNvPr id="4" name="Picture 3" descr="LINE RED.jpg"/>
          <p:cNvPicPr>
            <a:picLocks noChangeAspect="1"/>
          </p:cNvPicPr>
          <p:nvPr/>
        </p:nvPicPr>
        <p:blipFill>
          <a:blip r:embed="rId2"/>
          <a:stretch>
            <a:fillRect/>
          </a:stretch>
        </p:blipFill>
        <p:spPr>
          <a:xfrm>
            <a:off x="0" y="1219200"/>
            <a:ext cx="9144000" cy="4590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803E1-6A7F-45E9-BB47-640A88F836FD}"/>
              </a:ext>
            </a:extLst>
          </p:cNvPr>
          <p:cNvSpPr>
            <a:spLocks noGrp="1"/>
          </p:cNvSpPr>
          <p:nvPr>
            <p:ph type="title"/>
          </p:nvPr>
        </p:nvSpPr>
        <p:spPr/>
        <p:txBody>
          <a:bodyPr/>
          <a:lstStyle/>
          <a:p>
            <a:r>
              <a:rPr lang="en-US" dirty="0"/>
              <a:t>CAUSES OF SEMANTIC BARRIER</a:t>
            </a:r>
          </a:p>
        </p:txBody>
      </p:sp>
      <p:sp>
        <p:nvSpPr>
          <p:cNvPr id="3" name="Content Placeholder 2">
            <a:extLst>
              <a:ext uri="{FF2B5EF4-FFF2-40B4-BE49-F238E27FC236}">
                <a16:creationId xmlns:a16="http://schemas.microsoft.com/office/drawing/2014/main" id="{026E8AF5-99A5-4E22-B69B-DB1EC4C3D9BD}"/>
              </a:ext>
            </a:extLst>
          </p:cNvPr>
          <p:cNvSpPr>
            <a:spLocks noGrp="1"/>
          </p:cNvSpPr>
          <p:nvPr>
            <p:ph idx="1"/>
          </p:nvPr>
        </p:nvSpPr>
        <p:spPr/>
        <p:txBody>
          <a:bodyPr/>
          <a:lstStyle/>
          <a:p>
            <a:r>
              <a:rPr lang="en-US" dirty="0"/>
              <a:t>3 main causes</a:t>
            </a:r>
          </a:p>
          <a:p>
            <a:pPr marL="0" indent="0">
              <a:buNone/>
            </a:pPr>
            <a:r>
              <a:rPr lang="en-US" dirty="0"/>
              <a:t>HOMOPHONES</a:t>
            </a:r>
          </a:p>
          <a:p>
            <a:pPr marL="0" indent="0">
              <a:buNone/>
            </a:pPr>
            <a:r>
              <a:rPr lang="en-US" dirty="0"/>
              <a:t>HOMONYMS</a:t>
            </a:r>
          </a:p>
          <a:p>
            <a:pPr marL="0" indent="0">
              <a:buNone/>
            </a:pPr>
            <a:r>
              <a:rPr lang="en-US" dirty="0"/>
              <a:t>HOMOGRAPHS</a:t>
            </a:r>
          </a:p>
        </p:txBody>
      </p:sp>
    </p:spTree>
    <p:extLst>
      <p:ext uri="{BB962C8B-B14F-4D97-AF65-F5344CB8AC3E}">
        <p14:creationId xmlns:p14="http://schemas.microsoft.com/office/powerpoint/2010/main" val="1559654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220200" cy="838200"/>
          </a:xfrm>
        </p:spPr>
        <p:txBody>
          <a:bodyPr>
            <a:normAutofit/>
          </a:bodyPr>
          <a:lstStyle/>
          <a:p>
            <a:r>
              <a:rPr lang="en-US" sz="4000" b="1" dirty="0">
                <a:solidFill>
                  <a:schemeClr val="accent2">
                    <a:lumMod val="50000"/>
                  </a:schemeClr>
                </a:solidFill>
              </a:rPr>
              <a:t>SIMILAR SOUNDING WORDS</a:t>
            </a:r>
          </a:p>
        </p:txBody>
      </p:sp>
      <p:sp>
        <p:nvSpPr>
          <p:cNvPr id="3" name="Content Placeholder 2"/>
          <p:cNvSpPr>
            <a:spLocks noGrp="1"/>
          </p:cNvSpPr>
          <p:nvPr>
            <p:ph idx="1"/>
          </p:nvPr>
        </p:nvSpPr>
        <p:spPr>
          <a:xfrm>
            <a:off x="457200" y="1524000"/>
            <a:ext cx="8229600" cy="5333999"/>
          </a:xfrm>
        </p:spPr>
        <p:txBody>
          <a:bodyPr/>
          <a:lstStyle/>
          <a:p>
            <a:pPr algn="ctr">
              <a:buNone/>
            </a:pPr>
            <a:r>
              <a:rPr lang="en-US" dirty="0">
                <a:solidFill>
                  <a:schemeClr val="tx2"/>
                </a:solidFill>
              </a:rPr>
              <a:t>These words are known as </a:t>
            </a:r>
            <a:r>
              <a:rPr lang="en-US" b="1" dirty="0">
                <a:solidFill>
                  <a:schemeClr val="tx2"/>
                </a:solidFill>
              </a:rPr>
              <a:t>Homophones</a:t>
            </a:r>
          </a:p>
          <a:p>
            <a:pPr algn="ctr">
              <a:buNone/>
            </a:pPr>
            <a:r>
              <a:rPr lang="en-US" sz="2800" dirty="0">
                <a:solidFill>
                  <a:schemeClr val="tx2"/>
                </a:solidFill>
              </a:rPr>
              <a:t>Pronunciation</a:t>
            </a:r>
          </a:p>
          <a:p>
            <a:pPr algn="ctr">
              <a:buNone/>
            </a:pPr>
            <a:r>
              <a:rPr lang="en-US" sz="2800" dirty="0">
                <a:solidFill>
                  <a:schemeClr val="tx2"/>
                </a:solidFill>
              </a:rPr>
              <a:t>Spelling</a:t>
            </a:r>
          </a:p>
          <a:p>
            <a:pPr algn="ctr">
              <a:buNone/>
            </a:pPr>
            <a:r>
              <a:rPr lang="en-US" sz="2800" dirty="0">
                <a:solidFill>
                  <a:schemeClr val="tx2"/>
                </a:solidFill>
              </a:rPr>
              <a:t>Meaning</a:t>
            </a:r>
          </a:p>
          <a:p>
            <a:pPr>
              <a:buNone/>
            </a:pPr>
            <a:r>
              <a:rPr lang="en-US" b="1" dirty="0">
                <a:solidFill>
                  <a:schemeClr val="tx2"/>
                </a:solidFill>
              </a:rPr>
              <a:t>Examples</a:t>
            </a:r>
            <a:r>
              <a:rPr lang="en-US" dirty="0">
                <a:solidFill>
                  <a:schemeClr val="tx2"/>
                </a:solidFill>
              </a:rPr>
              <a:t>:</a:t>
            </a:r>
          </a:p>
          <a:p>
            <a:r>
              <a:rPr lang="en-US" sz="2800" dirty="0">
                <a:solidFill>
                  <a:schemeClr val="tx2"/>
                </a:solidFill>
              </a:rPr>
              <a:t>pale/pail                                            </a:t>
            </a:r>
          </a:p>
          <a:p>
            <a:r>
              <a:rPr lang="en-US" sz="2800" dirty="0">
                <a:solidFill>
                  <a:schemeClr val="tx2"/>
                </a:solidFill>
              </a:rPr>
              <a:t>alter/altar</a:t>
            </a:r>
          </a:p>
          <a:p>
            <a:r>
              <a:rPr lang="en-US" sz="2800" dirty="0">
                <a:solidFill>
                  <a:schemeClr val="tx2"/>
                </a:solidFill>
              </a:rPr>
              <a:t>buy/bye/by</a:t>
            </a:r>
          </a:p>
          <a:p>
            <a:r>
              <a:rPr lang="en-US" sz="2800" dirty="0">
                <a:solidFill>
                  <a:schemeClr val="tx2"/>
                </a:solidFill>
              </a:rPr>
              <a:t>rain/reign</a:t>
            </a:r>
          </a:p>
          <a:p>
            <a:pPr>
              <a:buNone/>
            </a:pPr>
            <a:endParaRPr lang="en-US" dirty="0"/>
          </a:p>
        </p:txBody>
      </p:sp>
      <p:pic>
        <p:nvPicPr>
          <p:cNvPr id="4" name="Picture 3" descr="uncheck.jpg"/>
          <p:cNvPicPr>
            <a:picLocks noChangeAspect="1"/>
          </p:cNvPicPr>
          <p:nvPr/>
        </p:nvPicPr>
        <p:blipFill>
          <a:blip r:embed="rId2"/>
          <a:stretch>
            <a:fillRect/>
          </a:stretch>
        </p:blipFill>
        <p:spPr>
          <a:xfrm>
            <a:off x="3352800" y="2590800"/>
            <a:ext cx="571500" cy="561975"/>
          </a:xfrm>
          <a:prstGeom prst="rect">
            <a:avLst/>
          </a:prstGeom>
        </p:spPr>
      </p:pic>
      <p:pic>
        <p:nvPicPr>
          <p:cNvPr id="5" name="Picture 4" descr="uncheck.jpg"/>
          <p:cNvPicPr>
            <a:picLocks noChangeAspect="1"/>
          </p:cNvPicPr>
          <p:nvPr/>
        </p:nvPicPr>
        <p:blipFill>
          <a:blip r:embed="rId2"/>
          <a:stretch>
            <a:fillRect/>
          </a:stretch>
        </p:blipFill>
        <p:spPr>
          <a:xfrm>
            <a:off x="3352800" y="3124200"/>
            <a:ext cx="571500" cy="561975"/>
          </a:xfrm>
          <a:prstGeom prst="rect">
            <a:avLst/>
          </a:prstGeom>
        </p:spPr>
      </p:pic>
      <p:pic>
        <p:nvPicPr>
          <p:cNvPr id="6" name="Picture 5" descr="check.jpg"/>
          <p:cNvPicPr>
            <a:picLocks noChangeAspect="1"/>
          </p:cNvPicPr>
          <p:nvPr/>
        </p:nvPicPr>
        <p:blipFill>
          <a:blip r:embed="rId3"/>
          <a:stretch>
            <a:fillRect/>
          </a:stretch>
        </p:blipFill>
        <p:spPr>
          <a:xfrm>
            <a:off x="2819400" y="2057400"/>
            <a:ext cx="695325" cy="581025"/>
          </a:xfrm>
          <a:prstGeom prst="rect">
            <a:avLst/>
          </a:prstGeom>
        </p:spPr>
      </p:pic>
      <p:pic>
        <p:nvPicPr>
          <p:cNvPr id="7" name="Picture 6" descr="LINE RED.jpg"/>
          <p:cNvPicPr>
            <a:picLocks noChangeAspect="1"/>
          </p:cNvPicPr>
          <p:nvPr/>
        </p:nvPicPr>
        <p:blipFill>
          <a:blip r:embed="rId4"/>
          <a:stretch>
            <a:fillRect/>
          </a:stretch>
        </p:blipFill>
        <p:spPr>
          <a:xfrm>
            <a:off x="0" y="1219200"/>
            <a:ext cx="9144000" cy="4590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normAutofit fontScale="90000"/>
          </a:bodyPr>
          <a:lstStyle/>
          <a:p>
            <a:r>
              <a:rPr lang="en-US" b="1" dirty="0">
                <a:solidFill>
                  <a:schemeClr val="accent2">
                    <a:lumMod val="50000"/>
                  </a:schemeClr>
                </a:solidFill>
              </a:rPr>
              <a:t>WORDS HAVE MULTIPLE PRONUNCIATIONS</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pPr algn="ctr">
              <a:buNone/>
            </a:pPr>
            <a:r>
              <a:rPr lang="en-US" sz="3500" dirty="0">
                <a:solidFill>
                  <a:schemeClr val="tx2"/>
                </a:solidFill>
              </a:rPr>
              <a:t>These words are known as </a:t>
            </a:r>
            <a:r>
              <a:rPr lang="en-US" sz="3500" b="1" dirty="0">
                <a:solidFill>
                  <a:schemeClr val="tx2"/>
                </a:solidFill>
              </a:rPr>
              <a:t>Homographs</a:t>
            </a:r>
          </a:p>
          <a:p>
            <a:pPr algn="ctr">
              <a:buNone/>
            </a:pPr>
            <a:r>
              <a:rPr lang="en-US" sz="3000" dirty="0">
                <a:solidFill>
                  <a:schemeClr val="tx2"/>
                </a:solidFill>
              </a:rPr>
              <a:t>Spelling</a:t>
            </a:r>
          </a:p>
          <a:p>
            <a:pPr algn="ctr">
              <a:buNone/>
            </a:pPr>
            <a:r>
              <a:rPr lang="en-US" sz="3000" dirty="0">
                <a:solidFill>
                  <a:schemeClr val="tx2"/>
                </a:solidFill>
              </a:rPr>
              <a:t>Pronunciation</a:t>
            </a:r>
          </a:p>
          <a:p>
            <a:pPr algn="ctr">
              <a:buNone/>
            </a:pPr>
            <a:r>
              <a:rPr lang="en-US" sz="3000" dirty="0">
                <a:solidFill>
                  <a:schemeClr val="tx2"/>
                </a:solidFill>
              </a:rPr>
              <a:t>Meaning</a:t>
            </a:r>
          </a:p>
          <a:p>
            <a:pPr algn="ctr">
              <a:buNone/>
            </a:pPr>
            <a:endParaRPr lang="en-US" dirty="0">
              <a:solidFill>
                <a:schemeClr val="tx2"/>
              </a:solidFill>
            </a:endParaRPr>
          </a:p>
          <a:p>
            <a:pPr>
              <a:buNone/>
            </a:pPr>
            <a:r>
              <a:rPr lang="en-US" b="1" dirty="0">
                <a:solidFill>
                  <a:schemeClr val="tx2"/>
                </a:solidFill>
              </a:rPr>
              <a:t>Examples</a:t>
            </a:r>
          </a:p>
          <a:p>
            <a:r>
              <a:rPr lang="en-US" dirty="0">
                <a:solidFill>
                  <a:schemeClr val="tx2"/>
                </a:solidFill>
              </a:rPr>
              <a:t>The bandage was </a:t>
            </a:r>
            <a:r>
              <a:rPr lang="en-US" b="1" dirty="0">
                <a:solidFill>
                  <a:schemeClr val="tx2"/>
                </a:solidFill>
              </a:rPr>
              <a:t>wound</a:t>
            </a:r>
            <a:r>
              <a:rPr lang="en-US" dirty="0">
                <a:solidFill>
                  <a:schemeClr val="tx2"/>
                </a:solidFill>
              </a:rPr>
              <a:t> around the </a:t>
            </a:r>
            <a:r>
              <a:rPr lang="en-US" b="1" dirty="0">
                <a:solidFill>
                  <a:schemeClr val="tx2"/>
                </a:solidFill>
              </a:rPr>
              <a:t>wound</a:t>
            </a:r>
            <a:r>
              <a:rPr lang="en-US" dirty="0">
                <a:solidFill>
                  <a:schemeClr val="tx2"/>
                </a:solidFill>
              </a:rPr>
              <a:t>.</a:t>
            </a:r>
          </a:p>
          <a:p>
            <a:r>
              <a:rPr lang="en-US" dirty="0">
                <a:solidFill>
                  <a:schemeClr val="tx2"/>
                </a:solidFill>
              </a:rPr>
              <a:t>We must </a:t>
            </a:r>
            <a:r>
              <a:rPr lang="en-US" b="1" dirty="0">
                <a:solidFill>
                  <a:schemeClr val="tx2"/>
                </a:solidFill>
              </a:rPr>
              <a:t>polish</a:t>
            </a:r>
            <a:r>
              <a:rPr lang="en-US" dirty="0">
                <a:solidFill>
                  <a:schemeClr val="tx2"/>
                </a:solidFill>
              </a:rPr>
              <a:t> the </a:t>
            </a:r>
            <a:r>
              <a:rPr lang="en-US" b="1" dirty="0">
                <a:solidFill>
                  <a:schemeClr val="tx2"/>
                </a:solidFill>
              </a:rPr>
              <a:t>Polish</a:t>
            </a:r>
            <a:r>
              <a:rPr lang="en-US" dirty="0">
                <a:solidFill>
                  <a:schemeClr val="tx2"/>
                </a:solidFill>
              </a:rPr>
              <a:t> furniture.</a:t>
            </a:r>
          </a:p>
          <a:p>
            <a:r>
              <a:rPr lang="en-US" dirty="0">
                <a:solidFill>
                  <a:schemeClr val="tx2"/>
                </a:solidFill>
              </a:rPr>
              <a:t>He could </a:t>
            </a:r>
            <a:r>
              <a:rPr lang="en-US" b="1" dirty="0">
                <a:solidFill>
                  <a:schemeClr val="tx2"/>
                </a:solidFill>
              </a:rPr>
              <a:t>lead</a:t>
            </a:r>
            <a:r>
              <a:rPr lang="en-US" dirty="0">
                <a:solidFill>
                  <a:schemeClr val="tx2"/>
                </a:solidFill>
              </a:rPr>
              <a:t> if he would get the </a:t>
            </a:r>
            <a:r>
              <a:rPr lang="en-US" b="1" dirty="0">
                <a:solidFill>
                  <a:schemeClr val="tx2"/>
                </a:solidFill>
              </a:rPr>
              <a:t>lead</a:t>
            </a:r>
            <a:r>
              <a:rPr lang="en-US" dirty="0">
                <a:solidFill>
                  <a:schemeClr val="tx2"/>
                </a:solidFill>
              </a:rPr>
              <a:t> out.</a:t>
            </a:r>
          </a:p>
        </p:txBody>
      </p:sp>
      <p:pic>
        <p:nvPicPr>
          <p:cNvPr id="4" name="Picture 3" descr="check.jpg"/>
          <p:cNvPicPr>
            <a:picLocks noChangeAspect="1"/>
          </p:cNvPicPr>
          <p:nvPr/>
        </p:nvPicPr>
        <p:blipFill>
          <a:blip r:embed="rId2"/>
          <a:stretch>
            <a:fillRect/>
          </a:stretch>
        </p:blipFill>
        <p:spPr>
          <a:xfrm>
            <a:off x="3352800" y="2057400"/>
            <a:ext cx="695325" cy="581025"/>
          </a:xfrm>
          <a:prstGeom prst="rect">
            <a:avLst/>
          </a:prstGeom>
        </p:spPr>
      </p:pic>
      <p:pic>
        <p:nvPicPr>
          <p:cNvPr id="5" name="Picture 4" descr="uncheck.jpg"/>
          <p:cNvPicPr>
            <a:picLocks noChangeAspect="1"/>
          </p:cNvPicPr>
          <p:nvPr/>
        </p:nvPicPr>
        <p:blipFill>
          <a:blip r:embed="rId3"/>
          <a:stretch>
            <a:fillRect/>
          </a:stretch>
        </p:blipFill>
        <p:spPr>
          <a:xfrm>
            <a:off x="2971800" y="2514600"/>
            <a:ext cx="571500" cy="561975"/>
          </a:xfrm>
          <a:prstGeom prst="rect">
            <a:avLst/>
          </a:prstGeom>
        </p:spPr>
      </p:pic>
      <p:pic>
        <p:nvPicPr>
          <p:cNvPr id="6" name="Picture 5" descr="uncheck.jpg"/>
          <p:cNvPicPr>
            <a:picLocks noChangeAspect="1"/>
          </p:cNvPicPr>
          <p:nvPr/>
        </p:nvPicPr>
        <p:blipFill>
          <a:blip r:embed="rId3"/>
          <a:stretch>
            <a:fillRect/>
          </a:stretch>
        </p:blipFill>
        <p:spPr>
          <a:xfrm>
            <a:off x="3352800" y="3048000"/>
            <a:ext cx="571500" cy="561975"/>
          </a:xfrm>
          <a:prstGeom prst="rect">
            <a:avLst/>
          </a:prstGeom>
        </p:spPr>
      </p:pic>
      <p:pic>
        <p:nvPicPr>
          <p:cNvPr id="7" name="Picture 6" descr="LINE RED.jpg"/>
          <p:cNvPicPr>
            <a:picLocks noChangeAspect="1"/>
          </p:cNvPicPr>
          <p:nvPr/>
        </p:nvPicPr>
        <p:blipFill>
          <a:blip r:embed="rId4"/>
          <a:stretch>
            <a:fillRect/>
          </a:stretch>
        </p:blipFill>
        <p:spPr>
          <a:xfrm>
            <a:off x="0" y="1219200"/>
            <a:ext cx="9144000" cy="4590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normAutofit fontScale="90000"/>
          </a:bodyPr>
          <a:lstStyle/>
          <a:p>
            <a:r>
              <a:rPr lang="en-US" b="1" dirty="0">
                <a:solidFill>
                  <a:schemeClr val="accent2">
                    <a:lumMod val="50000"/>
                  </a:schemeClr>
                </a:solidFill>
              </a:rPr>
              <a:t>WORDS HAVE MULTIPLE MEANING</a:t>
            </a:r>
            <a:br>
              <a:rPr lang="en-US" dirty="0"/>
            </a:br>
            <a:endParaRPr lang="en-US" dirty="0"/>
          </a:p>
        </p:txBody>
      </p:sp>
      <p:sp>
        <p:nvSpPr>
          <p:cNvPr id="3" name="Content Placeholder 2"/>
          <p:cNvSpPr>
            <a:spLocks noGrp="1"/>
          </p:cNvSpPr>
          <p:nvPr>
            <p:ph idx="1"/>
          </p:nvPr>
        </p:nvSpPr>
        <p:spPr>
          <a:xfrm>
            <a:off x="457200" y="1524000"/>
            <a:ext cx="8229600" cy="4602163"/>
          </a:xfrm>
        </p:spPr>
        <p:txBody>
          <a:bodyPr/>
          <a:lstStyle/>
          <a:p>
            <a:pPr algn="ctr">
              <a:buNone/>
            </a:pPr>
            <a:r>
              <a:rPr lang="en-US" dirty="0">
                <a:solidFill>
                  <a:schemeClr val="tx2"/>
                </a:solidFill>
              </a:rPr>
              <a:t>These Words are also known as </a:t>
            </a:r>
            <a:r>
              <a:rPr lang="en-US" b="1" dirty="0">
                <a:solidFill>
                  <a:schemeClr val="tx2"/>
                </a:solidFill>
              </a:rPr>
              <a:t>homonyms</a:t>
            </a:r>
          </a:p>
          <a:p>
            <a:pPr algn="ctr">
              <a:buNone/>
            </a:pPr>
            <a:r>
              <a:rPr lang="en-US" sz="2800" dirty="0">
                <a:solidFill>
                  <a:schemeClr val="tx2"/>
                </a:solidFill>
              </a:rPr>
              <a:t>Spelling</a:t>
            </a:r>
          </a:p>
          <a:p>
            <a:pPr algn="ctr">
              <a:buNone/>
            </a:pPr>
            <a:r>
              <a:rPr lang="en-US" sz="2800" dirty="0">
                <a:solidFill>
                  <a:schemeClr val="tx2"/>
                </a:solidFill>
              </a:rPr>
              <a:t>Pronunciation</a:t>
            </a:r>
          </a:p>
          <a:p>
            <a:pPr algn="ctr">
              <a:buNone/>
            </a:pPr>
            <a:r>
              <a:rPr lang="en-US" sz="2800" dirty="0">
                <a:solidFill>
                  <a:schemeClr val="tx2"/>
                </a:solidFill>
              </a:rPr>
              <a:t>Meaning</a:t>
            </a:r>
          </a:p>
          <a:p>
            <a:pPr>
              <a:buNone/>
            </a:pPr>
            <a:endParaRPr lang="en-US" b="1" dirty="0">
              <a:solidFill>
                <a:schemeClr val="tx2"/>
              </a:solidFill>
            </a:endParaRPr>
          </a:p>
          <a:p>
            <a:pPr>
              <a:buNone/>
            </a:pPr>
            <a:r>
              <a:rPr lang="en-US" b="1" dirty="0">
                <a:solidFill>
                  <a:schemeClr val="tx2"/>
                </a:solidFill>
              </a:rPr>
              <a:t>Examples</a:t>
            </a:r>
          </a:p>
          <a:p>
            <a:r>
              <a:rPr lang="en-US" sz="2800" dirty="0">
                <a:solidFill>
                  <a:schemeClr val="tx2"/>
                </a:solidFill>
              </a:rPr>
              <a:t>Never </a:t>
            </a:r>
            <a:r>
              <a:rPr lang="en-US" sz="2800" b="1" dirty="0">
                <a:solidFill>
                  <a:schemeClr val="tx2"/>
                </a:solidFill>
              </a:rPr>
              <a:t>desert</a:t>
            </a:r>
            <a:r>
              <a:rPr lang="en-US" sz="2800" dirty="0">
                <a:solidFill>
                  <a:schemeClr val="tx2"/>
                </a:solidFill>
              </a:rPr>
              <a:t> your friends in the </a:t>
            </a:r>
            <a:r>
              <a:rPr lang="en-US" sz="2800" b="1" dirty="0">
                <a:solidFill>
                  <a:schemeClr val="tx2"/>
                </a:solidFill>
              </a:rPr>
              <a:t>desert</a:t>
            </a:r>
            <a:r>
              <a:rPr lang="en-US" sz="2800" dirty="0">
                <a:solidFill>
                  <a:schemeClr val="tx2"/>
                </a:solidFill>
              </a:rPr>
              <a:t>.</a:t>
            </a:r>
          </a:p>
          <a:p>
            <a:r>
              <a:rPr lang="en-US" sz="2800" b="1" dirty="0">
                <a:solidFill>
                  <a:schemeClr val="tx2"/>
                </a:solidFill>
              </a:rPr>
              <a:t>Close</a:t>
            </a:r>
            <a:r>
              <a:rPr lang="en-US" sz="2800" dirty="0">
                <a:solidFill>
                  <a:schemeClr val="tx2"/>
                </a:solidFill>
              </a:rPr>
              <a:t> the window before the bee gets too </a:t>
            </a:r>
            <a:r>
              <a:rPr lang="en-US" sz="2800" b="1" dirty="0">
                <a:solidFill>
                  <a:schemeClr val="tx2"/>
                </a:solidFill>
              </a:rPr>
              <a:t>close</a:t>
            </a:r>
          </a:p>
        </p:txBody>
      </p:sp>
      <p:pic>
        <p:nvPicPr>
          <p:cNvPr id="4" name="Picture 3" descr="check.jpg"/>
          <p:cNvPicPr>
            <a:picLocks noChangeAspect="1"/>
          </p:cNvPicPr>
          <p:nvPr/>
        </p:nvPicPr>
        <p:blipFill>
          <a:blip r:embed="rId2"/>
          <a:stretch>
            <a:fillRect/>
          </a:stretch>
        </p:blipFill>
        <p:spPr>
          <a:xfrm>
            <a:off x="3352800" y="2057400"/>
            <a:ext cx="695325" cy="581025"/>
          </a:xfrm>
          <a:prstGeom prst="rect">
            <a:avLst/>
          </a:prstGeom>
        </p:spPr>
      </p:pic>
      <p:pic>
        <p:nvPicPr>
          <p:cNvPr id="5" name="Picture 4" descr="check.jpg"/>
          <p:cNvPicPr>
            <a:picLocks noChangeAspect="1"/>
          </p:cNvPicPr>
          <p:nvPr/>
        </p:nvPicPr>
        <p:blipFill>
          <a:blip r:embed="rId2"/>
          <a:stretch>
            <a:fillRect/>
          </a:stretch>
        </p:blipFill>
        <p:spPr>
          <a:xfrm>
            <a:off x="2895600" y="2514600"/>
            <a:ext cx="695325" cy="581025"/>
          </a:xfrm>
          <a:prstGeom prst="rect">
            <a:avLst/>
          </a:prstGeom>
        </p:spPr>
      </p:pic>
      <p:pic>
        <p:nvPicPr>
          <p:cNvPr id="6" name="Picture 5" descr="uncheck.jpg"/>
          <p:cNvPicPr>
            <a:picLocks noChangeAspect="1"/>
          </p:cNvPicPr>
          <p:nvPr/>
        </p:nvPicPr>
        <p:blipFill>
          <a:blip r:embed="rId3"/>
          <a:stretch>
            <a:fillRect/>
          </a:stretch>
        </p:blipFill>
        <p:spPr>
          <a:xfrm>
            <a:off x="3352800" y="3124200"/>
            <a:ext cx="571500" cy="561975"/>
          </a:xfrm>
          <a:prstGeom prst="rect">
            <a:avLst/>
          </a:prstGeom>
        </p:spPr>
      </p:pic>
      <p:pic>
        <p:nvPicPr>
          <p:cNvPr id="7" name="Picture 6" descr="LINE RED.jpg"/>
          <p:cNvPicPr>
            <a:picLocks noChangeAspect="1"/>
          </p:cNvPicPr>
          <p:nvPr/>
        </p:nvPicPr>
        <p:blipFill>
          <a:blip r:embed="rId4"/>
          <a:stretch>
            <a:fillRect/>
          </a:stretch>
        </p:blipFill>
        <p:spPr>
          <a:xfrm>
            <a:off x="0" y="1219200"/>
            <a:ext cx="9144000" cy="4590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265238"/>
          </a:xfrm>
        </p:spPr>
        <p:txBody>
          <a:bodyPr>
            <a:normAutofit fontScale="90000"/>
          </a:bodyPr>
          <a:lstStyle/>
          <a:p>
            <a:br>
              <a:rPr lang="en-US" i="1" dirty="0"/>
            </a:br>
            <a:r>
              <a:rPr lang="en-US" b="1" dirty="0">
                <a:solidFill>
                  <a:schemeClr val="accent2">
                    <a:lumMod val="50000"/>
                  </a:schemeClr>
                </a:solidFill>
              </a:rPr>
              <a:t>DENOTATIONS AND CONNOTATIONS</a:t>
            </a:r>
            <a:br>
              <a:rPr lang="en-US" dirty="0"/>
            </a:br>
            <a:endParaRPr lang="en-US" dirty="0"/>
          </a:p>
        </p:txBody>
      </p:sp>
      <p:sp>
        <p:nvSpPr>
          <p:cNvPr id="3" name="Content Placeholder 2"/>
          <p:cNvSpPr>
            <a:spLocks noGrp="1"/>
          </p:cNvSpPr>
          <p:nvPr>
            <p:ph idx="1"/>
          </p:nvPr>
        </p:nvSpPr>
        <p:spPr>
          <a:xfrm>
            <a:off x="457200" y="1600200"/>
            <a:ext cx="8229600" cy="2590665"/>
          </a:xfrm>
        </p:spPr>
        <p:txBody>
          <a:bodyPr>
            <a:normAutofit fontScale="70000" lnSpcReduction="20000"/>
          </a:bodyPr>
          <a:lstStyle/>
          <a:p>
            <a:pPr marL="0" indent="0">
              <a:buNone/>
            </a:pPr>
            <a:r>
              <a:rPr lang="en-US" sz="2400" b="1" dirty="0">
                <a:solidFill>
                  <a:schemeClr val="tx2"/>
                </a:solidFill>
              </a:rPr>
              <a:t>TYPES OF SEMANTIC BARRIER:</a:t>
            </a:r>
          </a:p>
          <a:p>
            <a:pPr marL="457200" indent="-457200"/>
            <a:r>
              <a:rPr lang="en-US" sz="2400" b="1" dirty="0">
                <a:solidFill>
                  <a:schemeClr val="tx2"/>
                </a:solidFill>
              </a:rPr>
              <a:t>Denotation:</a:t>
            </a:r>
            <a:r>
              <a:rPr lang="en-US" sz="2400" dirty="0">
                <a:solidFill>
                  <a:schemeClr val="tx2"/>
                </a:solidFill>
              </a:rPr>
              <a:t> The literal meaning of a word</a:t>
            </a:r>
          </a:p>
          <a:p>
            <a:pPr marL="0" indent="0">
              <a:buNone/>
            </a:pPr>
            <a:r>
              <a:rPr lang="en-US" sz="2400" b="0" i="0" dirty="0">
                <a:solidFill>
                  <a:srgbClr val="333333"/>
                </a:solidFill>
                <a:effectLst/>
                <a:latin typeface="inherit"/>
              </a:rPr>
              <a:t>For example</a:t>
            </a:r>
            <a:r>
              <a:rPr lang="en-US" sz="2400" b="0" i="0" dirty="0">
                <a:solidFill>
                  <a:srgbClr val="333333"/>
                </a:solidFill>
                <a:effectLst/>
                <a:latin typeface="Roboto"/>
              </a:rPr>
              <a:t>, the meaning of braces which is used to define the metallic structure to adjust teeth in American English whereas it means a part of clothing in British English.</a:t>
            </a:r>
          </a:p>
          <a:p>
            <a:pPr marL="0" indent="0">
              <a:buNone/>
            </a:pPr>
            <a:endParaRPr lang="en-US" sz="2400" dirty="0">
              <a:solidFill>
                <a:schemeClr val="tx2"/>
              </a:solidFill>
            </a:endParaRPr>
          </a:p>
          <a:p>
            <a:pPr marL="457200" indent="-457200"/>
            <a:r>
              <a:rPr lang="en-US" sz="2400" b="1" dirty="0">
                <a:solidFill>
                  <a:schemeClr val="tx2"/>
                </a:solidFill>
              </a:rPr>
              <a:t>Connotations: </a:t>
            </a:r>
            <a:r>
              <a:rPr lang="en-US" sz="2400" dirty="0">
                <a:solidFill>
                  <a:schemeClr val="tx2"/>
                </a:solidFill>
              </a:rPr>
              <a:t>The emotions and associations connected to a word</a:t>
            </a:r>
          </a:p>
          <a:p>
            <a:pPr marL="0" indent="0">
              <a:buNone/>
            </a:pPr>
            <a:r>
              <a:rPr lang="en-US" sz="2300" b="0" i="0" dirty="0">
                <a:solidFill>
                  <a:srgbClr val="333333"/>
                </a:solidFill>
                <a:effectLst/>
                <a:latin typeface="Roboto"/>
              </a:rPr>
              <a:t>For example, the word astonish can be used to describe surprise as well as startle. The words, when used by someone, can have any of the meaning. The context in which it is used will only let the receiver know what the sender means. Another example is the word god, which is used differently by people following different religions.</a:t>
            </a:r>
            <a:endParaRPr lang="en-US" sz="2300" dirty="0">
              <a:solidFill>
                <a:schemeClr val="tx2"/>
              </a:solidFill>
            </a:endParaRPr>
          </a:p>
        </p:txBody>
      </p:sp>
      <p:sp>
        <p:nvSpPr>
          <p:cNvPr id="4" name="TextBox 3"/>
          <p:cNvSpPr txBox="1"/>
          <p:nvPr/>
        </p:nvSpPr>
        <p:spPr>
          <a:xfrm>
            <a:off x="685800" y="4191000"/>
            <a:ext cx="7848600" cy="1261884"/>
          </a:xfrm>
          <a:prstGeom prst="rect">
            <a:avLst/>
          </a:prstGeom>
          <a:noFill/>
        </p:spPr>
        <p:txBody>
          <a:bodyPr wrap="square" rtlCol="0">
            <a:spAutoFit/>
          </a:bodyPr>
          <a:lstStyle/>
          <a:p>
            <a:r>
              <a:rPr lang="en-US" sz="2800" b="1" dirty="0">
                <a:solidFill>
                  <a:schemeClr val="tx2"/>
                </a:solidFill>
              </a:rPr>
              <a:t>Examples:</a:t>
            </a:r>
          </a:p>
          <a:p>
            <a:r>
              <a:rPr lang="en-US" i="1" dirty="0">
                <a:solidFill>
                  <a:schemeClr val="tx2"/>
                </a:solidFill>
              </a:rPr>
              <a:t>	</a:t>
            </a:r>
            <a:r>
              <a:rPr lang="en-US" sz="2400" dirty="0">
                <a:solidFill>
                  <a:schemeClr val="tx2"/>
                </a:solidFill>
              </a:rPr>
              <a:t>They gave us cheap stuff. </a:t>
            </a:r>
          </a:p>
          <a:p>
            <a:r>
              <a:rPr lang="en-US" sz="2400" dirty="0">
                <a:solidFill>
                  <a:schemeClr val="tx2"/>
                </a:solidFill>
              </a:rPr>
              <a:t>	At this shop, they sell things cheap</a:t>
            </a:r>
          </a:p>
        </p:txBody>
      </p:sp>
      <p:pic>
        <p:nvPicPr>
          <p:cNvPr id="5" name="Picture 4" descr="LINE RED.jpg"/>
          <p:cNvPicPr>
            <a:picLocks noChangeAspect="1"/>
          </p:cNvPicPr>
          <p:nvPr/>
        </p:nvPicPr>
        <p:blipFill>
          <a:blip r:embed="rId2"/>
          <a:stretch>
            <a:fillRect/>
          </a:stretch>
        </p:blipFill>
        <p:spPr>
          <a:xfrm>
            <a:off x="0" y="1219200"/>
            <a:ext cx="9144000" cy="4590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4000" b="1" dirty="0">
                <a:solidFill>
                  <a:schemeClr val="accent2">
                    <a:lumMod val="50000"/>
                  </a:schemeClr>
                </a:solidFill>
              </a:rPr>
              <a:t>LANGUAGE BARRIERS</a:t>
            </a:r>
          </a:p>
        </p:txBody>
      </p:sp>
      <p:sp>
        <p:nvSpPr>
          <p:cNvPr id="3" name="Content Placeholder 2"/>
          <p:cNvSpPr>
            <a:spLocks noGrp="1"/>
          </p:cNvSpPr>
          <p:nvPr>
            <p:ph idx="1"/>
          </p:nvPr>
        </p:nvSpPr>
        <p:spPr/>
        <p:txBody>
          <a:bodyPr>
            <a:normAutofit/>
          </a:bodyPr>
          <a:lstStyle/>
          <a:p>
            <a:endParaRPr lang="en-US" sz="2800" b="1" dirty="0">
              <a:solidFill>
                <a:schemeClr val="tx2"/>
              </a:solidFill>
            </a:endParaRPr>
          </a:p>
          <a:p>
            <a:r>
              <a:rPr lang="en-US" sz="1800" b="0" i="0" dirty="0">
                <a:solidFill>
                  <a:srgbClr val="333333"/>
                </a:solidFill>
                <a:effectLst/>
                <a:latin typeface="Roboto"/>
              </a:rPr>
              <a:t>Language is needed for any kind of </a:t>
            </a:r>
            <a:r>
              <a:rPr lang="en-US" sz="1800" b="0" i="0" u="sng" strike="noStrike" dirty="0">
                <a:effectLst/>
                <a:latin typeface="Roboto"/>
                <a:hlinkClick r:id="rId2">
                  <a:extLst>
                    <a:ext uri="{A12FA001-AC4F-418D-AE19-62706E023703}">
                      <ahyp:hlinkClr xmlns:ahyp="http://schemas.microsoft.com/office/drawing/2018/hyperlinkcolor" val="tx"/>
                    </a:ext>
                  </a:extLst>
                </a:hlinkClick>
              </a:rPr>
              <a:t>communication</a:t>
            </a:r>
            <a:r>
              <a:rPr lang="en-US" sz="1800" b="0" i="0" dirty="0">
                <a:solidFill>
                  <a:srgbClr val="333333"/>
                </a:solidFill>
                <a:effectLst/>
                <a:latin typeface="Roboto"/>
              </a:rPr>
              <a:t> even people with speech impairments communicate with sign language and brail. Communication becomes difficult in situations where people don’t understand each others’ language. The inability to communicate using a language is known as language barrier to communication</a:t>
            </a:r>
            <a:r>
              <a:rPr lang="en-US" sz="1600" b="0" i="0" dirty="0">
                <a:solidFill>
                  <a:srgbClr val="333333"/>
                </a:solidFill>
                <a:effectLst/>
                <a:latin typeface="Roboto"/>
              </a:rPr>
              <a:t>.</a:t>
            </a:r>
            <a:endParaRPr lang="en-US" sz="2800" b="1" dirty="0">
              <a:solidFill>
                <a:schemeClr val="tx2"/>
              </a:solidFill>
            </a:endParaRPr>
          </a:p>
          <a:p>
            <a:pPr marL="0" indent="0">
              <a:buNone/>
            </a:pPr>
            <a:endParaRPr lang="en-US" sz="2800" b="1" dirty="0">
              <a:solidFill>
                <a:schemeClr val="tx2"/>
              </a:solidFill>
            </a:endParaRPr>
          </a:p>
        </p:txBody>
      </p:sp>
      <p:pic>
        <p:nvPicPr>
          <p:cNvPr id="4" name="Picture 3" descr="LINE RED.jpg"/>
          <p:cNvPicPr>
            <a:picLocks noChangeAspect="1"/>
          </p:cNvPicPr>
          <p:nvPr/>
        </p:nvPicPr>
        <p:blipFill>
          <a:blip r:embed="rId3"/>
          <a:stretch>
            <a:fillRect/>
          </a:stretch>
        </p:blipFill>
        <p:spPr>
          <a:xfrm>
            <a:off x="0" y="1219200"/>
            <a:ext cx="9144000" cy="45904"/>
          </a:xfrm>
          <a:prstGeom prst="rect">
            <a:avLst/>
          </a:prstGeom>
        </p:spPr>
      </p:pic>
      <p:pic>
        <p:nvPicPr>
          <p:cNvPr id="5" name="Picture 4" descr="Chalkboard-Globe.jpg"/>
          <p:cNvPicPr>
            <a:picLocks noChangeAspect="1"/>
          </p:cNvPicPr>
          <p:nvPr/>
        </p:nvPicPr>
        <p:blipFill>
          <a:blip r:embed="rId4" cstate="print"/>
          <a:stretch>
            <a:fillRect/>
          </a:stretch>
        </p:blipFill>
        <p:spPr>
          <a:xfrm>
            <a:off x="5257800" y="3884283"/>
            <a:ext cx="3200400" cy="212983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7960-1259-45F8-A8A1-4D6FB5FF5A99}"/>
              </a:ext>
            </a:extLst>
          </p:cNvPr>
          <p:cNvSpPr>
            <a:spLocks noGrp="1"/>
          </p:cNvSpPr>
          <p:nvPr>
            <p:ph type="title"/>
          </p:nvPr>
        </p:nvSpPr>
        <p:spPr/>
        <p:txBody>
          <a:bodyPr>
            <a:normAutofit fontScale="90000"/>
          </a:bodyPr>
          <a:lstStyle/>
          <a:p>
            <a:r>
              <a:rPr lang="en-US" b="0" i="0" dirty="0">
                <a:solidFill>
                  <a:srgbClr val="333333"/>
                </a:solidFill>
                <a:effectLst/>
                <a:latin typeface="Roboto"/>
              </a:rPr>
              <a:t>Causes of Language Barriers</a:t>
            </a:r>
            <a:br>
              <a:rPr lang="en-US" b="0" i="0" dirty="0">
                <a:solidFill>
                  <a:srgbClr val="333333"/>
                </a:solidFill>
                <a:effectLst/>
                <a:latin typeface="Roboto"/>
              </a:rPr>
            </a:br>
            <a:endParaRPr lang="en-US" dirty="0"/>
          </a:p>
        </p:txBody>
      </p:sp>
      <p:sp>
        <p:nvSpPr>
          <p:cNvPr id="3" name="Content Placeholder 2">
            <a:extLst>
              <a:ext uri="{FF2B5EF4-FFF2-40B4-BE49-F238E27FC236}">
                <a16:creationId xmlns:a16="http://schemas.microsoft.com/office/drawing/2014/main" id="{AB7243A7-EAC1-4CB1-BEDB-228FABA17DC4}"/>
              </a:ext>
            </a:extLst>
          </p:cNvPr>
          <p:cNvSpPr>
            <a:spLocks noGrp="1"/>
          </p:cNvSpPr>
          <p:nvPr>
            <p:ph idx="1"/>
          </p:nvPr>
        </p:nvSpPr>
        <p:spPr/>
        <p:txBody>
          <a:bodyPr>
            <a:normAutofit fontScale="62500" lnSpcReduction="20000"/>
          </a:bodyPr>
          <a:lstStyle/>
          <a:p>
            <a:pPr marL="0" indent="0" algn="l" fontAlgn="base">
              <a:buNone/>
            </a:pPr>
            <a:r>
              <a:rPr lang="en-US" b="1" i="0" dirty="0">
                <a:solidFill>
                  <a:srgbClr val="333333"/>
                </a:solidFill>
                <a:effectLst/>
                <a:latin typeface="+mj-lt"/>
              </a:rPr>
              <a:t>Difference in Language</a:t>
            </a:r>
          </a:p>
          <a:p>
            <a:pPr algn="l" fontAlgn="base"/>
            <a:r>
              <a:rPr lang="en-US" sz="2900" b="0" i="0" dirty="0">
                <a:solidFill>
                  <a:srgbClr val="333333"/>
                </a:solidFill>
                <a:effectLst/>
                <a:latin typeface="+mj-lt"/>
              </a:rPr>
              <a:t>Difference in language is the most obvious barrier to communication as two people speaking two different languages cannot communicate with each other. For example, an American goes to China. The person does not understand Chinese and most people in China do not understand English. So, when the person speaks, the communication is worthless as the other Chinese person doesn’t understand it.</a:t>
            </a:r>
          </a:p>
          <a:p>
            <a:pPr marL="0" indent="0" algn="l" fontAlgn="base">
              <a:buNone/>
            </a:pPr>
            <a:r>
              <a:rPr lang="en-US" sz="2900" b="1" i="0" dirty="0">
                <a:solidFill>
                  <a:srgbClr val="333333"/>
                </a:solidFill>
                <a:effectLst/>
                <a:latin typeface="Roboto"/>
              </a:rPr>
              <a:t>No Clear Speech</a:t>
            </a:r>
          </a:p>
          <a:p>
            <a:pPr algn="l" fontAlgn="base"/>
            <a:r>
              <a:rPr lang="en-US" sz="2900" b="0" i="0" dirty="0">
                <a:solidFill>
                  <a:srgbClr val="333333"/>
                </a:solidFill>
                <a:effectLst/>
                <a:latin typeface="Roboto"/>
              </a:rPr>
              <a:t>People who speak soft or in a small voice cannot be understood. The sender might be saying something whereas the receiver might understand something else. Though speaking common language, people might have difficulty understanding the meaning of the message and the feedbacks. This might also be a cause of obstacle in communication.</a:t>
            </a:r>
          </a:p>
          <a:p>
            <a:pPr marL="0" indent="0">
              <a:buNone/>
            </a:pPr>
            <a:br>
              <a:rPr lang="en-US" dirty="0"/>
            </a:br>
            <a:br>
              <a:rPr lang="en-US" dirty="0"/>
            </a:br>
            <a:endParaRPr lang="en-US" dirty="0"/>
          </a:p>
        </p:txBody>
      </p:sp>
    </p:spTree>
    <p:extLst>
      <p:ext uri="{BB962C8B-B14F-4D97-AF65-F5344CB8AC3E}">
        <p14:creationId xmlns:p14="http://schemas.microsoft.com/office/powerpoint/2010/main" val="3754141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a:effectLst/>
        </p:spPr>
        <p:txBody>
          <a:bodyPr>
            <a:noAutofit/>
          </a:bodyPr>
          <a:lstStyle/>
          <a:p>
            <a:pPr marL="342900" lvl="0" indent="-342900">
              <a:spcBef>
                <a:spcPct val="20000"/>
              </a:spcBef>
            </a:pPr>
            <a:r>
              <a:rPr lang="en-US" sz="9600" b="1" dirty="0">
                <a:solidFill>
                  <a:schemeClr val="tx2"/>
                </a:solidFill>
              </a:rPr>
              <a:t>BARRIERS</a:t>
            </a:r>
          </a:p>
        </p:txBody>
      </p:sp>
      <p:sp>
        <p:nvSpPr>
          <p:cNvPr id="3" name="Content Placeholder 2"/>
          <p:cNvSpPr>
            <a:spLocks noGrp="1"/>
          </p:cNvSpPr>
          <p:nvPr>
            <p:ph idx="1"/>
          </p:nvPr>
        </p:nvSpPr>
        <p:spPr>
          <a:xfrm>
            <a:off x="533400" y="1524000"/>
            <a:ext cx="8229600" cy="4525963"/>
          </a:xfrm>
        </p:spPr>
        <p:txBody>
          <a:bodyPr>
            <a:normAutofit/>
          </a:bodyPr>
          <a:lstStyle/>
          <a:p>
            <a:pPr>
              <a:buNone/>
            </a:pPr>
            <a:endParaRPr lang="en-US" sz="2000" b="1" dirty="0"/>
          </a:p>
          <a:p>
            <a:pPr lvl="1"/>
            <a:endParaRPr lang="en-US" sz="2000" dirty="0"/>
          </a:p>
          <a:p>
            <a:endParaRPr lang="en-US" sz="2400" dirty="0"/>
          </a:p>
        </p:txBody>
      </p:sp>
      <p:sp>
        <p:nvSpPr>
          <p:cNvPr id="5" name="Content Placeholder 4"/>
          <p:cNvSpPr>
            <a:spLocks noGrp="1"/>
          </p:cNvSpPr>
          <p:nvPr>
            <p:ph sz="half" idx="4294967295"/>
          </p:nvPr>
        </p:nvSpPr>
        <p:spPr>
          <a:xfrm>
            <a:off x="5562600" y="2971800"/>
            <a:ext cx="3581400" cy="3687763"/>
          </a:xfrm>
        </p:spPr>
        <p:txBody>
          <a:bodyPr>
            <a:normAutofit/>
          </a:bodyPr>
          <a:lstStyle/>
          <a:p>
            <a:pPr lvl="1" algn="ctr">
              <a:buNone/>
            </a:pPr>
            <a:endParaRPr lang="en-US" sz="2000" dirty="0"/>
          </a:p>
          <a:p>
            <a:endParaRPr lang="en-US" dirty="0"/>
          </a:p>
        </p:txBody>
      </p:sp>
      <p:pic>
        <p:nvPicPr>
          <p:cNvPr id="7" name="Picture 6" descr="LINE RED.jpg"/>
          <p:cNvPicPr>
            <a:picLocks noChangeAspect="1"/>
          </p:cNvPicPr>
          <p:nvPr/>
        </p:nvPicPr>
        <p:blipFill>
          <a:blip r:embed="rId2"/>
          <a:stretch>
            <a:fillRect/>
          </a:stretch>
        </p:blipFill>
        <p:spPr>
          <a:xfrm>
            <a:off x="0" y="1447800"/>
            <a:ext cx="9144000" cy="45904"/>
          </a:xfrm>
          <a:prstGeom prst="rect">
            <a:avLst/>
          </a:prstGeom>
        </p:spPr>
      </p:pic>
      <p:sp>
        <p:nvSpPr>
          <p:cNvPr id="9" name="Rectangle 8"/>
          <p:cNvSpPr/>
          <p:nvPr/>
        </p:nvSpPr>
        <p:spPr>
          <a:xfrm>
            <a:off x="381000" y="2133601"/>
            <a:ext cx="8534400" cy="3046988"/>
          </a:xfrm>
          <a:prstGeom prst="rect">
            <a:avLst/>
          </a:prstGeom>
        </p:spPr>
        <p:txBody>
          <a:bodyPr wrap="square">
            <a:spAutoFit/>
          </a:bodyPr>
          <a:lstStyle/>
          <a:p>
            <a:endParaRPr lang="en-US" sz="2400" dirty="0">
              <a:solidFill>
                <a:schemeClr val="accent2">
                  <a:lumMod val="50000"/>
                </a:schemeClr>
              </a:solidFill>
            </a:endParaRPr>
          </a:p>
          <a:p>
            <a:r>
              <a:rPr lang="en-US" sz="2400" b="1" dirty="0">
                <a:solidFill>
                  <a:schemeClr val="accent2">
                    <a:lumMod val="50000"/>
                  </a:schemeClr>
                </a:solidFill>
              </a:rPr>
              <a:t>Anything that hinders the process of communication at any of these levels is a barrier to communication</a:t>
            </a:r>
          </a:p>
          <a:p>
            <a:endParaRPr lang="en-US" sz="2400" b="1" dirty="0">
              <a:solidFill>
                <a:schemeClr val="accent2">
                  <a:lumMod val="50000"/>
                </a:schemeClr>
              </a:solidFill>
            </a:endParaRPr>
          </a:p>
          <a:p>
            <a:r>
              <a:rPr lang="en-US" sz="2400" b="1" dirty="0">
                <a:solidFill>
                  <a:schemeClr val="accent2">
                    <a:lumMod val="50000"/>
                  </a:schemeClr>
                </a:solidFill>
              </a:rPr>
              <a:t>Barriers to communication can be defined as the aspects or conditions that interfere with effective exchange of ideas or thoughts.</a:t>
            </a:r>
            <a:br>
              <a:rPr lang="en-US" sz="2400" dirty="0">
                <a:solidFill>
                  <a:schemeClr val="accent2">
                    <a:lumMod val="50000"/>
                  </a:schemeClr>
                </a:solidFill>
              </a:rPr>
            </a:br>
            <a:endParaRPr lang="en-US" sz="2400" dirty="0">
              <a:solidFill>
                <a:schemeClr val="accent2">
                  <a:lumMod val="50000"/>
                </a:schemeClr>
              </a:solidFill>
            </a:endParaRPr>
          </a:p>
        </p:txBody>
      </p:sp>
      <p:pic>
        <p:nvPicPr>
          <p:cNvPr id="8" name="Picture 7" descr="6744018.jpg"/>
          <p:cNvPicPr>
            <a:picLocks noChangeAspect="1"/>
          </p:cNvPicPr>
          <p:nvPr/>
        </p:nvPicPr>
        <p:blipFill>
          <a:blip r:embed="rId3"/>
          <a:stretch>
            <a:fillRect/>
          </a:stretch>
        </p:blipFill>
        <p:spPr>
          <a:xfrm>
            <a:off x="7010400" y="228600"/>
            <a:ext cx="1219200" cy="1875692"/>
          </a:xfrm>
          <a:prstGeom prst="rect">
            <a:avLst/>
          </a:prstGeom>
        </p:spPr>
      </p:pic>
      <p:pic>
        <p:nvPicPr>
          <p:cNvPr id="10" name="Picture 9" descr="stock-photo-young-man-dressed-in-black-is-pushing-at-invisible-wall-127355453.jpg"/>
          <p:cNvPicPr>
            <a:picLocks noChangeAspect="1"/>
          </p:cNvPicPr>
          <p:nvPr/>
        </p:nvPicPr>
        <p:blipFill>
          <a:blip r:embed="rId4"/>
          <a:stretch>
            <a:fillRect/>
          </a:stretch>
        </p:blipFill>
        <p:spPr>
          <a:xfrm>
            <a:off x="990600" y="228600"/>
            <a:ext cx="1219200" cy="191060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A37B2-CE22-43AA-A215-BB571FA3551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CACDB8B-2C8A-4315-9419-5069FAF8D4B6}"/>
              </a:ext>
            </a:extLst>
          </p:cNvPr>
          <p:cNvSpPr>
            <a:spLocks noGrp="1"/>
          </p:cNvSpPr>
          <p:nvPr>
            <p:ph idx="1"/>
          </p:nvPr>
        </p:nvSpPr>
        <p:spPr>
          <a:xfrm>
            <a:off x="381000" y="1600200"/>
            <a:ext cx="8305800" cy="4983162"/>
          </a:xfrm>
        </p:spPr>
        <p:txBody>
          <a:bodyPr>
            <a:normAutofit lnSpcReduction="10000"/>
          </a:bodyPr>
          <a:lstStyle/>
          <a:p>
            <a:pPr marL="0" indent="0" algn="l" fontAlgn="base">
              <a:buNone/>
            </a:pPr>
            <a:r>
              <a:rPr lang="en-US" b="0" i="0" dirty="0">
                <a:solidFill>
                  <a:srgbClr val="333333"/>
                </a:solidFill>
                <a:effectLst/>
                <a:latin typeface="Roboto"/>
              </a:rPr>
              <a:t>Use of Jargons and Slang</a:t>
            </a:r>
          </a:p>
          <a:p>
            <a:pPr algn="l" fontAlgn="base"/>
            <a:r>
              <a:rPr lang="en-US" sz="1800" b="0" i="0" dirty="0">
                <a:solidFill>
                  <a:srgbClr val="333333"/>
                </a:solidFill>
                <a:effectLst/>
                <a:latin typeface="Roboto"/>
              </a:rPr>
              <a:t>Jargons are the technical words used in communication. It might be different according to different professions, specialty and technical field of a person.</a:t>
            </a:r>
          </a:p>
          <a:p>
            <a:pPr algn="l" fontAlgn="base"/>
            <a:r>
              <a:rPr lang="en-US" sz="1800" b="0" i="0" dirty="0">
                <a:solidFill>
                  <a:srgbClr val="333333"/>
                </a:solidFill>
                <a:effectLst/>
                <a:latin typeface="Roboto"/>
              </a:rPr>
              <a:t>For example, technical words used by doctors and lawyers are extremely different. If they start talking, both of them will not get what the other is talking about.</a:t>
            </a:r>
          </a:p>
          <a:p>
            <a:pPr algn="l" fontAlgn="base"/>
            <a:r>
              <a:rPr lang="en-US" sz="1800" b="0" i="0" dirty="0">
                <a:solidFill>
                  <a:srgbClr val="333333"/>
                </a:solidFill>
                <a:effectLst/>
                <a:latin typeface="Roboto"/>
              </a:rPr>
              <a:t>Similarly, the use of slang also makes communication ineffective. For example, the use of word “grass” to describe marijuana can act as a barrier for the people who do not know the slang meaning.</a:t>
            </a:r>
          </a:p>
          <a:p>
            <a:pPr marL="0" indent="0" algn="l" fontAlgn="base">
              <a:buNone/>
            </a:pPr>
            <a:r>
              <a:rPr lang="en-US" sz="2400" b="1" i="0" dirty="0">
                <a:solidFill>
                  <a:srgbClr val="333333"/>
                </a:solidFill>
                <a:effectLst/>
                <a:latin typeface="Roboto"/>
              </a:rPr>
              <a:t>Word Choice</a:t>
            </a:r>
          </a:p>
          <a:p>
            <a:pPr algn="l" fontAlgn="base"/>
            <a:r>
              <a:rPr lang="en-US" sz="1800" b="0" i="0" dirty="0">
                <a:solidFill>
                  <a:srgbClr val="333333"/>
                </a:solidFill>
                <a:effectLst/>
                <a:latin typeface="Roboto"/>
              </a:rPr>
              <a:t>The choice of word used in describing anything must be considered before communicating. The words used by a particular person to show their agreement on something can be taken as sarcasm which is negative in nature.</a:t>
            </a:r>
          </a:p>
          <a:p>
            <a:pPr marL="0" indent="0">
              <a:buNone/>
            </a:pPr>
            <a:br>
              <a:rPr lang="en-US" sz="1100" dirty="0"/>
            </a:br>
            <a:endParaRPr lang="en-US" sz="1800" b="0" i="0" dirty="0">
              <a:solidFill>
                <a:srgbClr val="333333"/>
              </a:solidFill>
              <a:effectLst/>
              <a:latin typeface="Roboto"/>
            </a:endParaRPr>
          </a:p>
          <a:p>
            <a:endParaRPr lang="en-US" dirty="0"/>
          </a:p>
        </p:txBody>
      </p:sp>
    </p:spTree>
    <p:extLst>
      <p:ext uri="{BB962C8B-B14F-4D97-AF65-F5344CB8AC3E}">
        <p14:creationId xmlns:p14="http://schemas.microsoft.com/office/powerpoint/2010/main" val="3775654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21904-9D38-4FA1-80AA-6F7A96BE40DD}"/>
              </a:ext>
            </a:extLst>
          </p:cNvPr>
          <p:cNvSpPr>
            <a:spLocks noGrp="1"/>
          </p:cNvSpPr>
          <p:nvPr>
            <p:ph type="title"/>
          </p:nvPr>
        </p:nvSpPr>
        <p:spPr/>
        <p:txBody>
          <a:bodyPr>
            <a:normAutofit/>
          </a:bodyPr>
          <a:lstStyle/>
          <a:p>
            <a:endParaRPr lang="en-US" dirty="0"/>
          </a:p>
        </p:txBody>
      </p:sp>
      <p:sp>
        <p:nvSpPr>
          <p:cNvPr id="3" name="Content Placeholder 2">
            <a:extLst>
              <a:ext uri="{FF2B5EF4-FFF2-40B4-BE49-F238E27FC236}">
                <a16:creationId xmlns:a16="http://schemas.microsoft.com/office/drawing/2014/main" id="{141C8900-D07D-41CF-A7AB-398269DAEFB3}"/>
              </a:ext>
            </a:extLst>
          </p:cNvPr>
          <p:cNvSpPr>
            <a:spLocks noGrp="1"/>
          </p:cNvSpPr>
          <p:nvPr>
            <p:ph idx="1"/>
          </p:nvPr>
        </p:nvSpPr>
        <p:spPr>
          <a:xfrm>
            <a:off x="457200" y="1656471"/>
            <a:ext cx="8229600" cy="4525963"/>
          </a:xfrm>
        </p:spPr>
        <p:txBody>
          <a:bodyPr>
            <a:normAutofit/>
          </a:bodyPr>
          <a:lstStyle/>
          <a:p>
            <a:pPr marL="0" indent="0">
              <a:buNone/>
            </a:pPr>
            <a:r>
              <a:rPr lang="en-US" sz="2000" b="0" i="0" dirty="0">
                <a:solidFill>
                  <a:srgbClr val="333333"/>
                </a:solidFill>
                <a:effectLst/>
                <a:latin typeface="Roboto"/>
              </a:rPr>
              <a:t>GRAMMAR AND SPELLING</a:t>
            </a:r>
          </a:p>
          <a:p>
            <a:r>
              <a:rPr lang="en-US" sz="2000" b="0" i="0" dirty="0">
                <a:solidFill>
                  <a:srgbClr val="333333"/>
                </a:solidFill>
                <a:effectLst/>
                <a:latin typeface="Roboto"/>
              </a:rPr>
              <a:t>Grammar and spelling becomes a barrier in communication as people from different parts of the world can be using it differently even in a particular word. Similarly, grammar and spelling mistakes create a huge communication barrier in written communication.</a:t>
            </a:r>
          </a:p>
          <a:p>
            <a:r>
              <a:rPr lang="en-US" sz="2000" b="0" i="0" dirty="0">
                <a:solidFill>
                  <a:srgbClr val="333333"/>
                </a:solidFill>
                <a:effectLst/>
                <a:latin typeface="Roboto"/>
              </a:rPr>
              <a:t>or example, a person makes a mistake of typing done as don. The spelling and grammar checker of the computer does not label it as wrong as don is also a correct word. But, the word can change the whole meaning of the sentence or make the sentence not understandable.</a:t>
            </a:r>
            <a:endParaRPr lang="en-US" sz="2000" dirty="0"/>
          </a:p>
        </p:txBody>
      </p:sp>
    </p:spTree>
    <p:extLst>
      <p:ext uri="{BB962C8B-B14F-4D97-AF65-F5344CB8AC3E}">
        <p14:creationId xmlns:p14="http://schemas.microsoft.com/office/powerpoint/2010/main" val="2333615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ullying.jpg"/>
          <p:cNvPicPr>
            <a:picLocks noChangeAspect="1"/>
          </p:cNvPicPr>
          <p:nvPr/>
        </p:nvPicPr>
        <p:blipFill>
          <a:blip r:embed="rId2">
            <a:lum bright="-19000" contrast="15000"/>
          </a:blip>
          <a:stretch>
            <a:fillRect/>
          </a:stretch>
        </p:blipFill>
        <p:spPr>
          <a:xfrm>
            <a:off x="0" y="-678"/>
            <a:ext cx="9144000" cy="6859356"/>
          </a:xfrm>
          <a:prstGeom prst="rect">
            <a:avLst/>
          </a:prstGeom>
        </p:spPr>
      </p:pic>
      <p:sp>
        <p:nvSpPr>
          <p:cNvPr id="5" name="TextBox 4"/>
          <p:cNvSpPr txBox="1"/>
          <p:nvPr/>
        </p:nvSpPr>
        <p:spPr>
          <a:xfrm>
            <a:off x="0" y="152400"/>
            <a:ext cx="9144000" cy="2215991"/>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en-US" sz="6000" b="1" dirty="0">
                <a:solidFill>
                  <a:schemeClr val="bg1"/>
                </a:solidFill>
              </a:rPr>
              <a:t>SOCIO-PSYCHOLOGICAL BARRIERS</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914399"/>
          </a:xfrm>
        </p:spPr>
        <p:txBody>
          <a:bodyPr>
            <a:noAutofit/>
          </a:bodyPr>
          <a:lstStyle/>
          <a:p>
            <a:r>
              <a:rPr lang="en-US" dirty="0">
                <a:latin typeface="Algerian" pitchFamily="82" charset="0"/>
              </a:rPr>
              <a:t>What is Psychological barrier?</a:t>
            </a:r>
          </a:p>
        </p:txBody>
      </p:sp>
      <p:sp>
        <p:nvSpPr>
          <p:cNvPr id="3" name="Subtitle 2"/>
          <p:cNvSpPr>
            <a:spLocks noGrp="1"/>
          </p:cNvSpPr>
          <p:nvPr>
            <p:ph type="subTitle" idx="1"/>
          </p:nvPr>
        </p:nvSpPr>
        <p:spPr>
          <a:xfrm>
            <a:off x="990600" y="1981200"/>
            <a:ext cx="4495800" cy="3657600"/>
          </a:xfrm>
        </p:spPr>
        <p:txBody>
          <a:bodyPr>
            <a:normAutofit fontScale="62500" lnSpcReduction="20000"/>
          </a:bodyPr>
          <a:lstStyle/>
          <a:p>
            <a:r>
              <a:rPr lang="en-US" b="1" dirty="0">
                <a:solidFill>
                  <a:schemeClr val="tx1"/>
                </a:solidFill>
                <a:latin typeface="Aharoni" pitchFamily="2" charset="-79"/>
                <a:cs typeface="Aharoni" pitchFamily="2" charset="-79"/>
              </a:rPr>
              <a:t>Psychological barriers can be described as the cause of distorted communication because of human psychology problems.</a:t>
            </a:r>
          </a:p>
          <a:p>
            <a:r>
              <a:rPr lang="en-US" b="0" i="0" dirty="0">
                <a:solidFill>
                  <a:srgbClr val="333333"/>
                </a:solidFill>
                <a:effectLst/>
                <a:latin typeface="Roboto"/>
              </a:rPr>
              <a:t>Communication is highly influenced by the mental condition that the communicators are in and is disturbed by mental disturbance. If the people involved in communication are not emotionally well, they won’t be able to communicate properly.</a:t>
            </a:r>
            <a:r>
              <a:rPr lang="en-US" b="1" dirty="0">
                <a:solidFill>
                  <a:schemeClr val="tx1"/>
                </a:solidFill>
                <a:latin typeface="Aharoni" pitchFamily="2" charset="-79"/>
                <a:cs typeface="Aharoni" pitchFamily="2" charset="-79"/>
              </a:rPr>
              <a:t> </a:t>
            </a:r>
          </a:p>
        </p:txBody>
      </p:sp>
      <p:pic>
        <p:nvPicPr>
          <p:cNvPr id="4" name="Picture 3" descr="C:\Users\pradip\Desktop\Communication skills\presentation\imagesr.jpg"/>
          <p:cNvPicPr>
            <a:picLocks noChangeAspect="1" noChangeArrowheads="1"/>
          </p:cNvPicPr>
          <p:nvPr/>
        </p:nvPicPr>
        <p:blipFill>
          <a:blip r:embed="rId2"/>
          <a:srcRect/>
          <a:stretch>
            <a:fillRect/>
          </a:stretch>
        </p:blipFill>
        <p:spPr bwMode="auto">
          <a:xfrm>
            <a:off x="6172200" y="1905000"/>
            <a:ext cx="2743200" cy="27432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FD00B-65D3-4BC2-951C-44A053C7DE7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FADEA72-223A-444E-944F-27EFCD2996FC}"/>
              </a:ext>
            </a:extLst>
          </p:cNvPr>
          <p:cNvSpPr>
            <a:spLocks noGrp="1"/>
          </p:cNvSpPr>
          <p:nvPr>
            <p:ph idx="1"/>
          </p:nvPr>
        </p:nvSpPr>
        <p:spPr/>
        <p:txBody>
          <a:bodyPr>
            <a:normAutofit/>
          </a:bodyPr>
          <a:lstStyle/>
          <a:p>
            <a:pPr marL="0" indent="0" algn="l" fontAlgn="base">
              <a:buNone/>
            </a:pPr>
            <a:r>
              <a:rPr lang="en-US" sz="2000" b="1" i="0" dirty="0">
                <a:solidFill>
                  <a:srgbClr val="333333"/>
                </a:solidFill>
                <a:effectLst/>
                <a:latin typeface="Roboto"/>
              </a:rPr>
              <a:t>Lack of Attention</a:t>
            </a:r>
          </a:p>
          <a:p>
            <a:pPr algn="l" fontAlgn="base"/>
            <a:r>
              <a:rPr lang="en-US" sz="2000" b="0" i="0" dirty="0">
                <a:solidFill>
                  <a:srgbClr val="333333"/>
                </a:solidFill>
                <a:effectLst/>
                <a:latin typeface="Roboto"/>
              </a:rPr>
              <a:t>When a person’s mind is distracted or preoccupied with other things, the person is not able to form proper message, listen to what others tell him/her, interpret the message as required and give proper feedback. The communication will face problems and becomes ineffective</a:t>
            </a:r>
          </a:p>
          <a:p>
            <a:pPr marL="0" indent="0" algn="l" fontAlgn="base">
              <a:buNone/>
            </a:pPr>
            <a:r>
              <a:rPr lang="en-US" sz="1800" b="1" i="0" dirty="0">
                <a:solidFill>
                  <a:srgbClr val="333333"/>
                </a:solidFill>
                <a:effectLst/>
                <a:latin typeface="Roboto"/>
              </a:rPr>
              <a:t>Poor Retention</a:t>
            </a:r>
          </a:p>
          <a:p>
            <a:pPr algn="l" fontAlgn="base"/>
            <a:r>
              <a:rPr lang="en-US" sz="1800" b="0" i="0" dirty="0">
                <a:solidFill>
                  <a:srgbClr val="333333"/>
                </a:solidFill>
                <a:effectLst/>
                <a:latin typeface="Roboto"/>
              </a:rPr>
              <a:t>Retention of information is the capacity of the memory of the brain to store information and the way brain stores information in memory. Brain does not store all the information it comes across, but only the ones it deems useful for future. So, half the information is lost in the retention process.</a:t>
            </a:r>
          </a:p>
          <a:p>
            <a:endParaRPr lang="en-US" dirty="0"/>
          </a:p>
        </p:txBody>
      </p:sp>
    </p:spTree>
    <p:extLst>
      <p:ext uri="{BB962C8B-B14F-4D97-AF65-F5344CB8AC3E}">
        <p14:creationId xmlns:p14="http://schemas.microsoft.com/office/powerpoint/2010/main" val="3054219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5A762-B76A-4149-A7DC-DB83427C93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B77349C-3E7C-4C59-9035-BD621FC2292F}"/>
              </a:ext>
            </a:extLst>
          </p:cNvPr>
          <p:cNvSpPr>
            <a:spLocks noGrp="1"/>
          </p:cNvSpPr>
          <p:nvPr>
            <p:ph idx="1"/>
          </p:nvPr>
        </p:nvSpPr>
        <p:spPr/>
        <p:txBody>
          <a:bodyPr>
            <a:normAutofit/>
          </a:bodyPr>
          <a:lstStyle/>
          <a:p>
            <a:pPr algn="l" fontAlgn="base"/>
            <a:r>
              <a:rPr lang="en-US" sz="2400" b="0" i="0" dirty="0">
                <a:solidFill>
                  <a:srgbClr val="333333"/>
                </a:solidFill>
                <a:effectLst/>
                <a:latin typeface="Roboto"/>
              </a:rPr>
              <a:t>For example, you were told about a friend coming to meet you before a month and had been given the person’s name, address, phone number, etc. Now, you have to communicate the information to somebody else. At the time, you only remember the name and address and forget the phone number. The truth can change or distort due to poor retention which acts as </a:t>
            </a:r>
            <a:r>
              <a:rPr lang="en-US" sz="2400" dirty="0">
                <a:solidFill>
                  <a:srgbClr val="2B0000"/>
                </a:solidFill>
                <a:latin typeface="Roboto"/>
              </a:rPr>
              <a:t>barrier to communication</a:t>
            </a:r>
            <a:r>
              <a:rPr lang="en-US" sz="2400" b="0" i="0" dirty="0">
                <a:solidFill>
                  <a:srgbClr val="333333"/>
                </a:solidFill>
                <a:effectLst/>
                <a:latin typeface="Roboto"/>
              </a:rPr>
              <a:t>.</a:t>
            </a:r>
          </a:p>
          <a:p>
            <a:br>
              <a:rPr lang="en-US" sz="2000" dirty="0"/>
            </a:br>
            <a:endParaRPr lang="en-US" sz="3600" b="0" i="0" dirty="0">
              <a:solidFill>
                <a:srgbClr val="333333"/>
              </a:solidFill>
              <a:effectLst/>
              <a:latin typeface="Roboto"/>
            </a:endParaRPr>
          </a:p>
          <a:p>
            <a:endParaRPr lang="en-US" dirty="0"/>
          </a:p>
        </p:txBody>
      </p:sp>
    </p:spTree>
    <p:extLst>
      <p:ext uri="{BB962C8B-B14F-4D97-AF65-F5344CB8AC3E}">
        <p14:creationId xmlns:p14="http://schemas.microsoft.com/office/powerpoint/2010/main" val="2397038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8CFB0-0C31-4202-A7B3-18BC7EBC864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E535428-FD40-417F-A7D0-8DDD9694ECF0}"/>
              </a:ext>
            </a:extLst>
          </p:cNvPr>
          <p:cNvSpPr>
            <a:spLocks noGrp="1"/>
          </p:cNvSpPr>
          <p:nvPr>
            <p:ph idx="1"/>
          </p:nvPr>
        </p:nvSpPr>
        <p:spPr/>
        <p:txBody>
          <a:bodyPr>
            <a:normAutofit/>
          </a:bodyPr>
          <a:lstStyle/>
          <a:p>
            <a:pPr marL="0" indent="0" algn="l" fontAlgn="base">
              <a:buNone/>
            </a:pPr>
            <a:r>
              <a:rPr lang="en-US" sz="1800" b="1" i="0" dirty="0">
                <a:solidFill>
                  <a:srgbClr val="333333"/>
                </a:solidFill>
                <a:effectLst/>
                <a:latin typeface="Roboto"/>
              </a:rPr>
              <a:t>Distrust and Defensiveness</a:t>
            </a:r>
          </a:p>
          <a:p>
            <a:pPr algn="l" fontAlgn="base"/>
            <a:r>
              <a:rPr lang="en-US" sz="1800" b="0" i="0" dirty="0">
                <a:solidFill>
                  <a:srgbClr val="333333"/>
                </a:solidFill>
                <a:effectLst/>
                <a:latin typeface="Roboto"/>
              </a:rPr>
              <a:t>Communication is successful when the communicators trust each other.</a:t>
            </a:r>
          </a:p>
          <a:p>
            <a:pPr algn="l" fontAlgn="base"/>
            <a:r>
              <a:rPr lang="en-US" sz="1800" b="0" i="0" dirty="0">
                <a:solidFill>
                  <a:srgbClr val="333333"/>
                </a:solidFill>
                <a:effectLst/>
                <a:latin typeface="Roboto"/>
              </a:rPr>
              <a:t>Lack of trust makes them derive negative meaning of the message and they ignore the message. When a person tries to force his/her own ideas and opinions, then receiver does not listen. If the receiver does not agree to the message provided or thinks of it as a threat, he/she will not listen to it.</a:t>
            </a:r>
          </a:p>
          <a:p>
            <a:pPr algn="l" fontAlgn="base"/>
            <a:r>
              <a:rPr lang="en-US" sz="1800" b="0" i="0" dirty="0">
                <a:solidFill>
                  <a:srgbClr val="333333"/>
                </a:solidFill>
                <a:effectLst/>
                <a:latin typeface="Roboto"/>
              </a:rPr>
              <a:t>Similarly, when the message is not transferred across to the receiver, the communication fails. For example, I don’t trust a friend, I will only give the details, of what is happening in my personal life which I think are harmless.</a:t>
            </a:r>
          </a:p>
          <a:p>
            <a:pPr marL="0" indent="0" algn="l" fontAlgn="base">
              <a:buNone/>
            </a:pPr>
            <a:endParaRPr lang="en-US" b="0" i="0" dirty="0">
              <a:solidFill>
                <a:srgbClr val="333333"/>
              </a:solidFill>
              <a:effectLst/>
              <a:latin typeface="Roboto"/>
            </a:endParaRPr>
          </a:p>
          <a:p>
            <a:endParaRPr lang="en-US" dirty="0"/>
          </a:p>
        </p:txBody>
      </p:sp>
    </p:spTree>
    <p:extLst>
      <p:ext uri="{BB962C8B-B14F-4D97-AF65-F5344CB8AC3E}">
        <p14:creationId xmlns:p14="http://schemas.microsoft.com/office/powerpoint/2010/main" val="3003091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A8DC6-7F50-40A1-8540-90EDCA4FCD6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26BAFD6-7EBE-4722-A495-3C98036F16C5}"/>
              </a:ext>
            </a:extLst>
          </p:cNvPr>
          <p:cNvSpPr>
            <a:spLocks noGrp="1"/>
          </p:cNvSpPr>
          <p:nvPr>
            <p:ph idx="1"/>
          </p:nvPr>
        </p:nvSpPr>
        <p:spPr/>
        <p:txBody>
          <a:bodyPr>
            <a:normAutofit/>
          </a:bodyPr>
          <a:lstStyle/>
          <a:p>
            <a:pPr marL="0" indent="0" algn="l" fontAlgn="base">
              <a:buNone/>
            </a:pPr>
            <a:r>
              <a:rPr lang="en-US" sz="2000" b="1" i="0" dirty="0">
                <a:solidFill>
                  <a:srgbClr val="333333"/>
                </a:solidFill>
                <a:effectLst/>
                <a:latin typeface="Roboto"/>
              </a:rPr>
              <a:t>Perception, Viewpoint, Attitudes and Opinions</a:t>
            </a:r>
          </a:p>
          <a:p>
            <a:pPr algn="l" fontAlgn="base"/>
            <a:r>
              <a:rPr lang="en-US" sz="2000" b="0" i="0" dirty="0">
                <a:solidFill>
                  <a:srgbClr val="333333"/>
                </a:solidFill>
                <a:effectLst/>
                <a:latin typeface="Roboto"/>
              </a:rPr>
              <a:t>Perception is the mindset using which people judge, understand and interpret everything. Each person has his/he own perception of reality which is shaped from mental and sensory experiences.</a:t>
            </a:r>
          </a:p>
          <a:p>
            <a:pPr algn="l" fontAlgn="base"/>
            <a:r>
              <a:rPr lang="en-US" sz="2000" b="0" i="0" dirty="0">
                <a:solidFill>
                  <a:srgbClr val="333333"/>
                </a:solidFill>
                <a:effectLst/>
                <a:latin typeface="Roboto"/>
              </a:rPr>
              <a:t>Likewise, viewpoint is also a mindset to look at the world. Sender might have a particular viewpoint that is not shared by the receiver. The sender does not explain the viewpoint but takes the viewpoint as granted. The message is not understood by the receiver as must have been understood, creating a barrier to effective communication.</a:t>
            </a:r>
          </a:p>
          <a:p>
            <a:endParaRPr lang="en-US" dirty="0"/>
          </a:p>
        </p:txBody>
      </p:sp>
    </p:spTree>
    <p:extLst>
      <p:ext uri="{BB962C8B-B14F-4D97-AF65-F5344CB8AC3E}">
        <p14:creationId xmlns:p14="http://schemas.microsoft.com/office/powerpoint/2010/main" val="3458484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85FAB-932A-433D-9779-30376E777E2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51D051E-9848-4BA6-8753-866B865BA4B9}"/>
              </a:ext>
            </a:extLst>
          </p:cNvPr>
          <p:cNvSpPr>
            <a:spLocks noGrp="1"/>
          </p:cNvSpPr>
          <p:nvPr>
            <p:ph idx="1"/>
          </p:nvPr>
        </p:nvSpPr>
        <p:spPr/>
        <p:txBody>
          <a:bodyPr>
            <a:normAutofit/>
          </a:bodyPr>
          <a:lstStyle/>
          <a:p>
            <a:pPr algn="l" fontAlgn="base"/>
            <a:r>
              <a:rPr lang="en-US" sz="2000" b="0" i="0" dirty="0">
                <a:solidFill>
                  <a:srgbClr val="333333"/>
                </a:solidFill>
                <a:effectLst/>
                <a:latin typeface="Roboto"/>
              </a:rPr>
              <a:t>Attitude is the established way in which we think and feel about things and ideas which also creates a psychological communication barrier.</a:t>
            </a:r>
          </a:p>
          <a:p>
            <a:pPr algn="l" fontAlgn="base"/>
            <a:r>
              <a:rPr lang="en-US" sz="2000" b="0" i="0" dirty="0">
                <a:solidFill>
                  <a:srgbClr val="333333"/>
                </a:solidFill>
                <a:effectLst/>
                <a:latin typeface="Roboto"/>
              </a:rPr>
              <a:t>For example, a person takes females to be weak which is the person’s perception. He/she tells that to someone who does not think so. This causes a misunderstanding between the two. Everything they communicate after that becomes unsuccessful that the view of the person is already set</a:t>
            </a:r>
            <a:r>
              <a:rPr lang="en-US" b="0" i="0" dirty="0">
                <a:solidFill>
                  <a:srgbClr val="333333"/>
                </a:solidFill>
                <a:effectLst/>
                <a:latin typeface="Roboto"/>
              </a:rPr>
              <a:t>.</a:t>
            </a:r>
          </a:p>
          <a:p>
            <a:endParaRPr lang="en-US" dirty="0"/>
          </a:p>
        </p:txBody>
      </p:sp>
    </p:spTree>
    <p:extLst>
      <p:ext uri="{BB962C8B-B14F-4D97-AF65-F5344CB8AC3E}">
        <p14:creationId xmlns:p14="http://schemas.microsoft.com/office/powerpoint/2010/main" val="3479483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E8924-C210-48D7-BB3E-C3D0F38A59E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6804089-7EA9-43C8-A87A-1BAA2DBF7727}"/>
              </a:ext>
            </a:extLst>
          </p:cNvPr>
          <p:cNvSpPr>
            <a:spLocks noGrp="1"/>
          </p:cNvSpPr>
          <p:nvPr>
            <p:ph idx="1"/>
          </p:nvPr>
        </p:nvSpPr>
        <p:spPr/>
        <p:txBody>
          <a:bodyPr>
            <a:normAutofit/>
          </a:bodyPr>
          <a:lstStyle/>
          <a:p>
            <a:pPr marL="0" indent="0" algn="l" fontAlgn="base">
              <a:buNone/>
            </a:pPr>
            <a:r>
              <a:rPr lang="en-US" sz="3800" b="1" i="0" dirty="0">
                <a:solidFill>
                  <a:srgbClr val="333333"/>
                </a:solidFill>
                <a:effectLst/>
                <a:latin typeface="Roboto"/>
              </a:rPr>
              <a:t>Closed Mind and Filtering</a:t>
            </a:r>
          </a:p>
          <a:p>
            <a:pPr algn="l" fontAlgn="base"/>
            <a:r>
              <a:rPr lang="en-US" sz="1600" b="0" i="0" dirty="0">
                <a:solidFill>
                  <a:srgbClr val="333333"/>
                </a:solidFill>
                <a:effectLst/>
                <a:latin typeface="Roboto"/>
              </a:rPr>
              <a:t>Man is selfish by nature and put his own needs and problems above all else. This sometimes leads people to filter information that someone is trying to convey to them. This might be due to mistrust, competition, jealousy, or the view that the message is insignificant.</a:t>
            </a:r>
          </a:p>
          <a:p>
            <a:pPr algn="l" fontAlgn="base"/>
            <a:r>
              <a:rPr lang="en-US" sz="1600" b="0" i="0" dirty="0">
                <a:solidFill>
                  <a:srgbClr val="333333"/>
                </a:solidFill>
                <a:effectLst/>
                <a:latin typeface="Roboto"/>
              </a:rPr>
              <a:t>For example, a senior in a company does not want the junior to do better at work, the person filters the information and does not provide crucial information that could help the junior. The junior therefore will not be able to complete the work properly and progress in ranks. Similarly, when a person is close minded, the person will have fixed opinions on many things which the person believes resolutely. The person will interpret any information in a negative way.</a:t>
            </a:r>
          </a:p>
          <a:p>
            <a:endParaRPr lang="en-US" dirty="0"/>
          </a:p>
        </p:txBody>
      </p:sp>
    </p:spTree>
    <p:extLst>
      <p:ext uri="{BB962C8B-B14F-4D97-AF65-F5344CB8AC3E}">
        <p14:creationId xmlns:p14="http://schemas.microsoft.com/office/powerpoint/2010/main" val="3199783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a:effectLst>
            <a:outerShdw blurRad="50800" dist="38100" dir="2700000" algn="tl" rotWithShape="0">
              <a:prstClr val="black">
                <a:alpha val="43000"/>
              </a:prstClr>
            </a:outerShdw>
          </a:effectLst>
        </p:spPr>
        <p:txBody>
          <a:bodyPr>
            <a:normAutofit/>
          </a:bodyPr>
          <a:lstStyle/>
          <a:p>
            <a:r>
              <a:rPr lang="en-US" sz="4800" b="1" dirty="0">
                <a:solidFill>
                  <a:schemeClr val="tx2"/>
                </a:solidFill>
              </a:rPr>
              <a:t>CLASSIFICATION OF BARRIERS</a:t>
            </a:r>
          </a:p>
        </p:txBody>
      </p:sp>
      <p:sp>
        <p:nvSpPr>
          <p:cNvPr id="5" name="Content Placeholder 4"/>
          <p:cNvSpPr>
            <a:spLocks noGrp="1"/>
          </p:cNvSpPr>
          <p:nvPr>
            <p:ph idx="1"/>
          </p:nvPr>
        </p:nvSpPr>
        <p:spPr>
          <a:xfrm>
            <a:off x="457200" y="1752600"/>
            <a:ext cx="8229600" cy="4373563"/>
          </a:xfrm>
        </p:spPr>
        <p:txBody>
          <a:bodyPr>
            <a:normAutofit/>
          </a:bodyPr>
          <a:lstStyle/>
          <a:p>
            <a:pPr algn="ctr">
              <a:lnSpc>
                <a:spcPct val="150000"/>
              </a:lnSpc>
              <a:buNone/>
            </a:pPr>
            <a:r>
              <a:rPr lang="en-US" b="1" dirty="0">
                <a:solidFill>
                  <a:schemeClr val="accent2">
                    <a:lumMod val="50000"/>
                  </a:schemeClr>
                </a:solidFill>
              </a:rPr>
              <a:t>PHYSICAL BARRIERS</a:t>
            </a:r>
          </a:p>
          <a:p>
            <a:pPr algn="ctr">
              <a:lnSpc>
                <a:spcPct val="150000"/>
              </a:lnSpc>
              <a:buNone/>
            </a:pPr>
            <a:r>
              <a:rPr lang="en-US" b="1" dirty="0">
                <a:solidFill>
                  <a:schemeClr val="accent2">
                    <a:lumMod val="50000"/>
                  </a:schemeClr>
                </a:solidFill>
              </a:rPr>
              <a:t>SEMANTIC AND LANGUAGE BARRIERS</a:t>
            </a:r>
          </a:p>
          <a:p>
            <a:pPr algn="ctr">
              <a:lnSpc>
                <a:spcPct val="150000"/>
              </a:lnSpc>
              <a:buNone/>
            </a:pPr>
            <a:r>
              <a:rPr lang="en-US" b="1" dirty="0">
                <a:solidFill>
                  <a:schemeClr val="accent2">
                    <a:lumMod val="50000"/>
                  </a:schemeClr>
                </a:solidFill>
              </a:rPr>
              <a:t>SOCIO-PSYCHOLOGICAL BARRIERS</a:t>
            </a:r>
          </a:p>
          <a:p>
            <a:pPr algn="ctr">
              <a:lnSpc>
                <a:spcPct val="150000"/>
              </a:lnSpc>
              <a:buNone/>
            </a:pPr>
            <a:r>
              <a:rPr lang="en-US" b="1" dirty="0">
                <a:solidFill>
                  <a:schemeClr val="accent2">
                    <a:lumMod val="50000"/>
                  </a:schemeClr>
                </a:solidFill>
              </a:rPr>
              <a:t>ORGANIZATIONAL BARRIERS</a:t>
            </a:r>
          </a:p>
          <a:p>
            <a:pPr algn="ctr">
              <a:lnSpc>
                <a:spcPct val="150000"/>
              </a:lnSpc>
              <a:buNone/>
            </a:pPr>
            <a:r>
              <a:rPr lang="en-US" b="1" dirty="0">
                <a:solidFill>
                  <a:schemeClr val="accent2">
                    <a:lumMod val="50000"/>
                  </a:schemeClr>
                </a:solidFill>
              </a:rPr>
              <a:t>CROSS-CULTURAL BARRIERS</a:t>
            </a:r>
          </a:p>
          <a:p>
            <a:endParaRPr lang="en-US" dirty="0"/>
          </a:p>
        </p:txBody>
      </p:sp>
      <p:pic>
        <p:nvPicPr>
          <p:cNvPr id="6" name="Picture 5" descr="LINE RED.jpg"/>
          <p:cNvPicPr>
            <a:picLocks noChangeAspect="1"/>
          </p:cNvPicPr>
          <p:nvPr/>
        </p:nvPicPr>
        <p:blipFill>
          <a:blip r:embed="rId2"/>
          <a:stretch>
            <a:fillRect/>
          </a:stretch>
        </p:blipFill>
        <p:spPr>
          <a:xfrm>
            <a:off x="0" y="1219200"/>
            <a:ext cx="9144000" cy="4590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BBC-49BE-4651-A24B-F6F95E29956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0443634-C9A2-40B8-B28E-DC2F0E81B70A}"/>
              </a:ext>
            </a:extLst>
          </p:cNvPr>
          <p:cNvSpPr>
            <a:spLocks noGrp="1"/>
          </p:cNvSpPr>
          <p:nvPr>
            <p:ph idx="1"/>
          </p:nvPr>
        </p:nvSpPr>
        <p:spPr/>
        <p:txBody>
          <a:bodyPr/>
          <a:lstStyle/>
          <a:p>
            <a:r>
              <a:rPr lang="en-US" sz="2400" b="0" i="0" dirty="0">
                <a:solidFill>
                  <a:srgbClr val="333333"/>
                </a:solidFill>
                <a:effectLst/>
                <a:latin typeface="Roboto"/>
              </a:rPr>
              <a:t>For example, a sexist person does not accept the suggestions of a female colleague in a meeting that affects the communication flow in the meeting. It is difficult to argue with such close minded people and give proper information.</a:t>
            </a:r>
          </a:p>
          <a:p>
            <a:endParaRPr lang="en-US" sz="2000" dirty="0"/>
          </a:p>
        </p:txBody>
      </p:sp>
    </p:spTree>
    <p:extLst>
      <p:ext uri="{BB962C8B-B14F-4D97-AF65-F5344CB8AC3E}">
        <p14:creationId xmlns:p14="http://schemas.microsoft.com/office/powerpoint/2010/main" val="14021572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verse-workforce-1.jpg"/>
          <p:cNvPicPr>
            <a:picLocks noChangeAspect="1"/>
          </p:cNvPicPr>
          <p:nvPr/>
        </p:nvPicPr>
        <p:blipFill>
          <a:blip r:embed="rId2"/>
          <a:stretch>
            <a:fillRect/>
          </a:stretch>
        </p:blipFill>
        <p:spPr>
          <a:xfrm>
            <a:off x="381000" y="1238585"/>
            <a:ext cx="8458200" cy="5619416"/>
          </a:xfrm>
          <a:prstGeom prst="rect">
            <a:avLst/>
          </a:prstGeom>
        </p:spPr>
      </p:pic>
      <p:sp>
        <p:nvSpPr>
          <p:cNvPr id="3" name="TextBox 2"/>
          <p:cNvSpPr txBox="1"/>
          <p:nvPr/>
        </p:nvSpPr>
        <p:spPr>
          <a:xfrm>
            <a:off x="0" y="152400"/>
            <a:ext cx="9144000" cy="1292662"/>
          </a:xfrm>
          <a:prstGeom prst="rect">
            <a:avLst/>
          </a:prstGeom>
          <a:noFill/>
          <a:effectLst>
            <a:outerShdw blurRad="50800" dist="38100" dir="10800000" algn="r" rotWithShape="0">
              <a:prstClr val="black">
                <a:alpha val="40000"/>
              </a:prstClr>
            </a:outerShdw>
          </a:effectLst>
        </p:spPr>
        <p:txBody>
          <a:bodyPr wrap="square" rtlCol="0">
            <a:spAutoFit/>
          </a:bodyPr>
          <a:lstStyle/>
          <a:p>
            <a:pPr algn="ctr"/>
            <a:r>
              <a:rPr lang="en-US" sz="6000" b="1" dirty="0">
                <a:solidFill>
                  <a:schemeClr val="accent2">
                    <a:lumMod val="50000"/>
                  </a:schemeClr>
                </a:solidFill>
              </a:rPr>
              <a:t>CROSS-CULTURAL BARRIERS</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c.jpg"/>
          <p:cNvPicPr>
            <a:picLocks noGrp="1" noChangeAspect="1"/>
          </p:cNvPicPr>
          <p:nvPr>
            <p:ph idx="1"/>
          </p:nvPr>
        </p:nvPicPr>
        <p:blipFill>
          <a:blip r:embed="rId2"/>
          <a:stretch>
            <a:fillRect/>
          </a:stretch>
        </p:blipFill>
        <p:spPr>
          <a:xfrm>
            <a:off x="8281" y="1142984"/>
            <a:ext cx="9106805" cy="4643470"/>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lstStyle/>
          <a:p>
            <a:r>
              <a:rPr lang="en-GB" b="1" dirty="0">
                <a:solidFill>
                  <a:schemeClr val="accent2">
                    <a:lumMod val="50000"/>
                  </a:schemeClr>
                </a:solidFill>
              </a:rPr>
              <a:t>Cross Culture Communication</a:t>
            </a:r>
            <a:endParaRPr lang="en-US" b="1" dirty="0">
              <a:solidFill>
                <a:schemeClr val="accent2">
                  <a:lumMod val="50000"/>
                </a:schemeClr>
              </a:solidFill>
            </a:endParaRPr>
          </a:p>
        </p:txBody>
      </p:sp>
      <p:sp>
        <p:nvSpPr>
          <p:cNvPr id="3" name="Content Placeholder 2"/>
          <p:cNvSpPr>
            <a:spLocks noGrp="1"/>
          </p:cNvSpPr>
          <p:nvPr>
            <p:ph idx="1"/>
          </p:nvPr>
        </p:nvSpPr>
        <p:spPr/>
        <p:txBody>
          <a:bodyPr>
            <a:normAutofit/>
          </a:bodyPr>
          <a:lstStyle/>
          <a:p>
            <a:pPr marL="0" indent="0" algn="just">
              <a:buNone/>
            </a:pPr>
            <a:r>
              <a:rPr lang="en-US" sz="1600" b="0" i="0" dirty="0">
                <a:solidFill>
                  <a:srgbClr val="333333"/>
                </a:solidFill>
                <a:effectLst/>
                <a:latin typeface="Roboto"/>
              </a:rPr>
              <a:t>Culture is all socially transmitted behavior, arts, architectures, languages, signs, symbols, ideas, beliefs, norms, traditions, rituals, etc. which is learnt and shared in a particular social group of the same nationality, ethnicity, religion, etc.</a:t>
            </a:r>
          </a:p>
          <a:p>
            <a:pPr marL="0" indent="0" algn="just">
              <a:buNone/>
            </a:pPr>
            <a:r>
              <a:rPr lang="en-US" sz="1400" b="1" i="0" dirty="0">
                <a:solidFill>
                  <a:srgbClr val="202124"/>
                </a:solidFill>
                <a:effectLst/>
                <a:latin typeface="arial" panose="020B0604020202020204" pitchFamily="34" charset="0"/>
              </a:rPr>
              <a:t>Cross</a:t>
            </a:r>
            <a:r>
              <a:rPr lang="en-US" sz="1400" b="0" i="0" dirty="0">
                <a:solidFill>
                  <a:srgbClr val="202124"/>
                </a:solidFill>
                <a:effectLst/>
                <a:latin typeface="arial" panose="020B0604020202020204" pitchFamily="34" charset="0"/>
              </a:rPr>
              <a:t>-</a:t>
            </a:r>
            <a:r>
              <a:rPr lang="en-US" sz="1400" b="1" i="0" dirty="0">
                <a:solidFill>
                  <a:srgbClr val="202124"/>
                </a:solidFill>
                <a:effectLst/>
                <a:latin typeface="arial" panose="020B0604020202020204" pitchFamily="34" charset="0"/>
              </a:rPr>
              <a:t>cultural communication barriers</a:t>
            </a:r>
            <a:r>
              <a:rPr lang="en-US" sz="1400" b="0" i="0" dirty="0">
                <a:solidFill>
                  <a:srgbClr val="202124"/>
                </a:solidFill>
                <a:effectLst/>
                <a:latin typeface="arial" panose="020B0604020202020204" pitchFamily="34" charset="0"/>
              </a:rPr>
              <a:t> such as anxiety, uncertainty, stereotyping, and ethnocentrism are caused by inadequate </a:t>
            </a:r>
            <a:r>
              <a:rPr lang="en-US" sz="1400" b="1" i="0" dirty="0">
                <a:solidFill>
                  <a:srgbClr val="202124"/>
                </a:solidFill>
                <a:effectLst/>
                <a:latin typeface="arial" panose="020B0604020202020204" pitchFamily="34" charset="0"/>
              </a:rPr>
              <a:t>cultural</a:t>
            </a:r>
            <a:r>
              <a:rPr lang="en-US" sz="1400" b="0" i="0" dirty="0">
                <a:solidFill>
                  <a:srgbClr val="202124"/>
                </a:solidFill>
                <a:effectLst/>
                <a:latin typeface="arial" panose="020B0604020202020204" pitchFamily="34" charset="0"/>
              </a:rPr>
              <a:t> knowledge and the lack of </a:t>
            </a:r>
            <a:r>
              <a:rPr lang="en-US" sz="1400" b="1" i="0" dirty="0">
                <a:solidFill>
                  <a:srgbClr val="202124"/>
                </a:solidFill>
                <a:effectLst/>
                <a:latin typeface="arial" panose="020B0604020202020204" pitchFamily="34" charset="0"/>
              </a:rPr>
              <a:t>intercultural</a:t>
            </a:r>
            <a:r>
              <a:rPr lang="en-US" sz="1400" b="0" i="0" dirty="0">
                <a:solidFill>
                  <a:srgbClr val="202124"/>
                </a:solidFill>
                <a:effectLst/>
                <a:latin typeface="arial" panose="020B0604020202020204" pitchFamily="34" charset="0"/>
              </a:rPr>
              <a:t> communicative skills.</a:t>
            </a:r>
          </a:p>
          <a:p>
            <a:pPr marL="0" indent="0" algn="just">
              <a:buNone/>
            </a:pPr>
            <a:r>
              <a:rPr lang="en-US" sz="1400" b="0" i="0" dirty="0">
                <a:solidFill>
                  <a:srgbClr val="333333"/>
                </a:solidFill>
                <a:effectLst/>
                <a:latin typeface="Roboto"/>
              </a:rPr>
              <a:t>In America, people communicate freely and that is a part of their culture. In Germany, an Indian who is used to being very indirect with his communication might find their direct way of speaking rude. Being direct is part of the German culture and it is reflected in the way they communicate. Communication shapes culture and culture shapes communication.</a:t>
            </a:r>
            <a:endParaRPr lang="en-GB" sz="1400" b="1" dirty="0">
              <a:solidFill>
                <a:schemeClr val="tx2"/>
              </a:solidFill>
            </a:endParaRPr>
          </a:p>
        </p:txBody>
      </p:sp>
      <p:pic>
        <p:nvPicPr>
          <p:cNvPr id="4" name="Picture 3" descr="LINE RED.jpg"/>
          <p:cNvPicPr>
            <a:picLocks noChangeAspect="1"/>
          </p:cNvPicPr>
          <p:nvPr/>
        </p:nvPicPr>
        <p:blipFill>
          <a:blip r:embed="rId2"/>
          <a:stretch>
            <a:fillRect/>
          </a:stretch>
        </p:blipFill>
        <p:spPr>
          <a:xfrm>
            <a:off x="0" y="1219200"/>
            <a:ext cx="9144000" cy="45904"/>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rmAutofit/>
          </a:bodyPr>
          <a:lstStyle/>
          <a:p>
            <a:r>
              <a:rPr lang="en-GB" b="1" dirty="0">
                <a:solidFill>
                  <a:schemeClr val="accent2">
                    <a:lumMod val="50000"/>
                  </a:schemeClr>
                </a:solidFill>
              </a:rPr>
              <a:t>Different Cross Cultural Barrier</a:t>
            </a:r>
            <a:endParaRPr lang="en-US" b="1" dirty="0">
              <a:solidFill>
                <a:schemeClr val="accent2">
                  <a:lumMod val="50000"/>
                </a:schemeClr>
              </a:solidFill>
            </a:endParaRPr>
          </a:p>
        </p:txBody>
      </p:sp>
      <p:sp>
        <p:nvSpPr>
          <p:cNvPr id="3" name="Content Placeholder 2"/>
          <p:cNvSpPr>
            <a:spLocks noGrp="1"/>
          </p:cNvSpPr>
          <p:nvPr>
            <p:ph idx="1"/>
          </p:nvPr>
        </p:nvSpPr>
        <p:spPr>
          <a:xfrm>
            <a:off x="381000" y="1208649"/>
            <a:ext cx="8382000" cy="3972951"/>
          </a:xfrm>
        </p:spPr>
        <p:txBody>
          <a:bodyPr>
            <a:normAutofit fontScale="40000" lnSpcReduction="20000"/>
          </a:bodyPr>
          <a:lstStyle/>
          <a:p>
            <a:endParaRPr lang="en-GB" b="1" dirty="0">
              <a:solidFill>
                <a:schemeClr val="tx2"/>
              </a:solidFill>
            </a:endParaRPr>
          </a:p>
          <a:p>
            <a:endParaRPr lang="en-GB" sz="5000" b="1" dirty="0">
              <a:solidFill>
                <a:schemeClr val="tx2"/>
              </a:solidFill>
            </a:endParaRPr>
          </a:p>
          <a:p>
            <a:pPr marL="0" indent="0">
              <a:buNone/>
            </a:pPr>
            <a:r>
              <a:rPr lang="en-GB" sz="5000" b="1" dirty="0">
                <a:solidFill>
                  <a:schemeClr val="tx2"/>
                </a:solidFill>
              </a:rPr>
              <a:t>Language</a:t>
            </a:r>
          </a:p>
          <a:p>
            <a:r>
              <a:rPr lang="en-US" sz="4000" b="0" i="0" dirty="0">
                <a:solidFill>
                  <a:srgbClr val="333333"/>
                </a:solidFill>
                <a:effectLst/>
              </a:rPr>
              <a:t>Different cultures have developed their own language as a part of their heritage. People are comfortable communicating in their own language whereas have to work hard to learn new languages.</a:t>
            </a:r>
            <a:br>
              <a:rPr lang="en-US" sz="4000" dirty="0"/>
            </a:br>
            <a:r>
              <a:rPr lang="en-US" sz="4000" b="0" i="0" dirty="0">
                <a:solidFill>
                  <a:srgbClr val="333333"/>
                </a:solidFill>
                <a:effectLst/>
              </a:rPr>
              <a:t>For example, separation of East and West Germany for 40 years caused the language to differ a lot. The dialect became very different as people of East Germany had an influence of Russian language whereas West Germany had influence of English.</a:t>
            </a:r>
            <a:endParaRPr lang="en-GB" sz="4000" b="1" dirty="0">
              <a:solidFill>
                <a:schemeClr val="tx2"/>
              </a:solidFill>
            </a:endParaRPr>
          </a:p>
          <a:p>
            <a:pPr marL="0" indent="0" algn="l" fontAlgn="base">
              <a:buNone/>
            </a:pPr>
            <a:endParaRPr lang="en-US" sz="3400" b="1" i="0" strike="noStrike" dirty="0">
              <a:solidFill>
                <a:schemeClr val="tx2"/>
              </a:solidFill>
              <a:effectLst/>
              <a:hlinkClick r:id="rId2" tooltip="Semantic Barriers to Communication">
                <a:extLst>
                  <a:ext uri="{A12FA001-AC4F-418D-AE19-62706E023703}">
                    <ahyp:hlinkClr xmlns:ahyp="http://schemas.microsoft.com/office/drawing/2018/hyperlinkcolor" val="tx"/>
                  </a:ext>
                </a:extLst>
              </a:hlinkClick>
            </a:endParaRPr>
          </a:p>
          <a:p>
            <a:pPr marL="0" indent="0" algn="l" fontAlgn="base">
              <a:buNone/>
            </a:pPr>
            <a:r>
              <a:rPr lang="en-US" sz="4000" b="1" i="0" strike="noStrike" dirty="0">
                <a:solidFill>
                  <a:schemeClr val="tx2"/>
                </a:solidFill>
                <a:effectLst/>
                <a:hlinkClick r:id="rId2" tooltip="Semantic Barriers to Communication">
                  <a:extLst>
                    <a:ext uri="{A12FA001-AC4F-418D-AE19-62706E023703}">
                      <ahyp:hlinkClr xmlns:ahyp="http://schemas.microsoft.com/office/drawing/2018/hyperlinkcolor" val="tx"/>
                    </a:ext>
                  </a:extLst>
                </a:hlinkClick>
              </a:rPr>
              <a:t>Signs and Symbols (Semantics)</a:t>
            </a:r>
            <a:endParaRPr lang="en-US" sz="4000" b="1" i="0" dirty="0">
              <a:solidFill>
                <a:schemeClr val="tx2"/>
              </a:solidFill>
              <a:effectLst/>
            </a:endParaRPr>
          </a:p>
          <a:p>
            <a:pPr algn="l" fontAlgn="base"/>
            <a:r>
              <a:rPr lang="en-US" sz="3400" dirty="0">
                <a:solidFill>
                  <a:srgbClr val="000000"/>
                </a:solidFill>
              </a:rPr>
              <a:t>Non-verbal communication</a:t>
            </a:r>
            <a:r>
              <a:rPr lang="en-US" sz="3400" b="0" i="0" dirty="0">
                <a:solidFill>
                  <a:srgbClr val="333333"/>
                </a:solidFill>
                <a:effectLst/>
              </a:rPr>
              <a:t> cannot be relied upon in communication between people from different cultures as that is also different like language. Signs, symbols and gestures varies in different cultures.</a:t>
            </a:r>
          </a:p>
          <a:p>
            <a:pPr algn="l" fontAlgn="base"/>
            <a:r>
              <a:rPr lang="en-US" sz="3400" b="0" i="0" dirty="0">
                <a:solidFill>
                  <a:srgbClr val="333333"/>
                </a:solidFill>
                <a:effectLst/>
              </a:rPr>
              <a:t>For example, the sign “thumbs up” is taken as a sign of approval and wishing luck in most of the cultures but is taken as an insult in Bangladesh. Similarly, the “V” hand gesture with palm faced outside or inside means victory and peace in US, but back of hand facing someone showing the sign is taken as insulting in many cultures</a:t>
            </a:r>
          </a:p>
          <a:p>
            <a:pPr marL="0" indent="0">
              <a:buNone/>
            </a:pPr>
            <a:endParaRPr lang="en-GB" sz="1700" b="1" dirty="0">
              <a:solidFill>
                <a:schemeClr val="tx2"/>
              </a:solidFill>
            </a:endParaRPr>
          </a:p>
          <a:p>
            <a:pPr marL="0" indent="0">
              <a:buNone/>
            </a:pPr>
            <a:endParaRPr lang="en-GB" b="1" dirty="0">
              <a:solidFill>
                <a:schemeClr val="tx2"/>
              </a:solidFill>
            </a:endParaRPr>
          </a:p>
          <a:p>
            <a:endParaRPr lang="en-GB" dirty="0"/>
          </a:p>
          <a:p>
            <a:endParaRPr lang="en-US" dirty="0"/>
          </a:p>
        </p:txBody>
      </p:sp>
      <p:pic>
        <p:nvPicPr>
          <p:cNvPr id="4" name="Picture 3" descr="LINE RED.jpg"/>
          <p:cNvPicPr>
            <a:picLocks noChangeAspect="1"/>
          </p:cNvPicPr>
          <p:nvPr/>
        </p:nvPicPr>
        <p:blipFill>
          <a:blip r:embed="rId3"/>
          <a:stretch>
            <a:fillRect/>
          </a:stretch>
        </p:blipFill>
        <p:spPr>
          <a:xfrm>
            <a:off x="0" y="1219200"/>
            <a:ext cx="9144000" cy="45904"/>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5E9B7-C54D-4AC0-9C65-28D84743879C}"/>
              </a:ext>
            </a:extLst>
          </p:cNvPr>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B220E9EA-3540-4F09-B0C7-702E758D5896}"/>
              </a:ext>
            </a:extLst>
          </p:cNvPr>
          <p:cNvSpPr>
            <a:spLocks noGrp="1"/>
          </p:cNvSpPr>
          <p:nvPr>
            <p:ph idx="1"/>
          </p:nvPr>
        </p:nvSpPr>
        <p:spPr>
          <a:xfrm>
            <a:off x="76200" y="609600"/>
            <a:ext cx="8991600" cy="5471162"/>
          </a:xfrm>
        </p:spPr>
        <p:txBody>
          <a:bodyPr>
            <a:normAutofit/>
          </a:bodyPr>
          <a:lstStyle/>
          <a:p>
            <a:pPr marL="0" indent="0" algn="l" fontAlgn="base">
              <a:buNone/>
            </a:pPr>
            <a:r>
              <a:rPr lang="en-US" sz="2000" b="1" i="0" dirty="0">
                <a:solidFill>
                  <a:srgbClr val="333333"/>
                </a:solidFill>
                <a:effectLst/>
                <a:latin typeface="Roboto"/>
              </a:rPr>
              <a:t>Stereotypes and Prejudices</a:t>
            </a:r>
          </a:p>
          <a:p>
            <a:pPr algn="l" fontAlgn="base"/>
            <a:r>
              <a:rPr lang="en-US" sz="2000" b="0" i="0" dirty="0">
                <a:solidFill>
                  <a:srgbClr val="333333"/>
                </a:solidFill>
                <a:effectLst/>
                <a:latin typeface="Roboto"/>
              </a:rPr>
              <a:t>Stereotyping is the process of creating a picture of a whole culture, overgeneralizing all people belonging to the same culture as having similar characteristics and categorizing people accordingly. It is a belief about a certain group and is mostly negative.</a:t>
            </a:r>
          </a:p>
          <a:p>
            <a:pPr algn="l" fontAlgn="base"/>
            <a:r>
              <a:rPr lang="en-US" sz="2000" b="0" i="0" dirty="0">
                <a:solidFill>
                  <a:srgbClr val="333333"/>
                </a:solidFill>
                <a:effectLst/>
                <a:latin typeface="Roboto"/>
              </a:rPr>
              <a:t>Stereotyping can be done on the basis of many things like nationality, gender, race, religion, ethnicity, age, etc.</a:t>
            </a:r>
            <a:br>
              <a:rPr lang="en-US" sz="2000" b="0" i="0" dirty="0">
                <a:solidFill>
                  <a:srgbClr val="333333"/>
                </a:solidFill>
                <a:effectLst/>
                <a:latin typeface="Roboto"/>
              </a:rPr>
            </a:br>
            <a:r>
              <a:rPr lang="en-US" sz="2000" b="0" i="0" dirty="0">
                <a:solidFill>
                  <a:srgbClr val="333333"/>
                </a:solidFill>
                <a:effectLst/>
                <a:latin typeface="Roboto"/>
              </a:rPr>
              <a:t>For example, Asian students are stereotyped to be good at Math which is a positive stereotype. But, there is also cultural stereotype of all people following a particular religion as being violent like Islam and is negative stereotyping</a:t>
            </a:r>
          </a:p>
          <a:p>
            <a:pPr algn="l" fontAlgn="base"/>
            <a:endParaRPr lang="en-US" b="0" i="0" dirty="0">
              <a:solidFill>
                <a:srgbClr val="333333"/>
              </a:solidFill>
              <a:effectLst/>
              <a:latin typeface="Roboto"/>
            </a:endParaRPr>
          </a:p>
          <a:p>
            <a:endParaRPr lang="en-US" dirty="0"/>
          </a:p>
        </p:txBody>
      </p:sp>
    </p:spTree>
    <p:extLst>
      <p:ext uri="{BB962C8B-B14F-4D97-AF65-F5344CB8AC3E}">
        <p14:creationId xmlns:p14="http://schemas.microsoft.com/office/powerpoint/2010/main" val="5422551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A1E65-0202-4C69-8506-F084FE8C743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94511E1-19AD-4E18-BCCE-7292FCC180BB}"/>
              </a:ext>
            </a:extLst>
          </p:cNvPr>
          <p:cNvSpPr>
            <a:spLocks noGrp="1"/>
          </p:cNvSpPr>
          <p:nvPr>
            <p:ph idx="1"/>
          </p:nvPr>
        </p:nvSpPr>
        <p:spPr/>
        <p:txBody>
          <a:bodyPr>
            <a:normAutofit/>
          </a:bodyPr>
          <a:lstStyle/>
          <a:p>
            <a:pPr marL="0" indent="0" algn="l" fontAlgn="base">
              <a:buNone/>
            </a:pPr>
            <a:r>
              <a:rPr lang="en-US" sz="1800" b="1" i="0" dirty="0">
                <a:solidFill>
                  <a:srgbClr val="333333"/>
                </a:solidFill>
                <a:effectLst/>
                <a:latin typeface="Roboto"/>
              </a:rPr>
              <a:t>Behavior and Beliefs</a:t>
            </a:r>
          </a:p>
          <a:p>
            <a:pPr algn="l" fontAlgn="base"/>
            <a:r>
              <a:rPr lang="en-US" sz="1800" b="0" i="0" dirty="0">
                <a:solidFill>
                  <a:srgbClr val="333333"/>
                </a:solidFill>
                <a:effectLst/>
                <a:latin typeface="Roboto"/>
              </a:rPr>
              <a:t>Cultural differences causes behavior and personality differences like body language, thinking, communication, manners, norms, etc. which leads to miscommunication.</a:t>
            </a:r>
            <a:br>
              <a:rPr lang="en-US" sz="1800" b="0" i="0" dirty="0">
                <a:solidFill>
                  <a:srgbClr val="333333"/>
                </a:solidFill>
                <a:effectLst/>
                <a:latin typeface="Roboto"/>
              </a:rPr>
            </a:br>
            <a:r>
              <a:rPr lang="en-US" sz="1800" b="0" i="0" dirty="0">
                <a:solidFill>
                  <a:srgbClr val="333333"/>
                </a:solidFill>
                <a:effectLst/>
                <a:latin typeface="Roboto"/>
              </a:rPr>
              <a:t>For example, in some cultures eye contact is important whereas in some it is rude and disrespectful.</a:t>
            </a:r>
            <a:br>
              <a:rPr lang="en-US" sz="1800" b="0" i="0" dirty="0">
                <a:solidFill>
                  <a:srgbClr val="333333"/>
                </a:solidFill>
                <a:effectLst/>
                <a:latin typeface="Roboto"/>
              </a:rPr>
            </a:br>
            <a:r>
              <a:rPr lang="en-US" sz="1800" b="0" i="0" dirty="0">
                <a:solidFill>
                  <a:srgbClr val="333333"/>
                </a:solidFill>
                <a:effectLst/>
                <a:latin typeface="Roboto"/>
              </a:rPr>
              <a:t>Culture also sets a specific norms which dictates behavior as they have guidelines for accepted behavior. It explains what is right and wrong. Every action is influenced by culture like ambitions, careers, interests, values, etc. Beliefs are also another cause for cultural barrier.</a:t>
            </a:r>
          </a:p>
          <a:p>
            <a:pPr algn="l" fontAlgn="base"/>
            <a:r>
              <a:rPr lang="en-US" sz="1800" b="0" i="0" dirty="0">
                <a:solidFill>
                  <a:srgbClr val="333333"/>
                </a:solidFill>
                <a:effectLst/>
                <a:latin typeface="Roboto"/>
              </a:rPr>
              <a:t>For instance, mostly, people who believe in god can cope with their lows of life easily than atheists but atheists are more hardworking at all times which relates to their behavior and communication</a:t>
            </a:r>
          </a:p>
          <a:p>
            <a:endParaRPr lang="en-US" dirty="0"/>
          </a:p>
        </p:txBody>
      </p:sp>
    </p:spTree>
    <p:extLst>
      <p:ext uri="{BB962C8B-B14F-4D97-AF65-F5344CB8AC3E}">
        <p14:creationId xmlns:p14="http://schemas.microsoft.com/office/powerpoint/2010/main" val="40574773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678C7-0803-4807-837E-ED6DAE9BA561}"/>
              </a:ext>
            </a:extLst>
          </p:cNvPr>
          <p:cNvSpPr>
            <a:spLocks noGrp="1"/>
          </p:cNvSpPr>
          <p:nvPr>
            <p:ph type="title"/>
          </p:nvPr>
        </p:nvSpPr>
        <p:spPr>
          <a:xfrm>
            <a:off x="457200" y="274638"/>
            <a:ext cx="8229600" cy="715962"/>
          </a:xfrm>
        </p:spPr>
        <p:txBody>
          <a:bodyPr>
            <a:normAutofit fontScale="90000"/>
          </a:bodyPr>
          <a:lstStyle/>
          <a:p>
            <a:pPr algn="l"/>
            <a:r>
              <a:rPr lang="en-US" b="0" i="0" dirty="0">
                <a:solidFill>
                  <a:srgbClr val="333333"/>
                </a:solidFill>
                <a:effectLst/>
                <a:latin typeface="Roboto"/>
              </a:rPr>
              <a:t>Ethnocentrism</a:t>
            </a:r>
            <a:endParaRPr lang="en-US" dirty="0"/>
          </a:p>
        </p:txBody>
      </p:sp>
      <p:sp>
        <p:nvSpPr>
          <p:cNvPr id="3" name="Content Placeholder 2">
            <a:extLst>
              <a:ext uri="{FF2B5EF4-FFF2-40B4-BE49-F238E27FC236}">
                <a16:creationId xmlns:a16="http://schemas.microsoft.com/office/drawing/2014/main" id="{FDB8A612-822A-4185-8F3C-E4D23AC9F292}"/>
              </a:ext>
            </a:extLst>
          </p:cNvPr>
          <p:cNvSpPr>
            <a:spLocks noGrp="1"/>
          </p:cNvSpPr>
          <p:nvPr>
            <p:ph idx="1"/>
          </p:nvPr>
        </p:nvSpPr>
        <p:spPr>
          <a:xfrm>
            <a:off x="152400" y="838201"/>
            <a:ext cx="8534400" cy="5344234"/>
          </a:xfrm>
        </p:spPr>
        <p:txBody>
          <a:bodyPr>
            <a:normAutofit/>
          </a:bodyPr>
          <a:lstStyle/>
          <a:p>
            <a:pPr algn="l" fontAlgn="base"/>
            <a:r>
              <a:rPr lang="en-US" sz="1800" b="0" i="0" dirty="0">
                <a:solidFill>
                  <a:srgbClr val="333333"/>
                </a:solidFill>
                <a:effectLst/>
                <a:latin typeface="Roboto"/>
              </a:rPr>
              <a:t>Ethnocentrism is the process of dividing cultures as “us” and “them”.</a:t>
            </a:r>
          </a:p>
          <a:p>
            <a:pPr algn="l" fontAlgn="base"/>
            <a:r>
              <a:rPr lang="en-US" sz="1800" b="0" i="0" dirty="0">
                <a:solidFill>
                  <a:srgbClr val="333333"/>
                </a:solidFill>
                <a:effectLst/>
                <a:latin typeface="Roboto"/>
              </a:rPr>
              <a:t>The people of someone’s own culture are categorized as in-group and the other culture is out-group. There is always greater preference to in-group. There is an illusion of out-group as evil and inferior. This evaluation is mostly negative.</a:t>
            </a:r>
          </a:p>
          <a:p>
            <a:pPr algn="l" fontAlgn="base"/>
            <a:r>
              <a:rPr lang="en-US" sz="1800" b="0" i="0" dirty="0">
                <a:solidFill>
                  <a:srgbClr val="333333"/>
                </a:solidFill>
                <a:effectLst/>
                <a:latin typeface="Roboto"/>
              </a:rPr>
              <a:t>If the culture is similar to us, then it is good and if is dissimilar, it is bad. Other’s culture is evaluated and assessed with the standard being their own culture. Ethnocentrism affects the understanding of message, and encourages hostility.</a:t>
            </a:r>
            <a:br>
              <a:rPr lang="en-US" sz="1800" b="0" i="0" dirty="0">
                <a:solidFill>
                  <a:srgbClr val="333333"/>
                </a:solidFill>
                <a:effectLst/>
                <a:latin typeface="Roboto"/>
              </a:rPr>
            </a:br>
            <a:r>
              <a:rPr lang="en-US" sz="1800" b="0" i="0" dirty="0">
                <a:solidFill>
                  <a:srgbClr val="333333"/>
                </a:solidFill>
                <a:effectLst/>
                <a:latin typeface="Roboto"/>
              </a:rPr>
              <a:t>For example, the books in schools use reference of their own culture to describe other cultures by either showing common things or differences.</a:t>
            </a:r>
          </a:p>
          <a:p>
            <a:pPr marL="0" indent="0" algn="l" fontAlgn="base">
              <a:buNone/>
            </a:pPr>
            <a:endParaRPr lang="en-US" sz="2300" b="0" i="0" dirty="0">
              <a:solidFill>
                <a:srgbClr val="333333"/>
              </a:solidFill>
              <a:effectLst/>
              <a:latin typeface="Roboto"/>
            </a:endParaRPr>
          </a:p>
          <a:p>
            <a:endParaRPr lang="en-US" dirty="0"/>
          </a:p>
        </p:txBody>
      </p:sp>
    </p:spTree>
    <p:extLst>
      <p:ext uri="{BB962C8B-B14F-4D97-AF65-F5344CB8AC3E}">
        <p14:creationId xmlns:p14="http://schemas.microsoft.com/office/powerpoint/2010/main" val="20993677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9F8FC-8200-4DCD-8A80-6B53EF7D2B1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EA37E6E-1CDC-4A17-A711-CE1A42F27609}"/>
              </a:ext>
            </a:extLst>
          </p:cNvPr>
          <p:cNvSpPr>
            <a:spLocks noGrp="1"/>
          </p:cNvSpPr>
          <p:nvPr>
            <p:ph idx="1"/>
          </p:nvPr>
        </p:nvSpPr>
        <p:spPr/>
        <p:txBody>
          <a:bodyPr>
            <a:normAutofit/>
          </a:bodyPr>
          <a:lstStyle/>
          <a:p>
            <a:pPr marL="0" indent="0" algn="l" fontAlgn="base">
              <a:buNone/>
            </a:pPr>
            <a:r>
              <a:rPr lang="en-US" sz="4000" b="1" i="0" dirty="0">
                <a:solidFill>
                  <a:srgbClr val="333333"/>
                </a:solidFill>
                <a:effectLst/>
                <a:latin typeface="Roboto"/>
              </a:rPr>
              <a:t>Religion</a:t>
            </a:r>
          </a:p>
          <a:p>
            <a:pPr algn="l" fontAlgn="base"/>
            <a:r>
              <a:rPr lang="en-US" sz="1800" b="0" i="0" dirty="0">
                <a:solidFill>
                  <a:srgbClr val="333333"/>
                </a:solidFill>
                <a:effectLst/>
                <a:latin typeface="Roboto"/>
              </a:rPr>
              <a:t>Similar to ethnocentrism and stereotyping, religion also disrupts communication as it creates a specific image of people who follow other religions. People find it difficult to talk to people who follow different religions. Religious views influence how people think about others. It creates differences in opinions.</a:t>
            </a:r>
          </a:p>
          <a:p>
            <a:pPr algn="l" fontAlgn="base"/>
            <a:r>
              <a:rPr lang="en-US" sz="1800" b="0" i="0" dirty="0">
                <a:solidFill>
                  <a:srgbClr val="333333"/>
                </a:solidFill>
                <a:effectLst/>
                <a:latin typeface="Roboto"/>
              </a:rPr>
              <a:t>For example, in Pakistan, the Christians have to speak up for their rights as the majority is of Islam and the Christians are discriminated. There is also a lack of communication between these religious groups.</a:t>
            </a:r>
          </a:p>
          <a:p>
            <a:endParaRPr lang="en-US" dirty="0"/>
          </a:p>
        </p:txBody>
      </p:sp>
    </p:spTree>
    <p:extLst>
      <p:ext uri="{BB962C8B-B14F-4D97-AF65-F5344CB8AC3E}">
        <p14:creationId xmlns:p14="http://schemas.microsoft.com/office/powerpoint/2010/main" val="30668144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gerConflict.jpg"/>
          <p:cNvPicPr>
            <a:picLocks noChangeAspect="1"/>
          </p:cNvPicPr>
          <p:nvPr/>
        </p:nvPicPr>
        <p:blipFill>
          <a:blip r:embed="rId2">
            <a:lum/>
          </a:blip>
          <a:srcRect b="8488"/>
          <a:stretch>
            <a:fillRect/>
          </a:stretch>
        </p:blipFill>
        <p:spPr>
          <a:xfrm>
            <a:off x="0" y="1284360"/>
            <a:ext cx="9144000" cy="5573640"/>
          </a:xfrm>
          <a:prstGeom prst="rect">
            <a:avLst/>
          </a:prstGeom>
        </p:spPr>
      </p:pic>
      <p:sp>
        <p:nvSpPr>
          <p:cNvPr id="3" name="TextBox 2"/>
          <p:cNvSpPr txBox="1"/>
          <p:nvPr/>
        </p:nvSpPr>
        <p:spPr>
          <a:xfrm>
            <a:off x="0" y="152400"/>
            <a:ext cx="8915400" cy="1938992"/>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en-US" sz="6000" b="1" dirty="0">
                <a:solidFill>
                  <a:schemeClr val="accent1">
                    <a:lumMod val="50000"/>
                  </a:schemeClr>
                </a:solidFill>
              </a:rPr>
              <a:t>ORGANISATIONAL BARRIERS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bicle_walls.jpg"/>
          <p:cNvPicPr>
            <a:picLocks noChangeAspect="1"/>
          </p:cNvPicPr>
          <p:nvPr/>
        </p:nvPicPr>
        <p:blipFill>
          <a:blip r:embed="rId3"/>
          <a:srcRect l="4645" r="4645"/>
          <a:stretch>
            <a:fillRect/>
          </a:stretch>
        </p:blipFill>
        <p:spPr>
          <a:xfrm>
            <a:off x="0" y="0"/>
            <a:ext cx="9143999" cy="6858000"/>
          </a:xfrm>
          <a:prstGeom prst="rect">
            <a:avLst/>
          </a:prstGeom>
          <a:noFill/>
          <a:ln>
            <a:noFill/>
          </a:ln>
        </p:spPr>
      </p:pic>
      <p:sp>
        <p:nvSpPr>
          <p:cNvPr id="7" name="TextBox 6"/>
          <p:cNvSpPr txBox="1"/>
          <p:nvPr/>
        </p:nvSpPr>
        <p:spPr>
          <a:xfrm>
            <a:off x="2743200" y="3048000"/>
            <a:ext cx="184731" cy="369332"/>
          </a:xfrm>
          <a:prstGeom prst="rect">
            <a:avLst/>
          </a:prstGeom>
          <a:noFill/>
        </p:spPr>
        <p:txBody>
          <a:bodyPr wrap="none" rtlCol="0">
            <a:spAutoFit/>
          </a:bodyPr>
          <a:lstStyle/>
          <a:p>
            <a:endParaRPr lang="en-US" dirty="0"/>
          </a:p>
        </p:txBody>
      </p:sp>
      <p:sp>
        <p:nvSpPr>
          <p:cNvPr id="8" name="TextBox 7"/>
          <p:cNvSpPr txBox="1"/>
          <p:nvPr/>
        </p:nvSpPr>
        <p:spPr>
          <a:xfrm>
            <a:off x="0" y="304800"/>
            <a:ext cx="9144000" cy="1015663"/>
          </a:xfrm>
          <a:prstGeom prst="rect">
            <a:avLst/>
          </a:prstGeom>
          <a:noFill/>
          <a:ln w="76200">
            <a:noFill/>
          </a:ln>
          <a:effectLst>
            <a:outerShdw blurRad="50800" dist="38100" dir="10800000" algn="r" rotWithShape="0">
              <a:prstClr val="black">
                <a:alpha val="40000"/>
              </a:prstClr>
            </a:outerShdw>
          </a:effectLst>
        </p:spPr>
        <p:txBody>
          <a:bodyPr wrap="square" rtlCol="0">
            <a:spAutoFit/>
          </a:bodyPr>
          <a:lstStyle/>
          <a:p>
            <a:pPr algn="ctr"/>
            <a:r>
              <a:rPr lang="en-US" sz="6000" b="1" dirty="0">
                <a:solidFill>
                  <a:schemeClr val="bg1"/>
                </a:solidFill>
              </a:rPr>
              <a:t>PHYSICAL BARRIERS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barriers</a:t>
            </a:r>
          </a:p>
        </p:txBody>
      </p:sp>
      <p:sp>
        <p:nvSpPr>
          <p:cNvPr id="4" name="Content Placeholder 3">
            <a:extLst>
              <a:ext uri="{FF2B5EF4-FFF2-40B4-BE49-F238E27FC236}">
                <a16:creationId xmlns:a16="http://schemas.microsoft.com/office/drawing/2014/main" id="{A7386A9B-7DCE-4223-ACAD-56E63F5DDEDA}"/>
              </a:ext>
            </a:extLst>
          </p:cNvPr>
          <p:cNvSpPr>
            <a:spLocks noGrp="1"/>
          </p:cNvSpPr>
          <p:nvPr>
            <p:ph idx="1"/>
          </p:nvPr>
        </p:nvSpPr>
        <p:spPr/>
        <p:txBody>
          <a:bodyPr/>
          <a:lstStyle/>
          <a:p>
            <a:r>
              <a:rPr lang="en-US" sz="2400" b="0" i="0" dirty="0">
                <a:solidFill>
                  <a:srgbClr val="000000"/>
                </a:solidFill>
                <a:effectLst/>
                <a:latin typeface="Calibri" panose="020F0502020204030204" pitchFamily="34" charset="0"/>
              </a:rPr>
              <a:t>Organizational barriers come up when characteristics of the client system itself conflict with the demands of change.  There are several examples of these types of barriers.  They are threat to power and influence, organizational structure, behavior of top-level administrators, climate for change in the organization and technological barriers of resistance.</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TextBox 2"/>
          <p:cNvSpPr txBox="1"/>
          <p:nvPr/>
        </p:nvSpPr>
        <p:spPr>
          <a:xfrm>
            <a:off x="1447800" y="1295400"/>
            <a:ext cx="8077200" cy="1938992"/>
          </a:xfrm>
          <a:prstGeom prst="rect">
            <a:avLst/>
          </a:prstGeom>
          <a:noFill/>
        </p:spPr>
        <p:txBody>
          <a:bodyPr wrap="square" rtlCol="0">
            <a:spAutoFit/>
          </a:bodyPr>
          <a:lstStyle/>
          <a:p>
            <a:pPr>
              <a:buFont typeface="Wingdings" pitchFamily="2" charset="2"/>
              <a:buChar char="Ø"/>
            </a:pPr>
            <a:r>
              <a:rPr lang="en-US" sz="2400" dirty="0"/>
              <a:t>Lack of communication policy</a:t>
            </a:r>
          </a:p>
          <a:p>
            <a:pPr>
              <a:buFont typeface="Wingdings" pitchFamily="2" charset="2"/>
              <a:buChar char="Ø"/>
            </a:pPr>
            <a:r>
              <a:rPr lang="en-US" sz="2400" dirty="0"/>
              <a:t>Authoritarian attitude of management</a:t>
            </a:r>
          </a:p>
          <a:p>
            <a:pPr>
              <a:buFont typeface="Wingdings" pitchFamily="2" charset="2"/>
              <a:buChar char="Ø"/>
            </a:pPr>
            <a:r>
              <a:rPr lang="en-US" sz="2400" dirty="0"/>
              <a:t>Poorly Defined Authority and Responsibility</a:t>
            </a:r>
          </a:p>
          <a:p>
            <a:pPr>
              <a:buFont typeface="Wingdings" pitchFamily="2" charset="2"/>
              <a:buChar char="Ø"/>
            </a:pPr>
            <a:r>
              <a:rPr lang="en-US" sz="2400" dirty="0"/>
              <a:t>Too Many Levels in Organization Structure</a:t>
            </a:r>
          </a:p>
          <a:p>
            <a:pPr>
              <a:buFont typeface="Wingdings" pitchFamily="2" charset="2"/>
              <a:buChar char="Ø"/>
            </a:pPr>
            <a:r>
              <a:rPr lang="en-US" sz="2400" dirty="0"/>
              <a:t>Insufficient Communication Training</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BBA7D5-D31E-4221-A35D-4496787E27FD}"/>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1BFA803B-95F7-4666-9FEA-4CE974AAC8F4}"/>
              </a:ext>
            </a:extLst>
          </p:cNvPr>
          <p:cNvSpPr>
            <a:spLocks noGrp="1"/>
          </p:cNvSpPr>
          <p:nvPr>
            <p:ph idx="1"/>
          </p:nvPr>
        </p:nvSpPr>
        <p:spPr/>
        <p:txBody>
          <a:bodyPr>
            <a:normAutofit/>
          </a:bodyPr>
          <a:lstStyle/>
          <a:p>
            <a:r>
              <a:rPr lang="en-US" sz="2000" b="0" i="0" dirty="0">
                <a:solidFill>
                  <a:srgbClr val="000000"/>
                </a:solidFill>
                <a:effectLst/>
                <a:latin typeface="Lora"/>
              </a:rPr>
              <a:t>Examples include filtering(</a:t>
            </a:r>
            <a:r>
              <a:rPr lang="en-US" sz="2000" b="0" i="0" dirty="0">
                <a:solidFill>
                  <a:srgbClr val="373D3F"/>
                </a:solidFill>
                <a:effectLst/>
                <a:latin typeface="Lora"/>
              </a:rPr>
              <a:t>Filtering is the distortion or withholding of information to manage a person’s reactions.)</a:t>
            </a:r>
            <a:r>
              <a:rPr lang="en-US" sz="2000" b="0" i="0" dirty="0">
                <a:solidFill>
                  <a:srgbClr val="000000"/>
                </a:solidFill>
                <a:effectLst/>
                <a:latin typeface="Lora"/>
              </a:rPr>
              <a:t>, selective perception(</a:t>
            </a:r>
            <a:r>
              <a:rPr lang="en-US" sz="2000" b="0" i="0" dirty="0">
                <a:solidFill>
                  <a:srgbClr val="373D3F"/>
                </a:solidFill>
                <a:effectLst/>
                <a:latin typeface="Lora"/>
              </a:rPr>
              <a:t>Selective perception refers to filtering what we see and hear to suit our own needs. This process is often unconscious.)</a:t>
            </a:r>
            <a:r>
              <a:rPr lang="en-US" sz="2000" b="0" i="0" dirty="0">
                <a:solidFill>
                  <a:srgbClr val="000000"/>
                </a:solidFill>
                <a:effectLst/>
                <a:latin typeface="Lora"/>
              </a:rPr>
              <a:t>, information overload, emotional disconnects(</a:t>
            </a:r>
            <a:r>
              <a:rPr lang="en-US" sz="2000" b="0" i="0" dirty="0">
                <a:solidFill>
                  <a:srgbClr val="373D3F"/>
                </a:solidFill>
                <a:effectLst/>
                <a:latin typeface="Lora"/>
              </a:rPr>
              <a:t>A sender or receiver who is emotionally upset may be unable to present ideas or feelings effectively.)</a:t>
            </a:r>
            <a:r>
              <a:rPr lang="en-US" sz="2000" b="0" i="0" dirty="0">
                <a:solidFill>
                  <a:srgbClr val="000000"/>
                </a:solidFill>
                <a:effectLst/>
                <a:latin typeface="Lora"/>
              </a:rPr>
              <a:t>, workplace gossip, gender differences, and semantics.</a:t>
            </a:r>
            <a:endParaRPr lang="en-US" sz="2000" dirty="0"/>
          </a:p>
        </p:txBody>
      </p:sp>
    </p:spTree>
    <p:extLst>
      <p:ext uri="{BB962C8B-B14F-4D97-AF65-F5344CB8AC3E}">
        <p14:creationId xmlns:p14="http://schemas.microsoft.com/office/powerpoint/2010/main" val="41021458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592099-a-blue-arrow-is-jumping-over-barrier-it-express-overcoming-difficulties.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1" y="1143000"/>
            <a:ext cx="9144001" cy="1569660"/>
          </a:xfrm>
          <a:prstGeom prst="rect">
            <a:avLst/>
          </a:prstGeom>
          <a:noFill/>
        </p:spPr>
        <p:txBody>
          <a:bodyPr wrap="square" rtlCol="0">
            <a:spAutoFit/>
          </a:bodyPr>
          <a:lstStyle/>
          <a:p>
            <a:pPr algn="ctr"/>
            <a:r>
              <a:rPr lang="en-US" sz="9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CONCLUSION</a:t>
            </a:r>
            <a:endParaRPr lang="en-US" sz="9600" b="1" dirty="0">
              <a:solidFill>
                <a:schemeClr val="bg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4000" b="1" dirty="0"/>
              <a:t>Ways To Overcome Barriers to Communication-</a:t>
            </a:r>
          </a:p>
        </p:txBody>
      </p:sp>
      <p:sp>
        <p:nvSpPr>
          <p:cNvPr id="3" name="Content Placeholder 2"/>
          <p:cNvSpPr>
            <a:spLocks noGrp="1"/>
          </p:cNvSpPr>
          <p:nvPr>
            <p:ph idx="1"/>
          </p:nvPr>
        </p:nvSpPr>
        <p:spPr/>
        <p:txBody>
          <a:bodyPr>
            <a:normAutofit/>
          </a:bodyPr>
          <a:lstStyle/>
          <a:p>
            <a:r>
              <a:rPr lang="en-IN" sz="1800" b="1" dirty="0"/>
              <a:t>For Physical Barriers-</a:t>
            </a:r>
          </a:p>
          <a:p>
            <a:pPr>
              <a:buFont typeface="Wingdings" panose="05000000000000000000" pitchFamily="2" charset="2"/>
              <a:buChar char="v"/>
            </a:pPr>
            <a:r>
              <a:rPr lang="en-IN" sz="1800" dirty="0"/>
              <a:t>Appropriate Seating Arrangement</a:t>
            </a:r>
          </a:p>
          <a:p>
            <a:pPr>
              <a:buFont typeface="Wingdings" panose="05000000000000000000" pitchFamily="2" charset="2"/>
              <a:buChar char="v"/>
            </a:pPr>
            <a:r>
              <a:rPr lang="en-IN" sz="1800" dirty="0"/>
              <a:t>Ensure Visibility &amp; Audibility</a:t>
            </a:r>
          </a:p>
          <a:p>
            <a:pPr>
              <a:buFont typeface="Wingdings" panose="05000000000000000000" pitchFamily="2" charset="2"/>
              <a:buChar char="v"/>
            </a:pPr>
            <a:r>
              <a:rPr lang="en-IN" sz="1800" dirty="0"/>
              <a:t>Environmental Comfort</a:t>
            </a:r>
          </a:p>
          <a:p>
            <a:pPr>
              <a:buFont typeface="Wingdings" panose="05000000000000000000" pitchFamily="2" charset="2"/>
              <a:buChar char="v"/>
            </a:pPr>
            <a:r>
              <a:rPr lang="en-IN" sz="1800" dirty="0"/>
              <a:t>Minimise Visual/Oral Distractions</a:t>
            </a:r>
          </a:p>
          <a:p>
            <a:pPr marL="0" indent="0">
              <a:buNone/>
            </a:pPr>
            <a:r>
              <a:rPr lang="en-IN" sz="1800" b="1" dirty="0"/>
              <a:t>For Semantic Barriers-</a:t>
            </a:r>
          </a:p>
          <a:p>
            <a:pPr>
              <a:buFont typeface="Wingdings" panose="05000000000000000000" pitchFamily="2" charset="2"/>
              <a:buChar char="v"/>
            </a:pPr>
            <a:r>
              <a:rPr lang="en-IN" sz="1800" dirty="0"/>
              <a:t>Use of Simple Language</a:t>
            </a:r>
          </a:p>
          <a:p>
            <a:pPr>
              <a:buFont typeface="Wingdings" panose="05000000000000000000" pitchFamily="2" charset="2"/>
              <a:buChar char="v"/>
            </a:pPr>
            <a:r>
              <a:rPr lang="en-IN" sz="1800" dirty="0"/>
              <a:t>Symbols &amp; Charts</a:t>
            </a:r>
          </a:p>
          <a:p>
            <a:pPr>
              <a:buFont typeface="Wingdings" panose="05000000000000000000" pitchFamily="2" charset="2"/>
              <a:buChar char="v"/>
            </a:pPr>
            <a:r>
              <a:rPr lang="en-IN" sz="1800" dirty="0"/>
              <a:t>Active Listening/ Constructive feedback</a:t>
            </a:r>
          </a:p>
        </p:txBody>
      </p:sp>
    </p:spTree>
    <p:extLst>
      <p:ext uri="{BB962C8B-B14F-4D97-AF65-F5344CB8AC3E}">
        <p14:creationId xmlns:p14="http://schemas.microsoft.com/office/powerpoint/2010/main" val="1074195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a:t>Contd..</a:t>
            </a:r>
          </a:p>
        </p:txBody>
      </p:sp>
      <p:sp>
        <p:nvSpPr>
          <p:cNvPr id="3" name="Content Placeholder 2"/>
          <p:cNvSpPr>
            <a:spLocks noGrp="1"/>
          </p:cNvSpPr>
          <p:nvPr>
            <p:ph idx="1"/>
          </p:nvPr>
        </p:nvSpPr>
        <p:spPr/>
        <p:txBody>
          <a:bodyPr>
            <a:normAutofit/>
          </a:bodyPr>
          <a:lstStyle/>
          <a:p>
            <a:r>
              <a:rPr lang="en-IN" sz="2400" b="1" dirty="0"/>
              <a:t>For Socio-Psychological Barriers-</a:t>
            </a:r>
          </a:p>
          <a:p>
            <a:pPr>
              <a:buFont typeface="Wingdings" panose="05000000000000000000" pitchFamily="2" charset="2"/>
              <a:buChar char="v"/>
            </a:pPr>
            <a:r>
              <a:rPr lang="en-IN" sz="2400" dirty="0"/>
              <a:t>Calling Attention &amp; Motivation</a:t>
            </a:r>
          </a:p>
          <a:p>
            <a:pPr>
              <a:buFont typeface="Wingdings" panose="05000000000000000000" pitchFamily="2" charset="2"/>
              <a:buChar char="v"/>
            </a:pPr>
            <a:r>
              <a:rPr lang="en-IN" sz="2400" dirty="0"/>
              <a:t>Assistance &amp; Sympathy</a:t>
            </a:r>
          </a:p>
          <a:p>
            <a:pPr marL="0" indent="0">
              <a:buNone/>
            </a:pPr>
            <a:r>
              <a:rPr lang="en-IN" sz="2400" b="1" dirty="0"/>
              <a:t>For Cross Cultural Barriers-</a:t>
            </a:r>
          </a:p>
          <a:p>
            <a:pPr>
              <a:buFont typeface="Wingdings" panose="05000000000000000000" pitchFamily="2" charset="2"/>
              <a:buChar char="v"/>
            </a:pPr>
            <a:r>
              <a:rPr lang="en-IN" sz="2400" dirty="0"/>
              <a:t>Understanding of Traditions &amp; Customs</a:t>
            </a:r>
          </a:p>
          <a:p>
            <a:pPr>
              <a:buFont typeface="Wingdings" panose="05000000000000000000" pitchFamily="2" charset="2"/>
              <a:buChar char="v"/>
            </a:pPr>
            <a:r>
              <a:rPr lang="en-IN" sz="2400" dirty="0"/>
              <a:t>Information of all Sides of Culture</a:t>
            </a:r>
          </a:p>
        </p:txBody>
      </p:sp>
    </p:spTree>
    <p:extLst>
      <p:ext uri="{BB962C8B-B14F-4D97-AF65-F5344CB8AC3E}">
        <p14:creationId xmlns:p14="http://schemas.microsoft.com/office/powerpoint/2010/main" val="29860979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b="1"/>
              <a:t>Contd..</a:t>
            </a:r>
            <a:endParaRPr lang="en-IN" sz="4000" b="1" dirty="0"/>
          </a:p>
        </p:txBody>
      </p:sp>
      <p:sp>
        <p:nvSpPr>
          <p:cNvPr id="3" name="Content Placeholder 2"/>
          <p:cNvSpPr>
            <a:spLocks noGrp="1"/>
          </p:cNvSpPr>
          <p:nvPr>
            <p:ph idx="1"/>
          </p:nvPr>
        </p:nvSpPr>
        <p:spPr/>
        <p:txBody>
          <a:bodyPr/>
          <a:lstStyle/>
          <a:p>
            <a:r>
              <a:rPr lang="en-IN" b="1" dirty="0"/>
              <a:t>For Organisational Barriers-</a:t>
            </a:r>
          </a:p>
          <a:p>
            <a:pPr>
              <a:buFont typeface="Wingdings" panose="05000000000000000000" pitchFamily="2" charset="2"/>
              <a:buChar char="v"/>
            </a:pPr>
            <a:r>
              <a:rPr lang="en-IN" dirty="0"/>
              <a:t>Simple Organisational Structure</a:t>
            </a:r>
          </a:p>
          <a:p>
            <a:pPr>
              <a:buFont typeface="Wingdings" panose="05000000000000000000" pitchFamily="2" charset="2"/>
              <a:buChar char="v"/>
            </a:pPr>
            <a:r>
              <a:rPr lang="en-IN" dirty="0"/>
              <a:t>Avoiding Information Overload</a:t>
            </a:r>
          </a:p>
          <a:p>
            <a:pPr>
              <a:buFont typeface="Wingdings" panose="05000000000000000000" pitchFamily="2" charset="2"/>
              <a:buChar char="v"/>
            </a:pPr>
            <a:r>
              <a:rPr lang="en-IN" dirty="0"/>
              <a:t>Flexibility in Meeting Targets</a:t>
            </a:r>
          </a:p>
          <a:p>
            <a:pPr marL="0" indent="0">
              <a:buNone/>
            </a:pPr>
            <a:endParaRPr lang="en-IN" dirty="0"/>
          </a:p>
        </p:txBody>
      </p:sp>
    </p:spTree>
    <p:extLst>
      <p:ext uri="{BB962C8B-B14F-4D97-AF65-F5344CB8AC3E}">
        <p14:creationId xmlns:p14="http://schemas.microsoft.com/office/powerpoint/2010/main" val="1891160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C7A78D3-F1A2-4669-BE8F-CA909D9740A9}"/>
              </a:ext>
            </a:extLst>
          </p:cNvPr>
          <p:cNvSpPr>
            <a:spLocks noGrp="1"/>
          </p:cNvSpPr>
          <p:nvPr>
            <p:ph type="title"/>
          </p:nvPr>
        </p:nvSpPr>
        <p:spPr>
          <a:xfrm>
            <a:off x="457200" y="274638"/>
            <a:ext cx="8229600" cy="45719"/>
          </a:xfrm>
        </p:spPr>
        <p:txBody>
          <a:bodyPr>
            <a:normAutofit fontScale="90000"/>
          </a:bodyPr>
          <a:lstStyle/>
          <a:p>
            <a:endParaRPr lang="en-US" dirty="0"/>
          </a:p>
        </p:txBody>
      </p:sp>
      <p:sp>
        <p:nvSpPr>
          <p:cNvPr id="7" name="Content Placeholder 6">
            <a:extLst>
              <a:ext uri="{FF2B5EF4-FFF2-40B4-BE49-F238E27FC236}">
                <a16:creationId xmlns:a16="http://schemas.microsoft.com/office/drawing/2014/main" id="{18A5F397-B3F4-4112-9233-FCD80B4EEB98}"/>
              </a:ext>
            </a:extLst>
          </p:cNvPr>
          <p:cNvSpPr>
            <a:spLocks noGrp="1"/>
          </p:cNvSpPr>
          <p:nvPr>
            <p:ph idx="1"/>
          </p:nvPr>
        </p:nvSpPr>
        <p:spPr>
          <a:xfrm>
            <a:off x="457200" y="533401"/>
            <a:ext cx="8382000" cy="4282442"/>
          </a:xfrm>
        </p:spPr>
        <p:txBody>
          <a:bodyPr>
            <a:normAutofit fontScale="70000" lnSpcReduction="20000"/>
          </a:bodyPr>
          <a:lstStyle/>
          <a:p>
            <a:r>
              <a:rPr lang="en-US" b="0" i="0" dirty="0">
                <a:solidFill>
                  <a:srgbClr val="333333"/>
                </a:solidFill>
                <a:effectLst/>
                <a:latin typeface="Roboto"/>
              </a:rPr>
              <a:t>Physical barrier is the environmental and natural condition that act as a barrier in communication in sending message from sender to receiver. Organizational environment or interior workspace design problems, technological problems and noise are the parts of physical barriers.</a:t>
            </a:r>
          </a:p>
          <a:p>
            <a:pPr algn="l" fontAlgn="base"/>
            <a:r>
              <a:rPr lang="en-US" b="0" i="0" dirty="0">
                <a:solidFill>
                  <a:srgbClr val="333333"/>
                </a:solidFill>
                <a:effectLst/>
                <a:latin typeface="Roboto"/>
              </a:rPr>
              <a:t>When messages are sent by the sender, physical barriers like doors, walls, distance, etc. do not let the communication become effective. The barriers are less if the proximity of the sender and the receiver is high and less technologies are required.</a:t>
            </a:r>
          </a:p>
          <a:p>
            <a:pPr algn="l" fontAlgn="base"/>
            <a:r>
              <a:rPr lang="en-US" b="0" i="0" dirty="0">
                <a:solidFill>
                  <a:srgbClr val="333333"/>
                </a:solidFill>
                <a:effectLst/>
                <a:latin typeface="Roboto"/>
              </a:rPr>
              <a:t>Disturbance in hearing due to thunders, telephone call disconnection, problems in television reception, message not being sent in chat, etc. are some examples of physical barriers of communication</a:t>
            </a:r>
          </a:p>
          <a:p>
            <a:endParaRPr lang="en-US" dirty="0"/>
          </a:p>
        </p:txBody>
      </p:sp>
    </p:spTree>
    <p:extLst>
      <p:ext uri="{BB962C8B-B14F-4D97-AF65-F5344CB8AC3E}">
        <p14:creationId xmlns:p14="http://schemas.microsoft.com/office/powerpoint/2010/main" val="51124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chemeClr val="tx2"/>
                </a:solidFill>
                <a:cs typeface="Times New Roman" panose="02020603050405020304" pitchFamily="18" charset="0"/>
              </a:rPr>
              <a:t>Faulty Organizational Structure</a:t>
            </a:r>
            <a:endParaRPr lang="en-US" b="1" dirty="0">
              <a:solidFill>
                <a:schemeClr val="tx2"/>
              </a:solidFill>
            </a:endParaRPr>
          </a:p>
        </p:txBody>
      </p:sp>
      <p:sp>
        <p:nvSpPr>
          <p:cNvPr id="3" name="Content Placeholder 2"/>
          <p:cNvSpPr>
            <a:spLocks noGrp="1"/>
          </p:cNvSpPr>
          <p:nvPr>
            <p:ph idx="1"/>
          </p:nvPr>
        </p:nvSpPr>
        <p:spPr/>
        <p:txBody>
          <a:bodyPr/>
          <a:lstStyle/>
          <a:p>
            <a:r>
              <a:rPr lang="en-US" sz="2800" dirty="0">
                <a:solidFill>
                  <a:schemeClr val="accent2">
                    <a:lumMod val="50000"/>
                  </a:schemeClr>
                </a:solidFill>
                <a:latin typeface="+mj-lt"/>
                <a:cs typeface="Times New Roman" panose="02020603050405020304" pitchFamily="18" charset="0"/>
              </a:rPr>
              <a:t>Large working area</a:t>
            </a:r>
          </a:p>
          <a:p>
            <a:r>
              <a:rPr lang="en-US" sz="2800" dirty="0">
                <a:solidFill>
                  <a:schemeClr val="accent2">
                    <a:lumMod val="50000"/>
                  </a:schemeClr>
                </a:solidFill>
                <a:latin typeface="+mj-lt"/>
                <a:cs typeface="Times New Roman" panose="02020603050405020304" pitchFamily="18" charset="0"/>
              </a:rPr>
              <a:t>Closed office doors</a:t>
            </a:r>
          </a:p>
          <a:p>
            <a:r>
              <a:rPr lang="en-US" sz="2800" dirty="0">
                <a:solidFill>
                  <a:schemeClr val="accent2">
                    <a:lumMod val="50000"/>
                  </a:schemeClr>
                </a:solidFill>
                <a:latin typeface="+mj-lt"/>
                <a:cs typeface="Times New Roman" panose="02020603050405020304" pitchFamily="18" charset="0"/>
              </a:rPr>
              <a:t>Separate areas for people of different status</a:t>
            </a:r>
          </a:p>
          <a:p>
            <a:r>
              <a:rPr lang="en-US" sz="2800" dirty="0">
                <a:solidFill>
                  <a:schemeClr val="accent2">
                    <a:lumMod val="50000"/>
                  </a:schemeClr>
                </a:solidFill>
                <a:latin typeface="+mj-lt"/>
                <a:cs typeface="Times New Roman" panose="02020603050405020304" pitchFamily="18" charset="0"/>
              </a:rPr>
              <a:t>It forbids team member from effective interaction with each other</a:t>
            </a:r>
            <a:r>
              <a:rPr lang="en-US" sz="2800" dirty="0">
                <a:latin typeface="+mj-lt"/>
                <a:cs typeface="Times New Roman" panose="02020603050405020304" pitchFamily="18" charset="0"/>
              </a:rPr>
              <a:t>.</a:t>
            </a:r>
            <a:endParaRPr lang="en-IN" sz="2800" dirty="0">
              <a:latin typeface="+mj-lt"/>
              <a:cs typeface="Times New Roman" panose="02020603050405020304" pitchFamily="18" charset="0"/>
            </a:endParaRPr>
          </a:p>
          <a:p>
            <a:endParaRPr lang="en-US" dirty="0"/>
          </a:p>
        </p:txBody>
      </p:sp>
      <p:pic>
        <p:nvPicPr>
          <p:cNvPr id="4" name="Picture 3" descr="LINE RED.jpg"/>
          <p:cNvPicPr>
            <a:picLocks noChangeAspect="1"/>
          </p:cNvPicPr>
          <p:nvPr/>
        </p:nvPicPr>
        <p:blipFill>
          <a:blip r:embed="rId2"/>
          <a:stretch>
            <a:fillRect/>
          </a:stretch>
        </p:blipFill>
        <p:spPr>
          <a:xfrm>
            <a:off x="0" y="1219200"/>
            <a:ext cx="9144000" cy="45904"/>
          </a:xfrm>
          <a:prstGeom prst="rect">
            <a:avLst/>
          </a:prstGeom>
        </p:spPr>
      </p:pic>
      <p:pic>
        <p:nvPicPr>
          <p:cNvPr id="5" name="Picture 4" descr="cubicle.jpg"/>
          <p:cNvPicPr>
            <a:picLocks noChangeAspect="1"/>
          </p:cNvPicPr>
          <p:nvPr/>
        </p:nvPicPr>
        <p:blipFill>
          <a:blip r:embed="rId3"/>
          <a:stretch>
            <a:fillRect/>
          </a:stretch>
        </p:blipFill>
        <p:spPr>
          <a:xfrm>
            <a:off x="685800" y="4267200"/>
            <a:ext cx="2743200" cy="2178424"/>
          </a:xfrm>
          <a:prstGeom prst="rect">
            <a:avLst/>
          </a:prstGeom>
        </p:spPr>
      </p:pic>
      <p:pic>
        <p:nvPicPr>
          <p:cNvPr id="6" name="Picture 5" descr="pb 2.jpg"/>
          <p:cNvPicPr>
            <a:picLocks noChangeAspect="1"/>
          </p:cNvPicPr>
          <p:nvPr/>
        </p:nvPicPr>
        <p:blipFill>
          <a:blip r:embed="rId4" cstate="print"/>
          <a:stretch>
            <a:fillRect/>
          </a:stretch>
        </p:blipFill>
        <p:spPr>
          <a:xfrm>
            <a:off x="4876800" y="4267200"/>
            <a:ext cx="2928544" cy="2133600"/>
          </a:xfrm>
          <a:prstGeom prst="rect">
            <a:avLst/>
          </a:prstGeom>
          <a:ln>
            <a:noFill/>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chemeClr val="tx2"/>
                </a:solidFill>
                <a:cs typeface="Times New Roman" panose="02020603050405020304" pitchFamily="18" charset="0"/>
              </a:rPr>
              <a:t>Noise</a:t>
            </a:r>
            <a:endParaRPr lang="en-US" b="1" dirty="0">
              <a:solidFill>
                <a:schemeClr val="tx2"/>
              </a:solidFill>
            </a:endParaRPr>
          </a:p>
        </p:txBody>
      </p:sp>
      <p:sp>
        <p:nvSpPr>
          <p:cNvPr id="3" name="Content Placeholder 2"/>
          <p:cNvSpPr>
            <a:spLocks noGrp="1"/>
          </p:cNvSpPr>
          <p:nvPr>
            <p:ph idx="1"/>
          </p:nvPr>
        </p:nvSpPr>
        <p:spPr/>
        <p:txBody>
          <a:bodyPr/>
          <a:lstStyle/>
          <a:p>
            <a:r>
              <a:rPr lang="en-US" sz="2800" dirty="0">
                <a:solidFill>
                  <a:schemeClr val="accent2">
                    <a:lumMod val="50000"/>
                  </a:schemeClr>
                </a:solidFill>
                <a:cs typeface="Times New Roman" panose="02020603050405020304" pitchFamily="18" charset="0"/>
              </a:rPr>
              <a:t>Physical noise (outside disturbance)</a:t>
            </a:r>
          </a:p>
          <a:p>
            <a:r>
              <a:rPr lang="en-US" sz="2800" dirty="0">
                <a:solidFill>
                  <a:schemeClr val="accent2">
                    <a:lumMod val="50000"/>
                  </a:schemeClr>
                </a:solidFill>
                <a:cs typeface="Times New Roman" panose="02020603050405020304" pitchFamily="18" charset="0"/>
              </a:rPr>
              <a:t>Psychological noise  (inattentiveness)</a:t>
            </a:r>
          </a:p>
          <a:p>
            <a:r>
              <a:rPr lang="en-US" sz="2800" dirty="0">
                <a:solidFill>
                  <a:schemeClr val="accent2">
                    <a:lumMod val="50000"/>
                  </a:schemeClr>
                </a:solidFill>
                <a:cs typeface="Times New Roman" panose="02020603050405020304" pitchFamily="18" charset="0"/>
              </a:rPr>
              <a:t>Written noise (bad handwriting/typing)</a:t>
            </a:r>
          </a:p>
          <a:p>
            <a:r>
              <a:rPr lang="en-US" sz="2800" dirty="0">
                <a:solidFill>
                  <a:schemeClr val="accent2">
                    <a:lumMod val="50000"/>
                  </a:schemeClr>
                </a:solidFill>
                <a:cs typeface="Times New Roman" panose="02020603050405020304" pitchFamily="18" charset="0"/>
              </a:rPr>
              <a:t>Visual noise (late arrival of employees</a:t>
            </a:r>
            <a:r>
              <a:rPr lang="en-US" dirty="0">
                <a:solidFill>
                  <a:schemeClr val="accent2">
                    <a:lumMod val="50000"/>
                  </a:schemeClr>
                </a:solidFill>
                <a:cs typeface="Times New Roman" panose="02020603050405020304" pitchFamily="18" charset="0"/>
              </a:rPr>
              <a:t>)</a:t>
            </a:r>
          </a:p>
          <a:p>
            <a:endParaRPr lang="en-IN" dirty="0">
              <a:cs typeface="Times New Roman" panose="02020603050405020304" pitchFamily="18" charset="0"/>
            </a:endParaRPr>
          </a:p>
          <a:p>
            <a:endParaRPr lang="en-US" dirty="0"/>
          </a:p>
        </p:txBody>
      </p:sp>
      <p:pic>
        <p:nvPicPr>
          <p:cNvPr id="4" name="Picture 3" descr="LINE RED.jpg"/>
          <p:cNvPicPr>
            <a:picLocks noChangeAspect="1"/>
          </p:cNvPicPr>
          <p:nvPr/>
        </p:nvPicPr>
        <p:blipFill>
          <a:blip r:embed="rId2"/>
          <a:stretch>
            <a:fillRect/>
          </a:stretch>
        </p:blipFill>
        <p:spPr>
          <a:xfrm>
            <a:off x="0" y="1219200"/>
            <a:ext cx="9144000" cy="45904"/>
          </a:xfrm>
          <a:prstGeom prst="rect">
            <a:avLst/>
          </a:prstGeom>
        </p:spPr>
      </p:pic>
      <p:pic>
        <p:nvPicPr>
          <p:cNvPr id="5" name="Picture 4" descr="office-yelling-noise.jpg"/>
          <p:cNvPicPr>
            <a:picLocks noChangeAspect="1"/>
          </p:cNvPicPr>
          <p:nvPr/>
        </p:nvPicPr>
        <p:blipFill>
          <a:blip r:embed="rId3"/>
          <a:stretch>
            <a:fillRect/>
          </a:stretch>
        </p:blipFill>
        <p:spPr>
          <a:xfrm>
            <a:off x="762000" y="3962400"/>
            <a:ext cx="2819400" cy="2418178"/>
          </a:xfrm>
          <a:prstGeom prst="rect">
            <a:avLst/>
          </a:prstGeom>
        </p:spPr>
      </p:pic>
      <p:pic>
        <p:nvPicPr>
          <p:cNvPr id="6" name="Picture 5" descr="11080051-businessman-discussing-sales-targets-at-a-meeting-with-his-inattentive-and-sleepy-team.jpg"/>
          <p:cNvPicPr>
            <a:picLocks noChangeAspect="1"/>
          </p:cNvPicPr>
          <p:nvPr/>
        </p:nvPicPr>
        <p:blipFill>
          <a:blip r:embed="rId4"/>
          <a:stretch>
            <a:fillRect/>
          </a:stretch>
        </p:blipFill>
        <p:spPr>
          <a:xfrm>
            <a:off x="4343400" y="3962400"/>
            <a:ext cx="3657600" cy="244144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chemeClr val="tx2"/>
                </a:solidFill>
                <a:cs typeface="Times New Roman" panose="02020603050405020304" pitchFamily="18" charset="0"/>
              </a:rPr>
              <a:t>Time and Distance</a:t>
            </a:r>
            <a:endParaRPr lang="en-US" b="1" dirty="0">
              <a:solidFill>
                <a:schemeClr val="tx2"/>
              </a:solidFill>
            </a:endParaRPr>
          </a:p>
        </p:txBody>
      </p:sp>
      <p:sp>
        <p:nvSpPr>
          <p:cNvPr id="3" name="Content Placeholder 2"/>
          <p:cNvSpPr>
            <a:spLocks noGrp="1"/>
          </p:cNvSpPr>
          <p:nvPr>
            <p:ph idx="1"/>
          </p:nvPr>
        </p:nvSpPr>
        <p:spPr/>
        <p:txBody>
          <a:bodyPr/>
          <a:lstStyle/>
          <a:p>
            <a:r>
              <a:rPr lang="en-IN" sz="2800" dirty="0">
                <a:solidFill>
                  <a:schemeClr val="accent2">
                    <a:lumMod val="50000"/>
                  </a:schemeClr>
                </a:solidFill>
                <a:latin typeface="+mj-lt"/>
                <a:cs typeface="Times New Roman" panose="02020603050405020304" pitchFamily="18" charset="0"/>
              </a:rPr>
              <a:t>Improper Time</a:t>
            </a:r>
          </a:p>
          <a:p>
            <a:r>
              <a:rPr lang="en-IN" sz="2800" dirty="0">
                <a:solidFill>
                  <a:schemeClr val="accent2">
                    <a:lumMod val="50000"/>
                  </a:schemeClr>
                </a:solidFill>
                <a:latin typeface="+mj-lt"/>
                <a:cs typeface="Times New Roman" panose="02020603050405020304" pitchFamily="18" charset="0"/>
              </a:rPr>
              <a:t>Defects in Medium of communication</a:t>
            </a:r>
          </a:p>
          <a:p>
            <a:r>
              <a:rPr lang="en-IN" sz="2800" dirty="0">
                <a:solidFill>
                  <a:schemeClr val="accent2">
                    <a:lumMod val="50000"/>
                  </a:schemeClr>
                </a:solidFill>
                <a:latin typeface="+mj-lt"/>
                <a:cs typeface="Times New Roman" panose="02020603050405020304" pitchFamily="18" charset="0"/>
              </a:rPr>
              <a:t>Network Facilities</a:t>
            </a:r>
          </a:p>
          <a:p>
            <a:r>
              <a:rPr lang="en-IN" sz="2800" dirty="0">
                <a:solidFill>
                  <a:schemeClr val="accent2">
                    <a:lumMod val="50000"/>
                  </a:schemeClr>
                </a:solidFill>
                <a:latin typeface="+mj-lt"/>
                <a:cs typeface="Times New Roman" panose="02020603050405020304" pitchFamily="18" charset="0"/>
              </a:rPr>
              <a:t>Mechanical Breakdowns</a:t>
            </a:r>
          </a:p>
          <a:p>
            <a:pPr>
              <a:buNone/>
            </a:pPr>
            <a:endParaRPr lang="en-US" dirty="0"/>
          </a:p>
        </p:txBody>
      </p:sp>
      <p:pic>
        <p:nvPicPr>
          <p:cNvPr id="4" name="Picture 3" descr="LINE RED.jpg"/>
          <p:cNvPicPr>
            <a:picLocks noChangeAspect="1"/>
          </p:cNvPicPr>
          <p:nvPr/>
        </p:nvPicPr>
        <p:blipFill>
          <a:blip r:embed="rId2"/>
          <a:stretch>
            <a:fillRect/>
          </a:stretch>
        </p:blipFill>
        <p:spPr>
          <a:xfrm>
            <a:off x="0" y="1219200"/>
            <a:ext cx="9144000" cy="4590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4191000"/>
            <a:ext cx="3076575" cy="2447925"/>
          </a:xfrm>
          <a:prstGeom prst="rect">
            <a:avLst/>
          </a:prstGeom>
          <a:ln>
            <a:noFill/>
          </a:ln>
          <a:effectLst>
            <a:softEdge rad="112500"/>
          </a:effectLst>
        </p:spPr>
      </p:pic>
      <p:pic>
        <p:nvPicPr>
          <p:cNvPr id="6" name="Picture 5" descr="Hiring-a-Technician-for-Office-Network-Problem.jpg"/>
          <p:cNvPicPr>
            <a:picLocks noChangeAspect="1"/>
          </p:cNvPicPr>
          <p:nvPr/>
        </p:nvPicPr>
        <p:blipFill>
          <a:blip r:embed="rId4"/>
          <a:stretch>
            <a:fillRect/>
          </a:stretch>
        </p:blipFill>
        <p:spPr>
          <a:xfrm>
            <a:off x="4953000" y="4343400"/>
            <a:ext cx="3276600" cy="223120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chemeClr val="tx2"/>
                </a:solidFill>
                <a:cs typeface="Times New Roman" panose="02020603050405020304" pitchFamily="18" charset="0"/>
              </a:rPr>
              <a:t>Information Overload</a:t>
            </a:r>
            <a:endParaRPr lang="en-US" b="1" dirty="0">
              <a:solidFill>
                <a:schemeClr val="tx2"/>
              </a:solidFill>
            </a:endParaRPr>
          </a:p>
        </p:txBody>
      </p:sp>
      <p:sp>
        <p:nvSpPr>
          <p:cNvPr id="3" name="Content Placeholder 2"/>
          <p:cNvSpPr>
            <a:spLocks noGrp="1"/>
          </p:cNvSpPr>
          <p:nvPr>
            <p:ph idx="1"/>
          </p:nvPr>
        </p:nvSpPr>
        <p:spPr/>
        <p:txBody>
          <a:bodyPr/>
          <a:lstStyle/>
          <a:p>
            <a:r>
              <a:rPr lang="en-IN" sz="2800" dirty="0">
                <a:solidFill>
                  <a:schemeClr val="accent2">
                    <a:lumMod val="50000"/>
                  </a:schemeClr>
                </a:solidFill>
                <a:latin typeface="+mj-lt"/>
                <a:cs typeface="Times New Roman" panose="02020603050405020304" pitchFamily="18" charset="0"/>
              </a:rPr>
              <a:t>Piling up of tasks due to improper time management.</a:t>
            </a:r>
          </a:p>
          <a:p>
            <a:r>
              <a:rPr lang="en-IN" sz="2800" dirty="0">
                <a:solidFill>
                  <a:schemeClr val="accent2">
                    <a:lumMod val="50000"/>
                  </a:schemeClr>
                </a:solidFill>
                <a:latin typeface="+mj-lt"/>
                <a:cs typeface="Times New Roman" panose="02020603050405020304" pitchFamily="18" charset="0"/>
              </a:rPr>
              <a:t>Excess number of people assigned for same task</a:t>
            </a:r>
          </a:p>
          <a:p>
            <a:r>
              <a:rPr lang="en-IN" sz="2800" dirty="0">
                <a:solidFill>
                  <a:schemeClr val="accent2">
                    <a:lumMod val="50000"/>
                  </a:schemeClr>
                </a:solidFill>
                <a:latin typeface="+mj-lt"/>
                <a:cs typeface="Times New Roman" panose="02020603050405020304" pitchFamily="18" charset="0"/>
              </a:rPr>
              <a:t>Work overload/Information duplication.</a:t>
            </a:r>
          </a:p>
          <a:p>
            <a:endParaRPr lang="en-US" dirty="0">
              <a:latin typeface="+mj-lt"/>
            </a:endParaRPr>
          </a:p>
        </p:txBody>
      </p:sp>
      <p:pic>
        <p:nvPicPr>
          <p:cNvPr id="4" name="Picture 3" descr="LINE RED.jpg"/>
          <p:cNvPicPr>
            <a:picLocks noChangeAspect="1"/>
          </p:cNvPicPr>
          <p:nvPr/>
        </p:nvPicPr>
        <p:blipFill>
          <a:blip r:embed="rId2"/>
          <a:stretch>
            <a:fillRect/>
          </a:stretch>
        </p:blipFill>
        <p:spPr>
          <a:xfrm>
            <a:off x="0" y="1219200"/>
            <a:ext cx="9144000" cy="45904"/>
          </a:xfrm>
          <a:prstGeom prst="rect">
            <a:avLst/>
          </a:prstGeom>
        </p:spPr>
      </p:pic>
      <p:pic>
        <p:nvPicPr>
          <p:cNvPr id="5" name="Picture 2" descr="http://www.copy2contact.com/blog/wp-content/uploads/2012/08/information-overload.jpg"/>
          <p:cNvPicPr>
            <a:picLocks noChangeAspect="1" noChangeArrowheads="1"/>
          </p:cNvPicPr>
          <p:nvPr/>
        </p:nvPicPr>
        <p:blipFill>
          <a:blip r:embed="rId3" cstate="print"/>
          <a:srcRect/>
          <a:stretch>
            <a:fillRect/>
          </a:stretch>
        </p:blipFill>
        <p:spPr bwMode="auto">
          <a:xfrm>
            <a:off x="1219200" y="3733800"/>
            <a:ext cx="2514600" cy="2514600"/>
          </a:xfrm>
          <a:prstGeom prst="rect">
            <a:avLst/>
          </a:prstGeom>
          <a:ln>
            <a:noFill/>
          </a:ln>
          <a:effectLst>
            <a:softEdge rad="112500"/>
          </a:effectLst>
        </p:spPr>
      </p:pic>
      <p:pic>
        <p:nvPicPr>
          <p:cNvPr id="7" name="Picture 6" descr="images.jpg"/>
          <p:cNvPicPr>
            <a:picLocks noChangeAspect="1"/>
          </p:cNvPicPr>
          <p:nvPr/>
        </p:nvPicPr>
        <p:blipFill>
          <a:blip r:embed="rId4"/>
          <a:stretch>
            <a:fillRect/>
          </a:stretch>
        </p:blipFill>
        <p:spPr>
          <a:xfrm>
            <a:off x="4800600" y="3886200"/>
            <a:ext cx="3203523" cy="212407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3911</TotalTime>
  <Words>2995</Words>
  <Application>Microsoft Office PowerPoint</Application>
  <PresentationFormat>On-screen Show (4:3)</PresentationFormat>
  <Paragraphs>204</Paragraphs>
  <Slides>46</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Aharoni</vt:lpstr>
      <vt:lpstr>Algerian</vt:lpstr>
      <vt:lpstr>arial</vt:lpstr>
      <vt:lpstr>arial</vt:lpstr>
      <vt:lpstr>Calibri</vt:lpstr>
      <vt:lpstr>inherit</vt:lpstr>
      <vt:lpstr>Lora</vt:lpstr>
      <vt:lpstr>Roboto</vt:lpstr>
      <vt:lpstr>Wingdings</vt:lpstr>
      <vt:lpstr>Office Theme</vt:lpstr>
      <vt:lpstr>PowerPoint Presentation</vt:lpstr>
      <vt:lpstr>BARRIERS</vt:lpstr>
      <vt:lpstr>CLASSIFICATION OF BARRIERS</vt:lpstr>
      <vt:lpstr>PowerPoint Presentation</vt:lpstr>
      <vt:lpstr>PowerPoint Presentation</vt:lpstr>
      <vt:lpstr>Faulty Organizational Structure</vt:lpstr>
      <vt:lpstr>Noise</vt:lpstr>
      <vt:lpstr>Time and Distance</vt:lpstr>
      <vt:lpstr>Information Overload</vt:lpstr>
      <vt:lpstr>ENVIORNMENT AND CLIMATE</vt:lpstr>
      <vt:lpstr>PowerPoint Presentation</vt:lpstr>
      <vt:lpstr>SEMANTICS</vt:lpstr>
      <vt:lpstr>CAUSES OF SEMANTIC BARRIER</vt:lpstr>
      <vt:lpstr>SIMILAR SOUNDING WORDS</vt:lpstr>
      <vt:lpstr>WORDS HAVE MULTIPLE PRONUNCIATIONS </vt:lpstr>
      <vt:lpstr>WORDS HAVE MULTIPLE MEANING </vt:lpstr>
      <vt:lpstr> DENOTATIONS AND CONNOTATIONS </vt:lpstr>
      <vt:lpstr>LANGUAGE BARRIERS</vt:lpstr>
      <vt:lpstr>Causes of Language Barriers </vt:lpstr>
      <vt:lpstr>PowerPoint Presentation</vt:lpstr>
      <vt:lpstr>PowerPoint Presentation</vt:lpstr>
      <vt:lpstr>PowerPoint Presentation</vt:lpstr>
      <vt:lpstr>What is Psychological barrier?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Cross Culture Communication</vt:lpstr>
      <vt:lpstr>Different Cross Cultural Barrier</vt:lpstr>
      <vt:lpstr>PowerPoint Presentation</vt:lpstr>
      <vt:lpstr>PowerPoint Presentation</vt:lpstr>
      <vt:lpstr>Ethnocentrism</vt:lpstr>
      <vt:lpstr>PowerPoint Presentation</vt:lpstr>
      <vt:lpstr>PowerPoint Presentation</vt:lpstr>
      <vt:lpstr>Organizational barriers</vt:lpstr>
      <vt:lpstr>….cont</vt:lpstr>
      <vt:lpstr>PowerPoint Presentation</vt:lpstr>
      <vt:lpstr>PowerPoint Presentation</vt:lpstr>
      <vt:lpstr>Ways To Overcome Barriers to Communication-</vt:lpstr>
      <vt:lpstr>Contd..</vt:lpstr>
      <vt:lpstr>Contd..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VINAY</dc:creator>
  <cp:lastModifiedBy>Maleeha Imran</cp:lastModifiedBy>
  <cp:revision>322</cp:revision>
  <dcterms:created xsi:type="dcterms:W3CDTF">2013-10-14T18:05:50Z</dcterms:created>
  <dcterms:modified xsi:type="dcterms:W3CDTF">2020-11-17T16:30:06Z</dcterms:modified>
</cp:coreProperties>
</file>