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6" r:id="rId1"/>
  </p:sldMasterIdLst>
  <p:sldIdLst>
    <p:sldId id="290" r:id="rId2"/>
    <p:sldId id="261" r:id="rId3"/>
    <p:sldId id="262" r:id="rId4"/>
    <p:sldId id="287" r:id="rId5"/>
    <p:sldId id="288" r:id="rId6"/>
    <p:sldId id="289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45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overOverlay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4/27/2020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8" name="Group 7"/>
          <p:cNvGrpSpPr/>
          <p:nvPr/>
        </p:nvGrpSpPr>
        <p:grpSpPr>
          <a:xfrm>
            <a:off x="1194101" y="2887530"/>
            <a:ext cx="6779110" cy="923330"/>
            <a:chOff x="1172584" y="1381459"/>
            <a:chExt cx="6779110" cy="923330"/>
          </a:xfrm>
          <a:effectLst>
            <a:outerShdw blurRad="38100" dist="12700" dir="16200000" rotWithShape="0">
              <a:prstClr val="black">
                <a:alpha val="30000"/>
              </a:prstClr>
            </a:outerShdw>
          </a:effectLst>
        </p:grpSpPr>
        <p:sp>
          <p:nvSpPr>
            <p:cNvPr id="9" name="TextBox 8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ln w="3175">
                    <a:solidFill>
                      <a:schemeClr val="tx2">
                        <a:alpha val="60000"/>
                      </a:schemeClr>
                    </a:solidFill>
                  </a:ln>
                  <a:solidFill>
                    <a:schemeClr val="tx2">
                      <a:lumMod val="90000"/>
                    </a:schemeClr>
                  </a:solidFill>
                  <a:effectLst>
                    <a:outerShdw blurRad="34925" dist="12700" dir="14400000" algn="ctr" rotWithShape="0">
                      <a:srgbClr val="000000">
                        <a:alpha val="21000"/>
                      </a:srgbClr>
                    </a:outerShdw>
                  </a:effectLst>
                  <a:latin typeface="Wingdings" pitchFamily="2" charset="2"/>
                </a:rPr>
                <a:t></a:t>
              </a:r>
              <a:endParaRPr lang="en-US" sz="5400" dirty="0">
                <a:ln w="3175">
                  <a:solidFill>
                    <a:schemeClr val="tx2">
                      <a:alpha val="60000"/>
                    </a:schemeClr>
                  </a:solidFill>
                </a:ln>
                <a:solidFill>
                  <a:schemeClr val="tx2">
                    <a:lumMod val="90000"/>
                  </a:schemeClr>
                </a:solidFill>
                <a:effectLst>
                  <a:outerShdw blurRad="34925" dist="12700" dir="14400000" algn="ctr" rotWithShape="0">
                    <a:srgbClr val="000000">
                      <a:alpha val="21000"/>
                    </a:srgbClr>
                  </a:outerShdw>
                </a:effectLst>
                <a:latin typeface="Wingdings" pitchFamily="2" charset="2"/>
              </a:endParaRPr>
            </a:p>
          </p:txBody>
        </p:sp>
        <p:cxnSp>
          <p:nvCxnSpPr>
            <p:cNvPr id="10" name="Straight Connector 9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9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10800000">
              <a:off x="4831976" y="192293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9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83341" y="1387737"/>
            <a:ext cx="6777318" cy="1731982"/>
          </a:xfrm>
        </p:spPr>
        <p:txBody>
          <a:bodyPr anchor="b"/>
          <a:lstStyle>
            <a:lvl1pPr>
              <a:defRPr>
                <a:ln w="3175">
                  <a:solidFill>
                    <a:schemeClr val="tx1">
                      <a:alpha val="65000"/>
                    </a:schemeClr>
                  </a:solidFill>
                </a:ln>
                <a:solidFill>
                  <a:schemeClr val="tx1"/>
                </a:solidFill>
                <a:effectLst>
                  <a:outerShdw blurRad="25400" dist="12700" dir="14220000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767862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  <a:effectLst>
                  <a:outerShdw blurRad="34925" dist="12700" dir="14400000" rotWithShape="0">
                    <a:prstClr val="black">
                      <a:alpha val="21000"/>
                    </a:prstClr>
                  </a:outerShdw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11" name="Group 10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5" name="TextBox 14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6" name="Straight Connector 15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66560" y="559398"/>
            <a:ext cx="1678193" cy="556676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8488" y="849854"/>
            <a:ext cx="5507917" cy="5023821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11" name="Group 10"/>
          <p:cNvGrpSpPr/>
          <p:nvPr/>
        </p:nvGrpSpPr>
        <p:grpSpPr>
          <a:xfrm rot="5400000">
            <a:off x="3909050" y="2880823"/>
            <a:ext cx="5480154" cy="923330"/>
            <a:chOff x="1815339" y="1381459"/>
            <a:chExt cx="5480154" cy="923330"/>
          </a:xfrm>
        </p:grpSpPr>
        <p:sp>
          <p:nvSpPr>
            <p:cNvPr id="12" name="TextBox 11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3" name="Straight Connector 12"/>
            <p:cNvCxnSpPr/>
            <p:nvPr/>
          </p:nvCxnSpPr>
          <p:spPr>
            <a:xfrm flipH="1" flipV="1">
              <a:off x="1815339" y="1924709"/>
              <a:ext cx="2468880" cy="2505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 rot="10800000">
              <a:off x="4826613" y="1927417"/>
              <a:ext cx="2468880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grpSp>
        <p:nvGrpSpPr>
          <p:cNvPr id="12" name="Group 11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3" name="TextBox 12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4" name="Straight Connector 13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CoverOverlay.png"/>
          <p:cNvPicPr>
            <a:picLocks noChangeAspect="1"/>
          </p:cNvPicPr>
          <p:nvPr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pSp>
        <p:nvGrpSpPr>
          <p:cNvPr id="7" name="Group 7"/>
          <p:cNvGrpSpPr/>
          <p:nvPr/>
        </p:nvGrpSpPr>
        <p:grpSpPr>
          <a:xfrm>
            <a:off x="1172584" y="2887579"/>
            <a:ext cx="6779110" cy="923330"/>
            <a:chOff x="1172584" y="1381459"/>
            <a:chExt cx="6779110" cy="923330"/>
          </a:xfrm>
        </p:grpSpPr>
        <p:sp>
          <p:nvSpPr>
            <p:cNvPr id="9" name="TextBox 8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0" name="Straight Connector 9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10800000">
              <a:off x="4831976" y="1927412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40" y="1204857"/>
            <a:ext cx="7754713" cy="1910716"/>
          </a:xfrm>
        </p:spPr>
        <p:txBody>
          <a:bodyPr anchor="b"/>
          <a:lstStyle>
            <a:lvl1pPr algn="ctr">
              <a:defRPr sz="5400" b="0" cap="none" baseline="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248" y="3767316"/>
            <a:ext cx="7734747" cy="15001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4/27/2020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grpSp>
        <p:nvGrpSpPr>
          <p:cNvPr id="13" name="Group 12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4" name="TextBox 13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5" name="Straight Connector 14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685800" y="2240280"/>
            <a:ext cx="3803904" cy="3877056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4"/>
          </p:nvPr>
        </p:nvSpPr>
        <p:spPr>
          <a:xfrm>
            <a:off x="4645151" y="2240280"/>
            <a:ext cx="3803904" cy="3877056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51560" y="2240280"/>
            <a:ext cx="3442446" cy="658368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8488" y="2947595"/>
            <a:ext cx="3803904" cy="317296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02306" y="2240280"/>
            <a:ext cx="3447288" cy="658368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944368"/>
            <a:ext cx="3799728" cy="317296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4/27/2020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14" name="Group 13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6" name="TextBox 15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7" name="Straight Connector 16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4/27/2020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10" name="Group 9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4" name="TextBox 13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5" name="Straight Connector 14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4/27/2020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34579" y="1678195"/>
            <a:ext cx="3422483" cy="1886921"/>
          </a:xfrm>
        </p:spPr>
        <p:txBody>
          <a:bodyPr anchor="b"/>
          <a:lstStyle>
            <a:lvl1pPr algn="l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2001" y="559398"/>
            <a:ext cx="4116667" cy="5566765"/>
          </a:xfrm>
        </p:spPr>
        <p:txBody>
          <a:bodyPr anchor="ctr"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34579" y="3603812"/>
            <a:ext cx="3411725" cy="2517289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4/27/2020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731" y="4668818"/>
            <a:ext cx="7767021" cy="644729"/>
          </a:xfrm>
        </p:spPr>
        <p:txBody>
          <a:bodyPr anchor="b"/>
          <a:lstStyle>
            <a:lvl1pPr algn="ctr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240000">
            <a:off x="2183792" y="666965"/>
            <a:ext cx="4772156" cy="3598016"/>
          </a:xfr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24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8489" y="5324306"/>
            <a:ext cx="7756264" cy="80486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4/27/2020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83000">
                <a:schemeClr val="bg1">
                  <a:alpha val="11000"/>
                </a:schemeClr>
              </a:gs>
              <a:gs pos="100000">
                <a:schemeClr val="bg2">
                  <a:lumMod val="75000"/>
                  <a:alpha val="23000"/>
                </a:schemeClr>
              </a:gs>
            </a:gsLst>
            <a:path path="rect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8490" y="570156"/>
            <a:ext cx="7756263" cy="10542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247" y="2248347"/>
            <a:ext cx="7745505" cy="38778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60378" y="616144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4/27/2020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16144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639264" y="616144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88" r:id="rId2"/>
    <p:sldLayoutId id="2147483689" r:id="rId3"/>
    <p:sldLayoutId id="2147483690" r:id="rId4"/>
    <p:sldLayoutId id="2147483691" r:id="rId5"/>
    <p:sldLayoutId id="2147483692" r:id="rId6"/>
    <p:sldLayoutId id="2147483693" r:id="rId7"/>
    <p:sldLayoutId id="2147483694" r:id="rId8"/>
    <p:sldLayoutId id="2147483695" r:id="rId9"/>
    <p:sldLayoutId id="2147483696" r:id="rId10"/>
    <p:sldLayoutId id="214748369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540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6576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2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77724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"/>
        <a:defRPr sz="22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114300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20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1508760" indent="-32004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828800" indent="-32004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214884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46888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78892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2895600"/>
            <a:ext cx="8229600" cy="1143000"/>
          </a:xfrm>
        </p:spPr>
        <p:txBody>
          <a:bodyPr/>
          <a:lstStyle/>
          <a:p>
            <a:r>
              <a:rPr lang="en-US" dirty="0" smtClean="0"/>
              <a:t>NORMALIZATION EXAMPLE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8119147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1067606"/>
            <a:ext cx="8229600" cy="2818594"/>
          </a:xfr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15962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2NF (2)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6948287" y="1143000"/>
            <a:ext cx="16591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/>
              <a:t>Figure 5.28 </a:t>
            </a:r>
            <a:endParaRPr 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35104767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4389" y="1371600"/>
            <a:ext cx="7135221" cy="4953000"/>
          </a:xfr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3</a:t>
            </a:r>
            <a:r>
              <a:rPr lang="en-US" baseline="30000" dirty="0" smtClean="0"/>
              <a:t>rd</a:t>
            </a:r>
            <a:r>
              <a:rPr lang="en-US" dirty="0" smtClean="0"/>
              <a:t> Normal Form (1)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081510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863" y="1418891"/>
            <a:ext cx="7154274" cy="4829509"/>
          </a:xfr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3</a:t>
            </a:r>
            <a:r>
              <a:rPr lang="en-US" baseline="30000" dirty="0"/>
              <a:t>rd</a:t>
            </a:r>
            <a:r>
              <a:rPr lang="en-US" dirty="0"/>
              <a:t> Normal </a:t>
            </a:r>
            <a:r>
              <a:rPr lang="en-US" dirty="0" smtClean="0"/>
              <a:t>Form (2)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44279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5392" y="2247900"/>
            <a:ext cx="6233216" cy="3878263"/>
          </a:xfr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3</a:t>
            </a:r>
            <a:r>
              <a:rPr lang="en-US" baseline="30000" dirty="0"/>
              <a:t>rd</a:t>
            </a:r>
            <a:r>
              <a:rPr lang="en-US" dirty="0"/>
              <a:t> Normal Form </a:t>
            </a:r>
            <a:r>
              <a:rPr lang="en-US" dirty="0" smtClean="0"/>
              <a:t>(3)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6477000" y="1900535"/>
            <a:ext cx="116410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/>
              <a:t>Fig 5.29</a:t>
            </a:r>
            <a:endParaRPr 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41567896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6284" y="1676401"/>
            <a:ext cx="7211432" cy="3962400"/>
          </a:xfr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3</a:t>
            </a:r>
            <a:r>
              <a:rPr lang="en-US" baseline="30000" dirty="0"/>
              <a:t>rd</a:t>
            </a:r>
            <a:r>
              <a:rPr lang="en-US" dirty="0"/>
              <a:t> Normal Form </a:t>
            </a:r>
            <a:r>
              <a:rPr lang="en-US" dirty="0" smtClean="0"/>
              <a:t>(4)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598255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9758" y="2262713"/>
            <a:ext cx="6144483" cy="3848637"/>
          </a:xfr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3</a:t>
            </a:r>
            <a:r>
              <a:rPr lang="en-US" baseline="30000" dirty="0"/>
              <a:t>rd</a:t>
            </a:r>
            <a:r>
              <a:rPr lang="en-US" dirty="0"/>
              <a:t> Normal Form (4)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017499" y="5867400"/>
            <a:ext cx="116410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/>
              <a:t>Fig 5.30</a:t>
            </a:r>
            <a:endParaRPr 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78782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699247" y="1989585"/>
            <a:ext cx="7745505" cy="3877815"/>
          </a:xfrm>
        </p:spPr>
        <p:txBody>
          <a:bodyPr>
            <a:normAutofit/>
          </a:bodyPr>
          <a:lstStyle/>
          <a:p>
            <a:r>
              <a:rPr lang="en-US" sz="2000" dirty="0" smtClean="0"/>
              <a:t>A relation is said to be in 1NF if it has</a:t>
            </a:r>
          </a:p>
          <a:p>
            <a:pPr lvl="1"/>
            <a:r>
              <a:rPr lang="en-US" sz="1800" dirty="0" smtClean="0"/>
              <a:t>No repeating Group same information in multiple columns</a:t>
            </a:r>
          </a:p>
          <a:p>
            <a:pPr lvl="1"/>
            <a:r>
              <a:rPr lang="en-US" sz="1800" dirty="0" smtClean="0"/>
              <a:t>A Primary Key has been defined to uniquely identify a record.</a:t>
            </a:r>
          </a:p>
          <a:p>
            <a:pPr lvl="1"/>
            <a:r>
              <a:rPr lang="en-US" sz="1800" dirty="0" smtClean="0"/>
              <a:t>All Data Values are Atomic</a:t>
            </a:r>
          </a:p>
          <a:p>
            <a:pPr marL="457200" lvl="1" indent="0">
              <a:buNone/>
            </a:pPr>
            <a:r>
              <a:rPr lang="en-US" sz="1800" dirty="0" smtClean="0"/>
              <a:t>Consider the figure below of INVOICE data which contains the repeating groups.</a:t>
            </a:r>
          </a:p>
          <a:p>
            <a:pPr marL="457200" lvl="1" indent="0">
              <a:buNone/>
            </a:pPr>
            <a:endParaRPr lang="en-US" sz="2000" dirty="0" smtClean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1</a:t>
            </a:r>
            <a:r>
              <a:rPr lang="en-US" baseline="30000" dirty="0" smtClean="0"/>
              <a:t>st</a:t>
            </a:r>
            <a:r>
              <a:rPr lang="en-US" dirty="0" smtClean="0"/>
              <a:t> Normal Form</a:t>
            </a:r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906062"/>
            <a:ext cx="9144000" cy="27995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87653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609600"/>
            <a:ext cx="8229600" cy="5516563"/>
          </a:xfrm>
        </p:spPr>
        <p:txBody>
          <a:bodyPr/>
          <a:lstStyle/>
          <a:p>
            <a:r>
              <a:rPr lang="en-US" dirty="0" smtClean="0"/>
              <a:t>In last figure of INVOICE data you can easily </a:t>
            </a:r>
            <a:r>
              <a:rPr lang="en-US" dirty="0" smtClean="0"/>
              <a:t>view Repeating Group Data </a:t>
            </a:r>
            <a:r>
              <a:rPr lang="en-US" dirty="0" smtClean="0"/>
              <a:t>Such as Order id 1006 has 3 orders. 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667000"/>
            <a:ext cx="9144000" cy="26935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53342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0" y="1600200"/>
            <a:ext cx="2471112" cy="5059390"/>
          </a:xfr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After Break Down!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01397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7947" y="2247900"/>
            <a:ext cx="1908105" cy="3878263"/>
          </a:xfr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After Break Down!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003063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999"/>
          <a:stretch/>
        </p:blipFill>
        <p:spPr>
          <a:xfrm>
            <a:off x="2438400" y="1405294"/>
            <a:ext cx="3352800" cy="5528906"/>
          </a:xfr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After Break Down!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208874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457200"/>
            <a:ext cx="8229600" cy="5668963"/>
          </a:xfrm>
        </p:spPr>
        <p:txBody>
          <a:bodyPr/>
          <a:lstStyle/>
          <a:p>
            <a:r>
              <a:rPr lang="en-US" sz="2400" dirty="0" smtClean="0"/>
              <a:t>Identification of Keys : Those keys must be identified which can uniquely identify a row. 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6969" y="1295400"/>
            <a:ext cx="5630061" cy="476317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0100" y="1905000"/>
            <a:ext cx="7163800" cy="4343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79926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1600200"/>
            <a:ext cx="8229600" cy="4191000"/>
          </a:xfr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Functional Dependency Diagram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777963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" y="457200"/>
            <a:ext cx="8001000" cy="2047183"/>
          </a:xfr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4572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2</a:t>
            </a:r>
            <a:r>
              <a:rPr lang="en-US" baseline="30000" dirty="0" smtClean="0"/>
              <a:t>nd</a:t>
            </a:r>
            <a:r>
              <a:rPr lang="en-US" dirty="0" smtClean="0"/>
              <a:t> Normal Form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" y="2438400"/>
            <a:ext cx="8077200" cy="441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33253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Hardcover">
  <a:themeElements>
    <a:clrScheme name="Hardcover">
      <a:dk1>
        <a:sysClr val="windowText" lastClr="000000"/>
      </a:dk1>
      <a:lt1>
        <a:sysClr val="window" lastClr="FFFFFF"/>
      </a:lt1>
      <a:dk2>
        <a:srgbClr val="895D1D"/>
      </a:dk2>
      <a:lt2>
        <a:srgbClr val="ECE9C6"/>
      </a:lt2>
      <a:accent1>
        <a:srgbClr val="873624"/>
      </a:accent1>
      <a:accent2>
        <a:srgbClr val="D6862D"/>
      </a:accent2>
      <a:accent3>
        <a:srgbClr val="D0BE40"/>
      </a:accent3>
      <a:accent4>
        <a:srgbClr val="877F6C"/>
      </a:accent4>
      <a:accent5>
        <a:srgbClr val="972109"/>
      </a:accent5>
      <a:accent6>
        <a:srgbClr val="AEB795"/>
      </a:accent6>
      <a:hlink>
        <a:srgbClr val="CC9900"/>
      </a:hlink>
      <a:folHlink>
        <a:srgbClr val="B2B2B2"/>
      </a:folHlink>
    </a:clrScheme>
    <a:fontScheme name="Hardcover">
      <a:maj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궁서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Hardcover">
      <a:fillStyleLst>
        <a:solidFill>
          <a:schemeClr val="phClr"/>
        </a:solidFill>
        <a:solidFill>
          <a:schemeClr val="phClr">
            <a:tint val="68000"/>
            <a:shade val="94000"/>
            <a:satMod val="300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80000"/>
                <a:lumMod val="98000"/>
              </a:schemeClr>
            </a:gs>
            <a:gs pos="100000">
              <a:schemeClr val="phClr">
                <a:satMod val="130000"/>
              </a:schemeClr>
            </a:gs>
          </a:gsLst>
          <a:lin ang="5160000" scaled="0"/>
        </a:gradFill>
      </a:fillStyleLst>
      <a:lnStyleLst>
        <a:ln w="12700" cap="flat" cmpd="sng" algn="ctr">
          <a:solidFill>
            <a:schemeClr val="phClr">
              <a:shade val="90000"/>
              <a:lumMod val="90000"/>
            </a:schemeClr>
          </a:solidFill>
          <a:prstDash val="solid"/>
        </a:ln>
        <a:ln w="19050" cap="flat" cmpd="sng" algn="ctr">
          <a:solidFill>
            <a:schemeClr val="phClr">
              <a:shade val="75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12700" dir="5400000" rotWithShape="0">
              <a:srgbClr val="000000">
                <a:alpha val="1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6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400000"/>
            </a:lightRig>
          </a:scene3d>
          <a:sp3d>
            <a:bevelT w="25400" h="25400"/>
          </a:sp3d>
        </a:effectStyle>
      </a:effectStyleLst>
      <a:bgFillStyleLst>
        <a:solidFill>
          <a:schemeClr val="phClr">
            <a:tint val="96000"/>
            <a:lumMod val="11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3000"/>
                <a:shade val="20000"/>
              </a:schemeClr>
              <a:schemeClr val="phClr">
                <a:tint val="90000"/>
                <a:shade val="85000"/>
                <a:satMod val="115000"/>
              </a:schemeClr>
            </a:duotone>
          </a:blip>
          <a:tile tx="0" ty="0" sx="60000" sy="6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shade val="50000"/>
                <a:satMod val="340000"/>
                <a:lumMod val="40000"/>
              </a:schemeClr>
              <a:schemeClr val="phClr">
                <a:tint val="92000"/>
                <a:shade val="94000"/>
                <a:hueMod val="110000"/>
                <a:satMod val="236000"/>
                <a:lumMod val="12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Couture</Template>
  <TotalTime>485</TotalTime>
  <Words>150</Words>
  <Application>Microsoft Office PowerPoint</Application>
  <PresentationFormat>On-screen Show (4:3)</PresentationFormat>
  <Paragraphs>23</Paragraphs>
  <Slides>15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6" baseType="lpstr">
      <vt:lpstr>Hardcover</vt:lpstr>
      <vt:lpstr>NORMALIZATION EXAMPLE</vt:lpstr>
      <vt:lpstr>1st Normal Form</vt:lpstr>
      <vt:lpstr>PowerPoint Presentation</vt:lpstr>
      <vt:lpstr>After Break Down!</vt:lpstr>
      <vt:lpstr>After Break Down!</vt:lpstr>
      <vt:lpstr>After Break Down!</vt:lpstr>
      <vt:lpstr>PowerPoint Presentation</vt:lpstr>
      <vt:lpstr>Functional Dependency Diagram</vt:lpstr>
      <vt:lpstr>2nd Normal Form</vt:lpstr>
      <vt:lpstr>2NF (2)</vt:lpstr>
      <vt:lpstr>3rd Normal Form (1)</vt:lpstr>
      <vt:lpstr>3rd Normal Form (2)</vt:lpstr>
      <vt:lpstr>3rd Normal Form (3)</vt:lpstr>
      <vt:lpstr>3rd Normal Form (4)</vt:lpstr>
      <vt:lpstr>3rd Normal Form (4)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Lecture # 9 Normalization</dc:title>
  <dc:creator>Jahanzaib Niazi</dc:creator>
  <cp:lastModifiedBy>Jahanzaib Niazi</cp:lastModifiedBy>
  <cp:revision>60</cp:revision>
  <dcterms:created xsi:type="dcterms:W3CDTF">2006-08-16T00:00:00Z</dcterms:created>
  <dcterms:modified xsi:type="dcterms:W3CDTF">2020-04-26T19:59:12Z</dcterms:modified>
</cp:coreProperties>
</file>