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0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9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4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2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0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03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2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3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2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5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DD229-D988-4A34-97DA-6D548BAB9D48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7D082-4E85-4621-9DA7-2FF6E4DCC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2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ost-translational_modification" TargetMode="External"/><Relationship Id="rId2" Type="http://schemas.openxmlformats.org/officeDocument/2006/relationships/hyperlink" Target="https://en.wikipedia.org/wiki/De_novo_peptide_sequenci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tein" TargetMode="External"/><Relationship Id="rId7" Type="http://schemas.openxmlformats.org/officeDocument/2006/relationships/hyperlink" Target="https://en.wikipedia.org/wiki/Protein_sequencing#Edman_degradation" TargetMode="External"/><Relationship Id="rId2" Type="http://schemas.openxmlformats.org/officeDocument/2006/relationships/hyperlink" Target="https://en.wikipedia.org/wiki/Amino_acid_sequen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Protein_sequencing#Identification_by_mass_spectrometry" TargetMode="External"/><Relationship Id="rId5" Type="http://schemas.openxmlformats.org/officeDocument/2006/relationships/hyperlink" Target="https://en.wikipedia.org/wiki/Post-translational_modification" TargetMode="External"/><Relationship Id="rId4" Type="http://schemas.openxmlformats.org/officeDocument/2006/relationships/hyperlink" Target="https://en.wikipedia.org/wiki/Peptid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agent" TargetMode="External"/><Relationship Id="rId2" Type="http://schemas.openxmlformats.org/officeDocument/2006/relationships/hyperlink" Target="https://en.wikipedia.org/wiki/Thio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Pheno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ansyl_chloride" TargetMode="External"/><Relationship Id="rId2" Type="http://schemas.openxmlformats.org/officeDocument/2006/relationships/hyperlink" Target="https://en.wikipedia.org/wiki/1-fluoro-2,4-dinitrobenze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Phenylisothiocyanat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arboxypeptidas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ducing_agent" TargetMode="External"/><Relationship Id="rId2" Type="http://schemas.openxmlformats.org/officeDocument/2006/relationships/hyperlink" Target="https://en.wikipedia.org/wiki/Disulfide_brid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Iodoacetic_acid" TargetMode="External"/><Relationship Id="rId5" Type="http://schemas.openxmlformats.org/officeDocument/2006/relationships/hyperlink" Target="https://en.wikipedia.org/wiki/Protecting_group" TargetMode="External"/><Relationship Id="rId4" Type="http://schemas.openxmlformats.org/officeDocument/2006/relationships/hyperlink" Target="https://en.wikipedia.org/wiki/2-mercaptoethano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hromatography" TargetMode="External"/><Relationship Id="rId2" Type="http://schemas.openxmlformats.org/officeDocument/2006/relationships/hyperlink" Target="https://en.wikipedia.org/wiki/SDS-P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Reflectron#Post-source_decay" TargetMode="External"/><Relationship Id="rId5" Type="http://schemas.openxmlformats.org/officeDocument/2006/relationships/hyperlink" Target="https://en.wikipedia.org/wiki/Collision-induced_dissociation" TargetMode="External"/><Relationship Id="rId4" Type="http://schemas.openxmlformats.org/officeDocument/2006/relationships/hyperlink" Target="https://en.wikipedia.org/wiki/Matrix-assisted_laser_desorption/ionization#Time_of_Fligh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Protein Sequencing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0081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De novo 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sequencing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pattern of fragmentation of a peptide allows for direct determination of its sequence by </a:t>
            </a:r>
            <a:r>
              <a:rPr lang="en-US" i="1" dirty="0">
                <a:hlinkClick r:id="rId2" tooltip="De novo peptide sequencing"/>
              </a:rPr>
              <a:t>de novo</a:t>
            </a:r>
            <a:r>
              <a:rPr lang="en-US" dirty="0">
                <a:hlinkClick r:id="rId2" tooltip="De novo peptide sequencing"/>
              </a:rPr>
              <a:t> sequencing</a:t>
            </a:r>
            <a:r>
              <a:rPr lang="en-US" dirty="0"/>
              <a:t>. This sequence may be used to match databases of protein sequences or to investigate </a:t>
            </a:r>
            <a:r>
              <a:rPr lang="en-US" dirty="0">
                <a:hlinkClick r:id="rId3" tooltip="Post-translational modification"/>
              </a:rPr>
              <a:t>post-translational</a:t>
            </a:r>
            <a:r>
              <a:rPr lang="en-US" dirty="0"/>
              <a:t> or chemical modifications</a:t>
            </a:r>
          </a:p>
        </p:txBody>
      </p:sp>
    </p:spTree>
    <p:extLst>
      <p:ext uri="{BB962C8B-B14F-4D97-AF65-F5344CB8AC3E}">
        <p14:creationId xmlns:p14="http://schemas.microsoft.com/office/powerpoint/2010/main" val="2915955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Predicting from DNA/RNA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sequences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544" b="5807"/>
          <a:stretch/>
        </p:blipFill>
        <p:spPr>
          <a:xfrm>
            <a:off x="534934" y="1442433"/>
            <a:ext cx="11122131" cy="529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24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Practical process </a:t>
            </a:r>
            <a:r>
              <a:rPr lang="en-US" dirty="0"/>
              <a:t>of determining the </a:t>
            </a:r>
            <a:r>
              <a:rPr lang="en-US" dirty="0">
                <a:hlinkClick r:id="rId2" tooltip="Amino acid sequence"/>
              </a:rPr>
              <a:t>amino acid sequence</a:t>
            </a:r>
            <a:r>
              <a:rPr lang="en-US" dirty="0"/>
              <a:t> of all or part of a </a:t>
            </a:r>
            <a:r>
              <a:rPr lang="en-US" dirty="0" smtClean="0">
                <a:hlinkClick r:id="rId3" tooltip="Protein"/>
              </a:rPr>
              <a:t>protein</a:t>
            </a:r>
            <a:r>
              <a:rPr lang="en-US" dirty="0"/>
              <a:t> or </a:t>
            </a:r>
            <a:r>
              <a:rPr lang="en-US" dirty="0" smtClean="0">
                <a:hlinkClick r:id="rId4" tooltip="Peptide"/>
              </a:rPr>
              <a:t>peptide</a:t>
            </a:r>
            <a:endParaRPr lang="en-US" dirty="0" smtClean="0"/>
          </a:p>
          <a:p>
            <a:r>
              <a:rPr lang="en-US" dirty="0" smtClean="0"/>
              <a:t>Identify the </a:t>
            </a:r>
            <a:r>
              <a:rPr lang="en-US" dirty="0"/>
              <a:t>protein or characterize its </a:t>
            </a:r>
            <a:r>
              <a:rPr lang="en-US" dirty="0">
                <a:hlinkClick r:id="rId5" tooltip="Post-translational modification"/>
              </a:rPr>
              <a:t>post-translational </a:t>
            </a:r>
            <a:r>
              <a:rPr lang="en-US" dirty="0" smtClean="0">
                <a:hlinkClick r:id="rId5" tooltip="Post-translational modification"/>
              </a:rPr>
              <a:t>modifications</a:t>
            </a:r>
            <a:endParaRPr lang="en-US" dirty="0" smtClean="0"/>
          </a:p>
          <a:p>
            <a:r>
              <a:rPr lang="en-US" dirty="0" smtClean="0"/>
              <a:t>Sequencing of </a:t>
            </a:r>
            <a:r>
              <a:rPr lang="en-US" dirty="0"/>
              <a:t>a protein provides sufficient information 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Mass spectrometry</a:t>
            </a:r>
            <a:r>
              <a:rPr lang="en-US" dirty="0"/>
              <a:t> and </a:t>
            </a:r>
            <a:r>
              <a:rPr lang="en-US" dirty="0">
                <a:hlinkClick r:id="rId7"/>
              </a:rPr>
              <a:t>Edman degradation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7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Determining amino acid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composition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Hydrolyse a known quantity of protein into its constituent amino acids.</a:t>
            </a:r>
          </a:p>
          <a:p>
            <a:r>
              <a:rPr lang="en-US" dirty="0"/>
              <a:t>Separate and quantify the amino acids in some </a:t>
            </a:r>
            <a:r>
              <a:rPr lang="en-US" dirty="0" smtClean="0"/>
              <a:t>way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Hydrolysis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Heating a </a:t>
            </a:r>
            <a:r>
              <a:rPr lang="en-US" dirty="0"/>
              <a:t>sample of the protein in 6 M </a:t>
            </a:r>
            <a:r>
              <a:rPr lang="en-US" dirty="0" err="1" smtClean="0"/>
              <a:t>HCl</a:t>
            </a:r>
            <a:r>
              <a:rPr lang="en-US" dirty="0"/>
              <a:t> to 100–110 °C for 24 </a:t>
            </a:r>
            <a:r>
              <a:rPr lang="en-US" dirty="0" smtClean="0"/>
              <a:t>h </a:t>
            </a:r>
            <a:r>
              <a:rPr lang="en-US" dirty="0"/>
              <a:t>or </a:t>
            </a:r>
            <a:r>
              <a:rPr lang="en-US" dirty="0" smtClean="0"/>
              <a:t>longer</a:t>
            </a:r>
          </a:p>
          <a:p>
            <a:r>
              <a:rPr lang="en-US" dirty="0" smtClean="0">
                <a:hlinkClick r:id="rId2" tooltip="Thiol"/>
              </a:rPr>
              <a:t>Thiol</a:t>
            </a:r>
            <a:r>
              <a:rPr lang="en-US" dirty="0"/>
              <a:t> </a:t>
            </a:r>
            <a:r>
              <a:rPr lang="en-US" dirty="0">
                <a:hlinkClick r:id="rId3" tooltip="Reagent"/>
              </a:rPr>
              <a:t>reagents</a:t>
            </a:r>
            <a:r>
              <a:rPr lang="en-US" dirty="0"/>
              <a:t> or </a:t>
            </a:r>
            <a:r>
              <a:rPr lang="en-US" dirty="0">
                <a:hlinkClick r:id="rId4" tooltip="Phenol"/>
              </a:rPr>
              <a:t>phenol</a:t>
            </a:r>
            <a:r>
              <a:rPr lang="en-US" dirty="0"/>
              <a:t> to protect tryptophan and tyrosine from attack by chlorine, and pre-</a:t>
            </a:r>
            <a:r>
              <a:rPr lang="en-US" dirty="0" err="1"/>
              <a:t>oxidising</a:t>
            </a:r>
            <a:r>
              <a:rPr lang="en-US" dirty="0"/>
              <a:t> cysteine</a:t>
            </a:r>
          </a:p>
        </p:txBody>
      </p:sp>
    </p:spTree>
    <p:extLst>
      <p:ext uri="{BB962C8B-B14F-4D97-AF65-F5344CB8AC3E}">
        <p14:creationId xmlns:p14="http://schemas.microsoft.com/office/powerpoint/2010/main" val="3219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Separation and quantitation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Ion exchange chromatography, reverse phase HPLC</a:t>
            </a:r>
          </a:p>
          <a:p>
            <a:r>
              <a:rPr lang="en-US" dirty="0" smtClean="0"/>
              <a:t>Colored derivatives</a:t>
            </a:r>
          </a:p>
          <a:p>
            <a:r>
              <a:rPr lang="en-US" dirty="0" err="1" smtClean="0"/>
              <a:t>Ninhydrin</a:t>
            </a:r>
            <a:r>
              <a:rPr lang="en-US" dirty="0" smtClean="0"/>
              <a:t> – yellow color with </a:t>
            </a:r>
            <a:r>
              <a:rPr lang="en-US" dirty="0" err="1" smtClean="0"/>
              <a:t>proline</a:t>
            </a:r>
            <a:endParaRPr lang="en-US" dirty="0" smtClean="0"/>
          </a:p>
          <a:p>
            <a:r>
              <a:rPr lang="en-US" dirty="0" smtClean="0"/>
              <a:t>UV detector</a:t>
            </a:r>
          </a:p>
          <a:p>
            <a:r>
              <a:rPr lang="en-US" dirty="0" smtClean="0"/>
              <a:t>C 8, C18 silica column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4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Aharoni" panose="02010803020104030203" pitchFamily="2" charset="-79"/>
                <a:cs typeface="Aharoni" panose="02010803020104030203" pitchFamily="2" charset="-79"/>
              </a:rPr>
              <a:t>N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-terminal amino acid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analysis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Ordering of </a:t>
            </a:r>
            <a:r>
              <a:rPr lang="en-US" dirty="0"/>
              <a:t>individual peptide fragments' sequences into a whole </a:t>
            </a:r>
            <a:r>
              <a:rPr lang="en-US" dirty="0" smtClean="0"/>
              <a:t>chain</a:t>
            </a:r>
          </a:p>
          <a:p>
            <a:pPr lvl="1"/>
            <a:r>
              <a:rPr lang="en-US" dirty="0"/>
              <a:t>React the peptide with a reagent that will selectively label the terminal amino acid.</a:t>
            </a:r>
          </a:p>
          <a:p>
            <a:pPr lvl="1"/>
            <a:r>
              <a:rPr lang="en-US" dirty="0"/>
              <a:t>Hydrolyse the protein.</a:t>
            </a:r>
          </a:p>
          <a:p>
            <a:pPr lvl="1"/>
            <a:r>
              <a:rPr lang="en-US" dirty="0"/>
              <a:t>Determine the amino acid by chromatography and comparison with </a:t>
            </a:r>
            <a:r>
              <a:rPr lang="en-US" dirty="0" smtClean="0"/>
              <a:t>standards</a:t>
            </a:r>
          </a:p>
          <a:p>
            <a:r>
              <a:rPr lang="en-US" b="1" dirty="0"/>
              <a:t>Sanger's reagent</a:t>
            </a:r>
            <a:r>
              <a:rPr lang="en-US" dirty="0"/>
              <a:t> (</a:t>
            </a:r>
            <a:r>
              <a:rPr lang="en-US" dirty="0">
                <a:hlinkClick r:id="rId2" tooltip="1-fluoro-2,4-dinitrobenzene"/>
              </a:rPr>
              <a:t>1-fluoro-2,4-dinitrobenzene</a:t>
            </a:r>
            <a:r>
              <a:rPr lang="en-US" dirty="0"/>
              <a:t>) and dansyl derivatives such as </a:t>
            </a:r>
            <a:r>
              <a:rPr lang="en-US" dirty="0">
                <a:hlinkClick r:id="rId3" tooltip="Dansyl chloride"/>
              </a:rPr>
              <a:t>dansyl chloride</a:t>
            </a:r>
            <a:r>
              <a:rPr lang="en-US" dirty="0"/>
              <a:t>. </a:t>
            </a:r>
            <a:r>
              <a:rPr lang="en-US" dirty="0" err="1">
                <a:hlinkClick r:id="rId4" tooltip="Phenylisothiocyanate"/>
              </a:rPr>
              <a:t>Phenylisothiocyanate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1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C-terminal amino acid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analysis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dirty="0"/>
              <a:t> </a:t>
            </a:r>
            <a:r>
              <a:rPr lang="en-US" dirty="0">
                <a:hlinkClick r:id="rId2" tooltip="Carboxypeptidase"/>
              </a:rPr>
              <a:t>carboxypeptidases</a:t>
            </a:r>
            <a:r>
              <a:rPr lang="en-US" dirty="0"/>
              <a:t> to a solution of the protein, take samples at regular intervals, and determine the terminal amino acid by analysing a plot of amino acid concentrations against time</a:t>
            </a:r>
          </a:p>
        </p:txBody>
      </p:sp>
    </p:spTree>
    <p:extLst>
      <p:ext uri="{BB962C8B-B14F-4D97-AF65-F5344CB8AC3E}">
        <p14:creationId xmlns:p14="http://schemas.microsoft.com/office/powerpoint/2010/main" val="315666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Edman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degradation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344"/>
            <a:ext cx="10842938" cy="461861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Break any </a:t>
            </a:r>
            <a:r>
              <a:rPr lang="en-US" dirty="0">
                <a:hlinkClick r:id="rId2" tooltip="Disulfide bridge"/>
              </a:rPr>
              <a:t>disulfide bridges</a:t>
            </a:r>
            <a:r>
              <a:rPr lang="en-US" dirty="0"/>
              <a:t> in the protein with a </a:t>
            </a:r>
            <a:r>
              <a:rPr lang="en-US" dirty="0">
                <a:hlinkClick r:id="rId3" tooltip="Reducing agent"/>
              </a:rPr>
              <a:t>reducing agent</a:t>
            </a:r>
            <a:r>
              <a:rPr lang="en-US" dirty="0"/>
              <a:t> like </a:t>
            </a:r>
            <a:r>
              <a:rPr lang="en-US" dirty="0">
                <a:hlinkClick r:id="rId4" tooltip="2-mercaptoethanol"/>
              </a:rPr>
              <a:t>2-mercaptoethanol</a:t>
            </a:r>
            <a:r>
              <a:rPr lang="en-US" dirty="0"/>
              <a:t>. A </a:t>
            </a:r>
            <a:r>
              <a:rPr lang="en-US" dirty="0">
                <a:hlinkClick r:id="rId5" tooltip="Protecting group"/>
              </a:rPr>
              <a:t>protecting group</a:t>
            </a:r>
            <a:r>
              <a:rPr lang="en-US" dirty="0"/>
              <a:t> such as </a:t>
            </a:r>
            <a:r>
              <a:rPr lang="en-US" dirty="0" err="1">
                <a:hlinkClick r:id="rId6" tooltip="Iodoacetic acid"/>
              </a:rPr>
              <a:t>iodoacetic</a:t>
            </a:r>
            <a:r>
              <a:rPr lang="en-US" dirty="0">
                <a:hlinkClick r:id="rId6" tooltip="Iodoacetic acid"/>
              </a:rPr>
              <a:t> acid</a:t>
            </a:r>
            <a:r>
              <a:rPr lang="en-US" dirty="0"/>
              <a:t> may be necessary to prevent the bonds from re-forming.</a:t>
            </a:r>
          </a:p>
          <a:p>
            <a:pPr lvl="0"/>
            <a:r>
              <a:rPr lang="en-US" dirty="0"/>
              <a:t>Separate and purify the individual chains of the protein complex, if there are more than one.</a:t>
            </a:r>
          </a:p>
          <a:p>
            <a:pPr lvl="0"/>
            <a:r>
              <a:rPr lang="en-US" dirty="0"/>
              <a:t>Determine the amino acid composition of each chain.</a:t>
            </a:r>
          </a:p>
          <a:p>
            <a:pPr lvl="0"/>
            <a:r>
              <a:rPr lang="en-US" dirty="0"/>
              <a:t>Determine the terminal amino acids of each chain.</a:t>
            </a:r>
          </a:p>
          <a:p>
            <a:pPr lvl="0"/>
            <a:r>
              <a:rPr lang="en-US" dirty="0"/>
              <a:t>Break each chain into fragments under 50 amino acids long.</a:t>
            </a:r>
          </a:p>
          <a:p>
            <a:pPr lvl="0"/>
            <a:r>
              <a:rPr lang="en-US" dirty="0"/>
              <a:t>Separate and purify the fragments.</a:t>
            </a:r>
          </a:p>
          <a:p>
            <a:pPr lvl="0"/>
            <a:r>
              <a:rPr lang="en-US" dirty="0"/>
              <a:t>Determine the sequence of each fragment.</a:t>
            </a:r>
          </a:p>
          <a:p>
            <a:pPr lvl="0"/>
            <a:r>
              <a:rPr lang="en-US" dirty="0"/>
              <a:t>Repeat with a different pattern of cleavage.</a:t>
            </a:r>
          </a:p>
          <a:p>
            <a:pPr lvl="0"/>
            <a:r>
              <a:rPr lang="en-US" dirty="0"/>
              <a:t>Construct the sequence of the overall protein.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236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Identification by mass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spectrometry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Isolation, </a:t>
            </a:r>
            <a:r>
              <a:rPr lang="en-US" dirty="0"/>
              <a:t>typically by </a:t>
            </a:r>
            <a:r>
              <a:rPr lang="en-US" dirty="0">
                <a:hlinkClick r:id="rId2" tooltip="SDS-PAGE"/>
              </a:rPr>
              <a:t>SDS-PAGE</a:t>
            </a:r>
            <a:r>
              <a:rPr lang="en-US" dirty="0"/>
              <a:t> or </a:t>
            </a:r>
            <a:r>
              <a:rPr lang="en-US" dirty="0" smtClean="0">
                <a:hlinkClick r:id="rId3" tooltip="Chromatography"/>
              </a:rPr>
              <a:t>chromatography</a:t>
            </a:r>
            <a:endParaRPr lang="en-US" dirty="0" smtClean="0"/>
          </a:p>
          <a:p>
            <a:r>
              <a:rPr lang="en-US" dirty="0"/>
              <a:t>The isolated POI may be chemically modified to </a:t>
            </a:r>
            <a:r>
              <a:rPr lang="en-US" dirty="0" err="1"/>
              <a:t>stabilise</a:t>
            </a:r>
            <a:r>
              <a:rPr lang="en-US" dirty="0"/>
              <a:t> Cysteine residues (e.g. S-</a:t>
            </a:r>
            <a:r>
              <a:rPr lang="en-US" dirty="0" err="1"/>
              <a:t>amidomethylation</a:t>
            </a:r>
            <a:r>
              <a:rPr lang="en-US" dirty="0"/>
              <a:t> or S-</a:t>
            </a:r>
            <a:r>
              <a:rPr lang="en-US" dirty="0" err="1"/>
              <a:t>carboxymethylation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Digestion with </a:t>
            </a:r>
            <a:r>
              <a:rPr lang="en-US" dirty="0"/>
              <a:t>a specific protease to generate </a:t>
            </a:r>
            <a:r>
              <a:rPr lang="en-US" dirty="0" smtClean="0"/>
              <a:t>peptides</a:t>
            </a:r>
          </a:p>
          <a:p>
            <a:r>
              <a:rPr lang="en-US" dirty="0" smtClean="0"/>
              <a:t>Peptides may </a:t>
            </a:r>
            <a:r>
              <a:rPr lang="en-US" dirty="0"/>
              <a:t>be desalted to remove </a:t>
            </a:r>
            <a:r>
              <a:rPr lang="en-US" dirty="0" err="1"/>
              <a:t>ionizable</a:t>
            </a:r>
            <a:r>
              <a:rPr lang="en-US" dirty="0"/>
              <a:t> contaminants and subjected to </a:t>
            </a:r>
            <a:r>
              <a:rPr lang="en-US" dirty="0">
                <a:hlinkClick r:id="rId4" tooltip="Matrix-assisted laser desorption/ionization"/>
              </a:rPr>
              <a:t>MALDI-TOF</a:t>
            </a:r>
            <a:r>
              <a:rPr lang="en-US" dirty="0"/>
              <a:t> mass </a:t>
            </a:r>
            <a:r>
              <a:rPr lang="en-US" dirty="0" smtClean="0"/>
              <a:t>spectrometry</a:t>
            </a:r>
          </a:p>
          <a:p>
            <a:r>
              <a:rPr lang="en-US" dirty="0"/>
              <a:t>Depending on the type of mass spectrometer, fragmentation of peptide ions may occur via a variety of mechanisms such as </a:t>
            </a:r>
            <a:r>
              <a:rPr lang="en-US" dirty="0">
                <a:hlinkClick r:id="rId5" tooltip="Collision-induced dissociation"/>
              </a:rPr>
              <a:t>Collision-induced dissociation</a:t>
            </a:r>
            <a:r>
              <a:rPr lang="en-US" dirty="0"/>
              <a:t> (CID) or </a:t>
            </a:r>
            <a:r>
              <a:rPr lang="en-US" dirty="0">
                <a:hlinkClick r:id="rId6" tooltip="Reflectron"/>
              </a:rPr>
              <a:t>Post-source decay</a:t>
            </a:r>
            <a:r>
              <a:rPr lang="en-US" dirty="0"/>
              <a:t> (PSD). In each case, the pattern of fragment ions of a peptide provides information about its sequence</a:t>
            </a:r>
          </a:p>
        </p:txBody>
      </p:sp>
    </p:spTree>
    <p:extLst>
      <p:ext uri="{BB962C8B-B14F-4D97-AF65-F5344CB8AC3E}">
        <p14:creationId xmlns:p14="http://schemas.microsoft.com/office/powerpoint/2010/main" val="1891891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r>
              <a:rPr lang="en-US" dirty="0"/>
              <a:t>Information including the measured mass of the putative peptide ions and those of their fragment ions is then matched against calculated mass values from the conceptual (in-</a:t>
            </a:r>
            <a:r>
              <a:rPr lang="en-US" dirty="0" err="1"/>
              <a:t>silico</a:t>
            </a:r>
            <a:r>
              <a:rPr lang="en-US" dirty="0"/>
              <a:t>) proteolysis and fragmentation of databases of protein </a:t>
            </a:r>
            <a:r>
              <a:rPr lang="en-US" dirty="0" smtClean="0"/>
              <a:t>sequences</a:t>
            </a:r>
          </a:p>
          <a:p>
            <a:r>
              <a:rPr lang="en-US" dirty="0"/>
              <a:t>Software packages usually generate a report showing the identity (accession code) of each identified protein, its matching score, and provide a measure of the relative strength of the matching where multiple proteins are </a:t>
            </a:r>
            <a:r>
              <a:rPr lang="en-US" dirty="0" smtClean="0"/>
              <a:t>identified</a:t>
            </a:r>
          </a:p>
          <a:p>
            <a:r>
              <a:rPr lang="en-US" dirty="0"/>
              <a:t>A diagram of the matched peptides on the sequence of the identified protein is often used to show the sequence coverage (% of the protein detected as peptides).</a:t>
            </a:r>
          </a:p>
        </p:txBody>
      </p:sp>
    </p:spTree>
    <p:extLst>
      <p:ext uri="{BB962C8B-B14F-4D97-AF65-F5344CB8AC3E}">
        <p14:creationId xmlns:p14="http://schemas.microsoft.com/office/powerpoint/2010/main" val="1232002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258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Calibri</vt:lpstr>
      <vt:lpstr>Calibri Light</vt:lpstr>
      <vt:lpstr>Office Theme</vt:lpstr>
      <vt:lpstr>Protein Sequencing</vt:lpstr>
      <vt:lpstr>Introduction </vt:lpstr>
      <vt:lpstr>Determining amino acid composition</vt:lpstr>
      <vt:lpstr>PowerPoint Presentation</vt:lpstr>
      <vt:lpstr>N-terminal amino acid analysis</vt:lpstr>
      <vt:lpstr>C-terminal amino acid analysis</vt:lpstr>
      <vt:lpstr>Edman degradation</vt:lpstr>
      <vt:lpstr>Identification by mass spectrometry</vt:lpstr>
      <vt:lpstr>PowerPoint Presentation</vt:lpstr>
      <vt:lpstr>De novo sequencing</vt:lpstr>
      <vt:lpstr>Predicting from DNA/RNA sequences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Sequencing</dc:title>
  <dc:creator>RESEARCHER</dc:creator>
  <cp:lastModifiedBy>RESEARCHER</cp:lastModifiedBy>
  <cp:revision>27</cp:revision>
  <dcterms:created xsi:type="dcterms:W3CDTF">2019-01-16T02:51:57Z</dcterms:created>
  <dcterms:modified xsi:type="dcterms:W3CDTF">2019-01-23T03:02:34Z</dcterms:modified>
</cp:coreProperties>
</file>