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5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snapToGrid="0">
      <p:cViewPr varScale="1">
        <p:scale>
          <a:sx n="68" d="100"/>
          <a:sy n="68"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4CC8B5B-73EB-4244-978D-1155278B509B}" type="datetimeFigureOut">
              <a:rPr lang="en-US" smtClean="0"/>
              <a:t>5/3/2020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E44C49A-B22A-4470-9654-E20DFA7EB846}"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751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C8B5B-73EB-4244-978D-1155278B509B}"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4C49A-B22A-4470-9654-E20DFA7EB846}" type="slidenum">
              <a:rPr lang="en-US" smtClean="0"/>
              <a:t>‹#›</a:t>
            </a:fld>
            <a:endParaRPr lang="en-US" dirty="0"/>
          </a:p>
        </p:txBody>
      </p:sp>
    </p:spTree>
    <p:extLst>
      <p:ext uri="{BB962C8B-B14F-4D97-AF65-F5344CB8AC3E}">
        <p14:creationId xmlns:p14="http://schemas.microsoft.com/office/powerpoint/2010/main" val="116869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C8B5B-73EB-4244-978D-1155278B509B}"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4C49A-B22A-4470-9654-E20DFA7EB846}" type="slidenum">
              <a:rPr lang="en-US" smtClean="0"/>
              <a:t>‹#›</a:t>
            </a:fld>
            <a:endParaRPr lang="en-US" dirty="0"/>
          </a:p>
        </p:txBody>
      </p:sp>
    </p:spTree>
    <p:extLst>
      <p:ext uri="{BB962C8B-B14F-4D97-AF65-F5344CB8AC3E}">
        <p14:creationId xmlns:p14="http://schemas.microsoft.com/office/powerpoint/2010/main" val="10283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C8B5B-73EB-4244-978D-1155278B509B}"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4C49A-B22A-4470-9654-E20DFA7EB846}" type="slidenum">
              <a:rPr lang="en-US" smtClean="0"/>
              <a:t>‹#›</a:t>
            </a:fld>
            <a:endParaRPr lang="en-US" dirty="0"/>
          </a:p>
        </p:txBody>
      </p:sp>
    </p:spTree>
    <p:extLst>
      <p:ext uri="{BB962C8B-B14F-4D97-AF65-F5344CB8AC3E}">
        <p14:creationId xmlns:p14="http://schemas.microsoft.com/office/powerpoint/2010/main" val="205800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4CC8B5B-73EB-4244-978D-1155278B509B}" type="datetimeFigureOut">
              <a:rPr lang="en-US" smtClean="0"/>
              <a:t>5/3/2020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E44C49A-B22A-4470-9654-E20DFA7EB846}"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44660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CC8B5B-73EB-4244-978D-1155278B509B}" type="datetimeFigureOut">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4C49A-B22A-4470-9654-E20DFA7EB846}" type="slidenum">
              <a:rPr lang="en-US" smtClean="0"/>
              <a:t>‹#›</a:t>
            </a:fld>
            <a:endParaRPr lang="en-US" dirty="0"/>
          </a:p>
        </p:txBody>
      </p:sp>
    </p:spTree>
    <p:extLst>
      <p:ext uri="{BB962C8B-B14F-4D97-AF65-F5344CB8AC3E}">
        <p14:creationId xmlns:p14="http://schemas.microsoft.com/office/powerpoint/2010/main" val="25714381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CC8B5B-73EB-4244-978D-1155278B509B}" type="datetimeFigureOut">
              <a:rPr lang="en-US" smtClean="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44C49A-B22A-4470-9654-E20DFA7EB846}" type="slidenum">
              <a:rPr lang="en-US" smtClean="0"/>
              <a:t>‹#›</a:t>
            </a:fld>
            <a:endParaRPr lang="en-US" dirty="0"/>
          </a:p>
        </p:txBody>
      </p:sp>
    </p:spTree>
    <p:extLst>
      <p:ext uri="{BB962C8B-B14F-4D97-AF65-F5344CB8AC3E}">
        <p14:creationId xmlns:p14="http://schemas.microsoft.com/office/powerpoint/2010/main" val="14774081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CC8B5B-73EB-4244-978D-1155278B509B}" type="datetimeFigureOut">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44C49A-B22A-4470-9654-E20DFA7EB846}" type="slidenum">
              <a:rPr lang="en-US" smtClean="0"/>
              <a:t>‹#›</a:t>
            </a:fld>
            <a:endParaRPr lang="en-US" dirty="0"/>
          </a:p>
        </p:txBody>
      </p:sp>
    </p:spTree>
    <p:extLst>
      <p:ext uri="{BB962C8B-B14F-4D97-AF65-F5344CB8AC3E}">
        <p14:creationId xmlns:p14="http://schemas.microsoft.com/office/powerpoint/2010/main" val="319792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C8B5B-73EB-4244-978D-1155278B509B}" type="datetimeFigureOut">
              <a:rPr lang="en-US" smtClean="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44C49A-B22A-4470-9654-E20DFA7EB846}" type="slidenum">
              <a:rPr lang="en-US" smtClean="0"/>
              <a:t>‹#›</a:t>
            </a:fld>
            <a:endParaRPr lang="en-US" dirty="0"/>
          </a:p>
        </p:txBody>
      </p:sp>
    </p:spTree>
    <p:extLst>
      <p:ext uri="{BB962C8B-B14F-4D97-AF65-F5344CB8AC3E}">
        <p14:creationId xmlns:p14="http://schemas.microsoft.com/office/powerpoint/2010/main" val="352767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4CC8B5B-73EB-4244-978D-1155278B509B}" type="datetimeFigureOut">
              <a:rPr lang="en-US" smtClean="0"/>
              <a:t>5/3/2020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E44C49A-B22A-4470-9654-E20DFA7EB846}"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00078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4CC8B5B-73EB-4244-978D-1155278B509B}" type="datetimeFigureOut">
              <a:rPr lang="en-US" smtClean="0"/>
              <a:t>5/3/2020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E44C49A-B22A-4470-9654-E20DFA7EB846}" type="slidenum">
              <a:rPr lang="en-US" smtClean="0"/>
              <a:t>‹#›</a:t>
            </a:fld>
            <a:endParaRPr lang="en-US" dirty="0"/>
          </a:p>
        </p:txBody>
      </p:sp>
    </p:spTree>
    <p:extLst>
      <p:ext uri="{BB962C8B-B14F-4D97-AF65-F5344CB8AC3E}">
        <p14:creationId xmlns:p14="http://schemas.microsoft.com/office/powerpoint/2010/main" val="27613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4CC8B5B-73EB-4244-978D-1155278B509B}" type="datetimeFigureOut">
              <a:rPr lang="en-US" smtClean="0"/>
              <a:t>5/3/2020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E44C49A-B22A-4470-9654-E20DFA7EB846}"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5947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343-E855-4DD5-99F6-F647FA834A47}"/>
              </a:ext>
            </a:extLst>
          </p:cNvPr>
          <p:cNvSpPr>
            <a:spLocks noGrp="1"/>
          </p:cNvSpPr>
          <p:nvPr>
            <p:ph type="ctrTitle"/>
          </p:nvPr>
        </p:nvSpPr>
        <p:spPr/>
        <p:txBody>
          <a:bodyPr/>
          <a:lstStyle/>
          <a:p>
            <a:r>
              <a:rPr lang="en-US" sz="6600" dirty="0"/>
              <a:t>A passage to india</a:t>
            </a:r>
            <a:br>
              <a:rPr lang="en-US" dirty="0"/>
            </a:br>
            <a:r>
              <a:rPr lang="en-US" sz="8000" dirty="0"/>
              <a:t>Summary</a:t>
            </a:r>
            <a:endParaRPr lang="en-US" dirty="0"/>
          </a:p>
        </p:txBody>
      </p:sp>
      <p:sp>
        <p:nvSpPr>
          <p:cNvPr id="3" name="Subtitle 2">
            <a:extLst>
              <a:ext uri="{FF2B5EF4-FFF2-40B4-BE49-F238E27FC236}">
                <a16:creationId xmlns:a16="http://schemas.microsoft.com/office/drawing/2014/main" id="{68DB7DB8-A84D-4184-B44C-27039AD870B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7351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1C51-8565-4C56-B6A1-1C21490750B6}"/>
              </a:ext>
            </a:extLst>
          </p:cNvPr>
          <p:cNvSpPr>
            <a:spLocks noGrp="1"/>
          </p:cNvSpPr>
          <p:nvPr>
            <p:ph type="title"/>
          </p:nvPr>
        </p:nvSpPr>
        <p:spPr/>
        <p:txBody>
          <a:bodyPr/>
          <a:lstStyle/>
          <a:p>
            <a:r>
              <a:rPr lang="en-US" dirty="0"/>
              <a:t>Part 3</a:t>
            </a:r>
          </a:p>
        </p:txBody>
      </p:sp>
      <p:sp>
        <p:nvSpPr>
          <p:cNvPr id="3" name="Content Placeholder 2">
            <a:extLst>
              <a:ext uri="{FF2B5EF4-FFF2-40B4-BE49-F238E27FC236}">
                <a16:creationId xmlns:a16="http://schemas.microsoft.com/office/drawing/2014/main" id="{BC9B9F14-72E6-4BAC-AD28-722E202C9FA7}"/>
              </a:ext>
            </a:extLst>
          </p:cNvPr>
          <p:cNvSpPr>
            <a:spLocks noGrp="1"/>
          </p:cNvSpPr>
          <p:nvPr>
            <p:ph idx="1"/>
          </p:nvPr>
        </p:nvSpPr>
        <p:spPr/>
        <p:txBody>
          <a:bodyPr/>
          <a:lstStyle/>
          <a:p>
            <a:r>
              <a:rPr lang="en-US" dirty="0"/>
              <a:t>Years later, Fielding returns with his new wife, Stella, Adela’s half-sister.</a:t>
            </a:r>
          </a:p>
          <a:p>
            <a:r>
              <a:rPr lang="en-US" dirty="0"/>
              <a:t>Dr. Aziz is a prominent surgeon. They meet and some of their old camaraderie returns. </a:t>
            </a:r>
          </a:p>
          <a:p>
            <a:r>
              <a:rPr lang="en-US" dirty="0"/>
              <a:t>Dr. Aziz finds himself pleased to see his old friend, but he has become convinced that India must be free and independent from British rule. </a:t>
            </a:r>
          </a:p>
          <a:p>
            <a:r>
              <a:rPr lang="en-US" dirty="0"/>
              <a:t>He tells Fielding they cannot be true friends again until this comes to pass.</a:t>
            </a:r>
          </a:p>
        </p:txBody>
      </p:sp>
    </p:spTree>
    <p:extLst>
      <p:ext uri="{BB962C8B-B14F-4D97-AF65-F5344CB8AC3E}">
        <p14:creationId xmlns:p14="http://schemas.microsoft.com/office/powerpoint/2010/main" val="27459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8CB2-C31E-425E-9E8D-56A82071241E}"/>
              </a:ext>
            </a:extLst>
          </p:cNvPr>
          <p:cNvSpPr>
            <a:spLocks noGrp="1"/>
          </p:cNvSpPr>
          <p:nvPr>
            <p:ph type="title"/>
          </p:nvPr>
        </p:nvSpPr>
        <p:spPr/>
        <p:txBody>
          <a:bodyPr/>
          <a:lstStyle/>
          <a:p>
            <a:r>
              <a:rPr lang="en-US" dirty="0"/>
              <a:t>Plot summary (1)</a:t>
            </a:r>
          </a:p>
        </p:txBody>
      </p:sp>
      <p:sp>
        <p:nvSpPr>
          <p:cNvPr id="3" name="Content Placeholder 2">
            <a:extLst>
              <a:ext uri="{FF2B5EF4-FFF2-40B4-BE49-F238E27FC236}">
                <a16:creationId xmlns:a16="http://schemas.microsoft.com/office/drawing/2014/main" id="{B5213EF6-BE78-445B-B3DF-B38BB23EB0EB}"/>
              </a:ext>
            </a:extLst>
          </p:cNvPr>
          <p:cNvSpPr>
            <a:spLocks noGrp="1"/>
          </p:cNvSpPr>
          <p:nvPr>
            <p:ph sz="half" idx="1"/>
          </p:nvPr>
        </p:nvSpPr>
        <p:spPr/>
        <p:txBody>
          <a:bodyPr>
            <a:normAutofit fontScale="92500" lnSpcReduction="20000"/>
          </a:bodyPr>
          <a:lstStyle/>
          <a:p>
            <a:r>
              <a:rPr lang="en-US" dirty="0"/>
              <a:t>The story takes place in the city of Chandrapore in India in the early 1920’s when the British occupied, colonized, and controlled India.</a:t>
            </a:r>
          </a:p>
          <a:p>
            <a:r>
              <a:rPr lang="en-US" dirty="0"/>
              <a:t>Dr. Aziz, an Indian Doctor, gets to be friends with a British Professor, Fielding, and two British women, Mrs. Moore and Miss Quested.</a:t>
            </a:r>
          </a:p>
          <a:p>
            <a:r>
              <a:rPr lang="en-US" dirty="0"/>
              <a:t>He offers to take them to see the famous Marabar Caves. Once there, a strange and unexplained event occurs and Aziz winds up being accused of attacking Miss Quested.</a:t>
            </a:r>
          </a:p>
        </p:txBody>
      </p:sp>
      <p:pic>
        <p:nvPicPr>
          <p:cNvPr id="6" name="Content Placeholder 5">
            <a:extLst>
              <a:ext uri="{FF2B5EF4-FFF2-40B4-BE49-F238E27FC236}">
                <a16:creationId xmlns:a16="http://schemas.microsoft.com/office/drawing/2014/main" id="{5EDA04A7-3C93-4332-B23D-319F4697F2A2}"/>
              </a:ext>
            </a:extLst>
          </p:cNvPr>
          <p:cNvPicPr>
            <a:picLocks noGrp="1" noChangeAspect="1"/>
          </p:cNvPicPr>
          <p:nvPr>
            <p:ph sz="half" idx="2"/>
          </p:nvPr>
        </p:nvPicPr>
        <p:blipFill>
          <a:blip r:embed="rId2"/>
          <a:stretch>
            <a:fillRect/>
          </a:stretch>
        </p:blipFill>
        <p:spPr>
          <a:xfrm>
            <a:off x="7484012" y="1125415"/>
            <a:ext cx="2825986" cy="4780085"/>
          </a:xfrm>
          <a:prstGeom prst="rect">
            <a:avLst/>
          </a:prstGeom>
        </p:spPr>
      </p:pic>
    </p:spTree>
    <p:extLst>
      <p:ext uri="{BB962C8B-B14F-4D97-AF65-F5344CB8AC3E}">
        <p14:creationId xmlns:p14="http://schemas.microsoft.com/office/powerpoint/2010/main" val="359561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17F2-EDD3-4285-BEE3-3DDFB40D0FB3}"/>
              </a:ext>
            </a:extLst>
          </p:cNvPr>
          <p:cNvSpPr>
            <a:spLocks noGrp="1"/>
          </p:cNvSpPr>
          <p:nvPr>
            <p:ph type="title"/>
          </p:nvPr>
        </p:nvSpPr>
        <p:spPr/>
        <p:txBody>
          <a:bodyPr/>
          <a:lstStyle/>
          <a:p>
            <a:r>
              <a:rPr lang="en-US" dirty="0"/>
              <a:t>Plot summary (2)</a:t>
            </a:r>
          </a:p>
        </p:txBody>
      </p:sp>
      <p:sp>
        <p:nvSpPr>
          <p:cNvPr id="3" name="Content Placeholder 2">
            <a:extLst>
              <a:ext uri="{FF2B5EF4-FFF2-40B4-BE49-F238E27FC236}">
                <a16:creationId xmlns:a16="http://schemas.microsoft.com/office/drawing/2014/main" id="{BC0A8ADC-CA34-469F-9DC8-742BCA0ACF08}"/>
              </a:ext>
            </a:extLst>
          </p:cNvPr>
          <p:cNvSpPr>
            <a:spLocks noGrp="1"/>
          </p:cNvSpPr>
          <p:nvPr>
            <p:ph idx="1"/>
          </p:nvPr>
        </p:nvSpPr>
        <p:spPr/>
        <p:txBody>
          <a:bodyPr/>
          <a:lstStyle/>
          <a:p>
            <a:r>
              <a:rPr lang="en-US" dirty="0"/>
              <a:t>He is arrested and put on trial. This trial represents and heightens all the conflicts between Indians and English, and is especially scandalous because Fielding has taken the side of the Indians over the British.</a:t>
            </a:r>
          </a:p>
          <a:p>
            <a:r>
              <a:rPr lang="en-US" dirty="0"/>
              <a:t>Eventually, Miss Quested is on the stand and takes back her accusation, causing widespread chaos in the streets. </a:t>
            </a:r>
          </a:p>
          <a:p>
            <a:r>
              <a:rPr lang="en-US" dirty="0"/>
              <a:t>Miss Quested, Fielding and Aziz all go their separate ways.</a:t>
            </a:r>
          </a:p>
          <a:p>
            <a:r>
              <a:rPr lang="en-US" dirty="0"/>
              <a:t>Two years later, Fielding and Aziz are reunited only to come to the conclusion that as long as the English are still in India, the English and Indians cannot be friends.</a:t>
            </a:r>
          </a:p>
          <a:p>
            <a:endParaRPr lang="en-US" dirty="0"/>
          </a:p>
        </p:txBody>
      </p:sp>
    </p:spTree>
    <p:extLst>
      <p:ext uri="{BB962C8B-B14F-4D97-AF65-F5344CB8AC3E}">
        <p14:creationId xmlns:p14="http://schemas.microsoft.com/office/powerpoint/2010/main" val="71701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E0CED-E2FF-4B37-B2E2-5E95C5471F68}"/>
              </a:ext>
            </a:extLst>
          </p:cNvPr>
          <p:cNvSpPr>
            <a:spLocks noGrp="1"/>
          </p:cNvSpPr>
          <p:nvPr>
            <p:ph type="title"/>
          </p:nvPr>
        </p:nvSpPr>
        <p:spPr/>
        <p:txBody>
          <a:bodyPr/>
          <a:lstStyle/>
          <a:p>
            <a:r>
              <a:rPr lang="en-US" dirty="0"/>
              <a:t>Part-wise summary</a:t>
            </a:r>
          </a:p>
        </p:txBody>
      </p:sp>
      <p:sp>
        <p:nvSpPr>
          <p:cNvPr id="5" name="Text Placeholder 4">
            <a:extLst>
              <a:ext uri="{FF2B5EF4-FFF2-40B4-BE49-F238E27FC236}">
                <a16:creationId xmlns:a16="http://schemas.microsoft.com/office/drawing/2014/main" id="{8BEA3DF3-4969-4F1B-A2B8-D16787E559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05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6FAA-A94B-44A9-A50F-7D7AECD2B079}"/>
              </a:ext>
            </a:extLst>
          </p:cNvPr>
          <p:cNvSpPr>
            <a:spLocks noGrp="1"/>
          </p:cNvSpPr>
          <p:nvPr>
            <p:ph type="title"/>
          </p:nvPr>
        </p:nvSpPr>
        <p:spPr/>
        <p:txBody>
          <a:bodyPr/>
          <a:lstStyle/>
          <a:p>
            <a:r>
              <a:rPr lang="en-US" dirty="0"/>
              <a:t>Part 1</a:t>
            </a:r>
          </a:p>
        </p:txBody>
      </p:sp>
      <p:sp>
        <p:nvSpPr>
          <p:cNvPr id="3" name="Content Placeholder 2">
            <a:extLst>
              <a:ext uri="{FF2B5EF4-FFF2-40B4-BE49-F238E27FC236}">
                <a16:creationId xmlns:a16="http://schemas.microsoft.com/office/drawing/2014/main" id="{5D96AD94-7108-4DB8-8304-BE8548E8617F}"/>
              </a:ext>
            </a:extLst>
          </p:cNvPr>
          <p:cNvSpPr>
            <a:spLocks noGrp="1"/>
          </p:cNvSpPr>
          <p:nvPr>
            <p:ph idx="1"/>
          </p:nvPr>
        </p:nvSpPr>
        <p:spPr/>
        <p:txBody>
          <a:bodyPr/>
          <a:lstStyle/>
          <a:p>
            <a:r>
              <a:rPr lang="en-US" dirty="0"/>
              <a:t>The story opens in the town of Chandrapore, where Dr. Aziz visits his friends Hamidullah and Mahmoud Ali.</a:t>
            </a:r>
          </a:p>
          <a:p>
            <a:r>
              <a:rPr lang="en-US" dirty="0"/>
              <a:t>Later, at a mosque, Dr. Aziz meets Mrs. Moore, an elderly British woman whose son Ronny is the local magistrate. </a:t>
            </a:r>
          </a:p>
          <a:p>
            <a:r>
              <a:rPr lang="en-US" dirty="0"/>
              <a:t>Mrs. Moore tells Ronny and her young friend Adela Quested about her meeting with Dr. Aziz. Ronny, initially thinking she is talking about a British doctor, is outraged when he discovers she is describing an Indian, showing his rank racism. </a:t>
            </a:r>
          </a:p>
          <a:p>
            <a:r>
              <a:rPr lang="en-US" dirty="0"/>
              <a:t>Mrs. Moore, eventually, introduces Dr. Aziz to Adela, a schoolteacher who is mulling a proposal of marriage from Ronny.</a:t>
            </a:r>
          </a:p>
        </p:txBody>
      </p:sp>
    </p:spTree>
    <p:extLst>
      <p:ext uri="{BB962C8B-B14F-4D97-AF65-F5344CB8AC3E}">
        <p14:creationId xmlns:p14="http://schemas.microsoft.com/office/powerpoint/2010/main" val="134216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E184-CB13-4896-A9A0-96D4241942DC}"/>
              </a:ext>
            </a:extLst>
          </p:cNvPr>
          <p:cNvSpPr>
            <a:spLocks noGrp="1"/>
          </p:cNvSpPr>
          <p:nvPr>
            <p:ph type="title"/>
          </p:nvPr>
        </p:nvSpPr>
        <p:spPr/>
        <p:txBody>
          <a:bodyPr/>
          <a:lstStyle/>
          <a:p>
            <a:r>
              <a:rPr lang="en-US" dirty="0"/>
              <a:t>Part 1</a:t>
            </a:r>
          </a:p>
        </p:txBody>
      </p:sp>
      <p:sp>
        <p:nvSpPr>
          <p:cNvPr id="3" name="Content Placeholder 2">
            <a:extLst>
              <a:ext uri="{FF2B5EF4-FFF2-40B4-BE49-F238E27FC236}">
                <a16:creationId xmlns:a16="http://schemas.microsoft.com/office/drawing/2014/main" id="{600828CA-B55B-4A4B-A899-BF91571DB924}"/>
              </a:ext>
            </a:extLst>
          </p:cNvPr>
          <p:cNvSpPr>
            <a:spLocks noGrp="1"/>
          </p:cNvSpPr>
          <p:nvPr>
            <p:ph idx="1"/>
          </p:nvPr>
        </p:nvSpPr>
        <p:spPr/>
        <p:txBody>
          <a:bodyPr/>
          <a:lstStyle/>
          <a:p>
            <a:r>
              <a:rPr lang="en-US" dirty="0"/>
              <a:t>Mrs. Moore and Dr. Aziz make attempts to bring the British and the Indians closer socially. </a:t>
            </a:r>
          </a:p>
          <a:p>
            <a:r>
              <a:rPr lang="en-US" dirty="0"/>
              <a:t>They organize a bridge party, Aziz plays polo, and finally, they gather at a tea party at the house of a British friend of Dr. Aziz, Cyril Fielding. </a:t>
            </a:r>
          </a:p>
          <a:p>
            <a:r>
              <a:rPr lang="en-US" dirty="0"/>
              <a:t> The tea party is a success, and Dr. Aziz decides to invite his new friends to visit the beautiful Marabar Caves.</a:t>
            </a:r>
          </a:p>
          <a:p>
            <a:r>
              <a:rPr lang="en-US" dirty="0"/>
              <a:t>Adela initially decides not to marry Ronny, but when they are involved in an auto accident, she sees the young man in a different light and changes her mind; they announce their engagement. </a:t>
            </a:r>
          </a:p>
        </p:txBody>
      </p:sp>
    </p:spTree>
    <p:extLst>
      <p:ext uri="{BB962C8B-B14F-4D97-AF65-F5344CB8AC3E}">
        <p14:creationId xmlns:p14="http://schemas.microsoft.com/office/powerpoint/2010/main" val="397257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0BB0-CFB4-4556-B859-DDDD5E49CE4A}"/>
              </a:ext>
            </a:extLst>
          </p:cNvPr>
          <p:cNvSpPr>
            <a:spLocks noGrp="1"/>
          </p:cNvSpPr>
          <p:nvPr>
            <p:ph type="title"/>
          </p:nvPr>
        </p:nvSpPr>
        <p:spPr/>
        <p:txBody>
          <a:bodyPr/>
          <a:lstStyle/>
          <a:p>
            <a:r>
              <a:rPr lang="en-US" dirty="0"/>
              <a:t>Part 2</a:t>
            </a:r>
          </a:p>
        </p:txBody>
      </p:sp>
      <p:sp>
        <p:nvSpPr>
          <p:cNvPr id="3" name="Content Placeholder 2">
            <a:extLst>
              <a:ext uri="{FF2B5EF4-FFF2-40B4-BE49-F238E27FC236}">
                <a16:creationId xmlns:a16="http://schemas.microsoft.com/office/drawing/2014/main" id="{7D11752F-9933-4050-A644-13FC7104EAEF}"/>
              </a:ext>
            </a:extLst>
          </p:cNvPr>
          <p:cNvSpPr>
            <a:spLocks noGrp="1"/>
          </p:cNvSpPr>
          <p:nvPr>
            <p:ph idx="1"/>
          </p:nvPr>
        </p:nvSpPr>
        <p:spPr>
          <a:xfrm>
            <a:off x="1251678" y="2286001"/>
            <a:ext cx="10178322" cy="3749039"/>
          </a:xfrm>
        </p:spPr>
        <p:txBody>
          <a:bodyPr>
            <a:normAutofit lnSpcReduction="10000"/>
          </a:bodyPr>
          <a:lstStyle/>
          <a:p>
            <a:r>
              <a:rPr lang="en-US" dirty="0"/>
              <a:t>They go on the excursion to the caves. Cyril and another man, Professor Godbole, are delayed; Dr. Aziz accompanies Mrs. Moore and Adela. </a:t>
            </a:r>
          </a:p>
          <a:p>
            <a:r>
              <a:rPr lang="en-US" dirty="0"/>
              <a:t>Inside the caves, Mrs. Moore quickly becomes overwhelmed and exits, leaving Dr. Aziz and Adela to explore alone. </a:t>
            </a:r>
          </a:p>
          <a:p>
            <a:r>
              <a:rPr lang="en-US" dirty="0"/>
              <a:t>Adela annoys Dr. Aziz with a question regarding how many wives he has, implying the common racist belief that non-Westerners are immoral and uncivilized; insulted, he leaves her.</a:t>
            </a:r>
          </a:p>
          <a:p>
            <a:r>
              <a:rPr lang="en-US" dirty="0"/>
              <a:t>When he exits the caves, he finds her broken glasses and assaults their guide when the man cannot tell him what has happened to her.</a:t>
            </a:r>
          </a:p>
          <a:p>
            <a:r>
              <a:rPr lang="en-US" dirty="0"/>
              <a:t> They return to Chandrapore; Dr. Aziz is shocked when he is arrested, charged with “insulting” Adela inside the caves, which is clearly a euphemism for sexual assault.</a:t>
            </a:r>
          </a:p>
        </p:txBody>
      </p:sp>
    </p:spTree>
    <p:extLst>
      <p:ext uri="{BB962C8B-B14F-4D97-AF65-F5344CB8AC3E}">
        <p14:creationId xmlns:p14="http://schemas.microsoft.com/office/powerpoint/2010/main" val="252367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39D6-2A89-41CA-8000-E99A4184877B}"/>
              </a:ext>
            </a:extLst>
          </p:cNvPr>
          <p:cNvSpPr>
            <a:spLocks noGrp="1"/>
          </p:cNvSpPr>
          <p:nvPr>
            <p:ph type="title"/>
          </p:nvPr>
        </p:nvSpPr>
        <p:spPr/>
        <p:txBody>
          <a:bodyPr/>
          <a:lstStyle/>
          <a:p>
            <a:r>
              <a:rPr lang="en-US" dirty="0"/>
              <a:t>Part 2</a:t>
            </a:r>
          </a:p>
        </p:txBody>
      </p:sp>
      <p:sp>
        <p:nvSpPr>
          <p:cNvPr id="3" name="Content Placeholder 2">
            <a:extLst>
              <a:ext uri="{FF2B5EF4-FFF2-40B4-BE49-F238E27FC236}">
                <a16:creationId xmlns:a16="http://schemas.microsoft.com/office/drawing/2014/main" id="{D26A566E-4908-46C8-BE7A-30EFA3AB42B5}"/>
              </a:ext>
            </a:extLst>
          </p:cNvPr>
          <p:cNvSpPr>
            <a:spLocks noGrp="1"/>
          </p:cNvSpPr>
          <p:nvPr>
            <p:ph idx="1"/>
          </p:nvPr>
        </p:nvSpPr>
        <p:spPr/>
        <p:txBody>
          <a:bodyPr/>
          <a:lstStyle/>
          <a:p>
            <a:r>
              <a:rPr lang="en-US" dirty="0"/>
              <a:t>Aziz is denied bail, as the British are outraged that an Indian would dare assault a British woman.</a:t>
            </a:r>
          </a:p>
          <a:p>
            <a:r>
              <a:rPr lang="en-US" dirty="0"/>
              <a:t>The main evidence in the case is Adela’s glasses; she claims she fought off Aziz by hitting him with them. </a:t>
            </a:r>
          </a:p>
          <a:p>
            <a:r>
              <a:rPr lang="en-US" dirty="0"/>
              <a:t>Mrs. Moore is expected to testify, but she tells Ronny that she doesn’t think Dr. Aziz capable of such behavior. </a:t>
            </a:r>
          </a:p>
          <a:p>
            <a:r>
              <a:rPr lang="en-US" dirty="0"/>
              <a:t>Mrs. Moore is expected to testify, but she tells Ronny that she doesn’t think Dr. Aziz capable of such behavior. </a:t>
            </a:r>
          </a:p>
          <a:p>
            <a:r>
              <a:rPr lang="en-US" dirty="0"/>
              <a:t>Dr. Aziz is acquitted. The Muslim community stages a march to celebrate.</a:t>
            </a:r>
          </a:p>
        </p:txBody>
      </p:sp>
    </p:spTree>
    <p:extLst>
      <p:ext uri="{BB962C8B-B14F-4D97-AF65-F5344CB8AC3E}">
        <p14:creationId xmlns:p14="http://schemas.microsoft.com/office/powerpoint/2010/main" val="52311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A21F-1E39-4785-A371-B9BB7DFF1218}"/>
              </a:ext>
            </a:extLst>
          </p:cNvPr>
          <p:cNvSpPr>
            <a:spLocks noGrp="1"/>
          </p:cNvSpPr>
          <p:nvPr>
            <p:ph type="title"/>
          </p:nvPr>
        </p:nvSpPr>
        <p:spPr/>
        <p:txBody>
          <a:bodyPr/>
          <a:lstStyle/>
          <a:p>
            <a:r>
              <a:rPr lang="en-US" dirty="0"/>
              <a:t>Part 2</a:t>
            </a:r>
          </a:p>
        </p:txBody>
      </p:sp>
      <p:sp>
        <p:nvSpPr>
          <p:cNvPr id="3" name="Content Placeholder 2">
            <a:extLst>
              <a:ext uri="{FF2B5EF4-FFF2-40B4-BE49-F238E27FC236}">
                <a16:creationId xmlns:a16="http://schemas.microsoft.com/office/drawing/2014/main" id="{737E21D1-852E-4962-8A4A-D6234DF9E986}"/>
              </a:ext>
            </a:extLst>
          </p:cNvPr>
          <p:cNvSpPr>
            <a:spLocks noGrp="1"/>
          </p:cNvSpPr>
          <p:nvPr>
            <p:ph idx="1"/>
          </p:nvPr>
        </p:nvSpPr>
        <p:spPr/>
        <p:txBody>
          <a:bodyPr>
            <a:normAutofit lnSpcReduction="10000"/>
          </a:bodyPr>
          <a:lstStyle/>
          <a:p>
            <a:r>
              <a:rPr lang="en-US" dirty="0"/>
              <a:t>Ronny breaks off his engagement to Adela, and Cyril Fielding allows her to stay at his garden house.</a:t>
            </a:r>
          </a:p>
          <a:p>
            <a:r>
              <a:rPr lang="en-US" dirty="0"/>
              <a:t>This angers Dr. Aziz, who cannot understand why his friend—who stayed by his side during the trial—would be kind to the woman who almost destroyed him.</a:t>
            </a:r>
          </a:p>
          <a:p>
            <a:r>
              <a:rPr lang="en-US" dirty="0"/>
              <a:t>Their relationship worsens when Fielding advises Aziz not to file a suit against Adela for compensation, arguing that it is the “</a:t>
            </a:r>
            <a:r>
              <a:rPr lang="en-US" b="1" i="1" dirty="0"/>
              <a:t>gentlemanly</a:t>
            </a:r>
            <a:r>
              <a:rPr lang="en-US" dirty="0"/>
              <a:t>” thing to do. </a:t>
            </a:r>
          </a:p>
          <a:p>
            <a:r>
              <a:rPr lang="en-US" dirty="0"/>
              <a:t>Their relationship worsens when Fielding advises Aziz not to file a suit against Adela for compensation, arguing that it is the “gentlemanly” thing to do. </a:t>
            </a:r>
          </a:p>
          <a:p>
            <a:r>
              <a:rPr lang="en-US" dirty="0"/>
              <a:t>He is bitter and vows to never again befriend a white person. He moves to a Hindu-dominated area and starts over.</a:t>
            </a:r>
          </a:p>
        </p:txBody>
      </p:sp>
    </p:spTree>
    <p:extLst>
      <p:ext uri="{BB962C8B-B14F-4D97-AF65-F5344CB8AC3E}">
        <p14:creationId xmlns:p14="http://schemas.microsoft.com/office/powerpoint/2010/main" val="3634345196"/>
      </p:ext>
    </p:extLst>
  </p:cSld>
  <p:clrMapOvr>
    <a:masterClrMapping/>
  </p:clrMapOvr>
</p:sld>
</file>

<file path=ppt/theme/theme1.xml><?xml version="1.0" encoding="utf-8"?>
<a:theme xmlns:a="http://schemas.openxmlformats.org/drawingml/2006/main" name="Badg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57</TotalTime>
  <Words>921</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Gill Sans MT</vt:lpstr>
      <vt:lpstr>Impact</vt:lpstr>
      <vt:lpstr>Badge</vt:lpstr>
      <vt:lpstr>A passage to india Summary</vt:lpstr>
      <vt:lpstr>Plot summary (1)</vt:lpstr>
      <vt:lpstr>Plot summary (2)</vt:lpstr>
      <vt:lpstr>Part-wise summary</vt:lpstr>
      <vt:lpstr>Part 1</vt:lpstr>
      <vt:lpstr>Part 1</vt:lpstr>
      <vt:lpstr>Part 2</vt:lpstr>
      <vt:lpstr>Part 2</vt:lpstr>
      <vt:lpstr>Part 2</vt:lpstr>
      <vt:lpstr>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passage to india Summary</dc:title>
  <dc:creator>Hassaan</dc:creator>
  <cp:lastModifiedBy>Hassaan</cp:lastModifiedBy>
  <cp:revision>18</cp:revision>
  <dcterms:created xsi:type="dcterms:W3CDTF">2020-05-03T15:34:59Z</dcterms:created>
  <dcterms:modified xsi:type="dcterms:W3CDTF">2020-05-03T17:09:59Z</dcterms:modified>
</cp:coreProperties>
</file>