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65A8B0-9726-42E1-B541-05AD71B6E40B}" type="datetimeFigureOut">
              <a:rPr lang="en-US" smtClean="0"/>
              <a:pPr/>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65A8B0-9726-42E1-B541-05AD71B6E40B}" type="datetimeFigureOut">
              <a:rPr lang="en-US" smtClean="0"/>
              <a:pPr/>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65A8B0-9726-42E1-B541-05AD71B6E40B}" type="datetimeFigureOut">
              <a:rPr lang="en-US" smtClean="0"/>
              <a:pPr/>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65A8B0-9726-42E1-B541-05AD71B6E40B}" type="datetimeFigureOut">
              <a:rPr lang="en-US" smtClean="0"/>
              <a:pPr/>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65A8B0-9726-42E1-B541-05AD71B6E40B}" type="datetimeFigureOut">
              <a:rPr lang="en-US" smtClean="0"/>
              <a:pPr/>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65A8B0-9726-42E1-B541-05AD71B6E40B}" type="datetimeFigureOut">
              <a:rPr lang="en-US" smtClean="0"/>
              <a:pPr/>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65A8B0-9726-42E1-B541-05AD71B6E40B}" type="datetimeFigureOut">
              <a:rPr lang="en-US" smtClean="0"/>
              <a:pPr/>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65A8B0-9726-42E1-B541-05AD71B6E40B}" type="datetimeFigureOut">
              <a:rPr lang="en-US" smtClean="0"/>
              <a:pPr/>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65A8B0-9726-42E1-B541-05AD71B6E40B}" type="datetimeFigureOut">
              <a:rPr lang="en-US" smtClean="0"/>
              <a:pPr/>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5A8B0-9726-42E1-B541-05AD71B6E40B}" type="datetimeFigureOut">
              <a:rPr lang="en-US" smtClean="0"/>
              <a:pPr/>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5A8B0-9726-42E1-B541-05AD71B6E40B}" type="datetimeFigureOut">
              <a:rPr lang="en-US" smtClean="0"/>
              <a:pPr/>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65A8B0-9726-42E1-B541-05AD71B6E40B}" type="datetimeFigureOut">
              <a:rPr lang="en-US" smtClean="0"/>
              <a:pPr/>
              <a:t>10/3/2019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AF363E-488D-4919-ADEE-5EC235B494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Environmental Degradation Influence on Terrestrial Ecosystem</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20000"/>
          </a:bodyPr>
          <a:lstStyle/>
          <a:p>
            <a:pPr algn="just">
              <a:buNone/>
            </a:pPr>
            <a:r>
              <a:rPr lang="en-US" b="1" u="sng" dirty="0" smtClean="0"/>
              <a:t>Soil Pollution Effects</a:t>
            </a:r>
            <a:endParaRPr lang="en-US" u="sng" dirty="0" smtClean="0"/>
          </a:p>
          <a:p>
            <a:pPr algn="just"/>
            <a:r>
              <a:rPr lang="en-US" dirty="0" smtClean="0"/>
              <a:t>Causes cancers including leukemia (bone marrow cancer)</a:t>
            </a:r>
          </a:p>
          <a:p>
            <a:pPr algn="just"/>
            <a:r>
              <a:rPr lang="en-US" dirty="0" smtClean="0"/>
              <a:t>Lead in soil is especially hazardous for young children causing developmental damage to the brain</a:t>
            </a:r>
          </a:p>
          <a:p>
            <a:pPr algn="just"/>
            <a:r>
              <a:rPr lang="en-US" dirty="0" smtClean="0"/>
              <a:t>Mercury can increase the risk of kidney damage; </a:t>
            </a:r>
            <a:r>
              <a:rPr lang="en-US" dirty="0" err="1" smtClean="0"/>
              <a:t>cyclodienes</a:t>
            </a:r>
            <a:r>
              <a:rPr lang="en-US" dirty="0" smtClean="0"/>
              <a:t> can lead to liver toxicity</a:t>
            </a:r>
          </a:p>
          <a:p>
            <a:pPr algn="just"/>
            <a:r>
              <a:rPr lang="en-US" dirty="0" smtClean="0"/>
              <a:t>Causes neuromuscular blockage as well as depression of the central nervous system</a:t>
            </a:r>
          </a:p>
          <a:p>
            <a:pPr algn="just"/>
            <a:r>
              <a:rPr lang="en-US" dirty="0" smtClean="0"/>
              <a:t>Also causes headaches, nausea, fatigue, eye irritation and skin rash</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Effects of Pollution on Animals - Air Pollution</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US" dirty="0" smtClean="0"/>
              <a:t>Acid rain (formed in the air) destroys fish life in lakes and streams</a:t>
            </a:r>
          </a:p>
          <a:p>
            <a:pPr algn="just"/>
            <a:r>
              <a:rPr lang="en-US" dirty="0" smtClean="0"/>
              <a:t>Excessive ultraviolet radiation coming from the sun through the ozone layer in the upper atmosphere which is eroded by some air pollutants, may cause skin cancer in wildlife</a:t>
            </a:r>
          </a:p>
          <a:p>
            <a:pPr algn="just"/>
            <a:r>
              <a:rPr lang="en-US" dirty="0" smtClean="0"/>
              <a:t>Ozone in the lower atmosphere may damage lung tissues of animals</a:t>
            </a:r>
          </a:p>
          <a:p>
            <a:pPr algn="just"/>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Effects of Pollution on Animals - Water Pollution</a:t>
            </a:r>
            <a:r>
              <a:rPr lang="en-US" sz="2800" dirty="0" smtClean="0"/>
              <a:t/>
            </a:r>
            <a:br>
              <a:rPr lang="en-US" sz="2800" dirty="0" smtClean="0"/>
            </a:br>
            <a:endParaRPr lang="en-US" sz="2800" dirty="0"/>
          </a:p>
        </p:txBody>
      </p:sp>
      <p:sp>
        <p:nvSpPr>
          <p:cNvPr id="3" name="Content Placeholder 2"/>
          <p:cNvSpPr>
            <a:spLocks noGrp="1"/>
          </p:cNvSpPr>
          <p:nvPr>
            <p:ph idx="1"/>
          </p:nvPr>
        </p:nvSpPr>
        <p:spPr/>
        <p:txBody>
          <a:bodyPr>
            <a:normAutofit fontScale="70000" lnSpcReduction="20000"/>
          </a:bodyPr>
          <a:lstStyle/>
          <a:p>
            <a:pPr algn="just"/>
            <a:r>
              <a:rPr lang="en-US" dirty="0" smtClean="0"/>
              <a:t>Nutrient pollution (nitrogen, phosphates etc.) causes overgrowth of toxic algae eaten by other aquatic animals, and may cause death; nutrient pollution can also cause outbreaks of fish diseases.</a:t>
            </a:r>
          </a:p>
          <a:p>
            <a:pPr algn="just"/>
            <a:r>
              <a:rPr lang="en-US" dirty="0" smtClean="0"/>
              <a:t>Chemical contamination can cause declines in frog biodiversity and tadpole mass.</a:t>
            </a:r>
          </a:p>
          <a:p>
            <a:pPr algn="just"/>
            <a:r>
              <a:rPr lang="en-US" dirty="0" smtClean="0"/>
              <a:t>Oil pollution (as part of chemical contamination) can negatively affect development of marine organisms, increase susceptibility to disease and affect reproductive processes; can also cause gastrointestinal irritation, liver and kidney damage, and damage to the nervous system</a:t>
            </a:r>
          </a:p>
          <a:p>
            <a:pPr algn="just"/>
            <a:r>
              <a:rPr lang="en-US" dirty="0" smtClean="0"/>
              <a:t>Mercury in water can cause abnormal behavior, slower growth and development, reduced reproduction, and death</a:t>
            </a:r>
          </a:p>
          <a:p>
            <a:pPr algn="just"/>
            <a:r>
              <a:rPr lang="en-US" dirty="0" smtClean="0"/>
              <a:t>Persistent organic pollutants (POPs) may cause declines, deformities and death of fish life</a:t>
            </a:r>
          </a:p>
          <a:p>
            <a:pPr algn="just"/>
            <a:r>
              <a:rPr lang="en-US" dirty="0" smtClean="0"/>
              <a:t>Too much sodium chloride (ordinary salt) in water may kill animals.</a:t>
            </a:r>
          </a:p>
          <a:p>
            <a:pPr algn="just"/>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Effects of Pollution on Animals - Soil Pollution</a:t>
            </a:r>
            <a:r>
              <a:rPr lang="en-US" sz="2800" dirty="0" smtClean="0"/>
              <a:t/>
            </a:r>
            <a:br>
              <a:rPr lang="en-US" sz="2800" dirty="0" smtClean="0"/>
            </a:br>
            <a:endParaRPr lang="en-US" sz="2800" dirty="0"/>
          </a:p>
        </p:txBody>
      </p:sp>
      <p:sp>
        <p:nvSpPr>
          <p:cNvPr id="3" name="Content Placeholder 2"/>
          <p:cNvSpPr>
            <a:spLocks noGrp="1"/>
          </p:cNvSpPr>
          <p:nvPr>
            <p:ph idx="1"/>
          </p:nvPr>
        </p:nvSpPr>
        <p:spPr/>
        <p:txBody>
          <a:bodyPr>
            <a:normAutofit fontScale="92500"/>
          </a:bodyPr>
          <a:lstStyle/>
          <a:p>
            <a:pPr algn="just"/>
            <a:r>
              <a:rPr lang="en-US" dirty="0" smtClean="0"/>
              <a:t>Can alter metabolism of microorganisms and arthropods in a given soil environment; this may destroy some layers of the primary food chain, and thus have a negative effect on predator animal species.</a:t>
            </a:r>
          </a:p>
          <a:p>
            <a:pPr algn="just"/>
            <a:r>
              <a:rPr lang="en-US" dirty="0" smtClean="0"/>
              <a:t>Small life forms may consume harmful chemicals which may then be passed up the food chain to larger animals; this may lead to increased mortality rates and even animal extinction.</a:t>
            </a:r>
          </a:p>
          <a:p>
            <a:pPr algn="just"/>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Environmental Pollution Effects on Trees and Plants</a:t>
            </a:r>
            <a:r>
              <a:rPr lang="en-US" sz="2800" dirty="0" smtClean="0"/>
              <a:t/>
            </a:r>
            <a:br>
              <a:rPr lang="en-US" sz="2800" dirty="0" smtClean="0"/>
            </a:br>
            <a:r>
              <a:rPr lang="en-US" sz="2800" b="1" dirty="0" smtClean="0"/>
              <a:t>Air Pollution</a:t>
            </a:r>
            <a:r>
              <a:rPr lang="en-US" sz="2800" dirty="0" smtClean="0"/>
              <a:t/>
            </a:r>
            <a:br>
              <a:rPr lang="en-US" sz="2800" dirty="0" smtClean="0"/>
            </a:br>
            <a:endParaRPr lang="en-US" sz="2800" dirty="0"/>
          </a:p>
        </p:txBody>
      </p:sp>
      <p:sp>
        <p:nvSpPr>
          <p:cNvPr id="3" name="Content Placeholder 2"/>
          <p:cNvSpPr>
            <a:spLocks noGrp="1"/>
          </p:cNvSpPr>
          <p:nvPr>
            <p:ph idx="1"/>
          </p:nvPr>
        </p:nvSpPr>
        <p:spPr/>
        <p:txBody>
          <a:bodyPr>
            <a:normAutofit fontScale="85000" lnSpcReduction="10000"/>
          </a:bodyPr>
          <a:lstStyle/>
          <a:p>
            <a:pPr algn="just"/>
            <a:r>
              <a:rPr lang="en-US" dirty="0" smtClean="0"/>
              <a:t>Acid rain can kill trees, destroy the leaves of plants, can infiltrate soil by making it unsuitable for purposes of nutrition and habitation.</a:t>
            </a:r>
          </a:p>
          <a:p>
            <a:pPr algn="just"/>
            <a:r>
              <a:rPr lang="en-US" dirty="0" smtClean="0"/>
              <a:t>Ozone holes in the upper atmosphere can allow excessive ultraviolet radiation from the sun to enter the Earth causing damage to trees and plants.</a:t>
            </a:r>
          </a:p>
          <a:p>
            <a:pPr algn="just"/>
            <a:r>
              <a:rPr lang="en-US" dirty="0" smtClean="0"/>
              <a:t>Ozone in the lower atmosphere can prevent plant respiration by blocking stomata (openings in leaves) and negatively affecting plants’ photosynthesis rates which will stunt plant growth; ozone can also decay plant cells directly by entering stomata.</a:t>
            </a:r>
          </a:p>
          <a:p>
            <a:pPr algn="just"/>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Environmental Pollution Effects on Trees and Plants</a:t>
            </a:r>
            <a:r>
              <a:rPr lang="en-US" sz="2800" dirty="0" smtClean="0"/>
              <a:t/>
            </a:r>
            <a:br>
              <a:rPr lang="en-US" sz="2800" dirty="0" smtClean="0"/>
            </a:br>
            <a:r>
              <a:rPr lang="en-US" sz="2800" b="1" dirty="0" smtClean="0"/>
              <a:t>Water Pollution</a:t>
            </a:r>
            <a:endParaRPr lang="en-US" sz="2800" dirty="0"/>
          </a:p>
        </p:txBody>
      </p:sp>
      <p:sp>
        <p:nvSpPr>
          <p:cNvPr id="3" name="Content Placeholder 2"/>
          <p:cNvSpPr>
            <a:spLocks noGrp="1"/>
          </p:cNvSpPr>
          <p:nvPr>
            <p:ph idx="1"/>
          </p:nvPr>
        </p:nvSpPr>
        <p:spPr/>
        <p:txBody>
          <a:bodyPr>
            <a:normAutofit fontScale="77500" lnSpcReduction="20000"/>
          </a:bodyPr>
          <a:lstStyle/>
          <a:p>
            <a:pPr algn="just"/>
            <a:r>
              <a:rPr lang="en-US" dirty="0" smtClean="0"/>
              <a:t>May disrupt photosynthesis in aquatic plants and thus affecting ecosystems that depend on these plants.</a:t>
            </a:r>
          </a:p>
          <a:p>
            <a:pPr algn="just"/>
            <a:r>
              <a:rPr lang="en-US" dirty="0" smtClean="0"/>
              <a:t>Terrestrial and aquatic plants may absorb pollutants from water (as their main nutrient source) and pass them up the food chain to consumer animals and humans.</a:t>
            </a:r>
          </a:p>
          <a:p>
            <a:pPr algn="just"/>
            <a:r>
              <a:rPr lang="en-US" dirty="0" smtClean="0"/>
              <a:t>Plants may be killed by too much sodium chloride (ordinary slat) in water.</a:t>
            </a:r>
          </a:p>
          <a:p>
            <a:pPr algn="just"/>
            <a:r>
              <a:rPr lang="en-US" dirty="0" smtClean="0"/>
              <a:t>Plants may be killed by mud from construction sites as well as bits of wood and leaves, clay and other similar materials.</a:t>
            </a:r>
          </a:p>
          <a:p>
            <a:pPr algn="just"/>
            <a:r>
              <a:rPr lang="en-US" dirty="0" smtClean="0"/>
              <a:t>Plants may be killed by herbicides in water; herbicides are chemicals which are most harmful to plants.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Environmental Pollution Effects on Trees and Plants</a:t>
            </a:r>
            <a:r>
              <a:rPr lang="en-US" sz="2800" dirty="0" smtClean="0"/>
              <a:t/>
            </a:r>
            <a:br>
              <a:rPr lang="en-US" sz="2800" dirty="0" smtClean="0"/>
            </a:br>
            <a:r>
              <a:rPr lang="en-US" sz="2800" b="1" dirty="0" smtClean="0"/>
              <a:t>Soil Pollution</a:t>
            </a:r>
            <a:endParaRPr lang="en-US" sz="2800" dirty="0"/>
          </a:p>
        </p:txBody>
      </p:sp>
      <p:sp>
        <p:nvSpPr>
          <p:cNvPr id="3" name="Content Placeholder 2"/>
          <p:cNvSpPr>
            <a:spLocks noGrp="1"/>
          </p:cNvSpPr>
          <p:nvPr>
            <p:ph idx="1"/>
          </p:nvPr>
        </p:nvSpPr>
        <p:spPr/>
        <p:txBody>
          <a:bodyPr/>
          <a:lstStyle/>
          <a:p>
            <a:pPr algn="just"/>
            <a:r>
              <a:rPr lang="en-US" dirty="0" smtClean="0"/>
              <a:t>May alter plant metabolism and reduce crop yields.</a:t>
            </a:r>
          </a:p>
          <a:p>
            <a:pPr algn="just"/>
            <a:r>
              <a:rPr lang="en-US" dirty="0" smtClean="0"/>
              <a:t>Trees and plants may absorb soil contaminants and pass them up the food chain.</a:t>
            </a:r>
          </a:p>
          <a:p>
            <a:pPr algn="just"/>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Environmental Pollution Effects on Wider Environment</a:t>
            </a:r>
            <a:endParaRPr lang="en-US" dirty="0"/>
          </a:p>
        </p:txBody>
      </p:sp>
      <p:sp>
        <p:nvSpPr>
          <p:cNvPr id="3" name="Content Placeholder 2"/>
          <p:cNvSpPr>
            <a:spLocks noGrp="1"/>
          </p:cNvSpPr>
          <p:nvPr>
            <p:ph idx="1"/>
          </p:nvPr>
        </p:nvSpPr>
        <p:spPr/>
        <p:txBody>
          <a:bodyPr>
            <a:normAutofit/>
          </a:bodyPr>
          <a:lstStyle/>
          <a:p>
            <a:pPr algn="just"/>
            <a:r>
              <a:rPr lang="en-US" dirty="0" smtClean="0"/>
              <a:t>Apart from destroying the aquatic life in lakes and streams, acid rain can also corrode metals, damage surfaces of </a:t>
            </a:r>
            <a:r>
              <a:rPr lang="en-US" dirty="0" smtClean="0"/>
              <a:t>buildings.</a:t>
            </a:r>
            <a:endParaRPr lang="en-US" dirty="0" smtClean="0"/>
          </a:p>
          <a:p>
            <a:pPr algn="just"/>
            <a:r>
              <a:rPr lang="en-US" dirty="0" smtClean="0"/>
              <a:t>Pollution of water may cause oxygen depletion in marine environments and severely affect the health of whole ecosystems.</a:t>
            </a:r>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b="1" dirty="0" smtClean="0"/>
              <a:t/>
            </a:r>
            <a:br>
              <a:rPr lang="en-US" sz="2200" b="1" dirty="0" smtClean="0"/>
            </a:br>
            <a:r>
              <a:rPr lang="en-US" sz="2200" b="1" dirty="0" smtClean="0"/>
              <a:t>POLLUTION EFFECTS ON HUMANS, ANIMALS, PLANTS AND THE ENVIRONMENT</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Pollution effects are indeed many and wide-ranging.</a:t>
            </a:r>
          </a:p>
          <a:p>
            <a:pPr algn="just"/>
            <a:r>
              <a:rPr lang="en-US" dirty="0" smtClean="0"/>
              <a:t>There is no doubt that excessive levels of pollution are causing a lot of damage to human &amp; animal health, tropical rainforests, as well as the wider environment.</a:t>
            </a:r>
          </a:p>
          <a:p>
            <a:pPr algn="just"/>
            <a:r>
              <a:rPr lang="en-US" dirty="0" smtClean="0"/>
              <a:t>All types of pollution – air, water and soil pollution – have an impact on the living environment.</a:t>
            </a:r>
          </a:p>
          <a:p>
            <a:pPr algn="just"/>
            <a:r>
              <a:rPr lang="en-US" dirty="0" smtClean="0"/>
              <a:t>The effects in living organisms may range from mild discomfort to serious diseases such as cancer to physical deformities.</a:t>
            </a:r>
          </a:p>
          <a:p>
            <a:pPr algn="just"/>
            <a:r>
              <a:rPr lang="en-US" dirty="0" smtClean="0"/>
              <a:t>Experts admit that pollution effects are quite often underestimated and that more research is needed to understand the connections between pollution and its effects on all life forms.</a:t>
            </a:r>
          </a:p>
          <a:p>
            <a:pPr algn="just"/>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
            </a:r>
            <a:br>
              <a:rPr lang="en-US" sz="3100" b="1" dirty="0" smtClean="0"/>
            </a:br>
            <a:r>
              <a:rPr lang="en-US" sz="3100" b="1" dirty="0" smtClean="0"/>
              <a:t>Environmental Pollution Effects on Humans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b="1" u="sng" dirty="0" smtClean="0"/>
              <a:t>Air Pollution Effects</a:t>
            </a:r>
          </a:p>
          <a:p>
            <a:pPr>
              <a:buNone/>
            </a:pPr>
            <a:endParaRPr lang="en-US" u="sng" dirty="0" smtClean="0"/>
          </a:p>
          <a:p>
            <a:r>
              <a:rPr lang="en-US" dirty="0" smtClean="0"/>
              <a:t>Reduced lung functioning</a:t>
            </a:r>
          </a:p>
          <a:p>
            <a:pPr>
              <a:buNone/>
            </a:pPr>
            <a:endParaRPr lang="en-US" dirty="0" smtClean="0"/>
          </a:p>
          <a:p>
            <a:r>
              <a:rPr lang="en-US" dirty="0" smtClean="0"/>
              <a:t>Irritation of eyes, nose, mouth and throat</a:t>
            </a:r>
          </a:p>
          <a:p>
            <a:pPr>
              <a:buNone/>
            </a:pPr>
            <a:endParaRPr lang="en-US" dirty="0" smtClean="0"/>
          </a:p>
          <a:p>
            <a:r>
              <a:rPr lang="en-US" dirty="0" smtClean="0"/>
              <a:t>Asthma attacks</a:t>
            </a:r>
          </a:p>
          <a:p>
            <a:pPr>
              <a:buNone/>
            </a:pPr>
            <a:endParaRPr lang="en-US" dirty="0" smtClean="0"/>
          </a:p>
          <a:p>
            <a:r>
              <a:rPr lang="en-US" dirty="0" smtClean="0"/>
              <a:t>Respiratory symptoms such as coughing and wheezing (breathe with a whistling)</a:t>
            </a:r>
          </a:p>
          <a:p>
            <a:pPr>
              <a:buNone/>
            </a:pPr>
            <a:endParaRPr lang="en-US" dirty="0" smtClean="0"/>
          </a:p>
          <a:p>
            <a:r>
              <a:rPr lang="en-US" dirty="0" smtClean="0"/>
              <a:t>Increased respiratory disease such as bronchitis</a:t>
            </a:r>
          </a:p>
          <a:p>
            <a:pPr>
              <a:buNone/>
            </a:pPr>
            <a:endParaRPr lang="en-US" dirty="0" smtClean="0"/>
          </a:p>
          <a:p>
            <a:r>
              <a:rPr lang="en-US" dirty="0" smtClean="0"/>
              <a:t>Reduced energy levels</a:t>
            </a:r>
          </a:p>
          <a:p>
            <a:pPr>
              <a:buNone/>
            </a:pPr>
            <a:endParaRPr lang="en-US" dirty="0" smtClean="0"/>
          </a:p>
          <a:p>
            <a:r>
              <a:rPr lang="en-US" dirty="0" smtClean="0"/>
              <a:t>Headaches and dizziness</a:t>
            </a:r>
          </a:p>
          <a:p>
            <a:pPr>
              <a:buNone/>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Disruption of endocrine, reproductive and immune systems</a:t>
            </a:r>
          </a:p>
          <a:p>
            <a:pPr algn="just">
              <a:buNone/>
            </a:pPr>
            <a:endParaRPr lang="en-US" dirty="0" smtClean="0"/>
          </a:p>
          <a:p>
            <a:pPr algn="just"/>
            <a:r>
              <a:rPr lang="en-US" dirty="0" smtClean="0"/>
              <a:t>Neurobehavioral disorders</a:t>
            </a:r>
          </a:p>
          <a:p>
            <a:pPr algn="just">
              <a:buNone/>
            </a:pPr>
            <a:r>
              <a:rPr lang="en-US" dirty="0" smtClean="0"/>
              <a:t> </a:t>
            </a:r>
          </a:p>
          <a:p>
            <a:pPr algn="just"/>
            <a:r>
              <a:rPr lang="en-US" dirty="0" smtClean="0"/>
              <a:t>Cardiovascular problems</a:t>
            </a:r>
          </a:p>
          <a:p>
            <a:pPr algn="just">
              <a:buNone/>
            </a:pPr>
            <a:r>
              <a:rPr lang="en-US" dirty="0" smtClean="0"/>
              <a:t> </a:t>
            </a:r>
          </a:p>
          <a:p>
            <a:pPr algn="just"/>
            <a:r>
              <a:rPr lang="en-US" dirty="0" smtClean="0"/>
              <a:t>Cancer</a:t>
            </a:r>
          </a:p>
          <a:p>
            <a:pPr algn="just">
              <a:buNone/>
            </a:pPr>
            <a:r>
              <a:rPr lang="en-US" dirty="0" smtClean="0"/>
              <a:t> </a:t>
            </a:r>
          </a:p>
          <a:p>
            <a:pPr algn="just"/>
            <a:r>
              <a:rPr lang="en-US" dirty="0" smtClean="0"/>
              <a:t>Premature death</a:t>
            </a:r>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b="1" u="sng" dirty="0" smtClean="0"/>
              <a:t>Water Pollution Effects </a:t>
            </a:r>
            <a:endParaRPr lang="en-US" u="sng" dirty="0" smtClean="0"/>
          </a:p>
          <a:p>
            <a:pPr>
              <a:buNone/>
            </a:pPr>
            <a:r>
              <a:rPr lang="en-US" dirty="0" smtClean="0"/>
              <a:t>Waterborne diseases caused by polluted drinking water:</a:t>
            </a:r>
          </a:p>
          <a:p>
            <a:endParaRPr lang="en-US" dirty="0" smtClean="0"/>
          </a:p>
          <a:p>
            <a:r>
              <a:rPr lang="en-US" dirty="0" smtClean="0"/>
              <a:t>Typhoid</a:t>
            </a:r>
          </a:p>
          <a:p>
            <a:pPr>
              <a:buNone/>
            </a:pPr>
            <a:r>
              <a:rPr lang="en-US" dirty="0" smtClean="0"/>
              <a:t> </a:t>
            </a:r>
          </a:p>
          <a:p>
            <a:r>
              <a:rPr lang="en-US" dirty="0" err="1" smtClean="0"/>
              <a:t>Amoebiasis</a:t>
            </a:r>
            <a:r>
              <a:rPr lang="en-US" dirty="0" smtClean="0"/>
              <a:t> (infection with amoebas, especially as causing dysentery)</a:t>
            </a:r>
          </a:p>
          <a:p>
            <a:pPr>
              <a:buNone/>
            </a:pPr>
            <a:r>
              <a:rPr lang="en-US" dirty="0" smtClean="0"/>
              <a:t> </a:t>
            </a:r>
          </a:p>
          <a:p>
            <a:r>
              <a:rPr lang="en-US" dirty="0" err="1" smtClean="0"/>
              <a:t>Giardiasis</a:t>
            </a:r>
            <a:r>
              <a:rPr lang="en-US" dirty="0" smtClean="0"/>
              <a:t> (infection of the intestine with a flagellate protozoan, which causes </a:t>
            </a:r>
            <a:r>
              <a:rPr lang="en-US" dirty="0" err="1" smtClean="0"/>
              <a:t>diarrhoea</a:t>
            </a:r>
            <a:r>
              <a:rPr lang="en-US" dirty="0" smtClean="0"/>
              <a:t> and other symptoms)</a:t>
            </a:r>
          </a:p>
          <a:p>
            <a:pPr>
              <a:buNone/>
            </a:pPr>
            <a:r>
              <a:rPr lang="en-US" dirty="0" smtClean="0"/>
              <a:t> </a:t>
            </a:r>
          </a:p>
          <a:p>
            <a:r>
              <a:rPr lang="en-US" dirty="0" err="1" smtClean="0"/>
              <a:t>Ascariasis</a:t>
            </a:r>
            <a:r>
              <a:rPr lang="en-US" dirty="0" smtClean="0"/>
              <a:t> (infection of the intestine with </a:t>
            </a:r>
            <a:r>
              <a:rPr lang="en-US" dirty="0" err="1" smtClean="0"/>
              <a:t>ascarids</a:t>
            </a:r>
            <a:r>
              <a:rPr lang="en-US" dirty="0" smtClean="0"/>
              <a:t> (parasitic nematode worms))</a:t>
            </a:r>
          </a:p>
          <a:p>
            <a:pPr>
              <a:buNone/>
            </a:pPr>
            <a:r>
              <a:rPr lang="en-US" dirty="0" smtClean="0"/>
              <a:t> </a:t>
            </a:r>
          </a:p>
          <a:p>
            <a:r>
              <a:rPr lang="en-US" dirty="0" smtClean="0"/>
              <a:t>Hookworm disease (</a:t>
            </a:r>
            <a:r>
              <a:rPr lang="en-US" b="1" dirty="0" smtClean="0"/>
              <a:t>Hookworm</a:t>
            </a:r>
            <a:r>
              <a:rPr lang="en-US" dirty="0" smtClean="0"/>
              <a:t> infection, also known as </a:t>
            </a:r>
            <a:r>
              <a:rPr lang="en-US" b="1" dirty="0" smtClean="0"/>
              <a:t>hookworm</a:t>
            </a:r>
            <a:r>
              <a:rPr lang="en-US" dirty="0" smtClean="0"/>
              <a:t> disease, is an infection by a parasitic bloodsucking roundworm)</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u="sng" dirty="0" smtClean="0"/>
              <a:t>Waterborne diseases caused by polluted beach water:</a:t>
            </a:r>
          </a:p>
          <a:p>
            <a:pPr algn="just"/>
            <a:r>
              <a:rPr lang="en-US" dirty="0" smtClean="0"/>
              <a:t>Rashes, ear ache, pink eye</a:t>
            </a:r>
          </a:p>
          <a:p>
            <a:pPr algn="just">
              <a:buNone/>
            </a:pPr>
            <a:r>
              <a:rPr lang="en-US" dirty="0" smtClean="0"/>
              <a:t> </a:t>
            </a:r>
          </a:p>
          <a:p>
            <a:pPr algn="just"/>
            <a:r>
              <a:rPr lang="en-US" dirty="0" smtClean="0"/>
              <a:t>Respiratory infections</a:t>
            </a:r>
          </a:p>
          <a:p>
            <a:pPr algn="just">
              <a:buNone/>
            </a:pPr>
            <a:r>
              <a:rPr lang="en-US" dirty="0" smtClean="0"/>
              <a:t> </a:t>
            </a:r>
          </a:p>
          <a:p>
            <a:pPr algn="just"/>
            <a:r>
              <a:rPr lang="en-US" dirty="0" smtClean="0"/>
              <a:t>Hepatitis, encephalitis (inflammation of the brain, caused by infection or an allergic reaction), </a:t>
            </a:r>
            <a:r>
              <a:rPr lang="en-US" dirty="0" err="1" smtClean="0"/>
              <a:t>gastrointeritis</a:t>
            </a:r>
            <a:r>
              <a:rPr lang="en-US" dirty="0" smtClean="0"/>
              <a:t>, </a:t>
            </a:r>
            <a:r>
              <a:rPr lang="en-US" dirty="0" err="1" smtClean="0"/>
              <a:t>diarrhoea</a:t>
            </a:r>
            <a:r>
              <a:rPr lang="en-US" dirty="0" smtClean="0"/>
              <a:t>, vomiting, and stomach aches</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Conditions related to water polluted by chemicals (such as pesticides, hydrocarbons, persistent organic pollutants, heavy metals etc):</a:t>
            </a:r>
          </a:p>
          <a:p>
            <a:pPr algn="just"/>
            <a:r>
              <a:rPr lang="en-US" dirty="0" smtClean="0"/>
              <a:t>Cancer, prostate cancer</a:t>
            </a:r>
          </a:p>
          <a:p>
            <a:pPr algn="just"/>
            <a:r>
              <a:rPr lang="en-US" dirty="0" smtClean="0"/>
              <a:t>Hormonal problems that can disrupt reproductive and developmental processes </a:t>
            </a:r>
          </a:p>
          <a:p>
            <a:pPr algn="just"/>
            <a:r>
              <a:rPr lang="en-US" dirty="0" smtClean="0"/>
              <a:t>Damage to the nervous system</a:t>
            </a:r>
          </a:p>
          <a:p>
            <a:pPr algn="just">
              <a:buNone/>
            </a:pPr>
            <a:endParaRPr lang="en-US" dirty="0" smtClean="0"/>
          </a:p>
          <a:p>
            <a:pPr algn="just"/>
            <a:r>
              <a:rPr lang="en-US" dirty="0" smtClean="0"/>
              <a:t>Liver and kidney damage</a:t>
            </a:r>
          </a:p>
          <a:p>
            <a:pPr algn="just">
              <a:buNone/>
            </a:pPr>
            <a:endParaRPr lang="en-US" dirty="0" smtClean="0"/>
          </a:p>
          <a:p>
            <a:pPr algn="just"/>
            <a:r>
              <a:rPr lang="en-US" dirty="0" smtClean="0"/>
              <a:t>Damage to the DNA</a:t>
            </a:r>
          </a:p>
          <a:p>
            <a:pPr algn="just"/>
            <a:endParaRPr lang="en-US" dirty="0" smtClean="0"/>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Exposure to mercury (heavy metal):</a:t>
            </a:r>
          </a:p>
          <a:p>
            <a:pPr algn="just"/>
            <a:r>
              <a:rPr lang="en-US" dirty="0" smtClean="0"/>
              <a:t>In the womb: may cause neurological problems including slower reflexes, learning deficits, delayed or incomplete mental development, autism (a mental condition, present from early childhood, characterized by great difficulty in communicating and forming relationships with other people and in using language and abstract concepts) and brain damage.</a:t>
            </a:r>
          </a:p>
          <a:p>
            <a:pPr algn="just"/>
            <a:r>
              <a:rPr lang="en-US" dirty="0" smtClean="0"/>
              <a:t>In adults: Parkinson’s disease, multiple sclerosis (a chronic, typically progressive disease involving damage to the sheaths of nerve cells in the brain and spinal cord, whose symptoms may include numbness, impairment of speech and of muscular coordination, blurred vision, and severe fatigue), Alzheimer’s disease (progressive mental deterioration that can occur in middle or old age, due to generalized degeneration of the brain), heart disease, and even death.</a:t>
            </a:r>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Water pollution may also result from interactions between water and contaminated soil, as well as from deposition of air contaminants (such as acid rain).</a:t>
            </a:r>
          </a:p>
          <a:p>
            <a:pPr algn="just"/>
            <a:r>
              <a:rPr lang="en-US" dirty="0" smtClean="0"/>
              <a:t>Damage to people may be caused by fish foods coming from polluted water (a well known example is high mercury levels in fish).</a:t>
            </a:r>
          </a:p>
          <a:p>
            <a:pPr algn="just"/>
            <a:r>
              <a:rPr lang="en-US" dirty="0" smtClean="0"/>
              <a:t>Damage to people may be caused by vegetable crops grown / washed with polluted water.</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TotalTime>
  <Words>1093</Words>
  <Application>Microsoft Office PowerPoint</Application>
  <PresentationFormat>On-screen Show (4:3)</PresentationFormat>
  <Paragraphs>107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Environmental Degradation Influence on Terrestrial Ecosystem</vt:lpstr>
      <vt:lpstr> POLLUTION EFFECTS ON HUMANS, ANIMALS, PLANTS AND THE ENVIRONMENT </vt:lpstr>
      <vt:lpstr> Environmental Pollution Effects on Humans </vt:lpstr>
      <vt:lpstr>Cont….</vt:lpstr>
      <vt:lpstr>Cont…</vt:lpstr>
      <vt:lpstr>Cont….</vt:lpstr>
      <vt:lpstr>Cont….</vt:lpstr>
      <vt:lpstr>Cont….</vt:lpstr>
      <vt:lpstr>Cont….</vt:lpstr>
      <vt:lpstr>Cont….</vt:lpstr>
      <vt:lpstr>Effects of Pollution on Animals - Air Pollution </vt:lpstr>
      <vt:lpstr>Effects of Pollution on Animals - Water Pollution </vt:lpstr>
      <vt:lpstr>Effects of Pollution on Animals - Soil Pollution </vt:lpstr>
      <vt:lpstr>Environmental Pollution Effects on Trees and Plants Air Pollution </vt:lpstr>
      <vt:lpstr>Environmental Pollution Effects on Trees and Plants Water Pollution</vt:lpstr>
      <vt:lpstr>Environmental Pollution Effects on Trees and Plants Soil Pollution</vt:lpstr>
      <vt:lpstr>Environmental Pollution Effects on Wider Environment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BIODEGRADATION</dc:title>
  <dc:creator>Noor-us-Sabah</dc:creator>
  <cp:lastModifiedBy>Dr</cp:lastModifiedBy>
  <cp:revision>139</cp:revision>
  <dcterms:created xsi:type="dcterms:W3CDTF">2016-10-24T05:21:41Z</dcterms:created>
  <dcterms:modified xsi:type="dcterms:W3CDTF">2019-10-03T08:15:07Z</dcterms:modified>
</cp:coreProperties>
</file>