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62" r:id="rId4"/>
    <p:sldId id="261" r:id="rId5"/>
    <p:sldId id="258"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143" autoAdjust="0"/>
  </p:normalViewPr>
  <p:slideViewPr>
    <p:cSldViewPr>
      <p:cViewPr varScale="1">
        <p:scale>
          <a:sx n="65" d="100"/>
          <a:sy n="65" d="100"/>
        </p:scale>
        <p:origin x="-151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AC0A31-0898-454B-A0A4-B111CF456DA4}" type="datetimeFigureOut">
              <a:rPr lang="en-US" smtClean="0"/>
              <a:pPr/>
              <a:t>12/1/2020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5B2E1-C3C1-4D62-AD08-58BFD985211D}"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Answer: B. She is neither polite </a:t>
            </a:r>
            <a:r>
              <a:rPr lang="en-GB" sz="1200" i="1" dirty="0" smtClean="0"/>
              <a:t>nor </a:t>
            </a:r>
            <a:r>
              <a:rPr lang="en-GB" sz="1200" dirty="0" smtClean="0"/>
              <a:t>funny......... </a:t>
            </a:r>
            <a:r>
              <a:rPr lang="en-GB" sz="1100" dirty="0" smtClean="0"/>
              <a:t>Answer: A. </a:t>
            </a:r>
            <a:r>
              <a:rPr lang="en-GB" sz="1100" i="1" dirty="0" smtClean="0"/>
              <a:t>If</a:t>
            </a:r>
            <a:r>
              <a:rPr lang="en-GB" sz="1100" dirty="0" smtClean="0"/>
              <a:t> that is the case, </a:t>
            </a:r>
            <a:r>
              <a:rPr lang="en-GB" sz="1100" i="1" dirty="0" smtClean="0"/>
              <a:t>then</a:t>
            </a:r>
            <a:r>
              <a:rPr lang="en-GB" sz="1100" dirty="0" smtClean="0"/>
              <a:t> I’m not surprised about what’s happening.</a:t>
            </a:r>
            <a:endParaRPr lang="en-GB" sz="105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smtClean="0"/>
          </a:p>
          <a:p>
            <a:endParaRPr lang="en-GB" dirty="0"/>
          </a:p>
        </p:txBody>
      </p:sp>
      <p:sp>
        <p:nvSpPr>
          <p:cNvPr id="4" name="Slide Number Placeholder 3"/>
          <p:cNvSpPr>
            <a:spLocks noGrp="1"/>
          </p:cNvSpPr>
          <p:nvPr>
            <p:ph type="sldNum" sz="quarter" idx="10"/>
          </p:nvPr>
        </p:nvSpPr>
        <p:spPr/>
        <p:txBody>
          <a:bodyPr/>
          <a:lstStyle/>
          <a:p>
            <a:fld id="{5885B2E1-C3C1-4D62-AD08-58BFD985211D}" type="slidenum">
              <a:rPr lang="en-GB" smtClean="0"/>
              <a:pPr/>
              <a:t>22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Answer: C. Have you made a decision about </a:t>
            </a:r>
            <a:r>
              <a:rPr lang="en-GB" sz="1200" i="1" dirty="0" smtClean="0"/>
              <a:t>whether </a:t>
            </a:r>
            <a:r>
              <a:rPr lang="en-GB" sz="1200" dirty="0" smtClean="0"/>
              <a:t>to go to the movies </a:t>
            </a:r>
            <a:r>
              <a:rPr lang="en-GB" sz="1200" i="1" dirty="0" smtClean="0"/>
              <a:t>or</a:t>
            </a:r>
            <a:r>
              <a:rPr lang="en-GB" sz="1200" dirty="0" smtClean="0"/>
              <a:t> not?</a:t>
            </a:r>
            <a:endParaRPr lang="en-GB"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Answer: A. </a:t>
            </a:r>
            <a:r>
              <a:rPr lang="en-GB" sz="1200" i="1" dirty="0" smtClean="0"/>
              <a:t>No sooner </a:t>
            </a:r>
            <a:r>
              <a:rPr lang="en-GB" sz="1200" dirty="0" smtClean="0"/>
              <a:t>had I put my umbrella away, </a:t>
            </a:r>
            <a:r>
              <a:rPr lang="en-GB" sz="1200" i="1" dirty="0" smtClean="0"/>
              <a:t>than </a:t>
            </a:r>
            <a:r>
              <a:rPr lang="en-GB" sz="1200" dirty="0" smtClean="0"/>
              <a:t>it started raining.</a:t>
            </a:r>
            <a:endParaRPr lang="en-GB" sz="1100" dirty="0" smtClean="0"/>
          </a:p>
          <a:p>
            <a:endParaRPr lang="en-GB" dirty="0"/>
          </a:p>
        </p:txBody>
      </p:sp>
      <p:sp>
        <p:nvSpPr>
          <p:cNvPr id="4" name="Slide Number Placeholder 3"/>
          <p:cNvSpPr>
            <a:spLocks noGrp="1"/>
          </p:cNvSpPr>
          <p:nvPr>
            <p:ph type="sldNum" sz="quarter" idx="10"/>
          </p:nvPr>
        </p:nvSpPr>
        <p:spPr/>
        <p:txBody>
          <a:bodyPr/>
          <a:lstStyle/>
          <a:p>
            <a:fld id="{5885B2E1-C3C1-4D62-AD08-58BFD985211D}" type="slidenum">
              <a:rPr lang="en-GB" smtClean="0"/>
              <a:pPr/>
              <a:t>23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Answer</a:t>
            </a:r>
            <a:r>
              <a:rPr lang="en-GB" sz="1200" dirty="0" smtClean="0"/>
              <a:t>: 2. You need to put more effort into your work; </a:t>
            </a:r>
            <a:r>
              <a:rPr lang="en-GB" sz="1200" i="1" dirty="0" smtClean="0"/>
              <a:t>otherwise</a:t>
            </a:r>
            <a:r>
              <a:rPr lang="en-GB" sz="1200" dirty="0" smtClean="0"/>
              <a:t>, you won’t get a passing grade.</a:t>
            </a:r>
          </a:p>
          <a:p>
            <a:pPr marL="0" marR="0" indent="0" algn="l" defTabSz="914400" rtl="0" eaLnBrk="1" fontAlgn="auto" latinLnBrk="0" hangingPunct="1">
              <a:lnSpc>
                <a:spcPct val="100000"/>
              </a:lnSpc>
              <a:spcBef>
                <a:spcPts val="0"/>
              </a:spcBef>
              <a:spcAft>
                <a:spcPts val="0"/>
              </a:spcAft>
              <a:buClrTx/>
              <a:buSzTx/>
              <a:buFontTx/>
              <a:buNone/>
              <a:tabLst/>
              <a:defRPr/>
            </a:pPr>
            <a:r>
              <a:rPr lang="en-GB" sz="1050" b="1" dirty="0" smtClean="0"/>
              <a:t>Answer</a:t>
            </a:r>
            <a:r>
              <a:rPr lang="en-GB" sz="1050" dirty="0" smtClean="0"/>
              <a:t>: 3. We wanted to spend the day at the beach; </a:t>
            </a:r>
            <a:r>
              <a:rPr lang="en-GB" sz="1050" i="1" dirty="0" smtClean="0"/>
              <a:t>however, </a:t>
            </a:r>
            <a:r>
              <a:rPr lang="en-GB" sz="1050" dirty="0" smtClean="0"/>
              <a:t>it rained so we stayed home.</a:t>
            </a:r>
            <a:endParaRPr lang="en-GB" sz="9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smtClean="0"/>
          </a:p>
          <a:p>
            <a:endParaRPr lang="en-GB" dirty="0"/>
          </a:p>
        </p:txBody>
      </p:sp>
      <p:sp>
        <p:nvSpPr>
          <p:cNvPr id="4" name="Slide Number Placeholder 3"/>
          <p:cNvSpPr>
            <a:spLocks noGrp="1"/>
          </p:cNvSpPr>
          <p:nvPr>
            <p:ph type="sldNum" sz="quarter" idx="10"/>
          </p:nvPr>
        </p:nvSpPr>
        <p:spPr/>
        <p:txBody>
          <a:bodyPr/>
          <a:lstStyle/>
          <a:p>
            <a:fld id="{5885B2E1-C3C1-4D62-AD08-58BFD985211D}" type="slidenum">
              <a:rPr lang="en-GB" smtClean="0"/>
              <a:pPr/>
              <a:t>30</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Answer: 4. She is a very smart girl; </a:t>
            </a:r>
            <a:r>
              <a:rPr lang="en-GB" sz="1200" i="1" dirty="0" smtClean="0"/>
              <a:t>therefore</a:t>
            </a:r>
            <a:r>
              <a:rPr lang="en-GB" sz="1200" dirty="0" smtClean="0"/>
              <a:t>, it’s not at all surprising that she gets such good grades.</a:t>
            </a:r>
            <a:endParaRPr lang="en-GB" sz="105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Answer</a:t>
            </a:r>
            <a:r>
              <a:rPr lang="en-GB" sz="1200" dirty="0" smtClean="0"/>
              <a:t>: 4. He felt he couldn’t tell the truth about what happened; </a:t>
            </a:r>
            <a:r>
              <a:rPr lang="en-GB" sz="1200" i="1" dirty="0" smtClean="0"/>
              <a:t>instead</a:t>
            </a:r>
            <a:r>
              <a:rPr lang="en-GB" sz="1200" dirty="0" smtClean="0"/>
              <a:t>, he lied.</a:t>
            </a:r>
            <a:endParaRPr lang="en-GB" sz="1050" dirty="0" smtClean="0"/>
          </a:p>
          <a:p>
            <a:endParaRPr lang="en-GB" dirty="0"/>
          </a:p>
        </p:txBody>
      </p:sp>
      <p:sp>
        <p:nvSpPr>
          <p:cNvPr id="4" name="Slide Number Placeholder 3"/>
          <p:cNvSpPr>
            <a:spLocks noGrp="1"/>
          </p:cNvSpPr>
          <p:nvPr>
            <p:ph type="sldNum" sz="quarter" idx="10"/>
          </p:nvPr>
        </p:nvSpPr>
        <p:spPr/>
        <p:txBody>
          <a:bodyPr/>
          <a:lstStyle/>
          <a:p>
            <a:fld id="{5885B2E1-C3C1-4D62-AD08-58BFD985211D}" type="slidenum">
              <a:rPr lang="en-GB" smtClean="0"/>
              <a:pPr/>
              <a:t>31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26"/>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lang="en-US"/>
          </a:p>
        </p:txBody>
      </p:sp>
      <p:pic>
        <p:nvPicPr>
          <p:cNvPr id="5" name="Picture 1027" descr="D:\FRONTPAGE THEMES\NATURE\ANABNR2.PNG"/>
          <p:cNvPicPr>
            <a:picLocks noChangeAspect="1" noChangeArrowheads="1"/>
          </p:cNvPicPr>
          <p:nvPr/>
        </p:nvPicPr>
        <p:blipFill>
          <a:blip r:embed="rId2"/>
          <a:srcRect l="-900" t="-1314" r="-2" b="-36961"/>
          <a:stretch>
            <a:fillRect/>
          </a:stretch>
        </p:blipFill>
        <p:spPr bwMode="auto">
          <a:xfrm>
            <a:off x="533400" y="3200400"/>
            <a:ext cx="8458200" cy="1158875"/>
          </a:xfrm>
          <a:prstGeom prst="rect">
            <a:avLst/>
          </a:prstGeom>
          <a:noFill/>
          <a:ln w="9525">
            <a:noFill/>
            <a:miter lim="800000"/>
            <a:headEnd/>
            <a:tailEnd/>
          </a:ln>
        </p:spPr>
      </p:pic>
      <p:sp>
        <p:nvSpPr>
          <p:cNvPr id="6" name="Rectangle 1028"/>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defRPr/>
            </a:pPr>
            <a:endParaRPr lang="en-US"/>
          </a:p>
        </p:txBody>
      </p:sp>
      <p:sp>
        <p:nvSpPr>
          <p:cNvPr id="4101" name="Rectangle 1029"/>
          <p:cNvSpPr>
            <a:spLocks noGrp="1" noChangeArrowheads="1"/>
          </p:cNvSpPr>
          <p:nvPr>
            <p:ph type="ctrTitle"/>
          </p:nvPr>
        </p:nvSpPr>
        <p:spPr>
          <a:xfrm>
            <a:off x="1143000" y="1981200"/>
            <a:ext cx="7772400" cy="1143000"/>
          </a:xfrm>
        </p:spPr>
        <p:txBody>
          <a:bodyPr/>
          <a:lstStyle>
            <a:lvl1pPr>
              <a:defRPr/>
            </a:lvl1pPr>
          </a:lstStyle>
          <a:p>
            <a:r>
              <a:rPr lang="en-US" altLang="zh-CN" smtClean="0"/>
              <a:t>Click to edit Master title style</a:t>
            </a:r>
            <a:endParaRPr lang="zh-CN" altLang="en-US"/>
          </a:p>
        </p:txBody>
      </p:sp>
      <p:sp>
        <p:nvSpPr>
          <p:cNvPr id="4102" name="Rectangle 1030"/>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n-US" altLang="zh-CN" smtClean="0"/>
              <a:t>Click to edit Master subtitle style</a:t>
            </a:r>
            <a:endParaRPr lang="zh-CN" altLang="en-US"/>
          </a:p>
        </p:txBody>
      </p:sp>
      <p:sp>
        <p:nvSpPr>
          <p:cNvPr id="7" name="Rectangle 1031"/>
          <p:cNvSpPr>
            <a:spLocks noGrp="1" noChangeArrowheads="1"/>
          </p:cNvSpPr>
          <p:nvPr>
            <p:ph type="dt" sz="half" idx="10"/>
          </p:nvPr>
        </p:nvSpPr>
        <p:spPr>
          <a:xfrm>
            <a:off x="685800" y="6324600"/>
            <a:ext cx="1905000" cy="457200"/>
          </a:xfrm>
        </p:spPr>
        <p:txBody>
          <a:bodyPr/>
          <a:lstStyle>
            <a:lvl1pPr>
              <a:defRPr smtClean="0"/>
            </a:lvl1pPr>
          </a:lstStyle>
          <a:p>
            <a:fld id="{92EA27C8-9007-4B02-80E5-3EBBD81527B2}" type="datetimeFigureOut">
              <a:rPr lang="en-US" smtClean="0"/>
              <a:pPr/>
              <a:t>12/1/2020</a:t>
            </a:fld>
            <a:endParaRPr lang="en-GB"/>
          </a:p>
        </p:txBody>
      </p:sp>
      <p:sp>
        <p:nvSpPr>
          <p:cNvPr id="8" name="Rectangle 1032"/>
          <p:cNvSpPr>
            <a:spLocks noGrp="1" noChangeArrowheads="1"/>
          </p:cNvSpPr>
          <p:nvPr>
            <p:ph type="ftr" sz="quarter" idx="11"/>
          </p:nvPr>
        </p:nvSpPr>
        <p:spPr>
          <a:xfrm>
            <a:off x="3124200" y="6324600"/>
            <a:ext cx="2895600" cy="457200"/>
          </a:xfrm>
        </p:spPr>
        <p:txBody>
          <a:bodyPr/>
          <a:lstStyle>
            <a:lvl1pPr>
              <a:defRPr smtClean="0"/>
            </a:lvl1pPr>
          </a:lstStyle>
          <a:p>
            <a:endParaRPr lang="en-GB"/>
          </a:p>
        </p:txBody>
      </p:sp>
      <p:sp>
        <p:nvSpPr>
          <p:cNvPr id="9" name="Rectangle 1033"/>
          <p:cNvSpPr>
            <a:spLocks noGrp="1" noChangeArrowheads="1"/>
          </p:cNvSpPr>
          <p:nvPr>
            <p:ph type="sldNum" sz="quarter" idx="12"/>
          </p:nvPr>
        </p:nvSpPr>
        <p:spPr>
          <a:xfrm>
            <a:off x="6553200" y="6324600"/>
            <a:ext cx="1905000" cy="457200"/>
          </a:xfrm>
        </p:spPr>
        <p:txBody>
          <a:bodyPr/>
          <a:lstStyle>
            <a:lvl1pPr>
              <a:defRPr sz="1400" smtClean="0"/>
            </a:lvl1pPr>
          </a:lstStyle>
          <a:p>
            <a:fld id="{F0693A50-341A-4562-B510-B8A56F0D35D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5" name="Rectangle 8"/>
          <p:cNvSpPr>
            <a:spLocks noGrp="1" noChangeArrowheads="1"/>
          </p:cNvSpPr>
          <p:nvPr>
            <p:ph type="ftr" sz="quarter" idx="11"/>
          </p:nvPr>
        </p:nvSpPr>
        <p:spPr>
          <a:ln/>
        </p:spPr>
        <p:txBody>
          <a:bodyPr/>
          <a:lstStyle>
            <a:lvl1pPr>
              <a:defRPr/>
            </a:lvl1pPr>
          </a:lstStyle>
          <a:p>
            <a:endParaRPr lang="en-GB"/>
          </a:p>
        </p:txBody>
      </p:sp>
      <p:sp>
        <p:nvSpPr>
          <p:cNvPr id="6"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5" name="Rectangle 8"/>
          <p:cNvSpPr>
            <a:spLocks noGrp="1" noChangeArrowheads="1"/>
          </p:cNvSpPr>
          <p:nvPr>
            <p:ph type="ftr" sz="quarter" idx="11"/>
          </p:nvPr>
        </p:nvSpPr>
        <p:spPr>
          <a:ln/>
        </p:spPr>
        <p:txBody>
          <a:bodyPr/>
          <a:lstStyle>
            <a:lvl1pPr>
              <a:defRPr/>
            </a:lvl1pPr>
          </a:lstStyle>
          <a:p>
            <a:endParaRPr lang="en-GB"/>
          </a:p>
        </p:txBody>
      </p:sp>
      <p:sp>
        <p:nvSpPr>
          <p:cNvPr id="6"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5" name="Rectangle 8"/>
          <p:cNvSpPr>
            <a:spLocks noGrp="1" noChangeArrowheads="1"/>
          </p:cNvSpPr>
          <p:nvPr>
            <p:ph type="ftr" sz="quarter" idx="11"/>
          </p:nvPr>
        </p:nvSpPr>
        <p:spPr>
          <a:ln/>
        </p:spPr>
        <p:txBody>
          <a:bodyPr/>
          <a:lstStyle>
            <a:lvl1pPr>
              <a:defRPr/>
            </a:lvl1pPr>
          </a:lstStyle>
          <a:p>
            <a:endParaRPr lang="en-GB"/>
          </a:p>
        </p:txBody>
      </p:sp>
      <p:sp>
        <p:nvSpPr>
          <p:cNvPr id="6"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5" name="Rectangle 8"/>
          <p:cNvSpPr>
            <a:spLocks noGrp="1" noChangeArrowheads="1"/>
          </p:cNvSpPr>
          <p:nvPr>
            <p:ph type="ftr" sz="quarter" idx="11"/>
          </p:nvPr>
        </p:nvSpPr>
        <p:spPr>
          <a:ln/>
        </p:spPr>
        <p:txBody>
          <a:bodyPr/>
          <a:lstStyle>
            <a:lvl1pPr>
              <a:defRPr/>
            </a:lvl1pPr>
          </a:lstStyle>
          <a:p>
            <a:endParaRPr lang="en-GB"/>
          </a:p>
        </p:txBody>
      </p:sp>
      <p:sp>
        <p:nvSpPr>
          <p:cNvPr id="6"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6" name="Rectangle 8"/>
          <p:cNvSpPr>
            <a:spLocks noGrp="1" noChangeArrowheads="1"/>
          </p:cNvSpPr>
          <p:nvPr>
            <p:ph type="ftr" sz="quarter" idx="11"/>
          </p:nvPr>
        </p:nvSpPr>
        <p:spPr>
          <a:ln/>
        </p:spPr>
        <p:txBody>
          <a:bodyPr/>
          <a:lstStyle>
            <a:lvl1pPr>
              <a:defRPr/>
            </a:lvl1pPr>
          </a:lstStyle>
          <a:p>
            <a:endParaRPr lang="en-GB"/>
          </a:p>
        </p:txBody>
      </p:sp>
      <p:sp>
        <p:nvSpPr>
          <p:cNvPr id="7"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8" name="Rectangle 8"/>
          <p:cNvSpPr>
            <a:spLocks noGrp="1" noChangeArrowheads="1"/>
          </p:cNvSpPr>
          <p:nvPr>
            <p:ph type="ftr" sz="quarter" idx="11"/>
          </p:nvPr>
        </p:nvSpPr>
        <p:spPr>
          <a:ln/>
        </p:spPr>
        <p:txBody>
          <a:bodyPr/>
          <a:lstStyle>
            <a:lvl1pPr>
              <a:defRPr/>
            </a:lvl1pPr>
          </a:lstStyle>
          <a:p>
            <a:endParaRPr lang="en-GB"/>
          </a:p>
        </p:txBody>
      </p:sp>
      <p:sp>
        <p:nvSpPr>
          <p:cNvPr id="9"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4" name="Rectangle 8"/>
          <p:cNvSpPr>
            <a:spLocks noGrp="1" noChangeArrowheads="1"/>
          </p:cNvSpPr>
          <p:nvPr>
            <p:ph type="ftr" sz="quarter" idx="11"/>
          </p:nvPr>
        </p:nvSpPr>
        <p:spPr>
          <a:ln/>
        </p:spPr>
        <p:txBody>
          <a:bodyPr/>
          <a:lstStyle>
            <a:lvl1pPr>
              <a:defRPr/>
            </a:lvl1pPr>
          </a:lstStyle>
          <a:p>
            <a:endParaRPr lang="en-GB"/>
          </a:p>
        </p:txBody>
      </p:sp>
      <p:sp>
        <p:nvSpPr>
          <p:cNvPr id="5"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3" name="Rectangle 8"/>
          <p:cNvSpPr>
            <a:spLocks noGrp="1" noChangeArrowheads="1"/>
          </p:cNvSpPr>
          <p:nvPr>
            <p:ph type="ftr" sz="quarter" idx="11"/>
          </p:nvPr>
        </p:nvSpPr>
        <p:spPr>
          <a:ln/>
        </p:spPr>
        <p:txBody>
          <a:bodyPr/>
          <a:lstStyle>
            <a:lvl1pPr>
              <a:defRPr/>
            </a:lvl1pPr>
          </a:lstStyle>
          <a:p>
            <a:endParaRPr lang="en-GB"/>
          </a:p>
        </p:txBody>
      </p:sp>
      <p:sp>
        <p:nvSpPr>
          <p:cNvPr id="4"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6" name="Rectangle 8"/>
          <p:cNvSpPr>
            <a:spLocks noGrp="1" noChangeArrowheads="1"/>
          </p:cNvSpPr>
          <p:nvPr>
            <p:ph type="ftr" sz="quarter" idx="11"/>
          </p:nvPr>
        </p:nvSpPr>
        <p:spPr>
          <a:ln/>
        </p:spPr>
        <p:txBody>
          <a:bodyPr/>
          <a:lstStyle>
            <a:lvl1pPr>
              <a:defRPr/>
            </a:lvl1pPr>
          </a:lstStyle>
          <a:p>
            <a:endParaRPr lang="en-GB"/>
          </a:p>
        </p:txBody>
      </p:sp>
      <p:sp>
        <p:nvSpPr>
          <p:cNvPr id="7"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fld id="{92EA27C8-9007-4B02-80E5-3EBBD81527B2}" type="datetimeFigureOut">
              <a:rPr lang="en-US" smtClean="0"/>
              <a:pPr/>
              <a:t>12/1/2020</a:t>
            </a:fld>
            <a:endParaRPr lang="en-GB"/>
          </a:p>
        </p:txBody>
      </p:sp>
      <p:sp>
        <p:nvSpPr>
          <p:cNvPr id="6" name="Rectangle 8"/>
          <p:cNvSpPr>
            <a:spLocks noGrp="1" noChangeArrowheads="1"/>
          </p:cNvSpPr>
          <p:nvPr>
            <p:ph type="ftr" sz="quarter" idx="11"/>
          </p:nvPr>
        </p:nvSpPr>
        <p:spPr>
          <a:ln/>
        </p:spPr>
        <p:txBody>
          <a:bodyPr/>
          <a:lstStyle>
            <a:lvl1pPr>
              <a:defRPr/>
            </a:lvl1pPr>
          </a:lstStyle>
          <a:p>
            <a:endParaRPr lang="en-GB"/>
          </a:p>
        </p:txBody>
      </p:sp>
      <p:sp>
        <p:nvSpPr>
          <p:cNvPr id="7" name="Rectangle 11"/>
          <p:cNvSpPr>
            <a:spLocks noGrp="1" noChangeArrowheads="1"/>
          </p:cNvSpPr>
          <p:nvPr>
            <p:ph type="sldNum" sz="quarter" idx="12"/>
          </p:nvPr>
        </p:nvSpPr>
        <p:spPr>
          <a:ln/>
        </p:spPr>
        <p:txBody>
          <a:bodyPr/>
          <a:lstStyle>
            <a:lvl1pPr>
              <a:defRPr/>
            </a:lvl1pPr>
          </a:lstStyle>
          <a:p>
            <a:fld id="{F0693A50-341A-4562-B510-B8A56F0D35D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lang="en-US"/>
          </a:p>
        </p:txBody>
      </p:sp>
      <p:sp>
        <p:nvSpPr>
          <p:cNvPr id="3075"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lang="en-US"/>
          </a:p>
        </p:txBody>
      </p:sp>
      <p:sp>
        <p:nvSpPr>
          <p:cNvPr id="3076" name="Rectangle 4" descr="Stationery"/>
          <p:cNvSpPr>
            <a:spLocks noChangeArrowheads="1"/>
          </p:cNvSpPr>
          <p:nvPr/>
        </p:nvSpPr>
        <p:spPr bwMode="auto">
          <a:xfrm>
            <a:off x="457200" y="0"/>
            <a:ext cx="1219200" cy="762000"/>
          </a:xfrm>
          <a:prstGeom prst="rect">
            <a:avLst/>
          </a:prstGeom>
          <a:blipFill dpi="0" rotWithShape="0">
            <a:blip r:embed="rId13"/>
            <a:srcRect/>
            <a:tile tx="0" ty="0" sx="100000" sy="100000" flip="none" algn="tl"/>
          </a:blipFill>
          <a:ln w="9525">
            <a:noFill/>
            <a:miter lim="800000"/>
            <a:headEnd/>
            <a:tailEnd/>
          </a:ln>
          <a:effectLst/>
        </p:spPr>
        <p:txBody>
          <a:bodyPr wrap="none" anchor="ctr"/>
          <a:lstStyle/>
          <a:p>
            <a:pPr algn="ctr">
              <a:defRPr/>
            </a:pPr>
            <a:endParaRPr lang="en-US"/>
          </a:p>
        </p:txBody>
      </p:sp>
      <p:sp>
        <p:nvSpPr>
          <p:cNvPr id="3077" name="Rectangle 5" descr="Stationery"/>
          <p:cNvSpPr>
            <a:spLocks noChangeArrowheads="1"/>
          </p:cNvSpPr>
          <p:nvPr/>
        </p:nvSpPr>
        <p:spPr bwMode="auto">
          <a:xfrm>
            <a:off x="0" y="0"/>
            <a:ext cx="457200" cy="6858000"/>
          </a:xfrm>
          <a:prstGeom prst="rect">
            <a:avLst/>
          </a:prstGeom>
          <a:blipFill dpi="0" rotWithShape="0">
            <a:blip r:embed="rId13"/>
            <a:srcRect/>
            <a:tile tx="0" ty="0" sx="100000" sy="100000" flip="none" algn="tl"/>
          </a:blipFill>
          <a:ln w="9525">
            <a:noFill/>
            <a:miter lim="800000"/>
            <a:headEnd/>
            <a:tailEnd/>
          </a:ln>
          <a:effectLst/>
        </p:spPr>
        <p:txBody>
          <a:bodyPr wrap="none" anchor="ctr"/>
          <a:lstStyle/>
          <a:p>
            <a:pPr algn="ctr">
              <a:defRPr/>
            </a:pPr>
            <a:endParaRPr lang="en-US"/>
          </a:p>
        </p:txBody>
      </p:sp>
      <p:sp>
        <p:nvSpPr>
          <p:cNvPr id="1030" name="Rectangle 6"/>
          <p:cNvSpPr>
            <a:spLocks noGrp="1" noChangeArrowheads="1"/>
          </p:cNvSpPr>
          <p:nvPr>
            <p:ph type="title"/>
          </p:nvPr>
        </p:nvSpPr>
        <p:spPr bwMode="auto">
          <a:xfrm>
            <a:off x="1066800" y="838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3079"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smtClean="0">
                <a:solidFill>
                  <a:schemeClr val="tx2"/>
                </a:solidFill>
              </a:defRPr>
            </a:lvl1pPr>
          </a:lstStyle>
          <a:p>
            <a:fld id="{92EA27C8-9007-4B02-80E5-3EBBD81527B2}" type="datetimeFigureOut">
              <a:rPr lang="en-US" smtClean="0"/>
              <a:pPr/>
              <a:t>12/1/2020</a:t>
            </a:fld>
            <a:endParaRPr lang="en-GB"/>
          </a:p>
        </p:txBody>
      </p:sp>
      <p:sp>
        <p:nvSpPr>
          <p:cNvPr id="3080"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smtClean="0">
                <a:solidFill>
                  <a:schemeClr val="tx2"/>
                </a:solidFill>
              </a:defRPr>
            </a:lvl1pPr>
          </a:lstStyle>
          <a:p>
            <a:endParaRPr lang="en-GB"/>
          </a:p>
        </p:txBody>
      </p:sp>
      <p:pic>
        <p:nvPicPr>
          <p:cNvPr id="1033" name="Picture 9" descr="C:\Wendy\anabnr2.GIF"/>
          <p:cNvPicPr>
            <a:picLocks noChangeAspect="1" noChangeArrowheads="1"/>
          </p:cNvPicPr>
          <p:nvPr/>
        </p:nvPicPr>
        <p:blipFill>
          <a:blip r:embed="rId14"/>
          <a:srcRect/>
          <a:stretch>
            <a:fillRect/>
          </a:stretch>
        </p:blipFill>
        <p:spPr bwMode="auto">
          <a:xfrm>
            <a:off x="1228725" y="0"/>
            <a:ext cx="7915275" cy="754063"/>
          </a:xfrm>
          <a:prstGeom prst="rect">
            <a:avLst/>
          </a:prstGeom>
          <a:noFill/>
          <a:ln w="9525">
            <a:noFill/>
            <a:miter lim="800000"/>
            <a:headEnd/>
            <a:tailEnd/>
          </a:ln>
        </p:spPr>
      </p:pic>
      <p:sp>
        <p:nvSpPr>
          <p:cNvPr id="3082"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defRPr/>
            </a:pPr>
            <a:endParaRPr lang="en-US"/>
          </a:p>
        </p:txBody>
      </p:sp>
      <p:sp>
        <p:nvSpPr>
          <p:cNvPr id="3083"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mtClean="0">
                <a:solidFill>
                  <a:schemeClr val="tx2"/>
                </a:solidFill>
              </a:defRPr>
            </a:lvl1pPr>
          </a:lstStyle>
          <a:p>
            <a:fld id="{F0693A50-341A-4562-B510-B8A56F0D35D0}" type="slidenum">
              <a:rPr lang="en-GB" smtClean="0"/>
              <a:pPr/>
              <a:t>‹#›</a:t>
            </a:fld>
            <a:endParaRPr lang="en-GB"/>
          </a:p>
        </p:txBody>
      </p:sp>
      <p:sp>
        <p:nvSpPr>
          <p:cNvPr id="1036"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kumimoji="1" sz="4400">
          <a:solidFill>
            <a:schemeClr val="tx2"/>
          </a:solidFill>
          <a:latin typeface="+mj-lt"/>
          <a:ea typeface="+mj-ea"/>
          <a:cs typeface="+mj-cs"/>
        </a:defRPr>
      </a:lvl1pPr>
      <a:lvl2pPr algn="l" rtl="0" eaLnBrk="1" fontAlgn="base" hangingPunct="1">
        <a:spcBef>
          <a:spcPct val="0"/>
        </a:spcBef>
        <a:spcAft>
          <a:spcPct val="0"/>
        </a:spcAft>
        <a:defRPr kumimoji="1" sz="4400">
          <a:solidFill>
            <a:schemeClr val="tx2"/>
          </a:solidFill>
          <a:latin typeface="Times New Roman" charset="0"/>
          <a:ea typeface="宋体" pitchFamily="2" charset="-122"/>
        </a:defRPr>
      </a:lvl2pPr>
      <a:lvl3pPr algn="l" rtl="0" eaLnBrk="1" fontAlgn="base" hangingPunct="1">
        <a:spcBef>
          <a:spcPct val="0"/>
        </a:spcBef>
        <a:spcAft>
          <a:spcPct val="0"/>
        </a:spcAft>
        <a:defRPr kumimoji="1" sz="4400">
          <a:solidFill>
            <a:schemeClr val="tx2"/>
          </a:solidFill>
          <a:latin typeface="Times New Roman" charset="0"/>
          <a:ea typeface="宋体" pitchFamily="2" charset="-122"/>
        </a:defRPr>
      </a:lvl3pPr>
      <a:lvl4pPr algn="l" rtl="0" eaLnBrk="1" fontAlgn="base" hangingPunct="1">
        <a:spcBef>
          <a:spcPct val="0"/>
        </a:spcBef>
        <a:spcAft>
          <a:spcPct val="0"/>
        </a:spcAft>
        <a:defRPr kumimoji="1" sz="4400">
          <a:solidFill>
            <a:schemeClr val="tx2"/>
          </a:solidFill>
          <a:latin typeface="Times New Roman" charset="0"/>
          <a:ea typeface="宋体" pitchFamily="2" charset="-122"/>
        </a:defRPr>
      </a:lvl4pPr>
      <a:lvl5pPr algn="l" rtl="0" eaLnBrk="1" fontAlgn="base" hangingPunct="1">
        <a:spcBef>
          <a:spcPct val="0"/>
        </a:spcBef>
        <a:spcAft>
          <a:spcPct val="0"/>
        </a:spcAft>
        <a:defRPr kumimoji="1" sz="4400">
          <a:solidFill>
            <a:schemeClr val="tx2"/>
          </a:solidFill>
          <a:latin typeface="Times New Roman" charset="0"/>
          <a:ea typeface="宋体" pitchFamily="2" charset="-122"/>
        </a:defRPr>
      </a:lvl5pPr>
      <a:lvl6pPr marL="457200" algn="l" rtl="0" eaLnBrk="1" fontAlgn="base" hangingPunct="1">
        <a:spcBef>
          <a:spcPct val="0"/>
        </a:spcBef>
        <a:spcAft>
          <a:spcPct val="0"/>
        </a:spcAft>
        <a:defRPr kumimoji="1" sz="4400">
          <a:solidFill>
            <a:schemeClr val="tx2"/>
          </a:solidFill>
          <a:latin typeface="Times New Roman" charset="0"/>
          <a:ea typeface="宋体" pitchFamily="2" charset="-122"/>
        </a:defRPr>
      </a:lvl6pPr>
      <a:lvl7pPr marL="914400" algn="l" rtl="0" eaLnBrk="1" fontAlgn="base" hangingPunct="1">
        <a:spcBef>
          <a:spcPct val="0"/>
        </a:spcBef>
        <a:spcAft>
          <a:spcPct val="0"/>
        </a:spcAft>
        <a:defRPr kumimoji="1" sz="4400">
          <a:solidFill>
            <a:schemeClr val="tx2"/>
          </a:solidFill>
          <a:latin typeface="Times New Roman" charset="0"/>
          <a:ea typeface="宋体" pitchFamily="2" charset="-122"/>
        </a:defRPr>
      </a:lvl7pPr>
      <a:lvl8pPr marL="1371600" algn="l" rtl="0" eaLnBrk="1" fontAlgn="base" hangingPunct="1">
        <a:spcBef>
          <a:spcPct val="0"/>
        </a:spcBef>
        <a:spcAft>
          <a:spcPct val="0"/>
        </a:spcAft>
        <a:defRPr kumimoji="1" sz="4400">
          <a:solidFill>
            <a:schemeClr val="tx2"/>
          </a:solidFill>
          <a:latin typeface="Times New Roman" charset="0"/>
          <a:ea typeface="宋体" pitchFamily="2" charset="-122"/>
        </a:defRPr>
      </a:lvl8pPr>
      <a:lvl9pPr marL="1828800" algn="l" rtl="0" eaLnBrk="1" fontAlgn="base" hangingPunct="1">
        <a:spcBef>
          <a:spcPct val="0"/>
        </a:spcBef>
        <a:spcAft>
          <a:spcPct val="0"/>
        </a:spcAft>
        <a:defRPr kumimoji="1" sz="4400">
          <a:solidFill>
            <a:schemeClr val="tx2"/>
          </a:solidFill>
          <a:latin typeface="Times New Roman" charset="0"/>
          <a:ea typeface="宋体" pitchFamily="2" charset="-122"/>
        </a:defRPr>
      </a:lvl9pPr>
    </p:titleStyle>
    <p:bodyStyle>
      <a:lvl1pPr marL="457200" indent="-457200" algn="l" rtl="0" eaLnBrk="1" fontAlgn="base" hangingPunct="1">
        <a:spcBef>
          <a:spcPct val="20000"/>
        </a:spcBef>
        <a:spcAft>
          <a:spcPct val="0"/>
        </a:spcAft>
        <a:buClr>
          <a:srgbClr val="A50021"/>
        </a:buClr>
        <a:buSzPct val="75000"/>
        <a:buFont typeface="Wingdings" pitchFamily="2" charset="2"/>
        <a:buChar char="n"/>
        <a:defRPr kumimoji="1" sz="3200">
          <a:solidFill>
            <a:schemeClr val="tx1"/>
          </a:solidFill>
          <a:latin typeface="+mn-lt"/>
          <a:ea typeface="+mn-ea"/>
          <a:cs typeface="+mn-cs"/>
        </a:defRPr>
      </a:lvl1pPr>
      <a:lvl2pPr marL="1027113" indent="-455613" algn="l" rtl="0" eaLnBrk="1" fontAlgn="base" hangingPunct="1">
        <a:spcBef>
          <a:spcPct val="20000"/>
        </a:spcBef>
        <a:spcAft>
          <a:spcPct val="0"/>
        </a:spcAft>
        <a:buClr>
          <a:schemeClr val="accent2"/>
        </a:buClr>
        <a:buSzPct val="75000"/>
        <a:buFont typeface="Wingdings" pitchFamily="2" charset="2"/>
        <a:buChar char="n"/>
        <a:defRPr kumimoji="1" sz="2800">
          <a:solidFill>
            <a:schemeClr val="tx1"/>
          </a:solidFill>
          <a:latin typeface="+mn-lt"/>
          <a:ea typeface="+mn-ea"/>
        </a:defRPr>
      </a:lvl2pPr>
      <a:lvl3pPr marL="1370013" indent="-228600" algn="l" rtl="0" eaLnBrk="1" fontAlgn="base" hangingPunct="1">
        <a:spcBef>
          <a:spcPct val="20000"/>
        </a:spcBef>
        <a:spcAft>
          <a:spcPct val="0"/>
        </a:spcAft>
        <a:buClr>
          <a:srgbClr val="666699"/>
        </a:buClr>
        <a:buSzPct val="70000"/>
        <a:buFont typeface="Wingdings" pitchFamily="2" charset="2"/>
        <a:buChar char="n"/>
        <a:defRPr kumimoji="1" sz="2400">
          <a:solidFill>
            <a:schemeClr val="tx1"/>
          </a:solidFill>
          <a:latin typeface="+mn-lt"/>
          <a:ea typeface="+mn-ea"/>
        </a:defRPr>
      </a:lvl3pPr>
      <a:lvl4pPr marL="1712913" indent="-228600" algn="l" rtl="0" eaLnBrk="1" fontAlgn="base" hangingPunct="1">
        <a:spcBef>
          <a:spcPct val="20000"/>
        </a:spcBef>
        <a:spcAft>
          <a:spcPct val="0"/>
        </a:spcAft>
        <a:buSzPct val="60000"/>
        <a:buFont typeface="Wingdings" pitchFamily="2" charset="2"/>
        <a:buChar char="n"/>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gingersoftware.com/content/grammar-rules/verb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gingersoftware.com/content/grammar-rules/pronouns-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gingersoftware.com/content/grammar-rules/adverb/"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gingersoftware.com/content/grammar-rules/conjunctions/" TargetMode="External"/><Relationship Id="rId2" Type="http://schemas.openxmlformats.org/officeDocument/2006/relationships/hyperlink" Target="https://www.gingersoftware.com/content/grammar-rules/semicolon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gingersoftware.com/content/grammar-rules/comma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ingersoftware.com/content/grammar-rules/conjunctions/subordinating-conjunction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ingersoftware.com/content/grammar-rules/conjunctions/correlative-conjunctions/" TargetMode="External"/><Relationship Id="rId2" Type="http://schemas.openxmlformats.org/officeDocument/2006/relationships/hyperlink" Target="https://www.gingersoftware.com/content/grammar-rules/conjunctions/coordinating-conjunctio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ingersoftware.com/content/grammar-rules/adverb/" TargetMode="External"/><Relationship Id="rId2" Type="http://schemas.openxmlformats.org/officeDocument/2006/relationships/hyperlink" Target="https://www.gingersoftware.com/content/grammar-rules/conjunctions/conjunctive-adverb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7318" y="2571752"/>
            <a:ext cx="7772400" cy="1143000"/>
          </a:xfrm>
        </p:spPr>
        <p:txBody>
          <a:bodyPr/>
          <a:lstStyle/>
          <a:p>
            <a:r>
              <a:rPr lang="en-GB"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Conjunctions</a:t>
            </a:r>
            <a:br>
              <a:rPr lang="en-GB"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1285852" y="4351338"/>
            <a:ext cx="6400800" cy="1371600"/>
          </a:xfrm>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GB"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By </a:t>
            </a:r>
          </a:p>
          <a:p>
            <a:pPr algn="ctr"/>
            <a:r>
              <a:rPr lang="en-GB" b="1"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Tanveer</a:t>
            </a:r>
            <a:r>
              <a:rPr lang="en-GB"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GB" b="1"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Gul</a:t>
            </a:r>
            <a:endParaRPr lang="en-GB"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918"/>
            <a:ext cx="7772400" cy="623902"/>
          </a:xfrm>
        </p:spPr>
        <p:txBody>
          <a:bodyPr/>
          <a:lstStyle/>
          <a:p>
            <a:r>
              <a:rPr lang="en-GB" sz="3200" dirty="0" smtClean="0"/>
              <a:t>Examples:</a:t>
            </a:r>
            <a:endParaRPr lang="en-GB" sz="3200" dirty="0"/>
          </a:p>
        </p:txBody>
      </p:sp>
      <p:sp>
        <p:nvSpPr>
          <p:cNvPr id="3" name="Content Placeholder 2"/>
          <p:cNvSpPr>
            <a:spLocks noGrp="1"/>
          </p:cNvSpPr>
          <p:nvPr>
            <p:ph idx="1"/>
          </p:nvPr>
        </p:nvSpPr>
        <p:spPr>
          <a:xfrm>
            <a:off x="1066800" y="2171720"/>
            <a:ext cx="7772400" cy="4114800"/>
          </a:xfrm>
        </p:spPr>
        <p:txBody>
          <a:bodyPr/>
          <a:lstStyle/>
          <a:p>
            <a:r>
              <a:rPr lang="en-GB" dirty="0" smtClean="0"/>
              <a:t>I wanted to go, but decided to stay. (</a:t>
            </a:r>
            <a:r>
              <a:rPr lang="en-GB" i="1" dirty="0" smtClean="0"/>
              <a:t>contrast)</a:t>
            </a:r>
          </a:p>
          <a:p>
            <a:pPr>
              <a:buNone/>
            </a:pPr>
            <a:endParaRPr lang="en-GB" i="1" dirty="0" smtClean="0"/>
          </a:p>
          <a:p>
            <a:r>
              <a:rPr lang="en-GB" dirty="0" smtClean="0"/>
              <a:t>She did not know whether to go left or right. (</a:t>
            </a:r>
            <a:r>
              <a:rPr lang="en-GB" i="1" dirty="0" smtClean="0"/>
              <a:t>decision)</a:t>
            </a:r>
          </a:p>
          <a:p>
            <a:pPr>
              <a:buNone/>
            </a:pPr>
            <a:endParaRPr lang="en-GB" i="1" dirty="0" smtClean="0"/>
          </a:p>
          <a:p>
            <a:r>
              <a:rPr lang="en-GB" dirty="0" smtClean="0"/>
              <a:t>It started raining, so he went home. (</a:t>
            </a:r>
            <a:r>
              <a:rPr lang="en-GB" i="1" dirty="0" smtClean="0"/>
              <a:t>consequence)</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358246" cy="5643602"/>
          </a:xfrm>
        </p:spPr>
        <p:txBody>
          <a:bodyPr/>
          <a:lstStyle/>
          <a:p>
            <a:pPr algn="just"/>
            <a:r>
              <a:rPr lang="en-GB" dirty="0" smtClean="0"/>
              <a:t>Coordinating conjunctions do not require a comma before them when connecting single words or ideas, but require a comma when listing more than one word, phrase or clause.</a:t>
            </a:r>
          </a:p>
          <a:p>
            <a:pPr lvl="2" algn="just"/>
            <a:r>
              <a:rPr lang="en-GB" dirty="0" smtClean="0"/>
              <a:t>They ate cheese, biscuits and fruit for desert.</a:t>
            </a:r>
          </a:p>
          <a:p>
            <a:pPr lvl="2" algn="just"/>
            <a:endParaRPr lang="en-GB" dirty="0" smtClean="0"/>
          </a:p>
          <a:p>
            <a:pPr algn="just"/>
            <a:r>
              <a:rPr lang="en-GB" dirty="0" smtClean="0"/>
              <a:t>They also usually require a comma when connecting two independent clauses.</a:t>
            </a:r>
          </a:p>
          <a:p>
            <a:pPr algn="just">
              <a:buNone/>
            </a:pPr>
            <a:endParaRPr lang="en-GB" dirty="0" smtClean="0"/>
          </a:p>
          <a:p>
            <a:pPr lvl="2" algn="just"/>
            <a:r>
              <a:rPr lang="en-GB" dirty="0" smtClean="0"/>
              <a:t>I liked the car, but I could not afford to buy it.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85728"/>
            <a:ext cx="7772400" cy="1143000"/>
          </a:xfrm>
        </p:spPr>
        <p:txBody>
          <a:bodyPr/>
          <a:lstStyle/>
          <a:p>
            <a:r>
              <a:rPr lang="en-GB" b="1" dirty="0" smtClean="0"/>
              <a:t>Subordinating Conjunctions</a:t>
            </a:r>
            <a:endParaRPr lang="en-GB" dirty="0"/>
          </a:p>
        </p:txBody>
      </p:sp>
      <p:sp>
        <p:nvSpPr>
          <p:cNvPr id="3" name="Content Placeholder 2"/>
          <p:cNvSpPr>
            <a:spLocks noGrp="1"/>
          </p:cNvSpPr>
          <p:nvPr>
            <p:ph idx="1"/>
          </p:nvPr>
        </p:nvSpPr>
        <p:spPr>
          <a:xfrm>
            <a:off x="857224" y="1428736"/>
            <a:ext cx="8072494" cy="5143536"/>
          </a:xfrm>
        </p:spPr>
        <p:txBody>
          <a:bodyPr/>
          <a:lstStyle/>
          <a:p>
            <a:r>
              <a:rPr lang="en-GB" dirty="0" smtClean="0"/>
              <a:t>Subordinating conjunctions connect an </a:t>
            </a:r>
            <a:r>
              <a:rPr lang="en-GB" dirty="0" smtClean="0">
                <a:solidFill>
                  <a:srgbClr val="FF0000"/>
                </a:solidFill>
              </a:rPr>
              <a:t>independent clause </a:t>
            </a:r>
            <a:r>
              <a:rPr lang="en-GB" dirty="0" smtClean="0"/>
              <a:t>to a </a:t>
            </a:r>
            <a:r>
              <a:rPr lang="en-GB" dirty="0" smtClean="0">
                <a:solidFill>
                  <a:srgbClr val="FF0000"/>
                </a:solidFill>
              </a:rPr>
              <a:t>dependent clause</a:t>
            </a:r>
            <a:r>
              <a:rPr lang="en-GB" dirty="0" smtClean="0"/>
              <a:t>. They show consequences, connecting two ideas – and are different from coordinating conjunctions because they occur in sentences where the dependent clause would not work on its own.</a:t>
            </a:r>
          </a:p>
          <a:p>
            <a:endParaRPr lang="en-GB" dirty="0" smtClean="0"/>
          </a:p>
          <a:p>
            <a:r>
              <a:rPr lang="en-GB" b="1" dirty="0" smtClean="0"/>
              <a:t>Clauses</a:t>
            </a:r>
            <a:r>
              <a:rPr lang="en-GB" dirty="0" smtClean="0"/>
              <a:t> are groups of words that contain a subject and a verb.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71480"/>
            <a:ext cx="7858180" cy="623902"/>
          </a:xfrm>
        </p:spPr>
        <p:txBody>
          <a:bodyPr/>
          <a:lstStyle/>
          <a:p>
            <a:r>
              <a:rPr lang="en-GB" sz="3200" dirty="0" smtClean="0">
                <a:solidFill>
                  <a:srgbClr val="FF0000"/>
                </a:solidFill>
              </a:rPr>
              <a:t>Independent clause:</a:t>
            </a:r>
            <a:endParaRPr lang="en-GB" sz="3200" dirty="0"/>
          </a:p>
        </p:txBody>
      </p:sp>
      <p:sp>
        <p:nvSpPr>
          <p:cNvPr id="3" name="Content Placeholder 2"/>
          <p:cNvSpPr>
            <a:spLocks noGrp="1"/>
          </p:cNvSpPr>
          <p:nvPr>
            <p:ph idx="1"/>
          </p:nvPr>
        </p:nvSpPr>
        <p:spPr>
          <a:xfrm>
            <a:off x="785786" y="1142984"/>
            <a:ext cx="8215370" cy="5429264"/>
          </a:xfrm>
        </p:spPr>
        <p:txBody>
          <a:bodyPr/>
          <a:lstStyle/>
          <a:p>
            <a:r>
              <a:rPr lang="en-GB" sz="2800" dirty="0" smtClean="0"/>
              <a:t>An independent clause is a clause that can stand on its own, by itself. It does not need to be joined to any other clauses, because it contains all the information necessary to be a complete sentences.</a:t>
            </a:r>
          </a:p>
          <a:p>
            <a:r>
              <a:rPr lang="en-GB" sz="2800" dirty="0" smtClean="0"/>
              <a:t>Independent clauses have three components:</a:t>
            </a:r>
          </a:p>
          <a:p>
            <a:pPr lvl="2"/>
            <a:r>
              <a:rPr lang="en-GB" dirty="0" smtClean="0"/>
              <a:t>They have a subject - they tell the reader what the sentence is about.</a:t>
            </a:r>
          </a:p>
          <a:p>
            <a:pPr lvl="2"/>
            <a:r>
              <a:rPr lang="en-GB" dirty="0" smtClean="0"/>
              <a:t>They have an action or predicate - they tell the reader what the subject is doing.</a:t>
            </a:r>
          </a:p>
          <a:p>
            <a:pPr lvl="2"/>
            <a:r>
              <a:rPr lang="en-GB" dirty="0" smtClean="0"/>
              <a:t>They express a complete thought – something happened or was said.</a:t>
            </a:r>
          </a:p>
          <a:p>
            <a:endParaRPr lang="en-GB"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71480"/>
            <a:ext cx="4005266" cy="623902"/>
          </a:xfrm>
        </p:spPr>
        <p:txBody>
          <a:bodyPr/>
          <a:lstStyle/>
          <a:p>
            <a:r>
              <a:rPr lang="en-GB" sz="3200" dirty="0" smtClean="0">
                <a:solidFill>
                  <a:srgbClr val="FF0000"/>
                </a:solidFill>
              </a:rPr>
              <a:t>Dependent clause</a:t>
            </a:r>
            <a:endParaRPr lang="en-GB" sz="3200" dirty="0"/>
          </a:p>
        </p:txBody>
      </p:sp>
      <p:sp>
        <p:nvSpPr>
          <p:cNvPr id="3" name="Content Placeholder 2"/>
          <p:cNvSpPr>
            <a:spLocks noGrp="1"/>
          </p:cNvSpPr>
          <p:nvPr>
            <p:ph idx="1"/>
          </p:nvPr>
        </p:nvSpPr>
        <p:spPr>
          <a:xfrm>
            <a:off x="642910" y="1214422"/>
            <a:ext cx="8196290" cy="5357826"/>
          </a:xfrm>
        </p:spPr>
        <p:txBody>
          <a:bodyPr/>
          <a:lstStyle/>
          <a:p>
            <a:r>
              <a:rPr lang="en-GB" dirty="0" smtClean="0"/>
              <a:t>A dependent clause is a clause that does not express a complete thought.</a:t>
            </a:r>
          </a:p>
          <a:p>
            <a:r>
              <a:rPr lang="en-GB" dirty="0" smtClean="0"/>
              <a:t>A clause can be dependent because of the presence of a:</a:t>
            </a:r>
          </a:p>
          <a:p>
            <a:pPr lvl="1"/>
            <a:r>
              <a:rPr lang="en-GB" dirty="0" smtClean="0"/>
              <a:t>Marker Word (Before, after, because, since, in order to, although, though, whenever, wherever, whether, while, even though, even if)</a:t>
            </a:r>
          </a:p>
          <a:p>
            <a:pPr lvl="1"/>
            <a:r>
              <a:rPr lang="en-GB" dirty="0" smtClean="0"/>
              <a:t>Conjunction (And, or, nor, but, yet)</a:t>
            </a:r>
          </a:p>
          <a:p>
            <a:r>
              <a:rPr lang="en-GB" dirty="0" smtClean="0"/>
              <a:t>Dependent clauses MUST be joined to another clause, in order to avoid creating a sentence fragment(piece).</a:t>
            </a:r>
            <a:br>
              <a:rPr lang="en-GB" dirty="0" smtClean="0"/>
            </a:br>
            <a:endParaRPr lang="en-GB" dirty="0" smtClean="0"/>
          </a:p>
          <a:p>
            <a:pPr lvl="1">
              <a:buNone/>
            </a:pPr>
            <a:endParaRPr lang="en-GB" dirty="0" smtClean="0"/>
          </a:p>
          <a:p>
            <a:pPr>
              <a:buNone/>
            </a:pPr>
            <a:r>
              <a:rPr lang="en-GB" dirty="0" smtClean="0"/>
              <a:t/>
            </a:r>
            <a:br>
              <a:rPr lang="en-GB" dirty="0" smtClean="0"/>
            </a:br>
            <a:r>
              <a:rPr lang="en-GB" dirty="0" smtClean="0"/>
              <a:t> </a:t>
            </a:r>
            <a:br>
              <a:rPr lang="en-GB" dirty="0" smtClean="0"/>
            </a:b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57166"/>
            <a:ext cx="7772400" cy="1143000"/>
          </a:xfrm>
        </p:spPr>
        <p:txBody>
          <a:bodyPr/>
          <a:lstStyle/>
          <a:p>
            <a:r>
              <a:rPr lang="en-GB" sz="3200" dirty="0" smtClean="0"/>
              <a:t>Examples:</a:t>
            </a:r>
            <a:endParaRPr lang="en-GB" sz="3200" dirty="0"/>
          </a:p>
        </p:txBody>
      </p:sp>
      <p:sp>
        <p:nvSpPr>
          <p:cNvPr id="3" name="Content Placeholder 2"/>
          <p:cNvSpPr>
            <a:spLocks noGrp="1"/>
          </p:cNvSpPr>
          <p:nvPr>
            <p:ph idx="1"/>
          </p:nvPr>
        </p:nvSpPr>
        <p:spPr>
          <a:xfrm>
            <a:off x="928662" y="1571612"/>
            <a:ext cx="7858180" cy="4857784"/>
          </a:xfrm>
        </p:spPr>
        <p:txBody>
          <a:bodyPr/>
          <a:lstStyle/>
          <a:p>
            <a:pPr algn="just"/>
            <a:r>
              <a:rPr lang="en-GB" dirty="0" smtClean="0"/>
              <a:t>Because I forgot my homework.</a:t>
            </a:r>
          </a:p>
          <a:p>
            <a:pPr lvl="3" algn="just"/>
            <a:r>
              <a:rPr lang="en-GB" sz="2400" dirty="0" smtClean="0"/>
              <a:t>This is a sentence fragment. We have a "because" but not a "why" or anything accompanying and following what happened "because" they forgot. Because I forgot my homework, I got sent home.</a:t>
            </a:r>
          </a:p>
          <a:p>
            <a:pPr algn="just"/>
            <a:r>
              <a:rPr lang="en-GB" sz="3600" dirty="0" smtClean="0"/>
              <a:t>Here, the error is corrected.</a:t>
            </a:r>
            <a:r>
              <a:rPr lang="en-GB" dirty="0" smtClean="0"/>
              <a:t> </a:t>
            </a:r>
          </a:p>
          <a:p>
            <a:pPr lvl="3" algn="just"/>
            <a:r>
              <a:rPr lang="en-GB" sz="2400" dirty="0" smtClean="0"/>
              <a:t>"I got sent home" is an independent clause. "I" is the subject, "got" is the verb, "sent home" is the object. A complete thought is expressed.</a:t>
            </a:r>
          </a:p>
          <a:p>
            <a:pPr algn="just"/>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928670"/>
            <a:ext cx="8267728" cy="5287980"/>
          </a:xfrm>
        </p:spPr>
        <p:txBody>
          <a:bodyPr/>
          <a:lstStyle/>
          <a:p>
            <a:r>
              <a:rPr lang="en-GB" dirty="0" smtClean="0"/>
              <a:t>They played football </a:t>
            </a:r>
            <a:r>
              <a:rPr lang="en-GB" i="1" dirty="0" smtClean="0"/>
              <a:t>while </a:t>
            </a:r>
            <a:r>
              <a:rPr lang="en-GB" dirty="0" smtClean="0"/>
              <a:t>it was sunny.</a:t>
            </a:r>
          </a:p>
          <a:p>
            <a:endParaRPr lang="en-GB" dirty="0" smtClean="0"/>
          </a:p>
          <a:p>
            <a:pPr lvl="2">
              <a:buNone/>
            </a:pPr>
            <a:r>
              <a:rPr lang="en-GB" dirty="0" smtClean="0"/>
              <a:t>		Here, </a:t>
            </a:r>
            <a:r>
              <a:rPr lang="en-GB" i="1" dirty="0" smtClean="0"/>
              <a:t>it was sunny is a dependent clause; it is a </a:t>
            </a:r>
            <a:r>
              <a:rPr lang="en-GB" dirty="0" smtClean="0"/>
              <a:t>grammatically complete idea but it does not really make sense on its own (leading you to ask what was sunny, or when was it sunny, without the independent clause to provide context).</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28604"/>
            <a:ext cx="7772400" cy="1143000"/>
          </a:xfrm>
        </p:spPr>
        <p:txBody>
          <a:bodyPr/>
          <a:lstStyle/>
          <a:p>
            <a:r>
              <a:rPr lang="en-GB" sz="2800" dirty="0" smtClean="0"/>
              <a:t>Common subordinating conjunctions include:</a:t>
            </a:r>
            <a:br>
              <a:rPr lang="en-GB" sz="2800" dirty="0" smtClean="0"/>
            </a:br>
            <a:endParaRPr lang="en-GB" sz="2800" dirty="0"/>
          </a:p>
        </p:txBody>
      </p:sp>
      <p:sp>
        <p:nvSpPr>
          <p:cNvPr id="3" name="Content Placeholder 2"/>
          <p:cNvSpPr>
            <a:spLocks noGrp="1"/>
          </p:cNvSpPr>
          <p:nvPr>
            <p:ph idx="1"/>
          </p:nvPr>
        </p:nvSpPr>
        <p:spPr>
          <a:xfrm>
            <a:off x="785786" y="1142984"/>
            <a:ext cx="8053414" cy="5073666"/>
          </a:xfrm>
        </p:spPr>
        <p:txBody>
          <a:bodyPr numCol="3"/>
          <a:lstStyle/>
          <a:p>
            <a:pPr>
              <a:buNone/>
            </a:pPr>
            <a:r>
              <a:rPr lang="en-GB" sz="2800" dirty="0" smtClean="0"/>
              <a:t>after</a:t>
            </a:r>
          </a:p>
          <a:p>
            <a:pPr>
              <a:buNone/>
            </a:pPr>
            <a:r>
              <a:rPr lang="en-GB" sz="2800" dirty="0" smtClean="0"/>
              <a:t>although</a:t>
            </a:r>
          </a:p>
          <a:p>
            <a:pPr>
              <a:buNone/>
            </a:pPr>
            <a:r>
              <a:rPr lang="en-GB" sz="2800" dirty="0" smtClean="0"/>
              <a:t>as</a:t>
            </a:r>
          </a:p>
          <a:p>
            <a:pPr>
              <a:buNone/>
            </a:pPr>
            <a:r>
              <a:rPr lang="en-GB" sz="2800" dirty="0" smtClean="0"/>
              <a:t>as far as</a:t>
            </a:r>
          </a:p>
          <a:p>
            <a:pPr>
              <a:buNone/>
            </a:pPr>
            <a:r>
              <a:rPr lang="en-GB" sz="2800" dirty="0" smtClean="0"/>
              <a:t>as if</a:t>
            </a:r>
          </a:p>
          <a:p>
            <a:pPr>
              <a:buNone/>
            </a:pPr>
            <a:r>
              <a:rPr lang="en-GB" sz="2800" dirty="0" smtClean="0"/>
              <a:t>as soon as</a:t>
            </a:r>
          </a:p>
          <a:p>
            <a:pPr>
              <a:buNone/>
            </a:pPr>
            <a:r>
              <a:rPr lang="en-GB" sz="2800" dirty="0" smtClean="0"/>
              <a:t>because</a:t>
            </a:r>
          </a:p>
          <a:p>
            <a:pPr>
              <a:buNone/>
            </a:pPr>
            <a:r>
              <a:rPr lang="en-GB" sz="2800" dirty="0" smtClean="0"/>
              <a:t>before</a:t>
            </a:r>
          </a:p>
          <a:p>
            <a:pPr>
              <a:buNone/>
            </a:pPr>
            <a:r>
              <a:rPr lang="en-GB" sz="2800" dirty="0" smtClean="0"/>
              <a:t>even if</a:t>
            </a:r>
          </a:p>
          <a:p>
            <a:pPr>
              <a:buNone/>
            </a:pPr>
            <a:r>
              <a:rPr lang="en-GB" sz="2800" dirty="0" smtClean="0"/>
              <a:t>how</a:t>
            </a:r>
          </a:p>
          <a:p>
            <a:pPr>
              <a:buNone/>
            </a:pPr>
            <a:r>
              <a:rPr lang="en-GB" sz="2800" dirty="0" smtClean="0"/>
              <a:t>if</a:t>
            </a:r>
          </a:p>
          <a:p>
            <a:pPr>
              <a:buNone/>
            </a:pPr>
            <a:r>
              <a:rPr lang="en-GB" sz="2800" dirty="0" smtClean="0"/>
              <a:t>in case</a:t>
            </a:r>
          </a:p>
          <a:p>
            <a:pPr>
              <a:buNone/>
            </a:pPr>
            <a:r>
              <a:rPr lang="en-GB" sz="2800" dirty="0" smtClean="0"/>
              <a:t>in that</a:t>
            </a:r>
          </a:p>
          <a:p>
            <a:pPr>
              <a:buNone/>
            </a:pPr>
            <a:r>
              <a:rPr lang="en-GB" sz="2800" dirty="0" smtClean="0"/>
              <a:t>no matter how</a:t>
            </a:r>
          </a:p>
          <a:p>
            <a:pPr>
              <a:buNone/>
            </a:pPr>
            <a:r>
              <a:rPr lang="en-GB" sz="2800" dirty="0" smtClean="0"/>
              <a:t>now that</a:t>
            </a:r>
          </a:p>
          <a:p>
            <a:pPr>
              <a:buNone/>
            </a:pPr>
            <a:r>
              <a:rPr lang="en-GB" sz="2800" dirty="0" smtClean="0"/>
              <a:t>once</a:t>
            </a:r>
          </a:p>
          <a:p>
            <a:pPr>
              <a:buNone/>
            </a:pPr>
            <a:r>
              <a:rPr lang="en-GB" sz="2800" dirty="0" smtClean="0"/>
              <a:t>provided</a:t>
            </a:r>
          </a:p>
          <a:p>
            <a:pPr>
              <a:buNone/>
            </a:pPr>
            <a:r>
              <a:rPr lang="en-GB" sz="2800" dirty="0" smtClean="0"/>
              <a:t>since</a:t>
            </a:r>
          </a:p>
          <a:p>
            <a:pPr>
              <a:buNone/>
            </a:pPr>
            <a:r>
              <a:rPr lang="en-GB" sz="2800" dirty="0" smtClean="0"/>
              <a:t>so that</a:t>
            </a:r>
          </a:p>
          <a:p>
            <a:pPr>
              <a:buNone/>
            </a:pPr>
            <a:r>
              <a:rPr lang="en-GB" sz="2800" dirty="0" smtClean="0"/>
              <a:t>Supposing</a:t>
            </a:r>
          </a:p>
          <a:p>
            <a:pPr>
              <a:buNone/>
            </a:pPr>
            <a:r>
              <a:rPr lang="en-GB" sz="2800" dirty="0" smtClean="0"/>
              <a:t>though</a:t>
            </a:r>
          </a:p>
          <a:p>
            <a:pPr>
              <a:buNone/>
            </a:pPr>
            <a:r>
              <a:rPr lang="en-GB" sz="2800" dirty="0" smtClean="0"/>
              <a:t>unless</a:t>
            </a:r>
          </a:p>
          <a:p>
            <a:pPr>
              <a:buNone/>
            </a:pPr>
            <a:r>
              <a:rPr lang="en-GB" sz="2800" dirty="0" smtClean="0"/>
              <a:t>until</a:t>
            </a:r>
          </a:p>
          <a:p>
            <a:pPr>
              <a:buNone/>
            </a:pPr>
            <a:r>
              <a:rPr lang="en-GB" sz="2800" dirty="0" smtClean="0"/>
              <a:t>when</a:t>
            </a:r>
          </a:p>
          <a:p>
            <a:pPr>
              <a:buNone/>
            </a:pPr>
            <a:r>
              <a:rPr lang="en-GB" sz="2800" dirty="0" smtClean="0"/>
              <a:t>wherever</a:t>
            </a:r>
          </a:p>
          <a:p>
            <a:pPr>
              <a:buNone/>
            </a:pPr>
            <a:r>
              <a:rPr lang="en-GB" sz="2800" dirty="0" smtClean="0"/>
              <a:t>whether</a:t>
            </a:r>
          </a:p>
          <a:p>
            <a:pPr>
              <a:buNone/>
            </a:pPr>
            <a:r>
              <a:rPr lang="en-GB" sz="2800" dirty="0" smtClean="0"/>
              <a:t>while</a:t>
            </a:r>
          </a:p>
          <a:p>
            <a:pPr>
              <a:buNone/>
            </a:pPr>
            <a:r>
              <a:rPr lang="en-GB" sz="2800" dirty="0" smtClean="0"/>
              <a:t>while</a:t>
            </a:r>
            <a:endParaRPr lang="en-GB"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571480"/>
            <a:ext cx="8267728" cy="5573732"/>
          </a:xfrm>
        </p:spPr>
        <p:txBody>
          <a:bodyPr/>
          <a:lstStyle/>
          <a:p>
            <a:pPr lvl="0"/>
            <a:r>
              <a:rPr lang="en-GB" sz="2400" dirty="0" smtClean="0">
                <a:solidFill>
                  <a:srgbClr val="FF0000"/>
                </a:solidFill>
              </a:rPr>
              <a:t>_________ the basement flooded, we spent all day cleaning up.</a:t>
            </a:r>
            <a:endParaRPr lang="en-GB" sz="1800" dirty="0" smtClean="0">
              <a:solidFill>
                <a:srgbClr val="FF0000"/>
              </a:solidFill>
            </a:endParaRPr>
          </a:p>
          <a:p>
            <a:pPr lvl="1">
              <a:buNone/>
            </a:pPr>
            <a:r>
              <a:rPr lang="en-GB" sz="2000" dirty="0" smtClean="0">
                <a:solidFill>
                  <a:srgbClr val="FF0000"/>
                </a:solidFill>
              </a:rPr>
              <a:t>After</a:t>
            </a:r>
            <a:r>
              <a:rPr lang="en-GB" sz="1600" dirty="0" smtClean="0">
                <a:solidFill>
                  <a:srgbClr val="FF0000"/>
                </a:solidFill>
              </a:rPr>
              <a:t>		</a:t>
            </a:r>
            <a:r>
              <a:rPr lang="en-GB" sz="2000" dirty="0" smtClean="0">
                <a:solidFill>
                  <a:srgbClr val="FF0000"/>
                </a:solidFill>
              </a:rPr>
              <a:t>Although</a:t>
            </a:r>
            <a:r>
              <a:rPr lang="en-GB" sz="1600" dirty="0" smtClean="0">
                <a:solidFill>
                  <a:srgbClr val="FF0000"/>
                </a:solidFill>
              </a:rPr>
              <a:t>		</a:t>
            </a:r>
            <a:r>
              <a:rPr lang="en-GB" sz="2000" dirty="0" smtClean="0">
                <a:solidFill>
                  <a:srgbClr val="FF0000"/>
                </a:solidFill>
              </a:rPr>
              <a:t>Before</a:t>
            </a:r>
            <a:r>
              <a:rPr lang="en-GB" sz="1600" dirty="0" smtClean="0">
                <a:solidFill>
                  <a:srgbClr val="FF0000"/>
                </a:solidFill>
              </a:rPr>
              <a:t>		</a:t>
            </a:r>
            <a:r>
              <a:rPr lang="en-GB" sz="2000" dirty="0" smtClean="0">
                <a:solidFill>
                  <a:srgbClr val="FF0000"/>
                </a:solidFill>
              </a:rPr>
              <a:t>Even if</a:t>
            </a:r>
            <a:endParaRPr lang="en-GB" sz="1600" dirty="0" smtClean="0">
              <a:solidFill>
                <a:srgbClr val="FF0000"/>
              </a:solidFill>
            </a:endParaRPr>
          </a:p>
          <a:p>
            <a:pPr>
              <a:buNone/>
            </a:pPr>
            <a:r>
              <a:rPr lang="en-GB" sz="2400" dirty="0" smtClean="0"/>
              <a:t>		Answer: 1. </a:t>
            </a:r>
            <a:r>
              <a:rPr lang="en-GB" sz="2400" i="1" dirty="0" smtClean="0"/>
              <a:t>After</a:t>
            </a:r>
            <a:r>
              <a:rPr lang="en-GB" sz="2400" dirty="0" smtClean="0"/>
              <a:t> the basement flooded, we spent all day cleaning up.</a:t>
            </a:r>
          </a:p>
          <a:p>
            <a:pPr>
              <a:buNone/>
            </a:pPr>
            <a:endParaRPr lang="en-GB" sz="1800" dirty="0" smtClean="0"/>
          </a:p>
          <a:p>
            <a:pPr lvl="0"/>
            <a:r>
              <a:rPr lang="en-GB" sz="2400" dirty="0" smtClean="0">
                <a:solidFill>
                  <a:srgbClr val="FF0000"/>
                </a:solidFill>
              </a:rPr>
              <a:t>I don’t want to go to the movies ­­­_____________ I hate the smell of popcorn.</a:t>
            </a:r>
            <a:endParaRPr lang="en-GB" sz="1800" dirty="0" smtClean="0">
              <a:solidFill>
                <a:srgbClr val="FF0000"/>
              </a:solidFill>
            </a:endParaRPr>
          </a:p>
          <a:p>
            <a:pPr lvl="1">
              <a:buNone/>
            </a:pPr>
            <a:r>
              <a:rPr lang="en-GB" sz="2000" dirty="0" smtClean="0">
                <a:solidFill>
                  <a:srgbClr val="FF0000"/>
                </a:solidFill>
              </a:rPr>
              <a:t>Although</a:t>
            </a:r>
            <a:r>
              <a:rPr lang="en-GB" sz="1600" dirty="0" smtClean="0">
                <a:solidFill>
                  <a:srgbClr val="FF0000"/>
                </a:solidFill>
              </a:rPr>
              <a:t>	</a:t>
            </a:r>
            <a:r>
              <a:rPr lang="en-GB" sz="2000" dirty="0" smtClean="0">
                <a:solidFill>
                  <a:srgbClr val="FF0000"/>
                </a:solidFill>
              </a:rPr>
              <a:t>Because</a:t>
            </a:r>
            <a:r>
              <a:rPr lang="en-GB" sz="1600" dirty="0" smtClean="0">
                <a:solidFill>
                  <a:srgbClr val="FF0000"/>
                </a:solidFill>
              </a:rPr>
              <a:t>		</a:t>
            </a:r>
            <a:r>
              <a:rPr lang="en-GB" sz="2000" dirty="0" smtClean="0">
                <a:solidFill>
                  <a:srgbClr val="FF0000"/>
                </a:solidFill>
              </a:rPr>
              <a:t>Whenever</a:t>
            </a:r>
            <a:r>
              <a:rPr lang="en-GB" sz="1600" dirty="0" smtClean="0">
                <a:solidFill>
                  <a:srgbClr val="FF0000"/>
                </a:solidFill>
              </a:rPr>
              <a:t>		</a:t>
            </a:r>
            <a:r>
              <a:rPr lang="en-GB" sz="2000" dirty="0" smtClean="0">
                <a:solidFill>
                  <a:srgbClr val="FF0000"/>
                </a:solidFill>
              </a:rPr>
              <a:t>So that</a:t>
            </a:r>
            <a:endParaRPr lang="en-GB" sz="1600" dirty="0" smtClean="0">
              <a:solidFill>
                <a:srgbClr val="FF0000"/>
              </a:solidFill>
            </a:endParaRPr>
          </a:p>
          <a:p>
            <a:pPr>
              <a:buNone/>
            </a:pPr>
            <a:r>
              <a:rPr lang="en-GB" sz="2400" dirty="0" smtClean="0"/>
              <a:t>		Answer: 2. I don’t want to go to the movies </a:t>
            </a:r>
            <a:r>
              <a:rPr lang="en-GB" sz="2400" i="1" dirty="0" smtClean="0"/>
              <a:t>because</a:t>
            </a:r>
            <a:r>
              <a:rPr lang="en-GB" sz="2400" dirty="0" smtClean="0"/>
              <a:t> I hate the smell of popcorn.</a:t>
            </a:r>
          </a:p>
          <a:p>
            <a:endParaRPr lang="en-GB" sz="2400" dirty="0" smtClean="0"/>
          </a:p>
          <a:p>
            <a:pPr>
              <a:buNone/>
            </a:pPr>
            <a:endParaRPr lang="en-GB" sz="1800" dirty="0" smtClean="0"/>
          </a:p>
          <a:p>
            <a:pPr lvl="0"/>
            <a:r>
              <a:rPr lang="en-GB" sz="2400" dirty="0" smtClean="0">
                <a:solidFill>
                  <a:srgbClr val="FF0000"/>
                </a:solidFill>
              </a:rPr>
              <a:t>I paid Larry, ___________ garden design work is top-notch.</a:t>
            </a:r>
            <a:endParaRPr lang="en-GB" sz="1800" dirty="0" smtClean="0">
              <a:solidFill>
                <a:srgbClr val="FF0000"/>
              </a:solidFill>
            </a:endParaRPr>
          </a:p>
          <a:p>
            <a:pPr lvl="0">
              <a:buNone/>
            </a:pPr>
            <a:r>
              <a:rPr lang="en-GB" sz="1800" dirty="0" smtClean="0">
                <a:solidFill>
                  <a:srgbClr val="FF0000"/>
                </a:solidFill>
              </a:rPr>
              <a:t>	</a:t>
            </a:r>
            <a:r>
              <a:rPr lang="en-GB" sz="2000" dirty="0" smtClean="0">
                <a:solidFill>
                  <a:srgbClr val="FF0000"/>
                </a:solidFill>
              </a:rPr>
              <a:t>Whenever</a:t>
            </a:r>
            <a:r>
              <a:rPr lang="en-GB" sz="1600" dirty="0" smtClean="0">
                <a:solidFill>
                  <a:srgbClr val="FF0000"/>
                </a:solidFill>
              </a:rPr>
              <a:t>	</a:t>
            </a:r>
            <a:r>
              <a:rPr lang="en-GB" sz="2000" dirty="0" smtClean="0">
                <a:solidFill>
                  <a:srgbClr val="FF0000"/>
                </a:solidFill>
              </a:rPr>
              <a:t>Whose	</a:t>
            </a:r>
            <a:r>
              <a:rPr lang="en-GB" sz="1600" dirty="0" smtClean="0">
                <a:solidFill>
                  <a:srgbClr val="FF0000"/>
                </a:solidFill>
              </a:rPr>
              <a:t>	</a:t>
            </a:r>
            <a:r>
              <a:rPr lang="en-GB" sz="2000" dirty="0" smtClean="0">
                <a:solidFill>
                  <a:srgbClr val="FF0000"/>
                </a:solidFill>
              </a:rPr>
              <a:t>After</a:t>
            </a:r>
            <a:r>
              <a:rPr lang="en-GB" sz="1600" dirty="0" smtClean="0">
                <a:solidFill>
                  <a:srgbClr val="FF0000"/>
                </a:solidFill>
              </a:rPr>
              <a:t>		</a:t>
            </a:r>
            <a:r>
              <a:rPr lang="en-GB" sz="2000" dirty="0" smtClean="0">
                <a:solidFill>
                  <a:srgbClr val="FF0000"/>
                </a:solidFill>
              </a:rPr>
              <a:t>If</a:t>
            </a:r>
          </a:p>
          <a:p>
            <a:pPr>
              <a:buNone/>
            </a:pPr>
            <a:r>
              <a:rPr lang="en-GB" sz="1800" dirty="0" smtClean="0"/>
              <a:t>		Answer: 2. I paid Larry, </a:t>
            </a:r>
            <a:r>
              <a:rPr lang="en-GB" sz="1800" i="1" dirty="0" smtClean="0"/>
              <a:t>whose</a:t>
            </a:r>
            <a:r>
              <a:rPr lang="en-GB" sz="1800" dirty="0" smtClean="0"/>
              <a:t> garden design work is top-notch.</a:t>
            </a:r>
          </a:p>
          <a:p>
            <a:pPr lvl="0">
              <a:buNone/>
            </a:pPr>
            <a:endParaRPr lang="en-GB" sz="1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28604"/>
            <a:ext cx="7772400" cy="1143000"/>
          </a:xfrm>
        </p:spPr>
        <p:txBody>
          <a:bodyPr/>
          <a:lstStyle/>
          <a:p>
            <a:r>
              <a:rPr lang="en-GB" b="1" dirty="0" smtClean="0"/>
              <a:t>Correlative Conjunction</a:t>
            </a:r>
            <a:endParaRPr lang="en-GB" dirty="0"/>
          </a:p>
        </p:txBody>
      </p:sp>
      <p:sp>
        <p:nvSpPr>
          <p:cNvPr id="3" name="Content Placeholder 2"/>
          <p:cNvSpPr>
            <a:spLocks noGrp="1"/>
          </p:cNvSpPr>
          <p:nvPr>
            <p:ph idx="1"/>
          </p:nvPr>
        </p:nvSpPr>
        <p:spPr>
          <a:xfrm>
            <a:off x="571472" y="1500174"/>
            <a:ext cx="8286808" cy="5143536"/>
          </a:xfrm>
        </p:spPr>
        <p:txBody>
          <a:bodyPr/>
          <a:lstStyle/>
          <a:p>
            <a:r>
              <a:rPr lang="en-GB" dirty="0" smtClean="0"/>
              <a:t>Correlative conjunctions are </a:t>
            </a:r>
            <a:r>
              <a:rPr lang="en-GB" b="1" dirty="0" smtClean="0">
                <a:solidFill>
                  <a:srgbClr val="FF0000"/>
                </a:solidFill>
              </a:rPr>
              <a:t>pairs of conjunctions </a:t>
            </a:r>
            <a:r>
              <a:rPr lang="en-GB" dirty="0" smtClean="0"/>
              <a:t>that connect equal sentence parts in specific ways. These can connect or contrast ideas.</a:t>
            </a:r>
          </a:p>
          <a:p>
            <a:r>
              <a:rPr lang="en-GB" dirty="0" smtClean="0"/>
              <a:t> When using correlative conjunctions, ensure </a:t>
            </a:r>
            <a:r>
              <a:rPr lang="en-GB" b="1" u="sng" dirty="0" smtClean="0">
                <a:hlinkClick r:id="rId2" tooltip="Verbs"/>
              </a:rPr>
              <a:t>verbs</a:t>
            </a:r>
            <a:r>
              <a:rPr lang="en-GB" dirty="0" smtClean="0"/>
              <a:t> agree so your sentences make sense.</a:t>
            </a:r>
          </a:p>
          <a:p>
            <a:pPr lvl="2"/>
            <a:r>
              <a:rPr lang="en-GB" dirty="0" smtClean="0"/>
              <a:t>For example:</a:t>
            </a:r>
          </a:p>
          <a:p>
            <a:pPr lvl="2">
              <a:buNone/>
            </a:pPr>
            <a:r>
              <a:rPr lang="en-GB" dirty="0" smtClean="0"/>
              <a:t>		 </a:t>
            </a:r>
            <a:r>
              <a:rPr lang="en-GB" i="1" dirty="0" smtClean="0"/>
              <a:t>Every night, </a:t>
            </a:r>
            <a:r>
              <a:rPr lang="en-GB" b="1" i="1" dirty="0" smtClean="0"/>
              <a:t>either</a:t>
            </a:r>
            <a:r>
              <a:rPr lang="en-GB" i="1" dirty="0" smtClean="0"/>
              <a:t> loud music </a:t>
            </a:r>
            <a:r>
              <a:rPr lang="en-GB" b="1" i="1" dirty="0" smtClean="0"/>
              <a:t>or</a:t>
            </a:r>
            <a:r>
              <a:rPr lang="en-GB" i="1" dirty="0" smtClean="0"/>
              <a:t> fighting neighbours wake John from his sleep.</a:t>
            </a:r>
            <a:endParaRPr lang="en-GB"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28678"/>
            <a:ext cx="7772400" cy="1143000"/>
          </a:xfrm>
          <a:solidFill>
            <a:schemeClr val="tx1">
              <a:lumMod val="20000"/>
              <a:lumOff val="80000"/>
            </a:schemeClr>
          </a:solidFill>
        </p:spPr>
        <p:txBody>
          <a:bodyPr/>
          <a:lstStyle/>
          <a:p>
            <a: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is a conjunction?</a:t>
            </a:r>
            <a:br>
              <a:rPr lang="en-GB"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GB"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571472" y="2000240"/>
            <a:ext cx="8267728" cy="4216410"/>
          </a:xfrm>
        </p:spPr>
        <p:txBody>
          <a:bodyPr/>
          <a:lstStyle/>
          <a:p>
            <a:pPr algn="just"/>
            <a:r>
              <a:rPr lang="en-GB" sz="3600" dirty="0" smtClean="0">
                <a:solidFill>
                  <a:schemeClr val="accent4">
                    <a:lumMod val="75000"/>
                  </a:schemeClr>
                </a:solidFill>
              </a:rPr>
              <a:t>A conjunction is a part of speech that is used to </a:t>
            </a:r>
            <a:r>
              <a:rPr lang="en-GB" sz="3600" dirty="0" smtClean="0">
                <a:solidFill>
                  <a:srgbClr val="FF0000"/>
                </a:solidFill>
              </a:rPr>
              <a:t>connect</a:t>
            </a:r>
            <a:r>
              <a:rPr lang="en-GB" sz="3600" dirty="0" smtClean="0">
                <a:solidFill>
                  <a:schemeClr val="accent4">
                    <a:lumMod val="75000"/>
                  </a:schemeClr>
                </a:solidFill>
              </a:rPr>
              <a:t> words, phrases, clauses, or sentences. </a:t>
            </a:r>
          </a:p>
          <a:p>
            <a:pPr algn="just"/>
            <a:r>
              <a:rPr lang="en-GB" sz="3600" dirty="0" smtClean="0">
                <a:solidFill>
                  <a:schemeClr val="accent4">
                    <a:lumMod val="75000"/>
                  </a:schemeClr>
                </a:solidFill>
              </a:rPr>
              <a:t>Conjunctions are considered to be invariable grammar particle, and they may or may not stand between items they conjoin. </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501122" cy="6143644"/>
          </a:xfrm>
        </p:spPr>
        <p:txBody>
          <a:bodyPr/>
          <a:lstStyle/>
          <a:p>
            <a:pPr lvl="0" algn="just"/>
            <a:r>
              <a:rPr lang="en-GB" dirty="0" smtClean="0"/>
              <a:t>When you use a correlative conjunction, you must be sure that </a:t>
            </a:r>
            <a:r>
              <a:rPr lang="en-GB" b="1" u="sng" dirty="0" smtClean="0">
                <a:hlinkClick r:id="rId2" tooltip="Pronouns"/>
              </a:rPr>
              <a:t>pronouns</a:t>
            </a:r>
            <a:r>
              <a:rPr lang="en-GB" dirty="0" smtClean="0"/>
              <a:t> agree. </a:t>
            </a:r>
          </a:p>
          <a:p>
            <a:pPr lvl="2" algn="just"/>
            <a:r>
              <a:rPr lang="en-GB" dirty="0" smtClean="0"/>
              <a:t>For example: </a:t>
            </a:r>
          </a:p>
          <a:p>
            <a:pPr lvl="2" algn="just">
              <a:buNone/>
            </a:pPr>
            <a:r>
              <a:rPr lang="en-GB" b="1" i="1" dirty="0" smtClean="0"/>
              <a:t>	Neither</a:t>
            </a:r>
            <a:r>
              <a:rPr lang="en-GB" i="1" dirty="0" smtClean="0"/>
              <a:t> Ibrahim </a:t>
            </a:r>
            <a:r>
              <a:rPr lang="en-GB" b="1" i="1" dirty="0" smtClean="0"/>
              <a:t>nor</a:t>
            </a:r>
            <a:r>
              <a:rPr lang="en-GB" b="1" dirty="0" smtClean="0"/>
              <a:t> </a:t>
            </a:r>
            <a:r>
              <a:rPr lang="en-GB" i="1" dirty="0" smtClean="0"/>
              <a:t>Tania expressed her annoyance when the cat broke the antique lamp.</a:t>
            </a:r>
            <a:endParaRPr lang="en-GB" dirty="0" smtClean="0"/>
          </a:p>
          <a:p>
            <a:pPr lvl="0" algn="just"/>
            <a:r>
              <a:rPr lang="en-GB" dirty="0" smtClean="0"/>
              <a:t>When using correlative conjunctions, be sure to keep parallel structure intact. Equal grammatical units need to be incorporated into the entire sentence.</a:t>
            </a:r>
          </a:p>
          <a:p>
            <a:pPr lvl="2" algn="just"/>
            <a:r>
              <a:rPr lang="en-GB" dirty="0" smtClean="0"/>
              <a:t>For example: </a:t>
            </a:r>
          </a:p>
          <a:p>
            <a:pPr lvl="2" algn="just">
              <a:buNone/>
            </a:pPr>
            <a:r>
              <a:rPr lang="en-GB" b="1" i="1" dirty="0" smtClean="0"/>
              <a:t>	Not only </a:t>
            </a:r>
            <a:r>
              <a:rPr lang="en-GB" i="1" dirty="0" smtClean="0"/>
              <a:t>did Sara make burgers for </a:t>
            </a:r>
            <a:r>
              <a:rPr lang="en-GB" i="1" dirty="0" err="1" smtClean="0"/>
              <a:t>Zain</a:t>
            </a:r>
            <a:r>
              <a:rPr lang="en-GB" i="1" dirty="0" smtClean="0"/>
              <a:t>, </a:t>
            </a:r>
            <a:r>
              <a:rPr lang="en-GB" b="1" i="1" dirty="0" smtClean="0"/>
              <a:t>but </a:t>
            </a:r>
            <a:r>
              <a:rPr lang="en-GB" i="1" dirty="0" smtClean="0"/>
              <a:t>she</a:t>
            </a:r>
            <a:r>
              <a:rPr lang="en-GB" b="1" i="1" dirty="0" smtClean="0"/>
              <a:t> also </a:t>
            </a:r>
            <a:r>
              <a:rPr lang="en-GB" i="1" dirty="0" smtClean="0"/>
              <a:t>provided milk her cat.</a:t>
            </a:r>
            <a:endParaRPr lang="en-GB" dirty="0" smtClean="0"/>
          </a:p>
          <a:p>
            <a:pPr algn="just"/>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90520"/>
            <a:ext cx="2505068" cy="623902"/>
          </a:xfrm>
        </p:spPr>
        <p:txBody>
          <a:bodyPr/>
          <a:lstStyle/>
          <a:p>
            <a:r>
              <a:rPr lang="en-GB" sz="3200" dirty="0" smtClean="0"/>
              <a:t>Examples:</a:t>
            </a:r>
            <a:endParaRPr lang="en-GB" sz="3200" dirty="0"/>
          </a:p>
        </p:txBody>
      </p:sp>
      <p:sp>
        <p:nvSpPr>
          <p:cNvPr id="3" name="Content Placeholder 2"/>
          <p:cNvSpPr>
            <a:spLocks noGrp="1"/>
          </p:cNvSpPr>
          <p:nvPr>
            <p:ph idx="1"/>
          </p:nvPr>
        </p:nvSpPr>
        <p:spPr>
          <a:xfrm>
            <a:off x="785786" y="1284292"/>
            <a:ext cx="8053414" cy="5073666"/>
          </a:xfrm>
        </p:spPr>
        <p:txBody>
          <a:bodyPr/>
          <a:lstStyle/>
          <a:p>
            <a:pPr lvl="1"/>
            <a:r>
              <a:rPr lang="en-GB" sz="3200" dirty="0" smtClean="0"/>
              <a:t>She is </a:t>
            </a:r>
            <a:r>
              <a:rPr lang="en-GB" sz="3200" i="1" dirty="0" smtClean="0"/>
              <a:t>both </a:t>
            </a:r>
            <a:r>
              <a:rPr lang="en-GB" sz="3200" dirty="0" smtClean="0"/>
              <a:t>intelligent </a:t>
            </a:r>
            <a:r>
              <a:rPr lang="en-GB" sz="3200" i="1" dirty="0" smtClean="0"/>
              <a:t>and</a:t>
            </a:r>
            <a:r>
              <a:rPr lang="en-GB" sz="3200" dirty="0" smtClean="0"/>
              <a:t> beautiful.</a:t>
            </a:r>
          </a:p>
          <a:p>
            <a:pPr lvl="1"/>
            <a:r>
              <a:rPr lang="en-GB" sz="3200" dirty="0" smtClean="0"/>
              <a:t>I will </a:t>
            </a:r>
            <a:r>
              <a:rPr lang="en-GB" sz="3200" i="1" dirty="0" smtClean="0"/>
              <a:t>either </a:t>
            </a:r>
            <a:r>
              <a:rPr lang="en-GB" sz="3200" dirty="0" smtClean="0"/>
              <a:t>go for a hike </a:t>
            </a:r>
            <a:r>
              <a:rPr lang="en-GB" sz="3200" i="1" dirty="0" smtClean="0"/>
              <a:t>or</a:t>
            </a:r>
            <a:r>
              <a:rPr lang="en-GB" sz="3200" dirty="0" smtClean="0"/>
              <a:t> stay home and watch TV.</a:t>
            </a:r>
          </a:p>
          <a:p>
            <a:pPr lvl="1"/>
            <a:r>
              <a:rPr lang="en-GB" sz="3200" dirty="0" smtClean="0"/>
              <a:t>Jerry is </a:t>
            </a:r>
            <a:r>
              <a:rPr lang="en-GB" sz="3200" i="1" dirty="0" smtClean="0"/>
              <a:t>neither</a:t>
            </a:r>
            <a:r>
              <a:rPr lang="en-GB" sz="3200" dirty="0" smtClean="0"/>
              <a:t> rich </a:t>
            </a:r>
            <a:r>
              <a:rPr lang="en-GB" sz="3200" i="1" dirty="0" smtClean="0"/>
              <a:t>nor</a:t>
            </a:r>
            <a:r>
              <a:rPr lang="en-GB" sz="3200" dirty="0" smtClean="0"/>
              <a:t> famous.</a:t>
            </a:r>
          </a:p>
          <a:p>
            <a:pPr lvl="1"/>
            <a:r>
              <a:rPr lang="en-GB" sz="3200" dirty="0" smtClean="0"/>
              <a:t>He is </a:t>
            </a:r>
            <a:r>
              <a:rPr lang="en-GB" sz="3200" i="1" dirty="0" smtClean="0"/>
              <a:t>not only </a:t>
            </a:r>
            <a:r>
              <a:rPr lang="en-GB" sz="3200" dirty="0" smtClean="0"/>
              <a:t>intelligent, </a:t>
            </a:r>
            <a:r>
              <a:rPr lang="en-GB" sz="3200" i="1" dirty="0" smtClean="0"/>
              <a:t>but also </a:t>
            </a:r>
            <a:r>
              <a:rPr lang="en-GB" sz="3200" dirty="0" smtClean="0"/>
              <a:t>very funny.</a:t>
            </a:r>
          </a:p>
          <a:p>
            <a:pPr lvl="1"/>
            <a:r>
              <a:rPr lang="en-GB" sz="3200" dirty="0" smtClean="0"/>
              <a:t>Would you </a:t>
            </a:r>
            <a:r>
              <a:rPr lang="en-GB" sz="3200" i="1" dirty="0" smtClean="0"/>
              <a:t>rather</a:t>
            </a:r>
            <a:r>
              <a:rPr lang="en-GB" sz="3200" dirty="0" smtClean="0"/>
              <a:t> go shopping </a:t>
            </a:r>
            <a:r>
              <a:rPr lang="en-GB" sz="3200" i="1" dirty="0" smtClean="0"/>
              <a:t>or </a:t>
            </a:r>
            <a:r>
              <a:rPr lang="en-GB" sz="3200" dirty="0" smtClean="0"/>
              <a:t>spend the day at the beach?</a:t>
            </a:r>
          </a:p>
          <a:p>
            <a:endParaRPr lang="en-GB"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642918"/>
            <a:ext cx="8196290" cy="5573732"/>
          </a:xfrm>
        </p:spPr>
        <p:txBody>
          <a:bodyPr/>
          <a:lstStyle/>
          <a:p>
            <a:pPr lvl="0"/>
            <a:r>
              <a:rPr lang="en-GB" sz="2800" dirty="0" smtClean="0"/>
              <a:t>She is neither polite _______ funny.</a:t>
            </a:r>
            <a:endParaRPr lang="en-GB" sz="2400" dirty="0" smtClean="0"/>
          </a:p>
          <a:p>
            <a:pPr lvl="1"/>
            <a:r>
              <a:rPr lang="en-GB" sz="2400" dirty="0" smtClean="0"/>
              <a:t>Or</a:t>
            </a:r>
            <a:endParaRPr lang="en-GB" sz="1800" dirty="0" smtClean="0"/>
          </a:p>
          <a:p>
            <a:pPr lvl="1"/>
            <a:r>
              <a:rPr lang="en-GB" sz="2400" dirty="0" smtClean="0"/>
              <a:t>Nor</a:t>
            </a:r>
            <a:endParaRPr lang="en-GB" sz="1800" dirty="0" smtClean="0"/>
          </a:p>
          <a:p>
            <a:pPr lvl="1"/>
            <a:r>
              <a:rPr lang="en-GB" sz="2400" dirty="0" smtClean="0"/>
              <a:t>Not</a:t>
            </a:r>
            <a:endParaRPr lang="en-GB" sz="1800" dirty="0" smtClean="0"/>
          </a:p>
          <a:p>
            <a:pPr lvl="1"/>
            <a:r>
              <a:rPr lang="en-GB" sz="2400" dirty="0" smtClean="0"/>
              <a:t>Yet</a:t>
            </a:r>
            <a:endParaRPr lang="en-GB" sz="1800" dirty="0" smtClean="0"/>
          </a:p>
          <a:p>
            <a:pPr lvl="0"/>
            <a:r>
              <a:rPr lang="en-GB" sz="2800" dirty="0" smtClean="0"/>
              <a:t>_______ that is the case, _______ I’m not surprised about what’s happening.</a:t>
            </a:r>
            <a:endParaRPr lang="en-GB" sz="2400" dirty="0" smtClean="0"/>
          </a:p>
          <a:p>
            <a:pPr lvl="1"/>
            <a:r>
              <a:rPr lang="en-GB" sz="2400" dirty="0" smtClean="0"/>
              <a:t>If / then</a:t>
            </a:r>
            <a:endParaRPr lang="en-GB" sz="1800" dirty="0" smtClean="0"/>
          </a:p>
          <a:p>
            <a:pPr lvl="1"/>
            <a:r>
              <a:rPr lang="en-GB" sz="2400" dirty="0" smtClean="0"/>
              <a:t>No sooner / than</a:t>
            </a:r>
            <a:endParaRPr lang="en-GB" sz="1800" dirty="0" smtClean="0"/>
          </a:p>
          <a:p>
            <a:pPr lvl="1"/>
            <a:r>
              <a:rPr lang="en-GB" sz="2400" dirty="0" smtClean="0"/>
              <a:t>Scarcely / when</a:t>
            </a:r>
            <a:endParaRPr lang="en-GB" sz="1800" dirty="0" smtClean="0"/>
          </a:p>
          <a:p>
            <a:pPr lvl="1"/>
            <a:r>
              <a:rPr lang="en-GB" sz="2400" dirty="0" smtClean="0"/>
              <a:t>Whether / or</a:t>
            </a:r>
            <a:endParaRPr lang="en-GB" sz="1800" dirty="0" smtClean="0"/>
          </a:p>
          <a:p>
            <a:endParaRPr lang="en-GB"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394" y="784226"/>
            <a:ext cx="8839200" cy="5930922"/>
          </a:xfrm>
        </p:spPr>
        <p:txBody>
          <a:bodyPr/>
          <a:lstStyle/>
          <a:p>
            <a:pPr lvl="0"/>
            <a:r>
              <a:rPr lang="en-GB" sz="2800" dirty="0" smtClean="0"/>
              <a:t>Have you made a decision about _______ to go to the movies _______ not?</a:t>
            </a:r>
            <a:endParaRPr lang="en-GB" sz="2400" dirty="0" smtClean="0"/>
          </a:p>
          <a:p>
            <a:pPr lvl="1"/>
            <a:r>
              <a:rPr lang="en-GB" sz="2400" dirty="0" smtClean="0"/>
              <a:t>If  / then</a:t>
            </a:r>
            <a:endParaRPr lang="en-GB" sz="1800" dirty="0" smtClean="0"/>
          </a:p>
          <a:p>
            <a:pPr lvl="1"/>
            <a:r>
              <a:rPr lang="en-GB" sz="2400" dirty="0" smtClean="0"/>
              <a:t>Either / or</a:t>
            </a:r>
            <a:endParaRPr lang="en-GB" sz="1800" dirty="0" smtClean="0"/>
          </a:p>
          <a:p>
            <a:pPr lvl="1"/>
            <a:r>
              <a:rPr lang="en-GB" sz="2400" dirty="0" smtClean="0"/>
              <a:t>Whether / or</a:t>
            </a:r>
            <a:endParaRPr lang="en-GB" sz="1800" dirty="0" smtClean="0"/>
          </a:p>
          <a:p>
            <a:pPr lvl="1"/>
            <a:r>
              <a:rPr lang="en-GB" sz="2400" dirty="0" smtClean="0"/>
              <a:t>What with / and</a:t>
            </a:r>
            <a:endParaRPr lang="en-GB" sz="1800" dirty="0" smtClean="0"/>
          </a:p>
          <a:p>
            <a:pPr lvl="0"/>
            <a:r>
              <a:rPr lang="en-GB" sz="2800" dirty="0" smtClean="0"/>
              <a:t>_______ had I put my umbrella away, _______ it started raining.</a:t>
            </a:r>
            <a:endParaRPr lang="en-GB" sz="2400" dirty="0" smtClean="0"/>
          </a:p>
          <a:p>
            <a:pPr lvl="1"/>
            <a:r>
              <a:rPr lang="en-GB" sz="2400" dirty="0" smtClean="0"/>
              <a:t>No sooner / than</a:t>
            </a:r>
            <a:endParaRPr lang="en-GB" sz="1800" dirty="0" smtClean="0"/>
          </a:p>
          <a:p>
            <a:pPr lvl="1"/>
            <a:r>
              <a:rPr lang="en-GB" sz="2400" dirty="0" smtClean="0"/>
              <a:t>If / then</a:t>
            </a:r>
            <a:endParaRPr lang="en-GB" sz="1800" dirty="0" smtClean="0"/>
          </a:p>
          <a:p>
            <a:pPr lvl="1"/>
            <a:r>
              <a:rPr lang="en-GB" sz="2400" dirty="0" smtClean="0"/>
              <a:t>What with / and</a:t>
            </a:r>
            <a:endParaRPr lang="en-GB" sz="1800" dirty="0" smtClean="0"/>
          </a:p>
          <a:p>
            <a:pPr lvl="1"/>
            <a:r>
              <a:rPr lang="en-GB" sz="2400" dirty="0" smtClean="0"/>
              <a:t>Neither / nor</a:t>
            </a:r>
            <a:endParaRPr lang="en-GB" sz="1800" dirty="0" smtClean="0"/>
          </a:p>
          <a:p>
            <a:endParaRPr lang="en-GB"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1052514"/>
            <a:ext cx="7772400" cy="876288"/>
          </a:xfrm>
        </p:spPr>
        <p:txBody>
          <a:bodyPr/>
          <a:lstStyle/>
          <a:p>
            <a:r>
              <a:rPr lang="en-GB" sz="2400" dirty="0" smtClean="0"/>
              <a:t>There are many pairs of correlative conjunctions. This list contains many of the most commonly used pairs.</a:t>
            </a:r>
            <a:br>
              <a:rPr lang="en-GB" sz="2400" dirty="0" smtClean="0"/>
            </a:br>
            <a:endParaRPr lang="en-GB" sz="2400" dirty="0"/>
          </a:p>
        </p:txBody>
      </p:sp>
      <p:sp>
        <p:nvSpPr>
          <p:cNvPr id="3" name="Content Placeholder 2"/>
          <p:cNvSpPr>
            <a:spLocks noGrp="1"/>
          </p:cNvSpPr>
          <p:nvPr>
            <p:ph idx="1"/>
          </p:nvPr>
        </p:nvSpPr>
        <p:spPr>
          <a:xfrm>
            <a:off x="714348" y="1643050"/>
            <a:ext cx="8124852" cy="4573600"/>
          </a:xfrm>
        </p:spPr>
        <p:txBody>
          <a:bodyPr numCol="2"/>
          <a:lstStyle/>
          <a:p>
            <a:pPr>
              <a:buNone/>
            </a:pPr>
            <a:r>
              <a:rPr lang="en-GB" sz="2800" dirty="0" smtClean="0"/>
              <a:t>As / as</a:t>
            </a:r>
          </a:p>
          <a:p>
            <a:pPr>
              <a:buNone/>
            </a:pPr>
            <a:r>
              <a:rPr lang="en-GB" sz="2800" dirty="0" smtClean="0"/>
              <a:t>Both / and</a:t>
            </a:r>
          </a:p>
          <a:p>
            <a:pPr>
              <a:buNone/>
            </a:pPr>
            <a:r>
              <a:rPr lang="en-GB" sz="2800" dirty="0" smtClean="0"/>
              <a:t>Either / or</a:t>
            </a:r>
          </a:p>
          <a:p>
            <a:pPr>
              <a:buNone/>
            </a:pPr>
            <a:r>
              <a:rPr lang="en-GB" sz="2800" dirty="0" smtClean="0"/>
              <a:t>Hardly / when</a:t>
            </a:r>
          </a:p>
          <a:p>
            <a:pPr>
              <a:buNone/>
            </a:pPr>
            <a:r>
              <a:rPr lang="en-GB" sz="2800" dirty="0" smtClean="0"/>
              <a:t>If / then</a:t>
            </a:r>
          </a:p>
          <a:p>
            <a:pPr>
              <a:buNone/>
            </a:pPr>
            <a:r>
              <a:rPr lang="en-GB" sz="2800" dirty="0" smtClean="0"/>
              <a:t>Just as / so</a:t>
            </a:r>
          </a:p>
          <a:p>
            <a:pPr>
              <a:buNone/>
            </a:pPr>
            <a:r>
              <a:rPr lang="en-GB" sz="2800" dirty="0" smtClean="0"/>
              <a:t>Neither / nor</a:t>
            </a:r>
          </a:p>
          <a:p>
            <a:pPr>
              <a:buNone/>
            </a:pPr>
            <a:r>
              <a:rPr lang="en-GB" sz="2800" dirty="0" smtClean="0"/>
              <a:t>Not only / but also</a:t>
            </a:r>
          </a:p>
          <a:p>
            <a:pPr>
              <a:buNone/>
            </a:pPr>
            <a:r>
              <a:rPr lang="en-GB" sz="2800" dirty="0" smtClean="0"/>
              <a:t>No sooner / than</a:t>
            </a:r>
          </a:p>
          <a:p>
            <a:pPr>
              <a:buNone/>
            </a:pPr>
            <a:r>
              <a:rPr lang="en-GB" sz="2800" dirty="0" smtClean="0"/>
              <a:t>Not / but</a:t>
            </a:r>
          </a:p>
          <a:p>
            <a:pPr>
              <a:buNone/>
            </a:pPr>
            <a:r>
              <a:rPr lang="en-GB" sz="2800" dirty="0" smtClean="0"/>
              <a:t>Rather / than</a:t>
            </a:r>
          </a:p>
          <a:p>
            <a:pPr>
              <a:buNone/>
            </a:pPr>
            <a:r>
              <a:rPr lang="en-GB" sz="2800" dirty="0" smtClean="0"/>
              <a:t>Whether / or</a:t>
            </a:r>
          </a:p>
          <a:p>
            <a:pPr>
              <a:buNone/>
            </a:pPr>
            <a:endParaRPr lang="en-GB"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715404" cy="5643602"/>
          </a:xfrm>
        </p:spPr>
        <p:txBody>
          <a:bodyPr/>
          <a:lstStyle/>
          <a:p>
            <a:pPr algn="just"/>
            <a:r>
              <a:rPr lang="en-GB" dirty="0" smtClean="0"/>
              <a:t>These create specific relationships between words that are generally used for emphasis.</a:t>
            </a:r>
          </a:p>
          <a:p>
            <a:pPr algn="just">
              <a:buNone/>
            </a:pPr>
            <a:r>
              <a:rPr lang="en-GB" dirty="0" smtClean="0"/>
              <a:t>		For example, we could connect two ideas simply with </a:t>
            </a:r>
            <a:r>
              <a:rPr lang="en-GB" sz="3600" b="1" dirty="0" smtClean="0"/>
              <a:t>and</a:t>
            </a:r>
            <a:r>
              <a:rPr lang="en-GB" dirty="0" smtClean="0"/>
              <a:t>, but it </a:t>
            </a:r>
            <a:r>
              <a:rPr lang="en-GB" b="1" dirty="0" smtClean="0">
                <a:solidFill>
                  <a:srgbClr val="FF0000"/>
                </a:solidFill>
              </a:rPr>
              <a:t>emphasises</a:t>
            </a:r>
            <a:r>
              <a:rPr lang="en-GB" dirty="0" smtClean="0"/>
              <a:t> that the two ideas share a certain quality if we say </a:t>
            </a:r>
            <a:r>
              <a:rPr lang="en-GB" b="1" dirty="0" smtClean="0"/>
              <a:t>both… and.</a:t>
            </a:r>
          </a:p>
          <a:p>
            <a:pPr lvl="2" algn="just"/>
            <a:r>
              <a:rPr lang="en-GB" dirty="0" smtClean="0"/>
              <a:t>My mother and sister were ill.</a:t>
            </a:r>
          </a:p>
          <a:p>
            <a:pPr lvl="2" algn="just"/>
            <a:r>
              <a:rPr lang="en-GB" dirty="0" smtClean="0"/>
              <a:t>Both my mother and sister were ill.</a:t>
            </a:r>
          </a:p>
          <a:p>
            <a:pPr algn="just"/>
            <a:r>
              <a:rPr lang="en-GB" dirty="0" smtClean="0"/>
              <a:t>In the second sentence, this may emphasise that for both people to be ill is surprising or alarming. The first sentence is more of a dry statement of fact.</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85794"/>
            <a:ext cx="5648340" cy="714372"/>
          </a:xfrm>
        </p:spPr>
        <p:txBody>
          <a:bodyPr/>
          <a:lstStyle/>
          <a:p>
            <a:r>
              <a:rPr lang="en-GB" b="1" dirty="0" smtClean="0"/>
              <a:t>Conjunctive Adverbs</a:t>
            </a:r>
            <a:endParaRPr lang="en-GB" dirty="0"/>
          </a:p>
        </p:txBody>
      </p:sp>
      <p:sp>
        <p:nvSpPr>
          <p:cNvPr id="3" name="Content Placeholder 2"/>
          <p:cNvSpPr>
            <a:spLocks noGrp="1"/>
          </p:cNvSpPr>
          <p:nvPr>
            <p:ph idx="1"/>
          </p:nvPr>
        </p:nvSpPr>
        <p:spPr>
          <a:xfrm>
            <a:off x="500034" y="1427168"/>
            <a:ext cx="8429684" cy="5073666"/>
          </a:xfrm>
        </p:spPr>
        <p:txBody>
          <a:bodyPr/>
          <a:lstStyle/>
          <a:p>
            <a:r>
              <a:rPr lang="en-GB" dirty="0" smtClean="0"/>
              <a:t>Conjunctive adverbs are parts of speech that are used to connect one clause to another. They are also used to show sequence, contrast, cause and effect, and other relationships. </a:t>
            </a:r>
          </a:p>
          <a:p>
            <a:endParaRPr lang="en-GB" dirty="0" smtClean="0"/>
          </a:p>
          <a:p>
            <a:r>
              <a:rPr lang="en-GB" dirty="0" smtClean="0"/>
              <a:t>Like other </a:t>
            </a:r>
            <a:r>
              <a:rPr lang="en-GB" b="1" dirty="0" smtClean="0">
                <a:hlinkClick r:id="rId2" tooltip="Adverbs"/>
              </a:rPr>
              <a:t>adverbs</a:t>
            </a:r>
            <a:r>
              <a:rPr lang="en-GB" dirty="0" smtClean="0"/>
              <a:t>, conjunctive adverbs may be moved around in the sentence or clause in which they appear. </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928670"/>
            <a:ext cx="8124852" cy="5287980"/>
          </a:xfrm>
        </p:spPr>
        <p:txBody>
          <a:bodyPr/>
          <a:lstStyle/>
          <a:p>
            <a:pPr lvl="0"/>
            <a:r>
              <a:rPr lang="en-GB" dirty="0" smtClean="0"/>
              <a:t>Always use a </a:t>
            </a:r>
            <a:r>
              <a:rPr lang="en-GB" u="sng" dirty="0" smtClean="0"/>
              <a:t>comma</a:t>
            </a:r>
            <a:r>
              <a:rPr lang="en-GB" dirty="0" smtClean="0"/>
              <a:t> or </a:t>
            </a:r>
            <a:r>
              <a:rPr lang="en-GB" dirty="0" smtClean="0">
                <a:solidFill>
                  <a:srgbClr val="FF0000"/>
                </a:solidFill>
                <a:hlinkClick r:id="rId2"/>
              </a:rPr>
              <a:t>semicolon</a:t>
            </a:r>
            <a:r>
              <a:rPr lang="en-GB" dirty="0" smtClean="0"/>
              <a:t> before the conjunctive adverb when separating two independent clauses. Conjunctive adverbs are not strong enough to join independent clauses without supporting punctuation.</a:t>
            </a:r>
          </a:p>
          <a:p>
            <a:pPr lvl="0"/>
            <a:endParaRPr lang="en-GB" dirty="0" smtClean="0"/>
          </a:p>
          <a:p>
            <a:pPr lvl="0"/>
            <a:r>
              <a:rPr lang="en-GB" dirty="0" smtClean="0"/>
              <a:t>Use a comma if a </a:t>
            </a:r>
            <a:r>
              <a:rPr lang="en-GB" b="1" dirty="0" smtClean="0">
                <a:hlinkClick r:id="rId3" tooltip="Conjunction"/>
              </a:rPr>
              <a:t>conjunction</a:t>
            </a:r>
            <a:r>
              <a:rPr lang="en-GB" dirty="0" smtClean="0"/>
              <a:t> such as </a:t>
            </a:r>
            <a:r>
              <a:rPr lang="en-GB" i="1" dirty="0" smtClean="0"/>
              <a:t>and, but, or,</a:t>
            </a:r>
            <a:r>
              <a:rPr lang="en-GB" dirty="0" smtClean="0"/>
              <a:t> or </a:t>
            </a:r>
            <a:r>
              <a:rPr lang="en-GB" i="1" dirty="0" smtClean="0"/>
              <a:t>so</a:t>
            </a:r>
            <a:r>
              <a:rPr lang="en-GB" dirty="0" smtClean="0"/>
              <a:t> appears between the conjunctive adverb and the first clause.</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358246" cy="5643602"/>
          </a:xfrm>
        </p:spPr>
        <p:txBody>
          <a:bodyPr/>
          <a:lstStyle/>
          <a:p>
            <a:pPr lvl="0"/>
            <a:r>
              <a:rPr lang="en-GB" dirty="0" smtClean="0"/>
              <a:t>Use a comma behind conjunctive adverbs when they appear at the beginning of a sentence’s second clause. The only exception to this rule is that no comma is necessary if the adverb is a single syllable.</a:t>
            </a:r>
          </a:p>
          <a:p>
            <a:pPr lvl="0"/>
            <a:endParaRPr lang="en-GB" dirty="0" smtClean="0"/>
          </a:p>
          <a:p>
            <a:pPr lvl="0"/>
            <a:r>
              <a:rPr lang="en-GB" dirty="0" smtClean="0"/>
              <a:t>If a conjunctive adverb appears in the middle of a clause, it should be enclosed in </a:t>
            </a:r>
            <a:r>
              <a:rPr lang="en-GB" dirty="0" smtClean="0">
                <a:hlinkClick r:id="rId2"/>
              </a:rPr>
              <a:t>commas</a:t>
            </a:r>
            <a:r>
              <a:rPr lang="en-GB" dirty="0" smtClean="0"/>
              <a:t> most of the time. This is not an absolute rule and does not normally apply to short clauses.</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00116"/>
            <a:ext cx="5148274" cy="571496"/>
          </a:xfrm>
        </p:spPr>
        <p:txBody>
          <a:bodyPr/>
          <a:lstStyle/>
          <a:p>
            <a:r>
              <a:rPr lang="en-GB" sz="2800" dirty="0" smtClean="0"/>
              <a:t>Examples of Conjunctive adverbs</a:t>
            </a:r>
            <a:br>
              <a:rPr lang="en-GB" sz="2800" dirty="0" smtClean="0"/>
            </a:br>
            <a:endParaRPr lang="en-GB" sz="2800" dirty="0"/>
          </a:p>
        </p:txBody>
      </p:sp>
      <p:sp>
        <p:nvSpPr>
          <p:cNvPr id="3" name="Content Placeholder 2"/>
          <p:cNvSpPr>
            <a:spLocks noGrp="1"/>
          </p:cNvSpPr>
          <p:nvPr>
            <p:ph idx="1"/>
          </p:nvPr>
        </p:nvSpPr>
        <p:spPr>
          <a:xfrm>
            <a:off x="357158" y="1142984"/>
            <a:ext cx="8482042" cy="5073666"/>
          </a:xfrm>
        </p:spPr>
        <p:txBody>
          <a:bodyPr/>
          <a:lstStyle/>
          <a:p>
            <a:pPr lvl="1" algn="just"/>
            <a:r>
              <a:rPr lang="en-GB" dirty="0" smtClean="0"/>
              <a:t>My friend kept </a:t>
            </a:r>
            <a:r>
              <a:rPr lang="en-GB" dirty="0" smtClean="0"/>
              <a:t>talking in class; </a:t>
            </a:r>
            <a:r>
              <a:rPr lang="en-GB" b="1" i="1" dirty="0" smtClean="0"/>
              <a:t>therefore</a:t>
            </a:r>
            <a:r>
              <a:rPr lang="en-GB" dirty="0" smtClean="0"/>
              <a:t>, he got in trouble.</a:t>
            </a:r>
          </a:p>
          <a:p>
            <a:pPr lvl="1" algn="just"/>
            <a:r>
              <a:rPr lang="en-GB" dirty="0" smtClean="0"/>
              <a:t>She went into the store; </a:t>
            </a:r>
            <a:r>
              <a:rPr lang="en-GB" b="1" i="1" dirty="0" smtClean="0"/>
              <a:t>however</a:t>
            </a:r>
            <a:r>
              <a:rPr lang="en-GB" i="1" dirty="0" smtClean="0"/>
              <a:t>, </a:t>
            </a:r>
            <a:r>
              <a:rPr lang="en-GB" dirty="0" smtClean="0"/>
              <a:t>she didn’t find anything she wanted to buy.</a:t>
            </a:r>
          </a:p>
          <a:p>
            <a:pPr lvl="1" algn="just"/>
            <a:r>
              <a:rPr lang="en-GB" dirty="0" smtClean="0"/>
              <a:t>I like you a lot; </a:t>
            </a:r>
            <a:r>
              <a:rPr lang="en-GB" b="1" i="1" dirty="0" smtClean="0"/>
              <a:t>in fact</a:t>
            </a:r>
            <a:r>
              <a:rPr lang="en-GB" dirty="0" smtClean="0"/>
              <a:t>, I think we should be best friends.</a:t>
            </a:r>
          </a:p>
          <a:p>
            <a:pPr lvl="1" algn="just"/>
            <a:r>
              <a:rPr lang="en-GB" dirty="0" smtClean="0"/>
              <a:t>Your dog got into my yard; </a:t>
            </a:r>
            <a:r>
              <a:rPr lang="en-GB" b="1" i="1" dirty="0" smtClean="0"/>
              <a:t>in addition</a:t>
            </a:r>
            <a:r>
              <a:rPr lang="en-GB" dirty="0" smtClean="0"/>
              <a:t>, he dug up my petunias.</a:t>
            </a:r>
          </a:p>
          <a:p>
            <a:pPr lvl="1" algn="just"/>
            <a:r>
              <a:rPr lang="en-GB" dirty="0" smtClean="0"/>
              <a:t>You’re my friend; </a:t>
            </a:r>
            <a:r>
              <a:rPr lang="en-GB" b="1" i="1" dirty="0" smtClean="0"/>
              <a:t>nonetheless</a:t>
            </a:r>
            <a:r>
              <a:rPr lang="en-GB" i="1" dirty="0" smtClean="0"/>
              <a:t>, </a:t>
            </a:r>
            <a:r>
              <a:rPr lang="en-GB" dirty="0" smtClean="0"/>
              <a:t>I feel like you’re taking advantage of me.</a:t>
            </a:r>
          </a:p>
          <a:p>
            <a:pPr lvl="1" algn="just"/>
            <a:r>
              <a:rPr lang="en-GB" dirty="0" smtClean="0"/>
              <a:t>My car payments are high; </a:t>
            </a:r>
            <a:r>
              <a:rPr lang="en-GB" b="1" i="1" dirty="0" smtClean="0"/>
              <a:t>on the other hand</a:t>
            </a:r>
            <a:r>
              <a:rPr lang="en-GB" i="1" dirty="0" smtClean="0"/>
              <a:t>,</a:t>
            </a:r>
            <a:r>
              <a:rPr lang="en-GB" dirty="0" smtClean="0"/>
              <a:t> I really enjoy driving such a nice vehicle.</a:t>
            </a:r>
          </a:p>
          <a:p>
            <a:pPr lvl="1" algn="just"/>
            <a:r>
              <a:rPr lang="en-GB" dirty="0" smtClean="0"/>
              <a:t/>
            </a:r>
            <a:br>
              <a:rPr lang="en-GB" dirty="0" smtClean="0"/>
            </a:br>
            <a:endParaRPr lang="en-GB"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1214422"/>
            <a:ext cx="7839100" cy="5002228"/>
          </a:xfrm>
        </p:spPr>
        <p:txBody>
          <a:bodyPr/>
          <a:lstStyle/>
          <a:p>
            <a:r>
              <a:rPr lang="en-GB" dirty="0" smtClean="0"/>
              <a:t>To express different relationships, there are different types of conjunctions: coordinating, subordinating and correlative conjunctions. </a:t>
            </a:r>
          </a:p>
          <a:p>
            <a:pPr>
              <a:buNone/>
            </a:pPr>
            <a:r>
              <a:rPr lang="en-GB" dirty="0" smtClean="0"/>
              <a:t>		 </a:t>
            </a:r>
          </a:p>
          <a:p>
            <a:pPr>
              <a:buNone/>
            </a:pPr>
            <a:r>
              <a:rPr lang="en-GB" dirty="0" smtClean="0"/>
              <a:t>		So how do we define and use these different conjunctions?</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5664"/>
            <a:ext cx="8482042" cy="5788046"/>
          </a:xfrm>
        </p:spPr>
        <p:txBody>
          <a:bodyPr/>
          <a:lstStyle/>
          <a:p>
            <a:pPr lvl="0"/>
            <a:r>
              <a:rPr lang="en-GB" sz="2800" dirty="0" smtClean="0"/>
              <a:t>You need to put more effort into your work; ________________, you won’t get a passing grade.</a:t>
            </a:r>
            <a:endParaRPr lang="en-GB" sz="2000" dirty="0" smtClean="0"/>
          </a:p>
          <a:p>
            <a:pPr lvl="2"/>
            <a:r>
              <a:rPr lang="en-GB" sz="2000" dirty="0" smtClean="0"/>
              <a:t>Moreover</a:t>
            </a:r>
            <a:endParaRPr lang="en-GB" sz="1400" dirty="0" smtClean="0"/>
          </a:p>
          <a:p>
            <a:pPr lvl="2"/>
            <a:r>
              <a:rPr lang="en-GB" sz="2000" dirty="0" smtClean="0"/>
              <a:t>Otherwise</a:t>
            </a:r>
            <a:endParaRPr lang="en-GB" sz="1400" dirty="0" smtClean="0"/>
          </a:p>
          <a:p>
            <a:pPr lvl="2"/>
            <a:r>
              <a:rPr lang="en-GB" sz="2000" dirty="0" smtClean="0"/>
              <a:t>Unless</a:t>
            </a:r>
            <a:endParaRPr lang="en-GB" sz="1400" dirty="0" smtClean="0"/>
          </a:p>
          <a:p>
            <a:pPr lvl="2"/>
            <a:r>
              <a:rPr lang="en-GB" sz="2000" dirty="0" smtClean="0"/>
              <a:t>Instead</a:t>
            </a:r>
            <a:endParaRPr lang="en-GB" sz="1400" dirty="0" smtClean="0"/>
          </a:p>
          <a:p>
            <a:pPr lvl="0"/>
            <a:r>
              <a:rPr lang="en-GB" sz="2800" dirty="0" smtClean="0"/>
              <a:t>We wanted to spend the day at the beach; 	_______________, it rained so we stayed home.</a:t>
            </a:r>
            <a:endParaRPr lang="en-GB" sz="2000" dirty="0" smtClean="0"/>
          </a:p>
          <a:p>
            <a:pPr lvl="2"/>
            <a:r>
              <a:rPr lang="en-GB" sz="2000" dirty="0" smtClean="0"/>
              <a:t>Moreover</a:t>
            </a:r>
            <a:endParaRPr lang="en-GB" sz="1400" dirty="0" smtClean="0"/>
          </a:p>
          <a:p>
            <a:pPr lvl="2"/>
            <a:r>
              <a:rPr lang="en-GB" sz="2000" dirty="0" smtClean="0"/>
              <a:t>Unless</a:t>
            </a:r>
            <a:endParaRPr lang="en-GB" sz="1400" dirty="0" smtClean="0"/>
          </a:p>
          <a:p>
            <a:pPr lvl="2"/>
            <a:r>
              <a:rPr lang="en-GB" sz="2000" dirty="0" smtClean="0"/>
              <a:t>However</a:t>
            </a:r>
            <a:endParaRPr lang="en-GB" sz="1400" dirty="0" smtClean="0"/>
          </a:p>
          <a:p>
            <a:pPr lvl="2"/>
            <a:r>
              <a:rPr lang="en-GB" sz="2000" dirty="0" smtClean="0"/>
              <a:t>Additionally</a:t>
            </a:r>
            <a:endParaRPr lang="en-GB" sz="1400" dirty="0" smtClean="0"/>
          </a:p>
          <a:p>
            <a:endParaRPr lang="en-GB"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482042" cy="5502294"/>
          </a:xfrm>
        </p:spPr>
        <p:txBody>
          <a:bodyPr/>
          <a:lstStyle/>
          <a:p>
            <a:pPr lvl="0"/>
            <a:r>
              <a:rPr lang="en-GB" sz="2800" dirty="0" smtClean="0"/>
              <a:t>She is a very smart girl; _________________, it’s not at all surprising that she gets such good grades.</a:t>
            </a:r>
            <a:endParaRPr lang="en-GB" sz="2000" dirty="0" smtClean="0"/>
          </a:p>
          <a:p>
            <a:pPr lvl="2"/>
            <a:r>
              <a:rPr lang="en-GB" sz="2000" dirty="0" smtClean="0"/>
              <a:t>Again</a:t>
            </a:r>
            <a:endParaRPr lang="en-GB" sz="1400" dirty="0" smtClean="0"/>
          </a:p>
          <a:p>
            <a:pPr lvl="2"/>
            <a:r>
              <a:rPr lang="en-GB" sz="2000" dirty="0" smtClean="0"/>
              <a:t>Besides</a:t>
            </a:r>
            <a:endParaRPr lang="en-GB" sz="1400" dirty="0" smtClean="0"/>
          </a:p>
          <a:p>
            <a:pPr lvl="2"/>
            <a:r>
              <a:rPr lang="en-GB" sz="2000" dirty="0" smtClean="0"/>
              <a:t>Contrarily</a:t>
            </a:r>
            <a:endParaRPr lang="en-GB" sz="1400" dirty="0" smtClean="0"/>
          </a:p>
          <a:p>
            <a:pPr lvl="2"/>
            <a:r>
              <a:rPr lang="en-GB" sz="2000" dirty="0" smtClean="0"/>
              <a:t>Therefore</a:t>
            </a:r>
            <a:endParaRPr lang="en-GB" sz="1400" dirty="0" smtClean="0"/>
          </a:p>
          <a:p>
            <a:endParaRPr lang="en-GB" sz="2800" b="1" dirty="0" smtClean="0"/>
          </a:p>
          <a:p>
            <a:pPr lvl="0"/>
            <a:r>
              <a:rPr lang="en-GB" sz="2800" dirty="0" smtClean="0"/>
              <a:t>He felt he couldn’t tell the truth about what happened; ___________________, he lied.</a:t>
            </a:r>
            <a:endParaRPr lang="en-GB" sz="2000" dirty="0" smtClean="0"/>
          </a:p>
          <a:p>
            <a:pPr lvl="2"/>
            <a:r>
              <a:rPr lang="en-GB" sz="2000" dirty="0" smtClean="0"/>
              <a:t>In contrast</a:t>
            </a:r>
            <a:endParaRPr lang="en-GB" sz="1400" dirty="0" smtClean="0"/>
          </a:p>
          <a:p>
            <a:pPr lvl="2"/>
            <a:r>
              <a:rPr lang="en-GB" sz="2000" dirty="0" smtClean="0"/>
              <a:t>Likewise</a:t>
            </a:r>
            <a:endParaRPr lang="en-GB" sz="1400" dirty="0" smtClean="0"/>
          </a:p>
          <a:p>
            <a:pPr lvl="2"/>
            <a:r>
              <a:rPr lang="en-GB" sz="2000" dirty="0" smtClean="0"/>
              <a:t>Undoubtedly</a:t>
            </a:r>
            <a:endParaRPr lang="en-GB" sz="1400" dirty="0" smtClean="0"/>
          </a:p>
          <a:p>
            <a:pPr lvl="2"/>
            <a:r>
              <a:rPr lang="en-GB" sz="2000" dirty="0" smtClean="0"/>
              <a:t>Instead</a:t>
            </a:r>
            <a:endParaRPr lang="en-GB" sz="1400" dirty="0" smtClean="0"/>
          </a:p>
          <a:p>
            <a:endParaRPr lang="en-GB"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Conjunctive adverbs List</a:t>
            </a:r>
            <a:br>
              <a:rPr lang="en-GB" sz="3200" dirty="0" smtClean="0"/>
            </a:br>
            <a:endParaRPr lang="en-GB" sz="3200" dirty="0"/>
          </a:p>
        </p:txBody>
      </p:sp>
      <p:sp>
        <p:nvSpPr>
          <p:cNvPr id="3" name="Content Placeholder 2"/>
          <p:cNvSpPr>
            <a:spLocks noGrp="1"/>
          </p:cNvSpPr>
          <p:nvPr>
            <p:ph idx="1"/>
          </p:nvPr>
        </p:nvSpPr>
        <p:spPr>
          <a:xfrm>
            <a:off x="857224" y="1500174"/>
            <a:ext cx="8001056" cy="4929222"/>
          </a:xfrm>
        </p:spPr>
        <p:txBody>
          <a:bodyPr numCol="3"/>
          <a:lstStyle/>
          <a:p>
            <a:pPr>
              <a:buNone/>
            </a:pPr>
            <a:r>
              <a:rPr lang="en-GB" sz="2800" dirty="0" smtClean="0"/>
              <a:t>Again</a:t>
            </a:r>
          </a:p>
          <a:p>
            <a:pPr>
              <a:buNone/>
            </a:pPr>
            <a:r>
              <a:rPr lang="en-GB" sz="2800" dirty="0" smtClean="0"/>
              <a:t>Almost</a:t>
            </a:r>
          </a:p>
          <a:p>
            <a:pPr>
              <a:buNone/>
            </a:pPr>
            <a:r>
              <a:rPr lang="en-GB" sz="2800" dirty="0" smtClean="0"/>
              <a:t>Anyway</a:t>
            </a:r>
          </a:p>
          <a:p>
            <a:pPr>
              <a:buNone/>
            </a:pPr>
            <a:r>
              <a:rPr lang="en-GB" sz="2800" dirty="0" smtClean="0"/>
              <a:t>As a result</a:t>
            </a:r>
          </a:p>
          <a:p>
            <a:pPr>
              <a:buNone/>
            </a:pPr>
            <a:r>
              <a:rPr lang="en-GB" sz="2800" dirty="0" smtClean="0"/>
              <a:t>In addition</a:t>
            </a:r>
          </a:p>
          <a:p>
            <a:pPr>
              <a:buNone/>
            </a:pPr>
            <a:r>
              <a:rPr lang="en-GB" sz="2800" dirty="0" smtClean="0"/>
              <a:t> Besides</a:t>
            </a:r>
          </a:p>
          <a:p>
            <a:pPr>
              <a:buNone/>
            </a:pPr>
            <a:r>
              <a:rPr lang="en-GB" sz="2800" dirty="0" smtClean="0"/>
              <a:t>Certainly</a:t>
            </a:r>
          </a:p>
          <a:p>
            <a:pPr>
              <a:buNone/>
            </a:pPr>
            <a:r>
              <a:rPr lang="en-GB" sz="2800" dirty="0" smtClean="0"/>
              <a:t>Comparatively</a:t>
            </a:r>
          </a:p>
          <a:p>
            <a:pPr>
              <a:buNone/>
            </a:pPr>
            <a:r>
              <a:rPr lang="en-GB" sz="2800" dirty="0" smtClean="0"/>
              <a:t>Consequently</a:t>
            </a:r>
          </a:p>
          <a:p>
            <a:pPr>
              <a:buNone/>
            </a:pPr>
            <a:r>
              <a:rPr lang="en-GB" sz="2800" dirty="0" smtClean="0"/>
              <a:t>Contrarily</a:t>
            </a:r>
          </a:p>
          <a:p>
            <a:pPr>
              <a:buNone/>
            </a:pPr>
            <a:r>
              <a:rPr lang="en-GB" sz="2800" dirty="0" smtClean="0"/>
              <a:t>Comparatively</a:t>
            </a:r>
          </a:p>
          <a:p>
            <a:pPr>
              <a:buNone/>
            </a:pPr>
            <a:r>
              <a:rPr lang="en-GB" sz="2800" dirty="0" smtClean="0"/>
              <a:t> Consequently</a:t>
            </a:r>
          </a:p>
          <a:p>
            <a:pPr>
              <a:buNone/>
            </a:pPr>
            <a:r>
              <a:rPr lang="en-GB" sz="2800" dirty="0" smtClean="0"/>
              <a:t>Conversely</a:t>
            </a:r>
          </a:p>
          <a:p>
            <a:pPr>
              <a:buNone/>
            </a:pPr>
            <a:r>
              <a:rPr lang="en-GB" sz="2800" dirty="0" smtClean="0"/>
              <a:t>Elsewhere</a:t>
            </a:r>
          </a:p>
          <a:p>
            <a:pPr>
              <a:buNone/>
            </a:pPr>
            <a:r>
              <a:rPr lang="en-GB" sz="2800" dirty="0" smtClean="0"/>
              <a:t>Equally</a:t>
            </a:r>
          </a:p>
          <a:p>
            <a:pPr>
              <a:buNone/>
            </a:pPr>
            <a:r>
              <a:rPr lang="en-GB" sz="2800" dirty="0" smtClean="0"/>
              <a:t>Eventually</a:t>
            </a:r>
          </a:p>
          <a:p>
            <a:pPr>
              <a:buNone/>
            </a:pPr>
            <a:r>
              <a:rPr lang="en-GB" sz="2800" dirty="0" smtClean="0"/>
              <a:t>Finally</a:t>
            </a:r>
          </a:p>
          <a:p>
            <a:pPr>
              <a:buNone/>
            </a:pPr>
            <a:r>
              <a:rPr lang="en-GB" sz="2800" dirty="0" smtClean="0"/>
              <a:t> Further</a:t>
            </a:r>
          </a:p>
          <a:p>
            <a:pPr>
              <a:buNone/>
            </a:pPr>
            <a:r>
              <a:rPr lang="en-GB" sz="2800" dirty="0" smtClean="0"/>
              <a:t>Furthermore</a:t>
            </a:r>
          </a:p>
          <a:p>
            <a:pPr>
              <a:buNone/>
            </a:pPr>
            <a:r>
              <a:rPr lang="en-GB" sz="2800" dirty="0" smtClean="0"/>
              <a:t>Elsewhere</a:t>
            </a:r>
          </a:p>
          <a:p>
            <a:pPr>
              <a:buNone/>
            </a:pPr>
            <a:r>
              <a:rPr lang="en-GB" sz="2800" dirty="0" smtClean="0"/>
              <a:t>Hence</a:t>
            </a:r>
          </a:p>
          <a:p>
            <a:pPr>
              <a:buNone/>
            </a:pPr>
            <a:r>
              <a:rPr lang="en-GB" sz="2800" dirty="0" smtClean="0"/>
              <a:t>Henceforth</a:t>
            </a:r>
          </a:p>
          <a:p>
            <a:pPr>
              <a:buNone/>
            </a:pPr>
            <a:r>
              <a:rPr lang="en-GB" sz="2800" dirty="0" smtClean="0"/>
              <a:t>However</a:t>
            </a:r>
          </a:p>
          <a:p>
            <a:pPr>
              <a:buNone/>
            </a:pPr>
            <a:r>
              <a:rPr lang="en-GB" sz="2800" dirty="0" smtClean="0"/>
              <a:t/>
            </a:r>
            <a:br>
              <a:rPr lang="en-GB" sz="2800" dirty="0" smtClean="0"/>
            </a:br>
            <a:endParaRPr lang="en-GB"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339166" cy="5359418"/>
          </a:xfrm>
        </p:spPr>
        <p:txBody>
          <a:bodyPr/>
          <a:lstStyle/>
          <a:p>
            <a:pPr algn="just">
              <a:buNone/>
            </a:pPr>
            <a:r>
              <a:rPr lang="en-GB" sz="3600" dirty="0" smtClean="0"/>
              <a:t>			Conjunctions, in all three forms, and including conjunctive adverbs, are very useful for connecting both simple and complex ideas in English.</a:t>
            </a:r>
          </a:p>
          <a:p>
            <a:pPr algn="just">
              <a:buNone/>
            </a:pPr>
            <a:r>
              <a:rPr lang="en-GB" sz="3600" dirty="0" smtClean="0"/>
              <a:t>		 They create relationships and can be useful for flow. They are simple in theory, but can be as complicated as the phrases and ideas they connect</a:t>
            </a:r>
            <a:endParaRPr lang="en-GB"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24" y="1142984"/>
            <a:ext cx="7981976" cy="5073666"/>
          </a:xfrm>
        </p:spPr>
        <p:txBody>
          <a:bodyPr/>
          <a:lstStyle/>
          <a:p>
            <a:r>
              <a:rPr lang="en-GB" dirty="0" smtClean="0"/>
              <a:t>In other words, conjunctions are the words that connect words, phrases or clauses. </a:t>
            </a:r>
          </a:p>
          <a:p>
            <a:endParaRPr lang="en-GB" dirty="0" smtClean="0"/>
          </a:p>
          <a:p>
            <a:r>
              <a:rPr lang="en-GB" dirty="0" smtClean="0"/>
              <a:t>They join different parts of speeches together, creating relationships between parts of a sentence or different ideas and objects.</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14430"/>
            <a:ext cx="7772400" cy="1143000"/>
          </a:xfrm>
        </p:spPr>
        <p:txBody>
          <a:bodyPr/>
          <a:lstStyle/>
          <a:p>
            <a:r>
              <a:rPr lang="en-GB"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Types of Conjunctions</a:t>
            </a:r>
            <a:br>
              <a:rPr lang="en-GB"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lstStyle/>
          <a:p>
            <a:r>
              <a:rPr lang="en-GB" dirty="0" smtClean="0"/>
              <a:t>There are several different types of conjunctions that do various jobs within sentence structures. These include:</a:t>
            </a:r>
          </a:p>
          <a:p>
            <a:pPr lvl="1"/>
            <a:r>
              <a:rPr lang="en-GB" b="1" i="1" dirty="0" smtClean="0">
                <a:solidFill>
                  <a:srgbClr val="00B050"/>
                </a:solidFill>
                <a:hlinkClick r:id="rId2" tooltip="Subordinating Conjunctions"/>
              </a:rPr>
              <a:t>Subordinating conjunctions</a:t>
            </a:r>
            <a:r>
              <a:rPr lang="en-GB" dirty="0" smtClean="0"/>
              <a:t> –  Also known as subordinators, these conjunctions join dependent clauses to independent clauses.</a:t>
            </a:r>
            <a:endParaRPr lang="en-GB" sz="1600" dirty="0" smtClean="0"/>
          </a:p>
          <a:p>
            <a:pPr lvl="1"/>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857232"/>
            <a:ext cx="8053414" cy="5359418"/>
          </a:xfrm>
        </p:spPr>
        <p:txBody>
          <a:bodyPr/>
          <a:lstStyle/>
          <a:p>
            <a:pPr lvl="1"/>
            <a:r>
              <a:rPr lang="en-GB" b="1" i="1" dirty="0" smtClean="0">
                <a:hlinkClick r:id="rId2" tooltip="Coordinating onjunctions"/>
              </a:rPr>
              <a:t>Coordinating</a:t>
            </a:r>
            <a:r>
              <a:rPr lang="en-GB" b="1" dirty="0" smtClean="0">
                <a:hlinkClick r:id="rId2" tooltip="Coordinating onjunctions"/>
              </a:rPr>
              <a:t> conjunction</a:t>
            </a:r>
            <a:r>
              <a:rPr lang="en-GB" dirty="0" smtClean="0"/>
              <a:t> – Also known as coordinators, these conjunctions coordinate (manage)or join two or more sentences, main clauses, words, or other parts of speech which are of the same syntactic importance.</a:t>
            </a:r>
          </a:p>
          <a:p>
            <a:pPr lvl="1"/>
            <a:endParaRPr lang="en-GB" sz="2000" dirty="0" smtClean="0"/>
          </a:p>
          <a:p>
            <a:pPr lvl="1"/>
            <a:r>
              <a:rPr lang="en-GB" b="1" i="1" dirty="0" smtClean="0">
                <a:hlinkClick r:id="rId3" tooltip="Correlative Conjunctions"/>
              </a:rPr>
              <a:t>Correlative conjunction</a:t>
            </a:r>
            <a:r>
              <a:rPr lang="en-GB" dirty="0" smtClean="0"/>
              <a:t> – These conjunctions correlate, working in pairs to join phrases or words that carry equal importance within a sentence.</a:t>
            </a:r>
          </a:p>
          <a:p>
            <a:pPr lvl="1"/>
            <a:endParaRPr lang="en-GB" sz="2000"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857232"/>
            <a:ext cx="8267728" cy="5359418"/>
          </a:xfrm>
        </p:spPr>
        <p:txBody>
          <a:bodyPr/>
          <a:lstStyle/>
          <a:p>
            <a:pPr lvl="1"/>
            <a:r>
              <a:rPr lang="en-GB" b="1" dirty="0" smtClean="0">
                <a:hlinkClick r:id="rId2" tooltip="Conjunctive Adverbs"/>
              </a:rPr>
              <a:t>Conjunctive adverbs</a:t>
            </a:r>
            <a:r>
              <a:rPr lang="en-GB" dirty="0" smtClean="0"/>
              <a:t> – While some instructors do not teach conjunctive adverbs alongside conjunctions, these important parts of speech are worth a mention here. </a:t>
            </a:r>
          </a:p>
          <a:p>
            <a:pPr lvl="1">
              <a:buNone/>
            </a:pPr>
            <a:r>
              <a:rPr lang="en-GB" dirty="0" smtClean="0"/>
              <a:t>		</a:t>
            </a:r>
          </a:p>
          <a:p>
            <a:pPr lvl="1">
              <a:buNone/>
            </a:pPr>
            <a:r>
              <a:rPr lang="en-GB" dirty="0" smtClean="0"/>
              <a:t>		These </a:t>
            </a:r>
            <a:r>
              <a:rPr lang="en-GB" b="1" dirty="0" smtClean="0">
                <a:hlinkClick r:id="rId3"/>
              </a:rPr>
              <a:t>adverbs</a:t>
            </a:r>
            <a:r>
              <a:rPr lang="en-GB" dirty="0" smtClean="0"/>
              <a:t> always connect one clause to another, and are used to show sequence, contrast, cause and effect, and other relationships.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85868"/>
            <a:ext cx="7772400" cy="1143000"/>
          </a:xfrm>
        </p:spPr>
        <p:txBody>
          <a:bodyPr/>
          <a:lstStyle/>
          <a:p>
            <a:r>
              <a:rPr lang="en-GB" sz="4800" b="1" dirty="0" smtClean="0"/>
              <a:t>Coordinating Conjunctions</a:t>
            </a:r>
            <a:r>
              <a:rPr lang="en-GB" sz="4800" dirty="0" smtClean="0"/>
              <a:t/>
            </a:r>
            <a:br>
              <a:rPr lang="en-GB" sz="4800" dirty="0" smtClean="0"/>
            </a:br>
            <a:endParaRPr lang="en-GB" sz="4800" dirty="0"/>
          </a:p>
        </p:txBody>
      </p:sp>
      <p:sp>
        <p:nvSpPr>
          <p:cNvPr id="3" name="Content Placeholder 2"/>
          <p:cNvSpPr>
            <a:spLocks noGrp="1"/>
          </p:cNvSpPr>
          <p:nvPr>
            <p:ph idx="1"/>
          </p:nvPr>
        </p:nvSpPr>
        <p:spPr>
          <a:xfrm>
            <a:off x="500034" y="1643050"/>
            <a:ext cx="8501122" cy="5000660"/>
          </a:xfrm>
        </p:spPr>
        <p:txBody>
          <a:bodyPr/>
          <a:lstStyle/>
          <a:p>
            <a:pPr algn="just"/>
            <a:r>
              <a:rPr lang="en-GB" sz="2800" dirty="0" smtClean="0"/>
              <a:t>The most common, and simplest, conjunction is the coordinating conjunctions. These join words, phrases and clauses as a simple link, as equal grammatical components.</a:t>
            </a:r>
          </a:p>
          <a:p>
            <a:pPr lvl="1"/>
            <a:r>
              <a:rPr lang="en-GB" dirty="0" smtClean="0"/>
              <a:t>Cats </a:t>
            </a:r>
            <a:r>
              <a:rPr lang="en-GB" b="1" dirty="0" smtClean="0"/>
              <a:t>and </a:t>
            </a:r>
            <a:r>
              <a:rPr lang="en-GB" dirty="0" smtClean="0"/>
              <a:t>dogs are animals. </a:t>
            </a:r>
            <a:r>
              <a:rPr lang="en-GB" b="1" i="1" dirty="0" smtClean="0"/>
              <a:t>(connecting two </a:t>
            </a:r>
            <a:r>
              <a:rPr lang="en-GB" i="1" dirty="0" smtClean="0"/>
              <a:t>words)</a:t>
            </a:r>
          </a:p>
          <a:p>
            <a:pPr lvl="1"/>
            <a:r>
              <a:rPr lang="en-GB" dirty="0" smtClean="0"/>
              <a:t>We wanted to walk in the forest </a:t>
            </a:r>
            <a:r>
              <a:rPr lang="en-GB" b="1" dirty="0" smtClean="0"/>
              <a:t>or </a:t>
            </a:r>
            <a:r>
              <a:rPr lang="en-GB" dirty="0" smtClean="0"/>
              <a:t>on the hill. </a:t>
            </a:r>
            <a:r>
              <a:rPr lang="en-GB" i="1" dirty="0" smtClean="0"/>
              <a:t>(connecting two phrases)</a:t>
            </a:r>
          </a:p>
          <a:p>
            <a:pPr lvl="1"/>
            <a:r>
              <a:rPr lang="en-GB" dirty="0" smtClean="0"/>
              <a:t>They went to the park </a:t>
            </a:r>
            <a:r>
              <a:rPr lang="en-GB" b="1" dirty="0" smtClean="0"/>
              <a:t>and </a:t>
            </a:r>
            <a:r>
              <a:rPr lang="en-GB" dirty="0" smtClean="0"/>
              <a:t>had a</a:t>
            </a:r>
            <a:r>
              <a:rPr lang="en-GB" b="1" dirty="0" smtClean="0"/>
              <a:t> </a:t>
            </a:r>
            <a:r>
              <a:rPr lang="en-GB" dirty="0" smtClean="0"/>
              <a:t>picnic. </a:t>
            </a:r>
            <a:r>
              <a:rPr lang="en-GB" i="1" dirty="0" smtClean="0"/>
              <a:t>(connecting two clauses)</a:t>
            </a:r>
            <a:endParaRPr lang="en-GB" dirty="0" smtClean="0"/>
          </a:p>
          <a:p>
            <a:pPr algn="just">
              <a:buNone/>
            </a:pPr>
            <a:r>
              <a:rPr lang="en-GB"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85794"/>
            <a:ext cx="8643966" cy="5786478"/>
          </a:xfrm>
        </p:spPr>
        <p:txBody>
          <a:bodyPr/>
          <a:lstStyle/>
          <a:p>
            <a:r>
              <a:rPr lang="en-GB" dirty="0" smtClean="0"/>
              <a:t>There are seven Coordinating conjunctions </a:t>
            </a:r>
          </a:p>
          <a:p>
            <a:r>
              <a:rPr lang="en-GB" dirty="0" smtClean="0"/>
              <a:t>Coordinating conjunctions include </a:t>
            </a:r>
            <a:r>
              <a:rPr lang="en-GB" i="1" dirty="0" smtClean="0"/>
              <a:t>and, or, for, so, but, yet </a:t>
            </a:r>
            <a:r>
              <a:rPr lang="en-GB" dirty="0" smtClean="0"/>
              <a:t>and</a:t>
            </a:r>
            <a:r>
              <a:rPr lang="en-GB" i="1" dirty="0" smtClean="0"/>
              <a:t> nor. </a:t>
            </a:r>
          </a:p>
          <a:p>
            <a:endParaRPr lang="en-GB" i="1" dirty="0" smtClean="0"/>
          </a:p>
          <a:p>
            <a:r>
              <a:rPr lang="en-GB" dirty="0" smtClean="0"/>
              <a:t>These can create relationships that show, for example, a contrast, a decision, or consequences, but in all cases the they connect words, phrases and clauses that do not have a grammatical impact on each other.</a:t>
            </a:r>
            <a:endParaRPr lang="en-GB" dirty="0"/>
          </a:p>
        </p:txBody>
      </p:sp>
    </p:spTree>
  </p:cSld>
  <p:clrMapOvr>
    <a:masterClrMapping/>
  </p:clrMapOvr>
</p:sld>
</file>

<file path=ppt/theme/theme1.xml><?xml version="1.0" encoding="utf-8"?>
<a:theme xmlns:a="http://schemas.openxmlformats.org/drawingml/2006/main" name="Theme3">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charset="0"/>
            <a:ea typeface="宋体" pitchFamily="2" charset="-122"/>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277</TotalTime>
  <Words>1186</Words>
  <Application>Microsoft Office PowerPoint</Application>
  <PresentationFormat>On-screen Show (4:3)</PresentationFormat>
  <Paragraphs>242</Paragraphs>
  <Slides>33</Slides>
  <Notes>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Theme3</vt:lpstr>
      <vt:lpstr>Conjunctions </vt:lpstr>
      <vt:lpstr>What is a conjunction? </vt:lpstr>
      <vt:lpstr>Slide 3</vt:lpstr>
      <vt:lpstr>Slide 4</vt:lpstr>
      <vt:lpstr>Types of Conjunctions </vt:lpstr>
      <vt:lpstr>Slide 6</vt:lpstr>
      <vt:lpstr>Slide 7</vt:lpstr>
      <vt:lpstr>Coordinating Conjunctions </vt:lpstr>
      <vt:lpstr>Slide 9</vt:lpstr>
      <vt:lpstr>Examples:</vt:lpstr>
      <vt:lpstr>Slide 11</vt:lpstr>
      <vt:lpstr>Subordinating Conjunctions</vt:lpstr>
      <vt:lpstr>Independent clause:</vt:lpstr>
      <vt:lpstr>Dependent clause</vt:lpstr>
      <vt:lpstr>Examples:</vt:lpstr>
      <vt:lpstr>Slide 16</vt:lpstr>
      <vt:lpstr>Common subordinating conjunctions include: </vt:lpstr>
      <vt:lpstr>Slide 18</vt:lpstr>
      <vt:lpstr>Correlative Conjunction</vt:lpstr>
      <vt:lpstr>Slide 20</vt:lpstr>
      <vt:lpstr>Examples:</vt:lpstr>
      <vt:lpstr>Slide 22</vt:lpstr>
      <vt:lpstr>Slide 23</vt:lpstr>
      <vt:lpstr>There are many pairs of correlative conjunctions. This list contains many of the most commonly used pairs. </vt:lpstr>
      <vt:lpstr>Slide 25</vt:lpstr>
      <vt:lpstr>Conjunctive Adverbs</vt:lpstr>
      <vt:lpstr>Slide 27</vt:lpstr>
      <vt:lpstr>Slide 28</vt:lpstr>
      <vt:lpstr>Examples of Conjunctive adverbs </vt:lpstr>
      <vt:lpstr>Slide 30</vt:lpstr>
      <vt:lpstr>Slide 31</vt:lpstr>
      <vt:lpstr>Conjunctive adverbs List </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Conjunctions </dc:title>
  <dc:creator>tanveergul@outlook.com</dc:creator>
  <cp:lastModifiedBy>tanveergul@outlook.com</cp:lastModifiedBy>
  <cp:revision>37</cp:revision>
  <dcterms:created xsi:type="dcterms:W3CDTF">2020-11-26T14:05:03Z</dcterms:created>
  <dcterms:modified xsi:type="dcterms:W3CDTF">2020-12-01T03:00:41Z</dcterms:modified>
</cp:coreProperties>
</file>