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5923" y="3307356"/>
            <a:ext cx="9489573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5923" y="4777380"/>
            <a:ext cx="9489573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133D-91C8-4307-ADE0-AB845612E18E}" type="datetimeFigureOut">
              <a:rPr lang="en-US" smtClean="0">
                <a:solidFill>
                  <a:srgbClr val="FF9000"/>
                </a:solidFill>
              </a:rPr>
              <a:pPr/>
              <a:t>17-Apr-20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85863-CD9E-44DD-8608-F8FC5B1443AE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592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45924" y="1807361"/>
            <a:ext cx="949744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133D-91C8-4307-ADE0-AB845612E18E}" type="datetimeFigureOut">
              <a:rPr lang="en-US" smtClean="0">
                <a:solidFill>
                  <a:srgbClr val="FF9000"/>
                </a:solidFill>
              </a:rPr>
              <a:pPr/>
              <a:t>17-Apr-20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85863-CD9E-44DD-8608-F8FC5B1443AE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099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79415" y="675723"/>
            <a:ext cx="1963949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45923" y="675724"/>
            <a:ext cx="7290076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133D-91C8-4307-ADE0-AB845612E18E}" type="datetimeFigureOut">
              <a:rPr lang="en-US" smtClean="0">
                <a:solidFill>
                  <a:srgbClr val="FF9000"/>
                </a:solidFill>
              </a:rPr>
              <a:pPr/>
              <a:t>17-Apr-20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85863-CD9E-44DD-8608-F8FC5B1443AE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507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133D-91C8-4307-ADE0-AB845612E18E}" type="datetimeFigureOut">
              <a:rPr lang="en-US" smtClean="0">
                <a:solidFill>
                  <a:srgbClr val="FF9000"/>
                </a:solidFill>
              </a:rPr>
              <a:pPr/>
              <a:t>17-Apr-20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85863-CD9E-44DD-8608-F8FC5B1443AE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002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4" y="3308581"/>
            <a:ext cx="9489571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5924" y="4777381"/>
            <a:ext cx="9489571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133D-91C8-4307-ADE0-AB845612E18E}" type="datetimeFigureOut">
              <a:rPr lang="en-US" smtClean="0">
                <a:solidFill>
                  <a:srgbClr val="FF9000"/>
                </a:solidFill>
              </a:rPr>
              <a:pPr/>
              <a:t>17-Apr-20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85863-CD9E-44DD-8608-F8FC5B1443AE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682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4" y="675725"/>
            <a:ext cx="949744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5924" y="1809750"/>
            <a:ext cx="4628369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708" y="1809749"/>
            <a:ext cx="4625656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133D-91C8-4307-ADE0-AB845612E18E}" type="datetimeFigureOut">
              <a:rPr lang="en-US" smtClean="0">
                <a:solidFill>
                  <a:srgbClr val="FF9000"/>
                </a:solidFill>
              </a:rPr>
              <a:pPr/>
              <a:t>17-Apr-20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85863-CD9E-44DD-8608-F8FC5B1443AE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091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7633" y="1812927"/>
            <a:ext cx="41766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5924" y="2389190"/>
            <a:ext cx="4628369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45437" y="1812927"/>
            <a:ext cx="420063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7" y="2389190"/>
            <a:ext cx="462836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133D-91C8-4307-ADE0-AB845612E18E}" type="datetimeFigureOut">
              <a:rPr lang="en-US" smtClean="0">
                <a:solidFill>
                  <a:srgbClr val="FF9000"/>
                </a:solidFill>
              </a:rPr>
              <a:pPr/>
              <a:t>17-Apr-20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85863-CD9E-44DD-8608-F8FC5B1443AE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28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133D-91C8-4307-ADE0-AB845612E18E}" type="datetimeFigureOut">
              <a:rPr lang="en-US" smtClean="0">
                <a:solidFill>
                  <a:srgbClr val="FF9000"/>
                </a:solidFill>
              </a:rPr>
              <a:pPr/>
              <a:t>17-Apr-20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85863-CD9E-44DD-8608-F8FC5B1443AE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628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133D-91C8-4307-ADE0-AB845612E18E}" type="datetimeFigureOut">
              <a:rPr lang="en-US" smtClean="0">
                <a:solidFill>
                  <a:srgbClr val="FF9000"/>
                </a:solidFill>
              </a:rPr>
              <a:pPr/>
              <a:t>17-Apr-20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85863-CD9E-44DD-8608-F8FC5B1443AE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908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3" y="446088"/>
            <a:ext cx="3547533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6873" y="446088"/>
            <a:ext cx="5706492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5923" y="1631950"/>
            <a:ext cx="3547533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133D-91C8-4307-ADE0-AB845612E18E}" type="datetimeFigureOut">
              <a:rPr lang="en-US" smtClean="0">
                <a:solidFill>
                  <a:srgbClr val="FF9000"/>
                </a:solidFill>
              </a:rPr>
              <a:pPr/>
              <a:t>17-Apr-20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85863-CD9E-44DD-8608-F8FC5B1443AE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717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4" y="1387058"/>
            <a:ext cx="4641849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5924" y="2500312"/>
            <a:ext cx="4641849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133D-91C8-4307-ADE0-AB845612E18E}" type="datetimeFigureOut">
              <a:rPr lang="en-US" smtClean="0">
                <a:solidFill>
                  <a:srgbClr val="FF9000"/>
                </a:solidFill>
              </a:rPr>
              <a:pPr/>
              <a:t>17-Apr-20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85863-CD9E-44DD-8608-F8FC5B1443AE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7305663" y="1436862"/>
            <a:ext cx="1448871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7534056" y="1411792"/>
            <a:ext cx="1107153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7008245" y="1894454"/>
            <a:ext cx="803152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7232193" y="1811313"/>
            <a:ext cx="652784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6291683" y="2083427"/>
            <a:ext cx="342135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8176122" y="993076"/>
            <a:ext cx="342135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6746129" y="1894454"/>
            <a:ext cx="263252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8198402" y="1060594"/>
            <a:ext cx="263252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6502400" y="1600200"/>
            <a:ext cx="4572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816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5923" y="675725"/>
            <a:ext cx="9500151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5924" y="1807361"/>
            <a:ext cx="9500149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3125" y="595181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pPr defTabSz="914400"/>
            <a:fld id="{F013133D-91C8-4307-ADE0-AB845612E18E}" type="datetimeFigureOut">
              <a:rPr lang="en-US" smtClean="0">
                <a:solidFill>
                  <a:srgbClr val="FF9000"/>
                </a:solidFill>
              </a:rPr>
              <a:pPr defTabSz="914400"/>
              <a:t>17-Apr-20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74594" y="5951811"/>
            <a:ext cx="7008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pPr defTabSz="914400"/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3545" y="5951811"/>
            <a:ext cx="81104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pPr defTabSz="914400"/>
            <a:fld id="{8FE85863-CD9E-44DD-8608-F8FC5B1443AE}" type="slidenum">
              <a:rPr lang="en-US" smtClean="0">
                <a:solidFill>
                  <a:srgbClr val="FF9000"/>
                </a:solidFill>
              </a:rPr>
              <a:pPr defTabSz="914400"/>
              <a:t>‹#›</a:t>
            </a:fld>
            <a:endParaRPr lang="en-US">
              <a:solidFill>
                <a:srgbClr val="FF9000"/>
              </a:solidFill>
            </a:endParaRPr>
          </a:p>
        </p:txBody>
      </p:sp>
      <p:grpSp>
        <p:nvGrpSpPr>
          <p:cNvPr id="61" name="Group 60"/>
          <p:cNvGrpSpPr/>
          <p:nvPr/>
        </p:nvGrpSpPr>
        <p:grpSpPr>
          <a:xfrm>
            <a:off x="-44793" y="1"/>
            <a:ext cx="12236793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490813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PHONOPHORESIS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60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COMBINATION THERAPY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 application of two therapeutic modalities at the same time and at the same site is described by combination therapy</a:t>
            </a:r>
          </a:p>
          <a:p>
            <a:r>
              <a:rPr lang="en-US" b="1" u="sng" dirty="0" smtClean="0"/>
              <a:t>MODALITIES USED ARE</a:t>
            </a:r>
          </a:p>
          <a:p>
            <a:r>
              <a:rPr lang="en-US" b="1" dirty="0" smtClean="0"/>
              <a:t>Hot packs</a:t>
            </a:r>
          </a:p>
          <a:p>
            <a:r>
              <a:rPr lang="en-US" b="1" dirty="0" smtClean="0"/>
              <a:t>Cold packs</a:t>
            </a:r>
          </a:p>
          <a:p>
            <a:r>
              <a:rPr lang="en-US" b="1" dirty="0" smtClean="0"/>
              <a:t>Electric nerves and muscle stimulating currents( most widely used combination)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713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ULTRASONIC AND INTERFERRENTIAL</a:t>
            </a:r>
          </a:p>
          <a:p>
            <a:r>
              <a:rPr lang="en-US" b="1" u="sng" dirty="0" smtClean="0"/>
              <a:t>US </a:t>
            </a:r>
            <a:r>
              <a:rPr lang="en-US" b="1" dirty="0" smtClean="0"/>
              <a:t>provide low resistance electric contact with skin</a:t>
            </a:r>
          </a:p>
          <a:p>
            <a:r>
              <a:rPr lang="en-US" b="1" dirty="0" smtClean="0"/>
              <a:t>Electric stimulating currents are used for analgesia or for muscle contraction</a:t>
            </a:r>
          </a:p>
          <a:p>
            <a:r>
              <a:rPr lang="en-US" b="1" dirty="0" smtClean="0"/>
              <a:t>Combination is recommended for </a:t>
            </a:r>
            <a:r>
              <a:rPr lang="en-US" b="1" dirty="0" err="1" smtClean="0"/>
              <a:t>myofacial</a:t>
            </a:r>
            <a:r>
              <a:rPr lang="en-US" b="1" dirty="0" smtClean="0"/>
              <a:t> trigger points</a:t>
            </a:r>
          </a:p>
          <a:p>
            <a:r>
              <a:rPr lang="en-US" b="1" dirty="0" smtClean="0"/>
              <a:t>Both modalities produce analgesic effects and both are effective in pain_ </a:t>
            </a:r>
            <a:r>
              <a:rPr lang="en-US" b="1" dirty="0" err="1" smtClean="0"/>
              <a:t>spasm_pain</a:t>
            </a:r>
            <a:r>
              <a:rPr lang="en-US" b="1" dirty="0" smtClean="0"/>
              <a:t> cycle 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260537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HOT PACKS AND HIGH INTENSITY ULTRASOUND</a:t>
            </a:r>
          </a:p>
          <a:p>
            <a:r>
              <a:rPr lang="en-US" b="1" dirty="0" smtClean="0"/>
              <a:t>Thermal effects</a:t>
            </a:r>
          </a:p>
          <a:p>
            <a:r>
              <a:rPr lang="en-US" b="1" dirty="0" smtClean="0"/>
              <a:t>Reduce muscle spasm and muscle guarding</a:t>
            </a:r>
          </a:p>
          <a:p>
            <a:r>
              <a:rPr lang="en-US" b="1" dirty="0" smtClean="0"/>
              <a:t>Analgesic effects in pain management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4120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COLD PACKS AND LOW INTENSITY ULTRASOUND</a:t>
            </a:r>
          </a:p>
          <a:p>
            <a:r>
              <a:rPr lang="en-US" b="1" dirty="0" smtClean="0"/>
              <a:t>Cold packs good analgesia and decrease acute blood flow after injury</a:t>
            </a:r>
          </a:p>
          <a:p>
            <a:r>
              <a:rPr lang="en-US" b="1" dirty="0" smtClean="0"/>
              <a:t>Cold is analgesic so high intensity US is of high precaution, as no perception of pain and temperature</a:t>
            </a:r>
          </a:p>
          <a:p>
            <a:r>
              <a:rPr lang="en-US" b="1" dirty="0" smtClean="0"/>
              <a:t>RX of acute and post acute injuries; cold for analgesia and reduce blood flow and edema, low intensity US promote soft tissue healing</a:t>
            </a:r>
          </a:p>
          <a:p>
            <a:pPr marL="0" indent="0">
              <a:buNone/>
            </a:pPr>
            <a:r>
              <a:rPr lang="en-US" b="1" dirty="0" smtClean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122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Justification to combination therapy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b="1" dirty="0" smtClean="0"/>
              <a:t>Beneficial effects both modalities are achieved at the same time</a:t>
            </a:r>
          </a:p>
          <a:p>
            <a:pPr>
              <a:buFont typeface="+mj-lt"/>
              <a:buAutoNum type="arabicPeriod"/>
            </a:pPr>
            <a:r>
              <a:rPr lang="en-US" b="1" dirty="0" smtClean="0"/>
              <a:t>An efficient therapy in terms of time committed by both therapist and patient</a:t>
            </a:r>
          </a:p>
          <a:p>
            <a:pPr>
              <a:buFont typeface="+mj-lt"/>
              <a:buAutoNum type="arabicPeriod"/>
            </a:pPr>
            <a:r>
              <a:rPr lang="en-US" b="1" dirty="0" smtClean="0"/>
              <a:t>Enhancing effects of one therapy upon the other, making combination therapy more effective than each therapy alone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955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Phono</a:t>
            </a:r>
            <a:r>
              <a:rPr lang="en-US" b="1" dirty="0" smtClean="0"/>
              <a:t> means </a:t>
            </a:r>
            <a:r>
              <a:rPr lang="en-US" b="1" i="1" dirty="0" smtClean="0"/>
              <a:t>sound</a:t>
            </a:r>
            <a:r>
              <a:rPr lang="en-US" b="1" dirty="0" smtClean="0"/>
              <a:t> and </a:t>
            </a:r>
            <a:r>
              <a:rPr lang="en-US" b="1" dirty="0" err="1" smtClean="0"/>
              <a:t>phoresis</a:t>
            </a:r>
            <a:r>
              <a:rPr lang="en-US" b="1" dirty="0" smtClean="0"/>
              <a:t> means </a:t>
            </a:r>
            <a:r>
              <a:rPr lang="en-US" b="1" i="1" dirty="0" smtClean="0"/>
              <a:t>migration of ions through a membrane by the action of an electric current</a:t>
            </a:r>
          </a:p>
          <a:p>
            <a:r>
              <a:rPr lang="en-US" b="1" i="1" dirty="0" err="1" smtClean="0"/>
              <a:t>Phonophoresis</a:t>
            </a:r>
            <a:r>
              <a:rPr lang="en-US" b="1" i="1" dirty="0" smtClean="0"/>
              <a:t>  is defined as the  movement of the drugs through skin into the subcutaneous tissues under </a:t>
            </a:r>
            <a:r>
              <a:rPr lang="en-US" b="1" i="1" dirty="0" err="1" smtClean="0"/>
              <a:t>th</a:t>
            </a:r>
            <a:r>
              <a:rPr lang="en-US" b="1" i="1" dirty="0" smtClean="0"/>
              <a:t> influence of ultrasound.</a:t>
            </a:r>
          </a:p>
          <a:p>
            <a:r>
              <a:rPr lang="en-US" b="1" dirty="0" err="1" smtClean="0"/>
              <a:t>Sonophoresis</a:t>
            </a:r>
            <a:endParaRPr lang="en-US" b="1" dirty="0" smtClean="0"/>
          </a:p>
          <a:p>
            <a:r>
              <a:rPr lang="en-US" b="1" dirty="0" err="1" smtClean="0"/>
              <a:t>ultrasonophoresis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7585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PRICIPLE</a:t>
            </a:r>
          </a:p>
          <a:p>
            <a:r>
              <a:rPr lang="en-US" b="1" dirty="0" err="1" smtClean="0"/>
              <a:t>Phonophoresis</a:t>
            </a:r>
            <a:r>
              <a:rPr lang="en-US" b="1" dirty="0" smtClean="0"/>
              <a:t> relies on the perturbation of the tissue causing  more rapid particle movement and thus encouraging absorption of the drug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0920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Effects of </a:t>
            </a:r>
            <a:r>
              <a:rPr lang="en-US" b="1" dirty="0" err="1" smtClean="0"/>
              <a:t>phonophoresis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Thermal effects ________ tissue permeability</a:t>
            </a:r>
          </a:p>
          <a:p>
            <a:r>
              <a:rPr lang="en-US" b="1" dirty="0" smtClean="0"/>
              <a:t>Acoustic pressure_______ derives medication into the tissue</a:t>
            </a:r>
          </a:p>
          <a:p>
            <a:r>
              <a:rPr lang="en-US" b="1" dirty="0" smtClean="0"/>
              <a:t>Both continuous and pulsed mode are used</a:t>
            </a:r>
          </a:p>
          <a:p>
            <a:r>
              <a:rPr lang="en-US" b="1" dirty="0" smtClean="0"/>
              <a:t>C. US at high intensity_____ pro inflammatory effects</a:t>
            </a:r>
          </a:p>
          <a:p>
            <a:r>
              <a:rPr lang="en-US" b="1" dirty="0" smtClean="0"/>
              <a:t>Pulsed US with low average intensity is best choice_____ for anti inflammatory effects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3580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152401"/>
            <a:ext cx="8077200" cy="924475"/>
          </a:xfrm>
        </p:spPr>
        <p:txBody>
          <a:bodyPr/>
          <a:lstStyle/>
          <a:p>
            <a:r>
              <a:rPr lang="en-US" b="1" dirty="0" smtClean="0"/>
              <a:t>Penetration of </a:t>
            </a:r>
            <a:r>
              <a:rPr lang="en-US" b="1" dirty="0" err="1"/>
              <a:t>P</a:t>
            </a:r>
            <a:r>
              <a:rPr lang="en-US" b="1" dirty="0" err="1" smtClean="0"/>
              <a:t>honophoretically</a:t>
            </a:r>
            <a:r>
              <a:rPr lang="en-US" b="1" dirty="0" smtClean="0"/>
              <a:t> Driven </a:t>
            </a:r>
            <a:r>
              <a:rPr lang="en-US" b="1" dirty="0"/>
              <a:t>D</a:t>
            </a:r>
            <a:r>
              <a:rPr lang="en-US" b="1" dirty="0" smtClean="0"/>
              <a:t>rugs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Penetration ____ uncertain</a:t>
            </a:r>
          </a:p>
          <a:p>
            <a:r>
              <a:rPr lang="en-US" b="1" dirty="0" smtClean="0"/>
              <a:t>0.33 or 0.25 MHz_____ deeper penetration</a:t>
            </a:r>
          </a:p>
          <a:p>
            <a:r>
              <a:rPr lang="en-US" b="1" dirty="0" smtClean="0"/>
              <a:t>1.5 and 3 MHz______ cutaneous </a:t>
            </a:r>
            <a:r>
              <a:rPr lang="en-US" b="1" dirty="0" err="1" smtClean="0"/>
              <a:t>anaesthetic</a:t>
            </a:r>
            <a:r>
              <a:rPr lang="en-US" b="1" dirty="0" smtClean="0"/>
              <a:t> effects  ( </a:t>
            </a:r>
            <a:r>
              <a:rPr lang="en-US" b="1" dirty="0" err="1" smtClean="0"/>
              <a:t>lignocane</a:t>
            </a:r>
            <a:r>
              <a:rPr lang="en-US" b="1" dirty="0" smtClean="0"/>
              <a:t>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0086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DRUGS used in </a:t>
            </a:r>
            <a:r>
              <a:rPr lang="en-US" b="1" dirty="0" err="1" smtClean="0"/>
              <a:t>Phonophoresis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443" y="1807362"/>
            <a:ext cx="7125112" cy="4974439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b="1" u="sng" dirty="0" smtClean="0"/>
              <a:t>Anti inflammatory drugs; Hydrocortisone (</a:t>
            </a:r>
            <a:r>
              <a:rPr lang="en-US" b="1" u="sng" dirty="0" err="1" smtClean="0"/>
              <a:t>steriods</a:t>
            </a:r>
            <a:r>
              <a:rPr lang="en-US" b="1" u="sng" dirty="0" smtClean="0"/>
              <a:t>):  </a:t>
            </a:r>
            <a:r>
              <a:rPr lang="en-US" b="1" dirty="0" smtClean="0"/>
              <a:t>10% ointment is more effective than 1%                                                                       indications: psoriasis, scleroderma, bursitis</a:t>
            </a:r>
            <a:endParaRPr lang="en-US" b="1" u="sng" dirty="0" smtClean="0"/>
          </a:p>
          <a:p>
            <a:pPr>
              <a:buFont typeface="+mj-lt"/>
              <a:buAutoNum type="arabicPeriod"/>
            </a:pPr>
            <a:r>
              <a:rPr lang="en-US" b="1" u="sng" dirty="0" smtClean="0"/>
              <a:t>NSAIDS ; salicylates: </a:t>
            </a:r>
            <a:r>
              <a:rPr lang="en-US" b="1" dirty="0" smtClean="0"/>
              <a:t>anti-inflammatory analgesic cream                                                                    pro-inflammatory </a:t>
            </a:r>
            <a:r>
              <a:rPr lang="en-US" b="1" dirty="0" err="1" smtClean="0"/>
              <a:t>vs</a:t>
            </a:r>
            <a:r>
              <a:rPr lang="en-US" b="1" dirty="0" smtClean="0"/>
              <a:t> anti-inflammatory effects</a:t>
            </a:r>
          </a:p>
          <a:p>
            <a:pPr>
              <a:buFont typeface="+mj-lt"/>
              <a:buAutoNum type="arabicPeriod"/>
            </a:pPr>
            <a:r>
              <a:rPr lang="en-US" b="1" u="sng" dirty="0" smtClean="0"/>
              <a:t>Lotions containing zinc oxide, tannic acid, urea and menthol: </a:t>
            </a:r>
            <a:r>
              <a:rPr lang="en-US" b="1" dirty="0" smtClean="0"/>
              <a:t>herpes simplex virus II infections</a:t>
            </a:r>
          </a:p>
          <a:p>
            <a:pPr>
              <a:buFont typeface="+mj-lt"/>
              <a:buAutoNum type="arabicPeriod"/>
            </a:pPr>
            <a:r>
              <a:rPr lang="en-US" b="1" u="sng" dirty="0" smtClean="0"/>
              <a:t>Antibiotics; penicillin: </a:t>
            </a:r>
            <a:r>
              <a:rPr lang="en-US" b="1" dirty="0" smtClean="0"/>
              <a:t>skin infections</a:t>
            </a:r>
            <a:endParaRPr lang="en-US" b="1" u="sng" dirty="0"/>
          </a:p>
          <a:p>
            <a:pPr>
              <a:buFont typeface="+mj-lt"/>
              <a:buAutoNum type="arabicPeriod"/>
            </a:pPr>
            <a:endParaRPr lang="en-US" b="1" u="sng" dirty="0" smtClean="0"/>
          </a:p>
          <a:p>
            <a:pPr>
              <a:buFont typeface="+mj-lt"/>
              <a:buAutoNum type="arabicPeriod"/>
            </a:pP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66586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Application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Drug with suitable gel___ </a:t>
            </a:r>
            <a:r>
              <a:rPr lang="en-US" b="1" dirty="0" err="1" smtClean="0"/>
              <a:t>couplant</a:t>
            </a:r>
            <a:endParaRPr lang="en-US" b="1" dirty="0" smtClean="0"/>
          </a:p>
          <a:p>
            <a:r>
              <a:rPr lang="en-US" b="1" dirty="0" smtClean="0"/>
              <a:t>Applied with spatula</a:t>
            </a:r>
          </a:p>
          <a:p>
            <a:r>
              <a:rPr lang="en-US" b="1" dirty="0" smtClean="0"/>
              <a:t>Rx head to the skin</a:t>
            </a:r>
          </a:p>
          <a:p>
            <a:r>
              <a:rPr lang="en-US" b="1" dirty="0" smtClean="0"/>
              <a:t>1 to 1.5 W/cm2 intensity</a:t>
            </a:r>
          </a:p>
          <a:p>
            <a:r>
              <a:rPr lang="en-US" b="1" dirty="0" smtClean="0"/>
              <a:t>frequency( according to depth of  target tissue)</a:t>
            </a:r>
          </a:p>
          <a:p>
            <a:r>
              <a:rPr lang="en-US" b="1" dirty="0" smtClean="0"/>
              <a:t>Time ______ area</a:t>
            </a:r>
          </a:p>
          <a:p>
            <a:r>
              <a:rPr lang="en-US" b="1" dirty="0" smtClean="0"/>
              <a:t>1min for 10cm2 or 5 min for 25 cm2</a:t>
            </a:r>
          </a:p>
          <a:p>
            <a:r>
              <a:rPr lang="en-US" b="1" dirty="0" smtClean="0"/>
              <a:t>After termination____ clean both skin and Rx head</a:t>
            </a:r>
          </a:p>
          <a:p>
            <a:r>
              <a:rPr lang="en-US" b="1" dirty="0" smtClean="0"/>
              <a:t>Gels are more efficient than creams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0990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Contraindication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b="1" dirty="0" err="1" smtClean="0"/>
              <a:t>Pt</a:t>
            </a:r>
            <a:r>
              <a:rPr lang="en-US" b="1" dirty="0" smtClean="0"/>
              <a:t> cannot eat sea food___ iodine_ antidote _ antihistamine</a:t>
            </a:r>
          </a:p>
          <a:p>
            <a:pPr>
              <a:buFont typeface="+mj-lt"/>
              <a:buAutoNum type="arabicPeriod"/>
            </a:pPr>
            <a:r>
              <a:rPr lang="en-US" b="1" dirty="0" err="1" smtClean="0"/>
              <a:t>Pt</a:t>
            </a:r>
            <a:r>
              <a:rPr lang="en-US" b="1" dirty="0" smtClean="0"/>
              <a:t> sensitive to metals___ zinc_ dermatological consultation for specific antidote</a:t>
            </a:r>
          </a:p>
          <a:p>
            <a:pPr>
              <a:buFont typeface="+mj-lt"/>
              <a:buAutoNum type="arabicPeriod"/>
            </a:pPr>
            <a:r>
              <a:rPr lang="en-US" b="1" dirty="0" smtClean="0"/>
              <a:t>Hydrocortisone___ base of ointment __ </a:t>
            </a:r>
            <a:r>
              <a:rPr lang="en-US" b="1" dirty="0" err="1" smtClean="0"/>
              <a:t>novacine</a:t>
            </a:r>
            <a:r>
              <a:rPr lang="en-US" b="1" dirty="0" smtClean="0"/>
              <a:t>____ antidote antihistamine</a:t>
            </a:r>
          </a:p>
          <a:p>
            <a:pPr>
              <a:buFont typeface="+mj-lt"/>
              <a:buAutoNum type="arabicPeriod"/>
            </a:pPr>
            <a:r>
              <a:rPr lang="en-US" b="1" dirty="0" smtClean="0"/>
              <a:t>Sensitive to </a:t>
            </a:r>
            <a:r>
              <a:rPr lang="en-US" b="1" dirty="0" err="1" smtClean="0"/>
              <a:t>aspirine</a:t>
            </a:r>
            <a:r>
              <a:rPr lang="en-US" b="1" dirty="0" smtClean="0"/>
              <a:t>___ salicylate____ medical consultation</a:t>
            </a:r>
          </a:p>
          <a:p>
            <a:pPr>
              <a:buFont typeface="+mj-lt"/>
              <a:buAutoNum type="arabicPeriod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2486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COMBINATION THERAPY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5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509</Words>
  <Application>Microsoft Office PowerPoint</Application>
  <PresentationFormat>Widescreen</PresentationFormat>
  <Paragraphs>62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Courier New</vt:lpstr>
      <vt:lpstr>Trebuchet MS</vt:lpstr>
      <vt:lpstr>Verdana</vt:lpstr>
      <vt:lpstr>Wingdings 2</vt:lpstr>
      <vt:lpstr>Autumn</vt:lpstr>
      <vt:lpstr>PHONOPHORESIS</vt:lpstr>
      <vt:lpstr>PowerPoint Presentation</vt:lpstr>
      <vt:lpstr>PowerPoint Presentation</vt:lpstr>
      <vt:lpstr>Effects of phonophoresis</vt:lpstr>
      <vt:lpstr>Penetration of Phonophoretically Driven Drugs</vt:lpstr>
      <vt:lpstr>DRUGS used in Phonophoresis</vt:lpstr>
      <vt:lpstr>Application </vt:lpstr>
      <vt:lpstr>Contraindication </vt:lpstr>
      <vt:lpstr>COMBINATION THERAPY</vt:lpstr>
      <vt:lpstr>COMBINATION THERAPY</vt:lpstr>
      <vt:lpstr>PowerPoint Presentation</vt:lpstr>
      <vt:lpstr>PowerPoint Presentation</vt:lpstr>
      <vt:lpstr>PowerPoint Presentation</vt:lpstr>
      <vt:lpstr>Justification to combination therapy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PHONOPHORESIS</dc:title>
  <dc:creator>HP</dc:creator>
  <cp:lastModifiedBy>HP</cp:lastModifiedBy>
  <cp:revision>1</cp:revision>
  <dcterms:created xsi:type="dcterms:W3CDTF">2020-04-16T20:11:09Z</dcterms:created>
  <dcterms:modified xsi:type="dcterms:W3CDTF">2020-04-16T20:12:03Z</dcterms:modified>
</cp:coreProperties>
</file>