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
  </p:notesMasterIdLst>
  <p:sldIdLst>
    <p:sldId id="256" r:id="rId2"/>
    <p:sldId id="265" r:id="rId3"/>
    <p:sldId id="266" r:id="rId4"/>
    <p:sldId id="267" r:id="rId5"/>
    <p:sldId id="258" r:id="rId6"/>
    <p:sldId id="259" r:id="rId7"/>
    <p:sldId id="260" r:id="rId8"/>
    <p:sldId id="261" r:id="rId9"/>
    <p:sldId id="262" r:id="rId10"/>
    <p:sldId id="263"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9146" autoAdjust="0"/>
  </p:normalViewPr>
  <p:slideViewPr>
    <p:cSldViewPr>
      <p:cViewPr varScale="1">
        <p:scale>
          <a:sx n="65" d="100"/>
          <a:sy n="65" d="100"/>
        </p:scale>
        <p:origin x="-1536"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C71878-C04E-4815-8026-7CFDF451655B}" type="datetimeFigureOut">
              <a:rPr lang="en-US" smtClean="0"/>
              <a:t>1/24/2021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3503240-9A7E-4AE7-8302-2C31759A764A}" type="slidenum">
              <a:rPr lang="en-US" smtClean="0"/>
              <a:t>‹#›</a:t>
            </a:fld>
            <a:endParaRPr lang="en-US"/>
          </a:p>
        </p:txBody>
      </p:sp>
    </p:spTree>
    <p:extLst>
      <p:ext uri="{BB962C8B-B14F-4D97-AF65-F5344CB8AC3E}">
        <p14:creationId xmlns:p14="http://schemas.microsoft.com/office/powerpoint/2010/main" val="7949045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3503240-9A7E-4AE7-8302-2C31759A764A}" type="slidenum">
              <a:rPr lang="en-US" smtClean="0"/>
              <a:t>3</a:t>
            </a:fld>
            <a:endParaRPr lang="en-US"/>
          </a:p>
        </p:txBody>
      </p:sp>
    </p:spTree>
    <p:extLst>
      <p:ext uri="{BB962C8B-B14F-4D97-AF65-F5344CB8AC3E}">
        <p14:creationId xmlns:p14="http://schemas.microsoft.com/office/powerpoint/2010/main" val="3601478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7C0C41C-6942-4605-BE81-E195A731A444}" type="datetimeFigureOut">
              <a:rPr lang="en-US" smtClean="0"/>
              <a:t>1/24/2021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D2B753-7702-4D9F-A575-3C8A9702C87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C0C41C-6942-4605-BE81-E195A731A444}" type="datetimeFigureOut">
              <a:rPr lang="en-US" smtClean="0"/>
              <a:t>1/24/2021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D2B753-7702-4D9F-A575-3C8A9702C87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C0C41C-6942-4605-BE81-E195A731A444}" type="datetimeFigureOut">
              <a:rPr lang="en-US" smtClean="0"/>
              <a:t>1/24/2021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D2B753-7702-4D9F-A575-3C8A9702C87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C0C41C-6942-4605-BE81-E195A731A444}" type="datetimeFigureOut">
              <a:rPr lang="en-US" smtClean="0"/>
              <a:t>1/24/2021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D2B753-7702-4D9F-A575-3C8A9702C87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7C0C41C-6942-4605-BE81-E195A731A444}" type="datetimeFigureOut">
              <a:rPr lang="en-US" smtClean="0"/>
              <a:t>1/24/2021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D2B753-7702-4D9F-A575-3C8A9702C87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7C0C41C-6942-4605-BE81-E195A731A444}" type="datetimeFigureOut">
              <a:rPr lang="en-US" smtClean="0"/>
              <a:t>1/24/2021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D2B753-7702-4D9F-A575-3C8A9702C87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7C0C41C-6942-4605-BE81-E195A731A444}" type="datetimeFigureOut">
              <a:rPr lang="en-US" smtClean="0"/>
              <a:t>1/24/2021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D2B753-7702-4D9F-A575-3C8A9702C87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7C0C41C-6942-4605-BE81-E195A731A444}" type="datetimeFigureOut">
              <a:rPr lang="en-US" smtClean="0"/>
              <a:t>1/24/2021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D2B753-7702-4D9F-A575-3C8A9702C87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C0C41C-6942-4605-BE81-E195A731A444}" type="datetimeFigureOut">
              <a:rPr lang="en-US" smtClean="0"/>
              <a:t>1/24/2021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D2B753-7702-4D9F-A575-3C8A9702C87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C0C41C-6942-4605-BE81-E195A731A444}" type="datetimeFigureOut">
              <a:rPr lang="en-US" smtClean="0"/>
              <a:t>1/24/2021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D2B753-7702-4D9F-A575-3C8A9702C87B}"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F7C0C41C-6942-4605-BE81-E195A731A444}" type="datetimeFigureOut">
              <a:rPr lang="en-US" smtClean="0"/>
              <a:t>1/24/2021</a:t>
            </a:fld>
            <a:endParaRPr lang="en-US"/>
          </a:p>
        </p:txBody>
      </p:sp>
      <p:sp>
        <p:nvSpPr>
          <p:cNvPr id="9" name="Slide Number Placeholder 8"/>
          <p:cNvSpPr>
            <a:spLocks noGrp="1"/>
          </p:cNvSpPr>
          <p:nvPr>
            <p:ph type="sldNum" sz="quarter" idx="11"/>
          </p:nvPr>
        </p:nvSpPr>
        <p:spPr/>
        <p:txBody>
          <a:bodyPr/>
          <a:lstStyle/>
          <a:p>
            <a:fld id="{34D2B753-7702-4D9F-A575-3C8A9702C87B}"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34D2B753-7702-4D9F-A575-3C8A9702C87B}"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F7C0C41C-6942-4605-BE81-E195A731A444}" type="datetimeFigureOut">
              <a:rPr lang="en-US" smtClean="0"/>
              <a:t>1/24/2021</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800" b="1" dirty="0" smtClean="0">
                <a:latin typeface="Times New Roman" pitchFamily="18" charset="0"/>
                <a:cs typeface="Times New Roman" pitchFamily="18" charset="0"/>
              </a:rPr>
              <a:t>Topic: Equity and Equality</a:t>
            </a:r>
            <a:endParaRPr lang="en-US" sz="4800" b="1" dirty="0">
              <a:latin typeface="Times New Roman" pitchFamily="18" charset="0"/>
              <a:cs typeface="Times New Roman" pitchFamily="18" charset="0"/>
            </a:endParaRPr>
          </a:p>
        </p:txBody>
      </p:sp>
      <p:sp>
        <p:nvSpPr>
          <p:cNvPr id="3" name="Subtitle 2"/>
          <p:cNvSpPr>
            <a:spLocks noGrp="1"/>
          </p:cNvSpPr>
          <p:nvPr>
            <p:ph type="subTitle" idx="1"/>
          </p:nvPr>
        </p:nvSpPr>
        <p:spPr/>
        <p:txBody>
          <a:bodyPr>
            <a:normAutofit/>
          </a:bodyPr>
          <a:lstStyle/>
          <a:p>
            <a:r>
              <a:rPr lang="en-US" sz="4000" b="1" dirty="0" smtClean="0">
                <a:latin typeface="Times New Roman" pitchFamily="18" charset="0"/>
                <a:cs typeface="Times New Roman" pitchFamily="18" charset="0"/>
              </a:rPr>
              <a:t>Instructor: Farheen Malik</a:t>
            </a:r>
            <a:endParaRPr lang="en-US" sz="4000" b="1" dirty="0">
              <a:latin typeface="Times New Roman" pitchFamily="18" charset="0"/>
              <a:cs typeface="Times New Roman" pitchFamily="18" charset="0"/>
            </a:endParaRPr>
          </a:p>
        </p:txBody>
      </p:sp>
    </p:spTree>
    <p:extLst>
      <p:ext uri="{BB962C8B-B14F-4D97-AF65-F5344CB8AC3E}">
        <p14:creationId xmlns:p14="http://schemas.microsoft.com/office/powerpoint/2010/main" val="18322020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a:solidFill>
                  <a:schemeClr val="tx1"/>
                </a:solidFill>
                <a:latin typeface="Times New Roman" pitchFamily="18" charset="0"/>
                <a:cs typeface="Times New Roman" pitchFamily="18" charset="0"/>
              </a:rPr>
              <a:t>EDUCATION AND TERRORISM</a:t>
            </a:r>
            <a:r>
              <a:rPr lang="en-US" sz="4800" b="1" dirty="0">
                <a:solidFill>
                  <a:srgbClr val="C00000"/>
                </a:solidFill>
                <a:latin typeface="Times New Roman" pitchFamily="18" charset="0"/>
                <a:cs typeface="Times New Roman" pitchFamily="18" charset="0"/>
              </a:rPr>
              <a:t/>
            </a:r>
            <a:br>
              <a:rPr lang="en-US" sz="4800" b="1" dirty="0">
                <a:solidFill>
                  <a:srgbClr val="C00000"/>
                </a:solidFill>
                <a:latin typeface="Times New Roman" pitchFamily="18" charset="0"/>
                <a:cs typeface="Times New Roman" pitchFamily="18" charset="0"/>
              </a:rPr>
            </a:br>
            <a:endParaRPr lang="en-US" dirty="0"/>
          </a:p>
        </p:txBody>
      </p:sp>
      <p:sp>
        <p:nvSpPr>
          <p:cNvPr id="3" name="Content Placeholder 2"/>
          <p:cNvSpPr>
            <a:spLocks noGrp="1"/>
          </p:cNvSpPr>
          <p:nvPr>
            <p:ph idx="1"/>
          </p:nvPr>
        </p:nvSpPr>
        <p:spPr/>
        <p:txBody>
          <a:bodyPr/>
          <a:lstStyle/>
          <a:p>
            <a:pPr marL="457200" indent="-457200" algn="just"/>
            <a:r>
              <a:rPr lang="en-US" sz="2400" dirty="0">
                <a:latin typeface="Times New Roman" pitchFamily="18" charset="0"/>
                <a:cs typeface="Times New Roman" pitchFamily="18" charset="0"/>
              </a:rPr>
              <a:t>Education is the world’s vaccine against </a:t>
            </a:r>
            <a:r>
              <a:rPr lang="en-US" sz="2400" dirty="0" smtClean="0">
                <a:latin typeface="Times New Roman" pitchFamily="18" charset="0"/>
                <a:cs typeface="Times New Roman" pitchFamily="18" charset="0"/>
              </a:rPr>
              <a:t>terrorism. The</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major destructive force of terrorism is fear. However, we can reduce fear by building up our knowledge of terrorism. </a:t>
            </a:r>
          </a:p>
          <a:p>
            <a:pPr marL="457200" indent="-457200" algn="just"/>
            <a:endParaRPr lang="en-US" sz="2400" dirty="0" smtClean="0">
              <a:latin typeface="Times New Roman" pitchFamily="18" charset="0"/>
              <a:cs typeface="Times New Roman" pitchFamily="18" charset="0"/>
            </a:endParaRPr>
          </a:p>
          <a:p>
            <a:pPr marL="457200" indent="-457200" algn="just"/>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teacher in the classroom teaches, and reduces fear. He is a calming influence, siphoning off the fear. By learning the history and fact about terrorism, we can understand how best help ourselves, family and friends</a:t>
            </a:r>
            <a:r>
              <a:rPr lang="en-US" sz="2400" dirty="0">
                <a:solidFill>
                  <a:srgbClr val="FFFF00"/>
                </a:solidFill>
                <a:latin typeface="Times New Roman" pitchFamily="18" charset="0"/>
                <a:cs typeface="Times New Roman" pitchFamily="18" charset="0"/>
              </a:rPr>
              <a:t>.</a:t>
            </a:r>
          </a:p>
          <a:p>
            <a:endParaRPr lang="en-US" dirty="0"/>
          </a:p>
        </p:txBody>
      </p:sp>
    </p:spTree>
    <p:extLst>
      <p:ext uri="{BB962C8B-B14F-4D97-AF65-F5344CB8AC3E}">
        <p14:creationId xmlns:p14="http://schemas.microsoft.com/office/powerpoint/2010/main" val="15208217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en-US" sz="4000" b="1" dirty="0">
                <a:latin typeface="Times New Roman" pitchFamily="18" charset="0"/>
                <a:cs typeface="Times New Roman" pitchFamily="18" charset="0"/>
              </a:rPr>
              <a:t>Equity and Equality in Education</a:t>
            </a:r>
            <a:r>
              <a:rPr lang="en-US" sz="4800" b="1" dirty="0">
                <a:latin typeface="Times New Roman" pitchFamily="18" charset="0"/>
                <a:cs typeface="Times New Roman" pitchFamily="18" charset="0"/>
              </a:rPr>
              <a:t/>
            </a:r>
            <a:br>
              <a:rPr lang="en-US" sz="4800" b="1" dirty="0">
                <a:latin typeface="Times New Roman" pitchFamily="18" charset="0"/>
                <a:cs typeface="Times New Roman" pitchFamily="18" charset="0"/>
              </a:rPr>
            </a:br>
            <a:endParaRPr lang="en-US" dirty="0"/>
          </a:p>
        </p:txBody>
      </p:sp>
      <p:sp>
        <p:nvSpPr>
          <p:cNvPr id="3" name="Content Placeholder 2"/>
          <p:cNvSpPr>
            <a:spLocks noGrp="1"/>
          </p:cNvSpPr>
          <p:nvPr>
            <p:ph idx="1"/>
          </p:nvPr>
        </p:nvSpPr>
        <p:spPr>
          <a:xfrm>
            <a:off x="457200" y="2057400"/>
            <a:ext cx="7620000" cy="4343400"/>
          </a:xfrm>
        </p:spPr>
        <p:txBody>
          <a:bodyPr>
            <a:normAutofit/>
          </a:bodyPr>
          <a:lstStyle/>
          <a:p>
            <a:pPr algn="just"/>
            <a:r>
              <a:rPr lang="en-US" sz="2400" b="1" dirty="0">
                <a:latin typeface="Times New Roman" pitchFamily="18" charset="0"/>
                <a:cs typeface="Times New Roman" pitchFamily="18" charset="0"/>
              </a:rPr>
              <a:t>Equity</a:t>
            </a:r>
          </a:p>
          <a:p>
            <a:pPr algn="just"/>
            <a:r>
              <a:rPr lang="en-US" sz="2400" dirty="0">
                <a:latin typeface="Times New Roman" pitchFamily="18" charset="0"/>
                <a:cs typeface="Times New Roman" pitchFamily="18" charset="0"/>
              </a:rPr>
              <a:t>Method of distributing resources to groups and is linked to excellence regardless of race, ethnicity, economic status</a:t>
            </a:r>
            <a:r>
              <a:rPr lang="en-US" sz="2400" dirty="0" smtClean="0">
                <a:latin typeface="Times New Roman" pitchFamily="18" charset="0"/>
                <a:cs typeface="Times New Roman" pitchFamily="18" charset="0"/>
              </a:rPr>
              <a:t>.</a:t>
            </a:r>
            <a:r>
              <a:rPr lang="en-US" sz="2400" dirty="0">
                <a:latin typeface="Times New Roman" pitchFamily="18" charset="0"/>
                <a:cs typeface="Times New Roman" pitchFamily="18" charset="0"/>
              </a:rPr>
              <a:t> In education, the term equity refers to the principle of fairness. While it is often used interchangeably with the related principle of equality, equity encompasses a wide variety of educational models, programs, and strategies that may be considered fair, but not necessarily equal.</a:t>
            </a:r>
            <a:endParaRPr lang="en-US" sz="2400" dirty="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626943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2362200"/>
            <a:ext cx="7620000" cy="4038600"/>
          </a:xfrm>
        </p:spPr>
        <p:txBody>
          <a:bodyPr>
            <a:normAutofit/>
          </a:bodyPr>
          <a:lstStyle/>
          <a:p>
            <a:pPr algn="just"/>
            <a:r>
              <a:rPr lang="en-US" sz="2400" dirty="0">
                <a:latin typeface="Times New Roman" pitchFamily="18" charset="0"/>
                <a:cs typeface="Times New Roman" pitchFamily="18" charset="0"/>
              </a:rPr>
              <a:t>An equitable education system helps all students develop the knowledge and skills they need to be engaged and become productive members of society. More importantly, giving all children an equitable start would lead to better economic and social outcomes for individuals, for regions, and for our </a:t>
            </a:r>
            <a:r>
              <a:rPr lang="en-US" sz="2400" dirty="0" smtClean="0">
                <a:latin typeface="Times New Roman" pitchFamily="18" charset="0"/>
                <a:cs typeface="Times New Roman" pitchFamily="18" charset="0"/>
              </a:rPr>
              <a:t>nation.</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7874733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Equality</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US" sz="2400" dirty="0">
                <a:latin typeface="Times New Roman" pitchFamily="18" charset="0"/>
                <a:cs typeface="Times New Roman" pitchFamily="18" charset="0"/>
              </a:rPr>
              <a:t>An equitable education system helps all students develop the knowledge and skills they need to be engaged and become productive members of society. More importantly, giving all children an equitable start would lead to better economic and social outcomes for individuals, for regions, and for our </a:t>
            </a:r>
            <a:r>
              <a:rPr lang="en-US" sz="2400" dirty="0" smtClean="0">
                <a:latin typeface="Times New Roman" pitchFamily="18" charset="0"/>
                <a:cs typeface="Times New Roman" pitchFamily="18" charset="0"/>
              </a:rPr>
              <a:t>nation</a:t>
            </a:r>
          </a:p>
          <a:p>
            <a:pPr algn="just"/>
            <a:r>
              <a:rPr lang="en-US" sz="2400" dirty="0">
                <a:latin typeface="Times New Roman" pitchFamily="18" charset="0"/>
                <a:cs typeface="Times New Roman" pitchFamily="18" charset="0"/>
              </a:rPr>
              <a:t>Equality of educational opportunity implies that educational services should be accessible to everyone respectful of their abilities and interests. Using technology in education has been considered to increase access to both knowledge and resources for </a:t>
            </a:r>
            <a:r>
              <a:rPr lang="en-US" sz="2400" dirty="0" smtClean="0">
                <a:latin typeface="Times New Roman" pitchFamily="18" charset="0"/>
                <a:cs typeface="Times New Roman" pitchFamily="18" charset="0"/>
              </a:rPr>
              <a:t>students</a:t>
            </a:r>
            <a:r>
              <a:rPr lang="en-US" sz="2400" dirty="0" smtClean="0"/>
              <a:t>.</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36578309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Types of Equity</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marL="457200" indent="-457200" algn="just"/>
            <a:r>
              <a:rPr lang="en-US" sz="2400" b="1" dirty="0">
                <a:latin typeface="Times New Roman" pitchFamily="18" charset="0"/>
                <a:cs typeface="Times New Roman" pitchFamily="18" charset="0"/>
              </a:rPr>
              <a:t>Horizontal equity</a:t>
            </a:r>
          </a:p>
          <a:p>
            <a:pPr algn="just"/>
            <a:r>
              <a:rPr lang="en-US" sz="2400" dirty="0">
                <a:latin typeface="Times New Roman" pitchFamily="18" charset="0"/>
                <a:cs typeface="Times New Roman" pitchFamily="18" charset="0"/>
              </a:rPr>
              <a:t>     People with a similar ability to pay taxes should pay    the same or similar amounts. </a:t>
            </a:r>
          </a:p>
          <a:p>
            <a:pPr marL="457200" indent="-457200" algn="just"/>
            <a:r>
              <a:rPr lang="en-US" sz="2400" b="1" dirty="0">
                <a:latin typeface="Times New Roman" pitchFamily="18" charset="0"/>
                <a:cs typeface="Times New Roman" pitchFamily="18" charset="0"/>
              </a:rPr>
              <a:t>Vertical equity</a:t>
            </a:r>
          </a:p>
          <a:p>
            <a:pPr algn="just"/>
            <a:r>
              <a:rPr lang="en-US" sz="2400" dirty="0">
                <a:latin typeface="Times New Roman" pitchFamily="18" charset="0"/>
                <a:cs typeface="Times New Roman" pitchFamily="18" charset="0"/>
              </a:rPr>
              <a:t>   People with a greater ability to pay taxes should pay more. </a:t>
            </a:r>
            <a:endParaRPr lang="en-US" sz="2400" dirty="0" smtClean="0">
              <a:latin typeface="Times New Roman" pitchFamily="18" charset="0"/>
              <a:cs typeface="Times New Roman" pitchFamily="18" charset="0"/>
            </a:endParaRPr>
          </a:p>
          <a:p>
            <a:pPr marL="457200" indent="-457200" algn="just"/>
            <a:r>
              <a:rPr lang="en-US" sz="2400" b="1" dirty="0">
                <a:latin typeface="Times New Roman" pitchFamily="18" charset="0"/>
                <a:cs typeface="Times New Roman" pitchFamily="18" charset="0"/>
              </a:rPr>
              <a:t>Equal Human Rights </a:t>
            </a:r>
          </a:p>
          <a:p>
            <a:pPr algn="just"/>
            <a:r>
              <a:rPr lang="en-US" sz="2400" dirty="0">
                <a:latin typeface="Times New Roman" pitchFamily="18" charset="0"/>
                <a:cs typeface="Times New Roman" pitchFamily="18" charset="0"/>
              </a:rPr>
              <a:t>Social Equality, Gender Equality, Religious Rights,</a:t>
            </a:r>
          </a:p>
          <a:p>
            <a:pPr marL="457200" indent="-457200" algn="just"/>
            <a:r>
              <a:rPr lang="en-US" sz="2400" b="1" dirty="0">
                <a:latin typeface="Times New Roman" pitchFamily="18" charset="0"/>
                <a:cs typeface="Times New Roman" pitchFamily="18" charset="0"/>
              </a:rPr>
              <a:t>Equality of Income</a:t>
            </a:r>
          </a:p>
          <a:p>
            <a:pPr algn="just"/>
            <a:r>
              <a:rPr lang="en-US" sz="2400" dirty="0">
                <a:latin typeface="Times New Roman" pitchFamily="18" charset="0"/>
                <a:cs typeface="Times New Roman" pitchFamily="18" charset="0"/>
              </a:rPr>
              <a:t>Labor wage and Taxes</a:t>
            </a:r>
          </a:p>
          <a:p>
            <a:endParaRPr lang="en-US" dirty="0"/>
          </a:p>
        </p:txBody>
      </p:sp>
    </p:spTree>
    <p:extLst>
      <p:ext uri="{BB962C8B-B14F-4D97-AF65-F5344CB8AC3E}">
        <p14:creationId xmlns:p14="http://schemas.microsoft.com/office/powerpoint/2010/main" val="32557614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a:latin typeface="Times New Roman" pitchFamily="18" charset="0"/>
                <a:cs typeface="Times New Roman" pitchFamily="18" charset="0"/>
              </a:rPr>
              <a:t>Adequacy in Education</a:t>
            </a:r>
            <a:r>
              <a:rPr lang="en-US" sz="4800" b="1" dirty="0">
                <a:latin typeface="Times New Roman" pitchFamily="18" charset="0"/>
                <a:cs typeface="Times New Roman" pitchFamily="18" charset="0"/>
              </a:rPr>
              <a:t/>
            </a:r>
            <a:br>
              <a:rPr lang="en-US" sz="4800" b="1" dirty="0">
                <a:latin typeface="Times New Roman" pitchFamily="18" charset="0"/>
                <a:cs typeface="Times New Roman" pitchFamily="18" charset="0"/>
              </a:rPr>
            </a:br>
            <a:endParaRPr lang="en-US" dirty="0"/>
          </a:p>
        </p:txBody>
      </p:sp>
      <p:sp>
        <p:nvSpPr>
          <p:cNvPr id="3" name="Content Placeholder 2"/>
          <p:cNvSpPr>
            <a:spLocks noGrp="1"/>
          </p:cNvSpPr>
          <p:nvPr>
            <p:ph idx="1"/>
          </p:nvPr>
        </p:nvSpPr>
        <p:spPr/>
        <p:txBody>
          <a:bodyPr/>
          <a:lstStyle/>
          <a:p>
            <a:pPr algn="just"/>
            <a:r>
              <a:rPr lang="en-US" sz="2400" b="1" dirty="0">
                <a:latin typeface="Times New Roman" pitchFamily="18" charset="0"/>
                <a:cs typeface="Times New Roman" pitchFamily="18" charset="0"/>
              </a:rPr>
              <a:t>What is Adequacy?</a:t>
            </a:r>
          </a:p>
          <a:p>
            <a:pPr marL="457200" indent="-457200" algn="just"/>
            <a:r>
              <a:rPr lang="en-US" sz="2400" dirty="0">
                <a:latin typeface="Times New Roman" pitchFamily="18" charset="0"/>
                <a:cs typeface="Times New Roman" pitchFamily="18" charset="0"/>
              </a:rPr>
              <a:t>Adequacy is the state of being sufficient for the purpose concerned.</a:t>
            </a:r>
          </a:p>
          <a:p>
            <a:pPr marL="457200" indent="-457200" algn="just"/>
            <a:r>
              <a:rPr lang="en-US" sz="2400" dirty="0">
                <a:latin typeface="Times New Roman" pitchFamily="18" charset="0"/>
                <a:cs typeface="Times New Roman" pitchFamily="18" charset="0"/>
              </a:rPr>
              <a:t>A careful test maker should never assume that the instrument he constructed is capable of measuring all the factual knowledge or skills that a pupil has acquired in school.</a:t>
            </a:r>
          </a:p>
          <a:p>
            <a:pPr algn="just"/>
            <a:r>
              <a:rPr lang="en-US" sz="2400" b="1" dirty="0">
                <a:latin typeface="Times New Roman" pitchFamily="18" charset="0"/>
                <a:cs typeface="Times New Roman" pitchFamily="18" charset="0"/>
              </a:rPr>
              <a:t>E.g. </a:t>
            </a:r>
            <a:r>
              <a:rPr lang="en-US" sz="2400" dirty="0">
                <a:latin typeface="Times New Roman" pitchFamily="18" charset="0"/>
                <a:cs typeface="Times New Roman" pitchFamily="18" charset="0"/>
              </a:rPr>
              <a:t>before loading a material into the cart samples are taken from the material to check the quality of the product in the same way a test maker constructs test items and accepts the scores as representative of pupil’s achievement</a:t>
            </a:r>
            <a:endParaRPr lang="en-US" dirty="0"/>
          </a:p>
        </p:txBody>
      </p:sp>
    </p:spTree>
    <p:extLst>
      <p:ext uri="{BB962C8B-B14F-4D97-AF65-F5344CB8AC3E}">
        <p14:creationId xmlns:p14="http://schemas.microsoft.com/office/powerpoint/2010/main" val="31564029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457200" indent="-457200" algn="just"/>
            <a:r>
              <a:rPr lang="en-US" sz="2400" dirty="0">
                <a:latin typeface="Times New Roman" pitchFamily="18" charset="0"/>
                <a:cs typeface="Times New Roman" pitchFamily="18" charset="0"/>
              </a:rPr>
              <a:t>Local gov’ts began offering free public education in colonial times. Today, elementary and high school education remains a local responsibility under state guidelines. The local school district is the basic administrative unit.</a:t>
            </a:r>
          </a:p>
          <a:p>
            <a:pPr marL="457200" indent="-457200" algn="just"/>
            <a:r>
              <a:rPr lang="en-US" sz="2400" dirty="0">
                <a:latin typeface="Times New Roman" pitchFamily="18" charset="0"/>
                <a:cs typeface="Times New Roman" pitchFamily="18" charset="0"/>
              </a:rPr>
              <a:t>The federal gov’t provides some school funding but imposes rules, such as prohibiting gender discrimination and meeting the needs of disabled students</a:t>
            </a:r>
            <a:r>
              <a:rPr lang="en-US" sz="2400" dirty="0">
                <a:solidFill>
                  <a:srgbClr val="FF0000"/>
                </a:solidFill>
                <a:latin typeface="Times New Roman" pitchFamily="18" charset="0"/>
                <a:cs typeface="Times New Roman" pitchFamily="18" charset="0"/>
              </a:rPr>
              <a:t>.</a:t>
            </a:r>
          </a:p>
          <a:p>
            <a:endParaRPr lang="en-US" dirty="0"/>
          </a:p>
        </p:txBody>
      </p:sp>
    </p:spTree>
    <p:extLst>
      <p:ext uri="{BB962C8B-B14F-4D97-AF65-F5344CB8AC3E}">
        <p14:creationId xmlns:p14="http://schemas.microsoft.com/office/powerpoint/2010/main" val="33404056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457200" indent="-457200" algn="just"/>
            <a:r>
              <a:rPr lang="en-US" sz="2400" dirty="0">
                <a:latin typeface="Times New Roman" pitchFamily="18" charset="0"/>
                <a:cs typeface="Times New Roman" pitchFamily="18" charset="0"/>
              </a:rPr>
              <a:t>Non-financial problems include low test scores, high dropout rates and crime and violence on school property. Many of these problems are rooted in broader social problems, such as poverty, broken families and substance abuse.</a:t>
            </a:r>
          </a:p>
          <a:p>
            <a:pPr marL="457200" indent="-457200" algn="just"/>
            <a:endParaRPr lang="en-US" sz="2400" dirty="0" smtClean="0">
              <a:latin typeface="Times New Roman" pitchFamily="18" charset="0"/>
              <a:cs typeface="Times New Roman" pitchFamily="18" charset="0"/>
            </a:endParaRPr>
          </a:p>
          <a:p>
            <a:pPr marL="457200" indent="-457200" algn="just"/>
            <a:r>
              <a:rPr lang="en-US" sz="2400" dirty="0" smtClean="0">
                <a:latin typeface="Times New Roman" pitchFamily="18" charset="0"/>
                <a:cs typeface="Times New Roman" pitchFamily="18" charset="0"/>
              </a:rPr>
              <a:t>To </a:t>
            </a:r>
            <a:r>
              <a:rPr lang="en-US" sz="2400" dirty="0">
                <a:latin typeface="Times New Roman" pitchFamily="18" charset="0"/>
                <a:cs typeface="Times New Roman" pitchFamily="18" charset="0"/>
              </a:rPr>
              <a:t>improve academic performance, many states are trying charter schools. These schools receive state funding but are excused from meeting many regulations to encourage innovation.</a:t>
            </a:r>
          </a:p>
          <a:p>
            <a:endParaRPr lang="en-US" dirty="0"/>
          </a:p>
        </p:txBody>
      </p:sp>
    </p:spTree>
    <p:extLst>
      <p:ext uri="{BB962C8B-B14F-4D97-AF65-F5344CB8AC3E}">
        <p14:creationId xmlns:p14="http://schemas.microsoft.com/office/powerpoint/2010/main" val="15769784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a:latin typeface="Times New Roman" pitchFamily="18" charset="0"/>
                <a:cs typeface="Times New Roman" pitchFamily="18" charset="0"/>
              </a:rPr>
              <a:t>Terrorism</a:t>
            </a:r>
            <a:r>
              <a:rPr lang="en-US" sz="4800" b="1" dirty="0">
                <a:latin typeface="Times New Roman" pitchFamily="18" charset="0"/>
                <a:cs typeface="Times New Roman" pitchFamily="18" charset="0"/>
              </a:rPr>
              <a:t/>
            </a:r>
            <a:br>
              <a:rPr lang="en-US" sz="4800" b="1" dirty="0">
                <a:latin typeface="Times New Roman" pitchFamily="18" charset="0"/>
                <a:cs typeface="Times New Roman" pitchFamily="18" charset="0"/>
              </a:rPr>
            </a:br>
            <a:endParaRPr lang="en-US" dirty="0"/>
          </a:p>
        </p:txBody>
      </p:sp>
      <p:sp>
        <p:nvSpPr>
          <p:cNvPr id="3" name="Content Placeholder 2"/>
          <p:cNvSpPr>
            <a:spLocks noGrp="1"/>
          </p:cNvSpPr>
          <p:nvPr>
            <p:ph idx="1"/>
          </p:nvPr>
        </p:nvSpPr>
        <p:spPr/>
        <p:txBody>
          <a:bodyPr>
            <a:normAutofit/>
          </a:bodyPr>
          <a:lstStyle/>
          <a:p>
            <a:pPr algn="just"/>
            <a:r>
              <a:rPr lang="en-US" dirty="0"/>
              <a:t> </a:t>
            </a:r>
            <a:r>
              <a:rPr lang="en-US" sz="2800" b="1" dirty="0">
                <a:latin typeface="Times New Roman" pitchFamily="18" charset="0"/>
                <a:cs typeface="Times New Roman" pitchFamily="18" charset="0"/>
              </a:rPr>
              <a:t>Terrorism</a:t>
            </a:r>
          </a:p>
          <a:p>
            <a:pPr marL="114300" indent="0" algn="just">
              <a:buNone/>
            </a:pPr>
            <a:r>
              <a:rPr lang="en-US" sz="2400" dirty="0" smtClean="0">
                <a:latin typeface="Times New Roman" pitchFamily="18" charset="0"/>
                <a:cs typeface="Times New Roman" pitchFamily="18" charset="0"/>
              </a:rPr>
              <a:t>Terrorism </a:t>
            </a:r>
            <a:r>
              <a:rPr lang="en-US" sz="2400" dirty="0">
                <a:latin typeface="Times New Roman" pitchFamily="18" charset="0"/>
                <a:cs typeface="Times New Roman" pitchFamily="18" charset="0"/>
              </a:rPr>
              <a:t>is the use or threatened use of force designed   to bring about political change.</a:t>
            </a:r>
          </a:p>
          <a:p>
            <a:pPr algn="just"/>
            <a:endParaRPr lang="en-US" sz="2400" dirty="0">
              <a:latin typeface="Times New Roman" pitchFamily="18" charset="0"/>
              <a:cs typeface="Times New Roman" pitchFamily="18" charset="0"/>
            </a:endParaRPr>
          </a:p>
          <a:p>
            <a:pPr marL="114300" indent="0" algn="just">
              <a:buNone/>
            </a:pPr>
            <a:r>
              <a:rPr lang="en-US" sz="2400" b="1" dirty="0" smtClean="0">
                <a:latin typeface="Times New Roman" pitchFamily="18" charset="0"/>
                <a:cs typeface="Times New Roman" pitchFamily="18" charset="0"/>
              </a:rPr>
              <a:t>TYPES </a:t>
            </a:r>
            <a:r>
              <a:rPr lang="en-US" sz="2400" b="1" dirty="0">
                <a:latin typeface="Times New Roman" pitchFamily="18" charset="0"/>
                <a:cs typeface="Times New Roman" pitchFamily="18" charset="0"/>
              </a:rPr>
              <a:t>OF Terrorism</a:t>
            </a:r>
          </a:p>
          <a:p>
            <a:pPr marL="457200" indent="-457200" algn="just"/>
            <a:r>
              <a:rPr lang="en-US" sz="2400" dirty="0">
                <a:latin typeface="Times New Roman" pitchFamily="18" charset="0"/>
                <a:cs typeface="Times New Roman" pitchFamily="18" charset="0"/>
              </a:rPr>
              <a:t>National Terrorism</a:t>
            </a:r>
          </a:p>
          <a:p>
            <a:pPr marL="457200" indent="-457200" algn="just"/>
            <a:r>
              <a:rPr lang="en-US" sz="2400" dirty="0">
                <a:latin typeface="Times New Roman" pitchFamily="18" charset="0"/>
                <a:cs typeface="Times New Roman" pitchFamily="18" charset="0"/>
              </a:rPr>
              <a:t>International Terrorism</a:t>
            </a:r>
          </a:p>
          <a:p>
            <a:endParaRPr lang="en-US" dirty="0"/>
          </a:p>
        </p:txBody>
      </p:sp>
    </p:spTree>
    <p:extLst>
      <p:ext uri="{BB962C8B-B14F-4D97-AF65-F5344CB8AC3E}">
        <p14:creationId xmlns:p14="http://schemas.microsoft.com/office/powerpoint/2010/main" val="223868822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78</TotalTime>
  <Words>418</Words>
  <Application>Microsoft Office PowerPoint</Application>
  <PresentationFormat>On-screen Show (4:3)</PresentationFormat>
  <Paragraphs>40</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Adjacency</vt:lpstr>
      <vt:lpstr>Topic: Equity and Equality</vt:lpstr>
      <vt:lpstr>Equity and Equality in Education </vt:lpstr>
      <vt:lpstr>PowerPoint Presentation</vt:lpstr>
      <vt:lpstr>Equality</vt:lpstr>
      <vt:lpstr>Types of Equity</vt:lpstr>
      <vt:lpstr>Adequacy in Education </vt:lpstr>
      <vt:lpstr>PowerPoint Presentation</vt:lpstr>
      <vt:lpstr>PowerPoint Presentation</vt:lpstr>
      <vt:lpstr>Terrorism </vt:lpstr>
      <vt:lpstr>EDUCATION AND TERRORISM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computer fix</dc:creator>
  <cp:lastModifiedBy>computer fix</cp:lastModifiedBy>
  <cp:revision>7</cp:revision>
  <dcterms:created xsi:type="dcterms:W3CDTF">2021-01-23T13:36:17Z</dcterms:created>
  <dcterms:modified xsi:type="dcterms:W3CDTF">2021-01-25T06:51:25Z</dcterms:modified>
</cp:coreProperties>
</file>