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5" r:id="rId2"/>
    <p:sldId id="256" r:id="rId3"/>
    <p:sldId id="268" r:id="rId4"/>
    <p:sldId id="273" r:id="rId5"/>
    <p:sldId id="257" r:id="rId6"/>
    <p:sldId id="258" r:id="rId7"/>
    <p:sldId id="259" r:id="rId8"/>
    <p:sldId id="260" r:id="rId9"/>
    <p:sldId id="262" r:id="rId10"/>
    <p:sldId id="263" r:id="rId11"/>
    <p:sldId id="264" r:id="rId12"/>
    <p:sldId id="265" r:id="rId13"/>
    <p:sldId id="274" r:id="rId14"/>
    <p:sldId id="276" r:id="rId15"/>
    <p:sldId id="277" r:id="rId16"/>
    <p:sldId id="266" r:id="rId17"/>
    <p:sldId id="267"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7" y="495005"/>
            <a:ext cx="11230377" cy="58985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1619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100" b="1" dirty="0"/>
              <a:t>C</a:t>
            </a:r>
            <a:r>
              <a:rPr lang="en-US" sz="3100" b="1" dirty="0" smtClean="0"/>
              <a:t>over Crops</a:t>
            </a:r>
            <a:r>
              <a:rPr lang="en-US" dirty="0"/>
              <a:t/>
            </a:r>
            <a:br>
              <a:rPr lang="en-US" dirty="0"/>
            </a:br>
            <a:endParaRPr lang="en-US" dirty="0"/>
          </a:p>
        </p:txBody>
      </p:sp>
      <p:sp>
        <p:nvSpPr>
          <p:cNvPr id="3" name="Content Placeholder 2"/>
          <p:cNvSpPr>
            <a:spLocks noGrp="1"/>
          </p:cNvSpPr>
          <p:nvPr>
            <p:ph idx="1"/>
          </p:nvPr>
        </p:nvSpPr>
        <p:spPr>
          <a:xfrm>
            <a:off x="5885645" y="1252587"/>
            <a:ext cx="5131278" cy="4893735"/>
          </a:xfrm>
        </p:spPr>
        <p:txBody>
          <a:bodyPr>
            <a:normAutofit/>
          </a:bodyPr>
          <a:lstStyle/>
          <a:p>
            <a:r>
              <a:rPr lang="en-US" sz="2000" dirty="0" smtClean="0"/>
              <a:t>Cover </a:t>
            </a:r>
            <a:r>
              <a:rPr lang="en-US" sz="2000" dirty="0"/>
              <a:t>crops can protect the soil, add nutrients, prevent weed growth, aerate the soil with deep root systems, and fertilize the soil by building organic matter when plowed under. Sometimes referred to as "green manure crops," cover crops also conserve soil moisture and feed the soil's </a:t>
            </a:r>
            <a:r>
              <a:rPr lang="en-US" sz="2000" dirty="0" smtClean="0"/>
              <a:t>micro flora </a:t>
            </a:r>
            <a:r>
              <a:rPr lang="en-US" sz="2000" dirty="0"/>
              <a:t>and fauna, such as earthworms. By encouraging the lifecycles of beneficial soil organisms, problematic bacteria, fungi, nematodes, diseases and insects are prevented from proliferating.</a:t>
            </a:r>
          </a:p>
          <a:p>
            <a:endParaRPr lang="en-US" dirty="0"/>
          </a:p>
        </p:txBody>
      </p:sp>
      <p:sp>
        <p:nvSpPr>
          <p:cNvPr id="4" name="Text Placeholder 3"/>
          <p:cNvSpPr>
            <a:spLocks noGrp="1"/>
          </p:cNvSpPr>
          <p:nvPr>
            <p:ph type="body" sz="half" idx="2"/>
          </p:nvPr>
        </p:nvSpPr>
        <p:spPr/>
        <p:txBody>
          <a:bodyPr/>
          <a:lstStyle/>
          <a:p>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87" y="3031064"/>
            <a:ext cx="5113857" cy="3253826"/>
          </a:xfrm>
          <a:prstGeom prst="rect">
            <a:avLst/>
          </a:prstGeom>
        </p:spPr>
      </p:pic>
    </p:spTree>
    <p:extLst>
      <p:ext uri="{BB962C8B-B14F-4D97-AF65-F5344CB8AC3E}">
        <p14:creationId xmlns:p14="http://schemas.microsoft.com/office/powerpoint/2010/main" val="162266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594" y="1034322"/>
            <a:ext cx="5856721" cy="1644484"/>
          </a:xfrm>
        </p:spPr>
        <p:txBody>
          <a:bodyPr>
            <a:norm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Release beneficial insects</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295401" y="3361386"/>
            <a:ext cx="9601196" cy="2514482"/>
          </a:xfrm>
        </p:spPr>
        <p:txBody>
          <a:bodyPr/>
          <a:lstStyle/>
          <a:p>
            <a:pPr marL="0" marR="0" indent="457200">
              <a:lnSpc>
                <a:spcPct val="107000"/>
              </a:lnSpc>
              <a:spcBef>
                <a:spcPts val="0"/>
              </a:spcBef>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Organic </a:t>
            </a:r>
            <a:r>
              <a:rPr lang="en-US" sz="2000" dirty="0">
                <a:latin typeface="Calibri" panose="020F0502020204030204" pitchFamily="34" charset="0"/>
                <a:ea typeface="Calibri" panose="020F0502020204030204" pitchFamily="34" charset="0"/>
                <a:cs typeface="Times New Roman" panose="02020603050405020304" pitchFamily="18" charset="0"/>
              </a:rPr>
              <a:t>farmers utilize natural predators to control pests that destroy their crops, which eliminates the need for chemical insecticides that remains in the soil for years.</a:t>
            </a:r>
          </a:p>
          <a:p>
            <a:endParaRPr lang="en-US" dirty="0"/>
          </a:p>
        </p:txBody>
      </p:sp>
    </p:spTree>
    <p:extLst>
      <p:ext uri="{BB962C8B-B14F-4D97-AF65-F5344CB8AC3E}">
        <p14:creationId xmlns:p14="http://schemas.microsoft.com/office/powerpoint/2010/main" val="164228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Add compost and plant wastes</a:t>
            </a:r>
            <a:r>
              <a:rPr lang="en-US" dirty="0"/>
              <a:t/>
            </a:r>
            <a:br>
              <a:rPr lang="en-US" dirty="0"/>
            </a:br>
            <a:endParaRPr lang="en-US" dirty="0"/>
          </a:p>
        </p:txBody>
      </p:sp>
      <p:sp>
        <p:nvSpPr>
          <p:cNvPr id="3" name="Content Placeholder 2"/>
          <p:cNvSpPr>
            <a:spLocks noGrp="1"/>
          </p:cNvSpPr>
          <p:nvPr>
            <p:ph idx="1"/>
          </p:nvPr>
        </p:nvSpPr>
        <p:spPr>
          <a:xfrm>
            <a:off x="6046114" y="982131"/>
            <a:ext cx="4842019" cy="4893735"/>
          </a:xfrm>
        </p:spPr>
        <p:txBody>
          <a:bodyPr>
            <a:norm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Use of manure in organic production (including raw animal manure) is highly regulated, unlike the animal manures and fertilizers used in conventional farming. The continuous cycling of naturally occurring materials helps the soil retain moisture and nutrients. Correctly made compost kills pathogens and weed seeds, producing a fertilizer that encourages soil life and healthy crops</a:t>
            </a:r>
            <a:endParaRPr lang="en-US" sz="2000"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84" y="3018186"/>
            <a:ext cx="5183229" cy="3086400"/>
          </a:xfrm>
          <a:prstGeom prst="rect">
            <a:avLst/>
          </a:prstGeom>
        </p:spPr>
      </p:pic>
    </p:spTree>
    <p:extLst>
      <p:ext uri="{BB962C8B-B14F-4D97-AF65-F5344CB8AC3E}">
        <p14:creationId xmlns:p14="http://schemas.microsoft.com/office/powerpoint/2010/main" val="4284236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88424" y="1168876"/>
            <a:ext cx="9601196" cy="1084927"/>
          </a:xfrm>
        </p:spPr>
        <p:txBody>
          <a:bodyPr>
            <a:normAutofit/>
          </a:bodyPr>
          <a:lstStyle/>
          <a:p>
            <a:r>
              <a:rPr lang="en-US" sz="2800" b="1" dirty="0" smtClean="0"/>
              <a:t>Mulching</a:t>
            </a:r>
            <a:r>
              <a:rPr lang="en-US" sz="2800" dirty="0" smtClean="0"/>
              <a:t> </a:t>
            </a:r>
            <a:endParaRPr lang="en-US" sz="2800" dirty="0"/>
          </a:p>
        </p:txBody>
      </p:sp>
      <p:sp>
        <p:nvSpPr>
          <p:cNvPr id="3" name="Content Placeholder 2"/>
          <p:cNvSpPr>
            <a:spLocks noGrp="1"/>
          </p:cNvSpPr>
          <p:nvPr>
            <p:ph idx="1"/>
          </p:nvPr>
        </p:nvSpPr>
        <p:spPr>
          <a:xfrm>
            <a:off x="973427" y="2472743"/>
            <a:ext cx="10231191" cy="3631843"/>
          </a:xfrm>
        </p:spPr>
        <p:txBody>
          <a:bodyPr>
            <a:normAutofit fontScale="85000" lnSpcReduction="20000"/>
          </a:bodyPr>
          <a:lstStyle/>
          <a:p>
            <a:pPr marL="0" indent="0">
              <a:buNone/>
            </a:pPr>
            <a:r>
              <a:rPr lang="en-US" dirty="0" smtClean="0"/>
              <a:t>Mulching </a:t>
            </a:r>
            <a:r>
              <a:rPr lang="en-US" dirty="0"/>
              <a:t>means covering the ground with a layer of loose material such as compost, manure, straw, dry grass, leaves or crop residues. Green vegetation is not normally used as it can take a long time to decompose and can attract pests and fungal diseases. Mulches have several effects on the soil which help to improve plant growth</a:t>
            </a:r>
            <a:r>
              <a:rPr lang="en-US" dirty="0" smtClean="0"/>
              <a:t>:</a:t>
            </a:r>
          </a:p>
          <a:p>
            <a:r>
              <a:rPr lang="en-US" dirty="0" smtClean="0"/>
              <a:t>Decreasing </a:t>
            </a:r>
            <a:r>
              <a:rPr lang="en-US" dirty="0"/>
              <a:t>water loss due to </a:t>
            </a:r>
            <a:r>
              <a:rPr lang="en-US" dirty="0" smtClean="0"/>
              <a:t>evaporation</a:t>
            </a:r>
          </a:p>
          <a:p>
            <a:r>
              <a:rPr lang="en-US" dirty="0" smtClean="0"/>
              <a:t>Reducing </a:t>
            </a:r>
            <a:r>
              <a:rPr lang="en-US" dirty="0"/>
              <a:t>weed growth by reducing the amount of light reaching the soil </a:t>
            </a:r>
            <a:endParaRPr lang="en-US" dirty="0" smtClean="0"/>
          </a:p>
          <a:p>
            <a:r>
              <a:rPr lang="en-US" dirty="0" smtClean="0"/>
              <a:t>Preventing soil erosion </a:t>
            </a:r>
          </a:p>
          <a:p>
            <a:r>
              <a:rPr lang="en-US" dirty="0" smtClean="0"/>
              <a:t>Increasing the number of micro-organisms in the top soil </a:t>
            </a:r>
          </a:p>
          <a:p>
            <a:r>
              <a:rPr lang="en-US" dirty="0" smtClean="0"/>
              <a:t>Adding nutrients to the soil and improving soil structure</a:t>
            </a:r>
          </a:p>
          <a:p>
            <a:r>
              <a:rPr lang="en-US" dirty="0" smtClean="0"/>
              <a:t> Adding organic matter to the soil Alternative mulching materials include black plastic sheeting or cardboard. However these materials do not add nutrients to the soil or improve its structure.</a:t>
            </a:r>
            <a:endParaRPr lang="en-US" dirty="0"/>
          </a:p>
        </p:txBody>
      </p:sp>
    </p:spTree>
    <p:extLst>
      <p:ext uri="{BB962C8B-B14F-4D97-AF65-F5344CB8AC3E}">
        <p14:creationId xmlns:p14="http://schemas.microsoft.com/office/powerpoint/2010/main" val="148177216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249250"/>
            <a:ext cx="9601196" cy="1313645"/>
          </a:xfrm>
        </p:spPr>
        <p:txBody>
          <a:bodyPr>
            <a:normAutofit/>
          </a:bodyPr>
          <a:lstStyle/>
          <a:p>
            <a:pPr marL="285750" lvl="0" indent="-285750">
              <a:spcBef>
                <a:spcPct val="20000"/>
              </a:spcBef>
              <a:spcAft>
                <a:spcPts val="600"/>
              </a:spcAft>
            </a:pPr>
            <a:r>
              <a:rPr lang="en-US" sz="3100" b="1" dirty="0">
                <a:ln>
                  <a:noFill/>
                </a:ln>
                <a:solidFill>
                  <a:prstClr val="black">
                    <a:lumMod val="85000"/>
                    <a:lumOff val="15000"/>
                  </a:prstClr>
                </a:solidFill>
                <a:ea typeface="+mn-ea"/>
                <a:cs typeface="+mn-cs"/>
              </a:rPr>
              <a:t>Weed control</a:t>
            </a:r>
            <a:r>
              <a:rPr lang="en-US" sz="1200" dirty="0">
                <a:ln>
                  <a:noFill/>
                </a:ln>
                <a:solidFill>
                  <a:prstClr val="black">
                    <a:lumMod val="85000"/>
                    <a:lumOff val="15000"/>
                  </a:prstClr>
                </a:solidFill>
                <a:ea typeface="+mn-ea"/>
                <a:cs typeface="+mn-cs"/>
              </a:rPr>
              <a:t/>
            </a:r>
            <a:br>
              <a:rPr lang="en-US" sz="1200" dirty="0">
                <a:ln>
                  <a:noFill/>
                </a:ln>
                <a:solidFill>
                  <a:prstClr val="black">
                    <a:lumMod val="85000"/>
                    <a:lumOff val="15000"/>
                  </a:prstClr>
                </a:solidFill>
                <a:ea typeface="+mn-ea"/>
                <a:cs typeface="+mn-cs"/>
              </a:rPr>
            </a:br>
            <a:endParaRPr lang="en-US" dirty="0"/>
          </a:p>
        </p:txBody>
      </p:sp>
      <p:sp>
        <p:nvSpPr>
          <p:cNvPr id="3" name="Content Placeholder 2"/>
          <p:cNvSpPr>
            <a:spLocks noGrp="1"/>
          </p:cNvSpPr>
          <p:nvPr>
            <p:ph idx="1"/>
          </p:nvPr>
        </p:nvSpPr>
        <p:spPr>
          <a:xfrm>
            <a:off x="1295401" y="2562896"/>
            <a:ext cx="9601196" cy="3451538"/>
          </a:xfrm>
        </p:spPr>
        <p:txBody>
          <a:bodyPr>
            <a:noAutofit/>
          </a:bodyPr>
          <a:lstStyle/>
          <a:p>
            <a:pPr marL="0" indent="0">
              <a:buNone/>
            </a:pPr>
            <a:r>
              <a:rPr lang="en-US" sz="2000" dirty="0" smtClean="0"/>
              <a:t>In </a:t>
            </a:r>
            <a:r>
              <a:rPr lang="en-US" sz="2000" dirty="0"/>
              <a:t>organic farming systems, the aim is not necessarily the elimination of weeds but their control. Weed control means reducing the effects of weeds on crop growth and </a:t>
            </a:r>
            <a:r>
              <a:rPr lang="en-US" sz="2000" dirty="0" smtClean="0"/>
              <a:t>yield. Organic </a:t>
            </a:r>
            <a:r>
              <a:rPr lang="en-US" sz="2000" dirty="0"/>
              <a:t>farming avoids the use of herbicides which, like pesticides, leave harmful residues in the environment. Beneficial plant life such as host plants for useful insects may also be destroyed by herbicides.</a:t>
            </a:r>
          </a:p>
          <a:p>
            <a:pPr marL="0" indent="0">
              <a:buNone/>
            </a:pPr>
            <a:r>
              <a:rPr lang="en-US" sz="2000" dirty="0"/>
              <a:t>On an organic farm, weeds are controlled using a number of methods:</a:t>
            </a:r>
          </a:p>
          <a:p>
            <a:r>
              <a:rPr lang="en-US" sz="2000" dirty="0" smtClean="0"/>
              <a:t>Crop </a:t>
            </a:r>
            <a:r>
              <a:rPr lang="en-US" sz="2000" dirty="0"/>
              <a:t>rotation</a:t>
            </a:r>
          </a:p>
          <a:p>
            <a:r>
              <a:rPr lang="en-US" sz="2000" dirty="0" smtClean="0"/>
              <a:t>Hoeing</a:t>
            </a:r>
            <a:endParaRPr lang="en-US" sz="2000" dirty="0"/>
          </a:p>
          <a:p>
            <a:r>
              <a:rPr lang="en-US" sz="2000" dirty="0" smtClean="0"/>
              <a:t>Mulches</a:t>
            </a:r>
            <a:r>
              <a:rPr lang="en-US" sz="2000" dirty="0"/>
              <a:t>, which cover the soil and stop weed seeds from </a:t>
            </a:r>
            <a:r>
              <a:rPr lang="en-US" sz="2000" dirty="0" smtClean="0"/>
              <a:t>germinating</a:t>
            </a:r>
            <a:endParaRPr lang="en-US" sz="2000" dirty="0"/>
          </a:p>
        </p:txBody>
      </p:sp>
    </p:spTree>
    <p:extLst>
      <p:ext uri="{BB962C8B-B14F-4D97-AF65-F5344CB8AC3E}">
        <p14:creationId xmlns:p14="http://schemas.microsoft.com/office/powerpoint/2010/main" val="179545935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762" y="1415944"/>
            <a:ext cx="10586433" cy="3077766"/>
          </a:xfrm>
          <a:prstGeom prst="rect">
            <a:avLst/>
          </a:prstGeom>
        </p:spPr>
        <p:txBody>
          <a:bodyPr wrap="square">
            <a:spAutoFit/>
          </a:bodyPr>
          <a:lstStyle/>
          <a:p>
            <a:pPr marL="285750" lvl="0" indent="-285750">
              <a:spcBef>
                <a:spcPct val="20000"/>
              </a:spcBef>
              <a:spcAft>
                <a:spcPts val="600"/>
              </a:spcAft>
              <a:buClr>
                <a:srgbClr val="B15E28"/>
              </a:buClr>
              <a:buSzPct val="115000"/>
              <a:buFont typeface="Arial"/>
              <a:buChar char="•"/>
            </a:pPr>
            <a:r>
              <a:rPr lang="en-US" sz="2000" dirty="0" smtClean="0">
                <a:solidFill>
                  <a:prstClr val="black">
                    <a:lumMod val="85000"/>
                    <a:lumOff val="15000"/>
                  </a:prstClr>
                </a:solidFill>
              </a:rPr>
              <a:t>Green </a:t>
            </a:r>
            <a:r>
              <a:rPr lang="en-US" sz="2000" dirty="0">
                <a:solidFill>
                  <a:prstClr val="black">
                    <a:lumMod val="85000"/>
                    <a:lumOff val="15000"/>
                  </a:prstClr>
                </a:solidFill>
              </a:rPr>
              <a:t>manures or cover crops to outcompete weeds</a:t>
            </a:r>
          </a:p>
          <a:p>
            <a:pPr marL="285750" lvl="0" indent="-285750">
              <a:spcBef>
                <a:spcPct val="20000"/>
              </a:spcBef>
              <a:spcAft>
                <a:spcPts val="600"/>
              </a:spcAft>
              <a:buClr>
                <a:srgbClr val="B15E28"/>
              </a:buClr>
              <a:buSzPct val="115000"/>
              <a:buFont typeface="Arial"/>
              <a:buChar char="•"/>
            </a:pPr>
            <a:r>
              <a:rPr lang="en-US" sz="2000" dirty="0" smtClean="0">
                <a:solidFill>
                  <a:prstClr val="black">
                    <a:lumMod val="85000"/>
                    <a:lumOff val="15000"/>
                  </a:prstClr>
                </a:solidFill>
              </a:rPr>
              <a:t>Animals </a:t>
            </a:r>
            <a:r>
              <a:rPr lang="en-US" sz="2000" dirty="0">
                <a:solidFill>
                  <a:prstClr val="black">
                    <a:lumMod val="85000"/>
                    <a:lumOff val="15000"/>
                  </a:prstClr>
                </a:solidFill>
              </a:rPr>
              <a:t>as weeders to graze on weeds</a:t>
            </a:r>
          </a:p>
          <a:p>
            <a:pPr marL="285750" lvl="0" indent="-285750">
              <a:spcBef>
                <a:spcPct val="20000"/>
              </a:spcBef>
              <a:spcAft>
                <a:spcPts val="600"/>
              </a:spcAft>
              <a:buClr>
                <a:srgbClr val="B15E28"/>
              </a:buClr>
              <a:buSzPct val="115000"/>
              <a:buFont typeface="Arial"/>
              <a:buChar char="•"/>
            </a:pPr>
            <a:r>
              <a:rPr lang="en-US" sz="2000" dirty="0" smtClean="0">
                <a:solidFill>
                  <a:prstClr val="black">
                    <a:lumMod val="85000"/>
                    <a:lumOff val="15000"/>
                  </a:prstClr>
                </a:solidFill>
              </a:rPr>
              <a:t>Hand-weeding </a:t>
            </a:r>
            <a:r>
              <a:rPr lang="en-US" sz="2000" dirty="0">
                <a:solidFill>
                  <a:prstClr val="black">
                    <a:lumMod val="85000"/>
                    <a:lumOff val="15000"/>
                  </a:prstClr>
                </a:solidFill>
              </a:rPr>
              <a:t>or the use of mechanical weeders</a:t>
            </a:r>
          </a:p>
          <a:p>
            <a:pPr marL="285750" lvl="0" indent="-285750">
              <a:spcBef>
                <a:spcPct val="20000"/>
              </a:spcBef>
              <a:spcAft>
                <a:spcPts val="600"/>
              </a:spcAft>
              <a:buClr>
                <a:srgbClr val="B15E28"/>
              </a:buClr>
              <a:buSzPct val="115000"/>
              <a:buFont typeface="Arial"/>
              <a:buChar char="•"/>
            </a:pPr>
            <a:r>
              <a:rPr lang="en-US" sz="2000" dirty="0" smtClean="0">
                <a:solidFill>
                  <a:prstClr val="black">
                    <a:lumMod val="85000"/>
                    <a:lumOff val="15000"/>
                  </a:prstClr>
                </a:solidFill>
              </a:rPr>
              <a:t>Planting </a:t>
            </a:r>
            <a:r>
              <a:rPr lang="en-US" sz="2000" dirty="0">
                <a:solidFill>
                  <a:prstClr val="black">
                    <a:lumMod val="85000"/>
                    <a:lumOff val="15000"/>
                  </a:prstClr>
                </a:solidFill>
              </a:rPr>
              <a:t>crops close together within each bed, to prevent space for weeds</a:t>
            </a:r>
          </a:p>
          <a:p>
            <a:pPr lvl="0">
              <a:spcBef>
                <a:spcPct val="20000"/>
              </a:spcBef>
              <a:spcAft>
                <a:spcPts val="600"/>
              </a:spcAft>
              <a:buClr>
                <a:srgbClr val="B15E28"/>
              </a:buClr>
              <a:buSzPct val="115000"/>
            </a:pPr>
            <a:r>
              <a:rPr lang="en-US" sz="2000" dirty="0">
                <a:solidFill>
                  <a:prstClr val="black">
                    <a:lumMod val="85000"/>
                    <a:lumOff val="15000"/>
                  </a:prstClr>
                </a:solidFill>
              </a:rPr>
              <a:t>to emerge</a:t>
            </a:r>
          </a:p>
          <a:p>
            <a:pPr marL="285750" lvl="0" indent="-285750" algn="just">
              <a:spcBef>
                <a:spcPct val="20000"/>
              </a:spcBef>
              <a:spcAft>
                <a:spcPts val="600"/>
              </a:spcAft>
              <a:buClr>
                <a:srgbClr val="B15E28"/>
              </a:buClr>
              <a:buSzPct val="115000"/>
              <a:buFont typeface="Arial"/>
              <a:buChar char="•"/>
            </a:pPr>
            <a:endParaRPr lang="en-US" sz="2000" dirty="0" smtClean="0">
              <a:solidFill>
                <a:prstClr val="black">
                  <a:lumMod val="85000"/>
                  <a:lumOff val="15000"/>
                </a:prstClr>
              </a:solidFill>
            </a:endParaRPr>
          </a:p>
          <a:p>
            <a:pPr marL="285750" lvl="0" indent="-285750" algn="just">
              <a:spcBef>
                <a:spcPct val="20000"/>
              </a:spcBef>
              <a:spcAft>
                <a:spcPts val="600"/>
              </a:spcAft>
              <a:buClr>
                <a:srgbClr val="B15E28"/>
              </a:buClr>
              <a:buSzPct val="115000"/>
              <a:buFont typeface="Arial"/>
              <a:buChar char="•"/>
            </a:pPr>
            <a:endParaRPr lang="en-US" sz="2000" dirty="0">
              <a:solidFill>
                <a:prstClr val="black">
                  <a:lumMod val="85000"/>
                  <a:lumOff val="15000"/>
                </a:prstClr>
              </a:solidFill>
            </a:endParaRPr>
          </a:p>
        </p:txBody>
      </p:sp>
    </p:spTree>
    <p:extLst>
      <p:ext uri="{BB962C8B-B14F-4D97-AF65-F5344CB8AC3E}">
        <p14:creationId xmlns:p14="http://schemas.microsoft.com/office/powerpoint/2010/main" val="834459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4945744" cy="800279"/>
          </a:xfrm>
        </p:spPr>
        <p:txBody>
          <a:bodyPr>
            <a:normAutofit/>
          </a:bodyPr>
          <a:lstStyle/>
          <a:p>
            <a:r>
              <a:rPr lang="en-US" b="1" dirty="0" smtClean="0"/>
              <a:t>Principle of organic faming</a:t>
            </a:r>
            <a:endParaRPr lang="en-US" b="1"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5914" r="25914"/>
          <a:stretch>
            <a:fillRect/>
          </a:stretch>
        </p:blipFill>
        <p:spPr>
          <a:xfrm>
            <a:off x="6503831" y="1002763"/>
            <a:ext cx="4893972" cy="5101824"/>
          </a:xfrm>
        </p:spPr>
      </p:pic>
      <p:sp>
        <p:nvSpPr>
          <p:cNvPr id="3" name="Content Placeholder 2"/>
          <p:cNvSpPr>
            <a:spLocks noGrp="1"/>
          </p:cNvSpPr>
          <p:nvPr>
            <p:ph type="body" sz="half" idx="2"/>
          </p:nvPr>
        </p:nvSpPr>
        <p:spPr>
          <a:xfrm>
            <a:off x="914400" y="2086377"/>
            <a:ext cx="6622815" cy="3730223"/>
          </a:xfrm>
          <a:noFill/>
        </p:spPr>
        <p:txBody>
          <a:bodyPr>
            <a:normAutofit fontScale="85000" lnSpcReduction="20000"/>
          </a:bodyPr>
          <a:lstStyle/>
          <a:p>
            <a:pPr algn="l"/>
            <a:r>
              <a:rPr lang="en-US" sz="2200" dirty="0" smtClean="0"/>
              <a:t>The principle of organic farming are listed below</a:t>
            </a:r>
          </a:p>
          <a:p>
            <a:pPr marL="342900" indent="-342900" algn="l">
              <a:buFont typeface="Arial" panose="020B0604020202020204" pitchFamily="34" charset="0"/>
              <a:buChar char="•"/>
            </a:pPr>
            <a:r>
              <a:rPr lang="en-US" sz="2200" dirty="0" smtClean="0"/>
              <a:t>Ensure quality of food </a:t>
            </a:r>
          </a:p>
          <a:p>
            <a:pPr marL="342900" indent="-342900" algn="l">
              <a:buFont typeface="Arial" panose="020B0604020202020204" pitchFamily="34" charset="0"/>
              <a:buChar char="•"/>
            </a:pPr>
            <a:r>
              <a:rPr lang="en-US" sz="2200" dirty="0" smtClean="0"/>
              <a:t>Ensure quantity of food</a:t>
            </a:r>
          </a:p>
          <a:p>
            <a:pPr marL="342900" indent="-342900" algn="l">
              <a:buFont typeface="Arial" panose="020B0604020202020204" pitchFamily="34" charset="0"/>
              <a:buChar char="•"/>
            </a:pPr>
            <a:r>
              <a:rPr lang="en-US" sz="2200" dirty="0" smtClean="0"/>
              <a:t>Adoption of environment friendly practices</a:t>
            </a:r>
          </a:p>
          <a:p>
            <a:pPr marL="342900" indent="-342900" algn="l">
              <a:buFont typeface="Arial" panose="020B0604020202020204" pitchFamily="34" charset="0"/>
              <a:buChar char="•"/>
            </a:pPr>
            <a:r>
              <a:rPr lang="en-US" sz="2200" dirty="0" smtClean="0"/>
              <a:t>Interacting with natural ecosystem</a:t>
            </a:r>
          </a:p>
          <a:p>
            <a:pPr marL="342900" indent="-342900" algn="l">
              <a:buFont typeface="Arial" panose="020B0604020202020204" pitchFamily="34" charset="0"/>
              <a:buChar char="•"/>
            </a:pPr>
            <a:r>
              <a:rPr lang="en-US" sz="2200" dirty="0" smtClean="0"/>
              <a:t>Ensure the quality of water</a:t>
            </a:r>
          </a:p>
          <a:p>
            <a:pPr marL="342900" indent="-342900" algn="l">
              <a:buFont typeface="Arial" panose="020B0604020202020204" pitchFamily="34" charset="0"/>
              <a:buChar char="•"/>
            </a:pPr>
            <a:r>
              <a:rPr lang="en-US" sz="2200" dirty="0" smtClean="0"/>
              <a:t>Using of renewable resources</a:t>
            </a:r>
          </a:p>
          <a:p>
            <a:pPr marL="342900" indent="-342900" algn="l">
              <a:buFont typeface="Arial" panose="020B0604020202020204" pitchFamily="34" charset="0"/>
              <a:buChar char="•"/>
            </a:pPr>
            <a:r>
              <a:rPr lang="en-US" sz="2200" dirty="0" smtClean="0"/>
              <a:t>Ensure plant and animal health</a:t>
            </a:r>
          </a:p>
          <a:p>
            <a:pPr marL="342900" indent="-342900" algn="l">
              <a:buFont typeface="Arial" panose="020B0604020202020204" pitchFamily="34" charset="0"/>
              <a:buChar char="•"/>
            </a:pPr>
            <a:r>
              <a:rPr lang="en-US" sz="2200" dirty="0" smtClean="0"/>
              <a:t>Practices that helpful in decreasing pollution</a:t>
            </a:r>
          </a:p>
          <a:p>
            <a:pPr marL="342900" indent="-342900" algn="l">
              <a:buFont typeface="Arial" panose="020B0604020202020204" pitchFamily="34" charset="0"/>
              <a:buChar char="•"/>
            </a:pPr>
            <a:r>
              <a:rPr lang="en-US" sz="2200" dirty="0" smtClean="0"/>
              <a:t>Increasing use of flora, </a:t>
            </a:r>
            <a:r>
              <a:rPr lang="en-US" sz="2200" dirty="0" err="1" smtClean="0"/>
              <a:t>fana</a:t>
            </a:r>
            <a:r>
              <a:rPr lang="en-US" sz="2200" dirty="0" smtClean="0"/>
              <a:t> and microorganism</a:t>
            </a:r>
          </a:p>
          <a:p>
            <a:pPr marL="0" indent="0">
              <a:buNone/>
            </a:pPr>
            <a:endParaRPr lang="en-US" dirty="0"/>
          </a:p>
        </p:txBody>
      </p:sp>
    </p:spTree>
    <p:extLst>
      <p:ext uri="{BB962C8B-B14F-4D97-AF65-F5344CB8AC3E}">
        <p14:creationId xmlns:p14="http://schemas.microsoft.com/office/powerpoint/2010/main" val="4181694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4551" y="828116"/>
            <a:ext cx="8828468" cy="5005387"/>
          </a:xfrm>
        </p:spPr>
        <p:txBody>
          <a:bodyPr>
            <a:normAutofit lnSpcReduction="10000"/>
          </a:bodyPr>
          <a:lstStyle/>
          <a:p>
            <a:r>
              <a:rPr lang="en-US" dirty="0" smtClean="0"/>
              <a:t>Use and develop appropriate technologies based upon an understanding of biological systems. </a:t>
            </a:r>
          </a:p>
          <a:p>
            <a:r>
              <a:rPr lang="en-US" dirty="0" smtClean="0"/>
              <a:t>Achieve and maintain soil fertility for optimum production by relying primarily on renewable resources.  </a:t>
            </a:r>
          </a:p>
          <a:p>
            <a:r>
              <a:rPr lang="en-US" dirty="0" smtClean="0"/>
              <a:t>Use diversification to pursue optimum production. </a:t>
            </a:r>
          </a:p>
          <a:p>
            <a:r>
              <a:rPr lang="en-US" dirty="0" smtClean="0"/>
              <a:t>Aim for optimum nutritional value of staple food.  </a:t>
            </a:r>
          </a:p>
          <a:p>
            <a:r>
              <a:rPr lang="en-US" dirty="0" smtClean="0"/>
              <a:t>Use decentralized structures for processing, distributing and marketing of products. </a:t>
            </a:r>
          </a:p>
          <a:p>
            <a:r>
              <a:rPr lang="en-US" dirty="0" smtClean="0"/>
              <a:t>Strive for equitable relationship between those who work and live on the land. </a:t>
            </a:r>
          </a:p>
          <a:p>
            <a:r>
              <a:rPr lang="en-US" dirty="0" smtClean="0"/>
              <a:t>Maintain and preserve wildlife and their habitat</a:t>
            </a:r>
            <a:endParaRPr lang="en-US" dirty="0"/>
          </a:p>
        </p:txBody>
      </p:sp>
    </p:spTree>
    <p:extLst>
      <p:ext uri="{BB962C8B-B14F-4D97-AF65-F5344CB8AC3E}">
        <p14:creationId xmlns:p14="http://schemas.microsoft.com/office/powerpoint/2010/main" val="284050750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295402" y="2556932"/>
            <a:ext cx="9601196" cy="3318936"/>
          </a:xfrm>
        </p:spPr>
        <p:txBody>
          <a:bodyPr>
            <a:normAutofit fontScale="92500"/>
          </a:bodyPr>
          <a:lstStyle/>
          <a:p>
            <a:r>
              <a:rPr lang="en-US" dirty="0" smtClean="0"/>
              <a:t>For a country to be independent of other in matter of fiber , food and shelter agriculture play an important role. The use of fertilizers in recent years increase to make the country self sufficient, due to which toxic effect increases that leads towards the disturbance of ecosystem. In a true sense if agriculture effect the environment system and have draw back of economic problems for farmer it can't be sustainable. The organic farming practices like green manuring</a:t>
            </a:r>
            <a:r>
              <a:rPr lang="en-US" dirty="0"/>
              <a:t> </a:t>
            </a:r>
            <a:r>
              <a:rPr lang="en-US" dirty="0" smtClean="0"/>
              <a:t>, FYM etc. should be adopted to eradicate such problems. Now , after so much discussion it is clear that organic farming could be helpful for agriculture sustainability if adequate concentration paid on this.</a:t>
            </a:r>
            <a:endParaRPr lang="en-US" dirty="0"/>
          </a:p>
        </p:txBody>
      </p:sp>
    </p:spTree>
    <p:extLst>
      <p:ext uri="{BB962C8B-B14F-4D97-AF65-F5344CB8AC3E}">
        <p14:creationId xmlns:p14="http://schemas.microsoft.com/office/powerpoint/2010/main" val="1942254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3" y="2129798"/>
            <a:ext cx="8332631" cy="2739211"/>
          </a:xfrm>
          <a:prstGeom prst="rect">
            <a:avLst/>
          </a:prstGeom>
        </p:spPr>
        <p:txBody>
          <a:bodyPr wrap="square">
            <a:spAutoFit/>
          </a:bodyPr>
          <a:lstStyle/>
          <a:p>
            <a:pPr marL="457200" indent="-457200">
              <a:buFont typeface="Arial" panose="020B0604020202020204" pitchFamily="34" charset="0"/>
              <a:buChar char="•"/>
            </a:pPr>
            <a:r>
              <a:rPr lang="en-US" sz="2800" dirty="0"/>
              <a:t>References</a:t>
            </a:r>
            <a:r>
              <a:rPr lang="en-US" dirty="0"/>
              <a:t>   </a:t>
            </a:r>
          </a:p>
          <a:p>
            <a:pPr marL="285750" indent="-285750">
              <a:buFont typeface="Arial" panose="020B0604020202020204" pitchFamily="34" charset="0"/>
              <a:buChar char="•"/>
            </a:pPr>
            <a:r>
              <a:rPr lang="en-US" dirty="0"/>
              <a:t>Arora, C.L., Nayaar V.K. and Randhuwa S.S., 1975. Note on Secondary and Micro Nutrient Content of Fertilizers and Manures, Indian J. Agric. S. 45: 085. </a:t>
            </a:r>
            <a:endParaRPr lang="en-US" dirty="0" smtClean="0"/>
          </a:p>
          <a:p>
            <a:pPr marL="285750" indent="-285750">
              <a:buFont typeface="Arial" panose="020B0604020202020204" pitchFamily="34" charset="0"/>
              <a:buChar char="•"/>
            </a:pPr>
            <a:r>
              <a:rPr lang="en-US" dirty="0" smtClean="0"/>
              <a:t>  </a:t>
            </a:r>
            <a:r>
              <a:rPr lang="en-US" dirty="0"/>
              <a:t>Asmed, S., 1993. Agriculture-Fertilizer Interference in Asia. Issue of Growth and Sustainability, Oxford and IBH Publishers, New Delhi, India.   </a:t>
            </a:r>
            <a:endParaRPr lang="en-US" dirty="0" smtClean="0"/>
          </a:p>
          <a:p>
            <a:pPr marL="285750" indent="-285750">
              <a:buFont typeface="Arial" panose="020B0604020202020204" pitchFamily="34" charset="0"/>
              <a:buChar char="•"/>
            </a:pPr>
            <a:r>
              <a:rPr lang="en-US" dirty="0" smtClean="0"/>
              <a:t>Bhattarai</a:t>
            </a:r>
            <a:r>
              <a:rPr lang="en-US" dirty="0"/>
              <a:t>, D.K. and Bathla J.C., 1997. Nitrate Pollution of Underground Water, Ilaryana, Ilaryana Farming (Aug. 1997), CCSIIAU, Ilisar, India. </a:t>
            </a:r>
            <a:endParaRPr lang="en-US" dirty="0" smtClean="0"/>
          </a:p>
          <a:p>
            <a:pPr marL="285750" indent="-285750">
              <a:buFont typeface="Arial" panose="020B0604020202020204" pitchFamily="34" charset="0"/>
              <a:buChar char="•"/>
            </a:pPr>
            <a:r>
              <a:rPr lang="en-US" dirty="0" smtClean="0"/>
              <a:t>  </a:t>
            </a:r>
            <a:r>
              <a:rPr lang="en-US" dirty="0"/>
              <a:t>Bould, C., 1994. Diagnosis of Mineral Disorders in Plants, Vol. 1,2, 3 Principles. Chemical Publishing, New Delhi, India. </a:t>
            </a:r>
          </a:p>
        </p:txBody>
      </p:sp>
    </p:spTree>
    <p:extLst>
      <p:ext uri="{BB962C8B-B14F-4D97-AF65-F5344CB8AC3E}">
        <p14:creationId xmlns:p14="http://schemas.microsoft.com/office/powerpoint/2010/main" val="3602663225"/>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672" y="347731"/>
            <a:ext cx="9601196" cy="5782612"/>
          </a:xfrm>
        </p:spPr>
        <p:txBody>
          <a:bodyPr/>
          <a:lstStyle/>
          <a:p>
            <a:r>
              <a:rPr lang="en-US" dirty="0" smtClean="0"/>
              <a:t>ASSINGMENT</a:t>
            </a:r>
            <a:br>
              <a:rPr lang="en-US" dirty="0" smtClean="0"/>
            </a:br>
            <a:r>
              <a:rPr lang="en-US" dirty="0"/>
              <a:t/>
            </a:r>
            <a:br>
              <a:rPr lang="en-US" dirty="0"/>
            </a:br>
            <a:r>
              <a:rPr lang="en-US" dirty="0" smtClean="0"/>
              <a:t/>
            </a:r>
            <a:br>
              <a:rPr lang="en-US" dirty="0" smtClean="0"/>
            </a:br>
            <a:r>
              <a:rPr lang="en-US" dirty="0" smtClean="0"/>
              <a:t>Principle Of Organic Farming</a:t>
            </a:r>
            <a:endParaRPr lang="en-US" dirty="0"/>
          </a:p>
        </p:txBody>
      </p:sp>
    </p:spTree>
    <p:extLst>
      <p:ext uri="{BB962C8B-B14F-4D97-AF65-F5344CB8AC3E}">
        <p14:creationId xmlns:p14="http://schemas.microsoft.com/office/powerpoint/2010/main" val="176941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Farming</a:t>
            </a:r>
            <a:endParaRPr lang="en-US" dirty="0"/>
          </a:p>
        </p:txBody>
      </p:sp>
      <p:sp>
        <p:nvSpPr>
          <p:cNvPr id="3" name="Content Placeholder 2"/>
          <p:cNvSpPr>
            <a:spLocks noGrp="1"/>
          </p:cNvSpPr>
          <p:nvPr>
            <p:ph idx="1"/>
          </p:nvPr>
        </p:nvSpPr>
        <p:spPr>
          <a:xfrm>
            <a:off x="1179491" y="3219718"/>
            <a:ext cx="9226638" cy="3528811"/>
          </a:xfrm>
        </p:spPr>
        <p:txBody>
          <a:bodyPr/>
          <a:lstStyle/>
          <a:p>
            <a:pPr marL="0" indent="0">
              <a:buNone/>
            </a:pPr>
            <a:r>
              <a:rPr lang="en-US" dirty="0" smtClean="0"/>
              <a:t>Definition</a:t>
            </a:r>
          </a:p>
          <a:p>
            <a:pPr>
              <a:buFont typeface="Wingdings" panose="05000000000000000000" pitchFamily="2" charset="2"/>
              <a:buChar char="q"/>
            </a:pPr>
            <a:r>
              <a:rPr lang="en-US" sz="2000" dirty="0"/>
              <a:t> </a:t>
            </a:r>
            <a:r>
              <a:rPr lang="en-US" sz="2000" dirty="0" smtClean="0"/>
              <a:t>             The farming including the exclusion of synthetic chemicals</a:t>
            </a:r>
          </a:p>
          <a:p>
            <a:pPr>
              <a:buFont typeface="Wingdings" panose="05000000000000000000" pitchFamily="2" charset="2"/>
              <a:buChar char="q"/>
            </a:pPr>
            <a:r>
              <a:rPr lang="en-US" sz="2000" dirty="0" smtClean="0"/>
              <a:t>              The farming free of synthetic chemicals</a:t>
            </a:r>
            <a:endParaRPr lang="en-US" sz="2000" dirty="0"/>
          </a:p>
        </p:txBody>
      </p:sp>
    </p:spTree>
    <p:extLst>
      <p:ext uri="{BB962C8B-B14F-4D97-AF65-F5344CB8AC3E}">
        <p14:creationId xmlns:p14="http://schemas.microsoft.com/office/powerpoint/2010/main" val="2071473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a:xfrm>
            <a:off x="1295401" y="3232596"/>
            <a:ext cx="9601196" cy="2643271"/>
          </a:xfrm>
        </p:spPr>
        <p:txBody>
          <a:bodyPr>
            <a:normAutofit/>
          </a:bodyPr>
          <a:lstStyle/>
          <a:p>
            <a:r>
              <a:rPr lang="en-US" sz="2000" dirty="0" smtClean="0"/>
              <a:t>It is being practiced from several years. When we study history we will come to know that </a:t>
            </a:r>
            <a:r>
              <a:rPr lang="en-US" sz="2000" b="1" dirty="0" smtClean="0"/>
              <a:t>Charles </a:t>
            </a:r>
            <a:r>
              <a:rPr lang="en-US" sz="2000" b="1" dirty="0" err="1"/>
              <a:t>D</a:t>
            </a:r>
            <a:r>
              <a:rPr lang="en-US" sz="2000" b="1" dirty="0" err="1" smtClean="0"/>
              <a:t>rawin</a:t>
            </a:r>
            <a:r>
              <a:rPr lang="en-US" sz="2000" b="1" dirty="0" smtClean="0"/>
              <a:t> </a:t>
            </a:r>
            <a:r>
              <a:rPr lang="en-US" sz="2000" dirty="0" smtClean="0"/>
              <a:t>firstly observe break down of ingested matter by worm resulting in provision of nutrients to plant.</a:t>
            </a:r>
            <a:endParaRPr lang="en-US" sz="2000" dirty="0"/>
          </a:p>
        </p:txBody>
      </p:sp>
    </p:spTree>
    <p:extLst>
      <p:ext uri="{BB962C8B-B14F-4D97-AF65-F5344CB8AC3E}">
        <p14:creationId xmlns:p14="http://schemas.microsoft.com/office/powerpoint/2010/main" val="298847231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661375"/>
            <a:ext cx="9601196" cy="618186"/>
          </a:xfrm>
        </p:spPr>
        <p:txBody>
          <a:bodyPr>
            <a:normAutofit fontScale="90000"/>
          </a:bodyPr>
          <a:lstStyle/>
          <a:p>
            <a:pPr lvl="0" indent="457200">
              <a:lnSpc>
                <a:spcPct val="107000"/>
              </a:lnSpc>
              <a:spcBef>
                <a:spcPts val="0"/>
              </a:spcBef>
              <a:spcAft>
                <a:spcPts val="800"/>
              </a:spcAft>
            </a:pPr>
            <a:r>
              <a:rPr lang="en-US" sz="3600" dirty="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PRINCIPLES OF ORGANIC FARMING</a:t>
            </a:r>
            <a:r>
              <a:rPr lang="en-US" sz="2400" dirty="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en-US" sz="2400" dirty="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295401" y="2975020"/>
            <a:ext cx="9601196" cy="2900848"/>
          </a:xfrm>
        </p:spPr>
        <p:txBody>
          <a:bodyPr>
            <a:normAutofit/>
          </a:bodyPr>
          <a:lstStyle/>
          <a:p>
            <a:pPr marL="0" marR="0" indent="457200">
              <a:lnSpc>
                <a:spcPct val="107000"/>
              </a:lnSpc>
              <a:spcBef>
                <a:spcPts val="0"/>
              </a:spcBef>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Organic </a:t>
            </a:r>
            <a:r>
              <a:rPr lang="en-US" sz="2000" dirty="0">
                <a:latin typeface="Calibri" panose="020F0502020204030204" pitchFamily="34" charset="0"/>
                <a:ea typeface="Calibri" panose="020F0502020204030204" pitchFamily="34" charset="0"/>
                <a:cs typeface="Times New Roman" panose="02020603050405020304" pitchFamily="18" charset="0"/>
              </a:rPr>
              <a:t>foods set the standard for top quality freshness, texture, flavor, and variety. These foods are produced without the standard array of modern toxic and persistent chemicals commonly used on conventional food products since the 1950s. Yet organic farming isn't primitive, it's actually farming with our future at heart.</a:t>
            </a:r>
          </a:p>
        </p:txBody>
      </p:sp>
    </p:spTree>
    <p:extLst>
      <p:ext uri="{BB962C8B-B14F-4D97-AF65-F5344CB8AC3E}">
        <p14:creationId xmlns:p14="http://schemas.microsoft.com/office/powerpoint/2010/main" val="3119321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621" y="1416846"/>
            <a:ext cx="9601196" cy="1371324"/>
          </a:xfrm>
        </p:spPr>
        <p:txBody>
          <a:bodyPr>
            <a:normAutofit/>
          </a:bodyPr>
          <a:lstStyle/>
          <a:p>
            <a:pPr lvl="0" indent="457200">
              <a:lnSpc>
                <a:spcPct val="107000"/>
              </a:lnSpc>
              <a:spcBef>
                <a:spcPts val="0"/>
              </a:spcBef>
              <a:spcAft>
                <a:spcPts val="800"/>
              </a:spcAft>
            </a:pPr>
            <a:r>
              <a:rPr lang="en-US" sz="2800" dirty="0" smtClean="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Basic </a:t>
            </a:r>
            <a:r>
              <a:rPr lang="en-US" sz="2800" dirty="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Conventional Farming</a:t>
            </a:r>
            <a:r>
              <a:rPr lang="en-US" sz="2200" dirty="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en-US" sz="2200" dirty="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marL="0" marR="0" indent="457200">
              <a:lnSpc>
                <a:spcPct val="107000"/>
              </a:lnSpc>
              <a:spcBef>
                <a:spcPts val="0"/>
              </a:spcBef>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To </a:t>
            </a:r>
            <a:r>
              <a:rPr lang="en-US" sz="2000" dirty="0">
                <a:latin typeface="Calibri" panose="020F0502020204030204" pitchFamily="34" charset="0"/>
                <a:ea typeface="Calibri" panose="020F0502020204030204" pitchFamily="34" charset="0"/>
                <a:cs typeface="Times New Roman" panose="02020603050405020304" pitchFamily="18" charset="0"/>
              </a:rPr>
              <a:t>help understand the differences, here is a quick look at conventional farming practices. Conventional growers use an assortment of synthetic pesticides, fertilizers, genetically engineered organisms and growth enhancers to stimulate their soil and crops. Their focus is on short-term yield increases rather than long term soil health. When the soil is found lacking in various nutrients, they are added through the use of synthetic fertilizers. Crops may be grown from genetically engineered seeds. Pesticides or fungicides may be used to control insects in crop storage and transportation. Conventional farmers can use manure without restrictions and are not required to keep records of their production practices.</a:t>
            </a:r>
          </a:p>
          <a:p>
            <a:endParaRPr lang="en-US" dirty="0"/>
          </a:p>
        </p:txBody>
      </p:sp>
    </p:spTree>
    <p:extLst>
      <p:ext uri="{BB962C8B-B14F-4D97-AF65-F5344CB8AC3E}">
        <p14:creationId xmlns:p14="http://schemas.microsoft.com/office/powerpoint/2010/main" val="367420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55" y="1948722"/>
            <a:ext cx="9601196" cy="509667"/>
          </a:xfrm>
        </p:spPr>
        <p:txBody>
          <a:bodyPr>
            <a:normAutofit fontScale="90000"/>
          </a:bodyPr>
          <a:lstStyle/>
          <a:p>
            <a:pPr marL="0" marR="0" indent="457200" algn="l">
              <a:lnSpc>
                <a:spcPct val="107000"/>
              </a:lnSpc>
              <a:spcBef>
                <a:spcPts val="0"/>
              </a:spcBef>
              <a:spcAft>
                <a:spcPts val="800"/>
              </a:spcAft>
            </a:pPr>
            <a:r>
              <a:rPr lang="en-US" sz="3100" dirty="0">
                <a:latin typeface="Calibri" panose="020F0502020204030204" pitchFamily="34" charset="0"/>
                <a:ea typeface="Calibri" panose="020F0502020204030204" pitchFamily="34" charset="0"/>
                <a:cs typeface="Times New Roman" panose="02020603050405020304" pitchFamily="18" charset="0"/>
              </a:rPr>
              <a:t>Basic Organic Farming</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052436" y="1948722"/>
            <a:ext cx="10087128" cy="3972393"/>
          </a:xfrm>
        </p:spPr>
        <p:txBody>
          <a:bodyPr>
            <a:normAutofit/>
          </a:bodyPr>
          <a:lstStyle/>
          <a:p>
            <a:pPr marL="0" marR="0" indent="457200">
              <a:lnSpc>
                <a:spcPct val="107000"/>
              </a:lnSpc>
              <a:spcBef>
                <a:spcPts val="0"/>
              </a:spcBef>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dirty="0" smtClean="0">
                <a:latin typeface="Calibri" panose="020F0502020204030204" pitchFamily="34" charset="0"/>
                <a:ea typeface="Calibri" panose="020F0502020204030204" pitchFamily="34" charset="0"/>
                <a:cs typeface="Times New Roman" panose="02020603050405020304" pitchFamily="18" charset="0"/>
              </a:rPr>
              <a:t>Organic </a:t>
            </a:r>
            <a:r>
              <a:rPr lang="en-US" sz="1900" dirty="0">
                <a:latin typeface="Calibri" panose="020F0502020204030204" pitchFamily="34" charset="0"/>
                <a:ea typeface="Calibri" panose="020F0502020204030204" pitchFamily="34" charset="0"/>
                <a:cs typeface="Times New Roman" panose="02020603050405020304" pitchFamily="18" charset="0"/>
              </a:rPr>
              <a:t>farmers manage their crops using proactive practices to prevent problems. They strive to</a:t>
            </a:r>
            <a:r>
              <a:rPr lang="en-US" sz="19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914400" algn="l"/>
              </a:tabLst>
            </a:pPr>
            <a:r>
              <a:rPr lang="en-US" sz="1900" dirty="0" smtClean="0">
                <a:latin typeface="Calibri" panose="020F0502020204030204" pitchFamily="34" charset="0"/>
                <a:ea typeface="Calibri" panose="020F0502020204030204" pitchFamily="34" charset="0"/>
                <a:cs typeface="Times New Roman" panose="02020603050405020304" pitchFamily="18" charset="0"/>
              </a:rPr>
              <a:t>Replenish </a:t>
            </a:r>
            <a:r>
              <a:rPr lang="en-US" sz="1900" dirty="0">
                <a:latin typeface="Calibri" panose="020F0502020204030204" pitchFamily="34" charset="0"/>
                <a:ea typeface="Calibri" panose="020F0502020204030204" pitchFamily="34" charset="0"/>
                <a:cs typeface="Times New Roman" panose="02020603050405020304" pitchFamily="18" charset="0"/>
              </a:rPr>
              <a:t>and maintain soil fertility.</a:t>
            </a:r>
          </a:p>
          <a:p>
            <a:pPr marL="342900" marR="0" lvl="0" indent="-342900">
              <a:lnSpc>
                <a:spcPct val="107000"/>
              </a:lnSpc>
              <a:spcBef>
                <a:spcPts val="0"/>
              </a:spcBef>
              <a:spcAft>
                <a:spcPts val="800"/>
              </a:spcAft>
              <a:buSzPts val="1000"/>
              <a:buFont typeface="Symbol" panose="05050102010706020507" pitchFamily="18" charset="2"/>
              <a:buChar char=""/>
              <a:tabLst>
                <a:tab pos="91440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Eliminate the use of toxic and persistent chemical pesticides and fertilizers.</a:t>
            </a:r>
          </a:p>
          <a:p>
            <a:pPr marL="342900" marR="0" lvl="0" indent="-342900">
              <a:lnSpc>
                <a:spcPct val="107000"/>
              </a:lnSpc>
              <a:spcBef>
                <a:spcPts val="0"/>
              </a:spcBef>
              <a:spcAft>
                <a:spcPts val="800"/>
              </a:spcAft>
              <a:buSzPts val="1000"/>
              <a:buFont typeface="Symbol" panose="05050102010706020507" pitchFamily="18" charset="2"/>
              <a:buChar char=""/>
              <a:tabLst>
                <a:tab pos="91440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Restore, maintain, and enhance ecological harmony.</a:t>
            </a:r>
          </a:p>
          <a:p>
            <a:pPr marL="342900" marR="0" lvl="0" indent="-342900">
              <a:lnSpc>
                <a:spcPct val="107000"/>
              </a:lnSpc>
              <a:spcBef>
                <a:spcPts val="0"/>
              </a:spcBef>
              <a:spcAft>
                <a:spcPts val="800"/>
              </a:spcAft>
              <a:buSzPts val="1000"/>
              <a:buFont typeface="Symbol" panose="05050102010706020507" pitchFamily="18" charset="2"/>
              <a:buChar char=""/>
              <a:tabLst>
                <a:tab pos="91440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Build and support biologically diverse agriculture.</a:t>
            </a:r>
          </a:p>
          <a:p>
            <a:pPr marL="0" marR="0" indent="457200">
              <a:lnSpc>
                <a:spcPct val="107000"/>
              </a:lnSpc>
              <a:spcBef>
                <a:spcPts val="0"/>
              </a:spcBef>
              <a:spcAft>
                <a:spcPts val="800"/>
              </a:spcAft>
            </a:pPr>
            <a:r>
              <a:rPr lang="en-US" sz="1900" dirty="0">
                <a:latin typeface="Calibri" panose="020F0502020204030204" pitchFamily="34" charset="0"/>
                <a:ea typeface="Calibri" panose="020F0502020204030204" pitchFamily="34" charset="0"/>
                <a:cs typeface="Times New Roman" panose="02020603050405020304" pitchFamily="18" charset="0"/>
              </a:rPr>
              <a:t>To be certified as organic, all organic farmers must keep records verifying their practices and products used.</a:t>
            </a:r>
          </a:p>
        </p:txBody>
      </p:sp>
    </p:spTree>
    <p:extLst>
      <p:ext uri="{BB962C8B-B14F-4D97-AF65-F5344CB8AC3E}">
        <p14:creationId xmlns:p14="http://schemas.microsoft.com/office/powerpoint/2010/main" val="2871558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4445834" cy="1161864"/>
          </a:xfrm>
        </p:spPr>
        <p:txBody>
          <a:bodyPr>
            <a:normAutofit/>
          </a:bodyPr>
          <a:lstStyle/>
          <a:p>
            <a:pPr marL="0" marR="0" indent="457200" algn="l">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Organic </a:t>
            </a:r>
            <a:r>
              <a:rPr lang="en-US" dirty="0">
                <a:latin typeface="Calibri" panose="020F0502020204030204" pitchFamily="34" charset="0"/>
                <a:ea typeface="Calibri" panose="020F0502020204030204" pitchFamily="34" charset="0"/>
                <a:cs typeface="Times New Roman" panose="02020603050405020304" pitchFamily="18" charset="0"/>
              </a:rPr>
              <a:t>Farming Practices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Picture Placeholder 2"/>
          <p:cNvSpPr>
            <a:spLocks noGrp="1"/>
          </p:cNvSpPr>
          <p:nvPr>
            <p:ph type="pic" idx="1"/>
          </p:nvPr>
        </p:nvSpPr>
        <p:spPr>
          <a:xfrm>
            <a:off x="8019880" y="1191301"/>
            <a:ext cx="3063347" cy="4775200"/>
          </a:xfrm>
        </p:spPr>
      </p:sp>
      <p:sp>
        <p:nvSpPr>
          <p:cNvPr id="4" name="Text Placeholder 3"/>
          <p:cNvSpPr>
            <a:spLocks noGrp="1"/>
          </p:cNvSpPr>
          <p:nvPr>
            <p:ph type="body" sz="half" idx="2"/>
          </p:nvPr>
        </p:nvSpPr>
        <p:spPr>
          <a:xfrm>
            <a:off x="866055" y="3045696"/>
            <a:ext cx="6241816" cy="1828800"/>
          </a:xfrm>
        </p:spPr>
        <p:txBody>
          <a:bodyPr>
            <a:norm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Organic farmers select the most environmentally friendly solutions to the pests and disease problems that affect their crops. These strategies include</a:t>
            </a:r>
            <a:endParaRPr lang="en-US" sz="2000" dirty="0"/>
          </a:p>
        </p:txBody>
      </p:sp>
      <p:pic>
        <p:nvPicPr>
          <p:cNvPr id="5" name="Picture 4"/>
          <p:cNvPicPr>
            <a:picLocks noChangeAspect="1"/>
          </p:cNvPicPr>
          <p:nvPr/>
        </p:nvPicPr>
        <p:blipFill>
          <a:blip r:embed="rId2"/>
          <a:stretch>
            <a:fillRect/>
          </a:stretch>
        </p:blipFill>
        <p:spPr>
          <a:xfrm>
            <a:off x="7966560" y="1191301"/>
            <a:ext cx="3116668" cy="4775200"/>
          </a:xfrm>
          <a:prstGeom prst="rect">
            <a:avLst/>
          </a:prstGeom>
        </p:spPr>
      </p:pic>
    </p:spTree>
    <p:extLst>
      <p:ext uri="{BB962C8B-B14F-4D97-AF65-F5344CB8AC3E}">
        <p14:creationId xmlns:p14="http://schemas.microsoft.com/office/powerpoint/2010/main" val="67756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indent="457200" algn="l">
              <a:lnSpc>
                <a:spcPct val="107000"/>
              </a:lnSpc>
              <a:spcBef>
                <a:spcPts val="0"/>
              </a:spcBef>
              <a:spcAft>
                <a:spcPts val="800"/>
              </a:spcAft>
            </a:pPr>
            <a:r>
              <a:rPr lang="en-US" sz="3100" b="1" dirty="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C</a:t>
            </a:r>
            <a:r>
              <a:rPr lang="en-US" sz="3100" b="1" dirty="0" smtClean="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rop Rotation</a:t>
            </a:r>
            <a:r>
              <a:rPr lang="en-US" sz="2400" dirty="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en-US" sz="2400" dirty="0">
                <a:ln>
                  <a:noFill/>
                </a:ln>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5965504" y="1007888"/>
            <a:ext cx="5329032" cy="4893735"/>
          </a:xfrm>
        </p:spPr>
        <p:txBody>
          <a:bodyPr>
            <a:normAutofit/>
          </a:bodyPr>
          <a:lstStyle/>
          <a:p>
            <a:pPr marL="0" marR="0" indent="457200">
              <a:lnSpc>
                <a:spcPct val="107000"/>
              </a:lnSpc>
              <a:spcBef>
                <a:spcPts val="0"/>
              </a:spcBef>
              <a:spcAft>
                <a:spcPts val="800"/>
              </a:spcAft>
            </a:pPr>
            <a:r>
              <a:rPr lang="en-US" sz="1800" dirty="0" smtClean="0">
                <a:latin typeface="Calibri" panose="020F0502020204030204" pitchFamily="34" charset="0"/>
                <a:ea typeface="Calibri" panose="020F0502020204030204" pitchFamily="34" charset="0"/>
                <a:cs typeface="Times New Roman" panose="02020603050405020304" pitchFamily="18" charset="0"/>
              </a:rPr>
              <a:t>This </a:t>
            </a:r>
            <a:r>
              <a:rPr lang="en-US" sz="1800" dirty="0">
                <a:latin typeface="Calibri" panose="020F0502020204030204" pitchFamily="34" charset="0"/>
                <a:ea typeface="Calibri" panose="020F0502020204030204" pitchFamily="34" charset="0"/>
                <a:cs typeface="Times New Roman" panose="02020603050405020304" pitchFamily="18" charset="0"/>
              </a:rPr>
              <a:t>means alternating the crops grown in each field, rather than growing the same crop year after year (mono-cropping). Different plants contribute varying nutrients to the soil. By rotating crops, the soil is naturally replenished. This time-honored practice can eliminate the need for insecticides in many crops since the insect's life cycle and habitat are interrupted and destroyed.</a:t>
            </a:r>
          </a:p>
          <a:p>
            <a:endParaRPr lang="en-US" sz="1800"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75" y="3031065"/>
            <a:ext cx="4671693" cy="3086400"/>
          </a:xfrm>
          <a:prstGeom prst="rect">
            <a:avLst/>
          </a:prstGeom>
        </p:spPr>
      </p:pic>
    </p:spTree>
    <p:extLst>
      <p:ext uri="{BB962C8B-B14F-4D97-AF65-F5344CB8AC3E}">
        <p14:creationId xmlns:p14="http://schemas.microsoft.com/office/powerpoint/2010/main" val="2957799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206</TotalTime>
  <Words>1239</Words>
  <Application>Microsoft Office PowerPoint</Application>
  <PresentationFormat>Widescreen</PresentationFormat>
  <Paragraphs>75</Paragraphs>
  <Slides>19</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Garamond</vt:lpstr>
      <vt:lpstr>Symbol</vt:lpstr>
      <vt:lpstr>Times New Roman</vt:lpstr>
      <vt:lpstr>Wingdings</vt:lpstr>
      <vt:lpstr>Organic</vt:lpstr>
      <vt:lpstr>PowerPoint Presentation</vt:lpstr>
      <vt:lpstr>ASSINGMENT   Principle Of Organic Farming</vt:lpstr>
      <vt:lpstr>Organic Farming</vt:lpstr>
      <vt:lpstr>History </vt:lpstr>
      <vt:lpstr>PRINCIPLES OF ORGANIC FARMING </vt:lpstr>
      <vt:lpstr>Basic Conventional Farming </vt:lpstr>
      <vt:lpstr>Basic Organic Farming </vt:lpstr>
      <vt:lpstr>Organic Farming Practices </vt:lpstr>
      <vt:lpstr>Crop Rotation </vt:lpstr>
      <vt:lpstr>Cover Crops </vt:lpstr>
      <vt:lpstr>Release beneficial insects </vt:lpstr>
      <vt:lpstr>Add compost and plant wastes </vt:lpstr>
      <vt:lpstr>Mulching </vt:lpstr>
      <vt:lpstr>Weed control </vt:lpstr>
      <vt:lpstr>PowerPoint Presentation</vt:lpstr>
      <vt:lpstr>Principle of organic faming</vt:lpstr>
      <vt:lpstr>PowerPoint Presentation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 Of Organic Farming</dc:title>
  <dc:creator>salman wali</dc:creator>
  <cp:lastModifiedBy>Windows User</cp:lastModifiedBy>
  <cp:revision>27</cp:revision>
  <dcterms:created xsi:type="dcterms:W3CDTF">2016-03-06T05:24:00Z</dcterms:created>
  <dcterms:modified xsi:type="dcterms:W3CDTF">2021-04-10T11:35:29Z</dcterms:modified>
</cp:coreProperties>
</file>