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81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2" r:id="rId21"/>
    <p:sldId id="279" r:id="rId2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458B8A"/>
    <a:srgbClr val="C05023"/>
    <a:srgbClr val="F8E1D8"/>
    <a:srgbClr val="F0C1AE"/>
    <a:srgbClr val="455EA0"/>
    <a:srgbClr val="EDFFFF"/>
    <a:srgbClr val="2F4040"/>
    <a:srgbClr val="809191"/>
    <a:srgbClr val="EDE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4" autoAdjust="0"/>
    <p:restoredTop sz="94660"/>
  </p:normalViewPr>
  <p:slideViewPr>
    <p:cSldViewPr>
      <p:cViewPr>
        <p:scale>
          <a:sx n="75" d="100"/>
          <a:sy n="75" d="100"/>
        </p:scale>
        <p:origin x="-103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84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16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17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20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9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12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15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18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4267200" y="4267200"/>
            <a:ext cx="4114799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Long-Term Financial Planning</a:t>
            </a: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70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18-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18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635959" y="2743200"/>
            <a:ext cx="3898441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Long-Term Financial Planning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Executive Cheese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3434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Pro forma </a:t>
            </a:r>
            <a:r>
              <a:rPr lang="en-US" altLang="en-US" sz="2800" dirty="0" smtClean="0"/>
              <a:t>Income Statement and Balance Sheet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799" y="6017567"/>
            <a:ext cx="4052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Rule: Dividend is fixed at $100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1210"/>
              </p:ext>
            </p:extLst>
          </p:nvPr>
        </p:nvGraphicFramePr>
        <p:xfrm>
          <a:off x="2743200" y="2555240"/>
          <a:ext cx="3886200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05000"/>
                <a:gridCol w="1981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Income Statement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Sales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$1,320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Costs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1,100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Net income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$220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080186"/>
              </p:ext>
            </p:extLst>
          </p:nvPr>
        </p:nvGraphicFramePr>
        <p:xfrm>
          <a:off x="2755900" y="4155440"/>
          <a:ext cx="3873500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901700"/>
                <a:gridCol w="990600"/>
                <a:gridCol w="990600"/>
                <a:gridCol w="9906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Balance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Sheet (YTD)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Debt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$880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1,320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96912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Executive Cheese</a:t>
            </a:r>
          </a:p>
        </p:txBody>
      </p:sp>
      <p:sp>
        <p:nvSpPr>
          <p:cNvPr id="307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03757" y="1371600"/>
            <a:ext cx="3819746" cy="1752600"/>
          </a:xfrm>
          <a:noFill/>
        </p:spPr>
        <p:txBody>
          <a:bodyPr/>
          <a:lstStyle/>
          <a:p>
            <a:r>
              <a:rPr lang="en-US" altLang="en-US" sz="2400" dirty="0" smtClean="0"/>
              <a:t>Policy: Pro forma </a:t>
            </a:r>
            <a:r>
              <a:rPr lang="en-US" altLang="en-US" sz="2400" dirty="0" smtClean="0"/>
              <a:t>balance </a:t>
            </a:r>
            <a:r>
              <a:rPr lang="en-US" altLang="en-US" sz="2400" dirty="0"/>
              <a:t>s</a:t>
            </a:r>
            <a:r>
              <a:rPr lang="en-US" altLang="en-US" sz="2400" dirty="0" smtClean="0"/>
              <a:t>heet </a:t>
            </a:r>
            <a:r>
              <a:rPr lang="en-US" altLang="en-US" sz="2400" dirty="0" smtClean="0"/>
              <a:t>with dividends fixed at $180 and debt used as the balance </a:t>
            </a:r>
            <a:r>
              <a:rPr lang="en-US" altLang="en-US" sz="2400" dirty="0" smtClean="0"/>
              <a:t>item</a:t>
            </a:r>
          </a:p>
          <a:p>
            <a:pPr marL="0" indent="0" algn="ctr">
              <a:buNone/>
            </a:pPr>
            <a:endParaRPr lang="en-US" altLang="en-US" sz="1400" dirty="0" smtClean="0"/>
          </a:p>
        </p:txBody>
      </p:sp>
      <p:sp>
        <p:nvSpPr>
          <p:cNvPr id="28" name="Rectangle 5"/>
          <p:cNvSpPr txBox="1">
            <a:spLocks noChangeArrowheads="1"/>
          </p:cNvSpPr>
          <p:nvPr/>
        </p:nvSpPr>
        <p:spPr bwMode="auto">
          <a:xfrm>
            <a:off x="4876800" y="1371600"/>
            <a:ext cx="3806344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r>
              <a:rPr lang="en-US" altLang="en-US" sz="2400" kern="0" dirty="0" smtClean="0">
                <a:latin typeface="Calibri" panose="020F0502020204030204" pitchFamily="34" charset="0"/>
              </a:rPr>
              <a:t>Policy: Pro forma </a:t>
            </a:r>
            <a:r>
              <a:rPr lang="en-US" altLang="en-US" sz="2400" kern="0" dirty="0" smtClean="0">
                <a:latin typeface="Calibri" panose="020F0502020204030204" pitchFamily="34" charset="0"/>
              </a:rPr>
              <a:t>balance sheet </a:t>
            </a:r>
            <a:r>
              <a:rPr lang="en-US" altLang="en-US" sz="2400" kern="0" dirty="0" smtClean="0">
                <a:latin typeface="Calibri" panose="020F0502020204030204" pitchFamily="34" charset="0"/>
              </a:rPr>
              <a:t>with dividends fixed at $180 and new debt limited to $100. Equity is the balancing </a:t>
            </a:r>
            <a:r>
              <a:rPr lang="en-US" altLang="en-US" sz="2400" kern="0" dirty="0" smtClean="0">
                <a:latin typeface="Calibri" panose="020F0502020204030204" pitchFamily="34" charset="0"/>
              </a:rPr>
              <a:t>item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885296"/>
              </p:ext>
            </p:extLst>
          </p:nvPr>
        </p:nvGraphicFramePr>
        <p:xfrm>
          <a:off x="381000" y="4384040"/>
          <a:ext cx="3873500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901700"/>
                <a:gridCol w="990600"/>
                <a:gridCol w="990600"/>
                <a:gridCol w="9906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Balance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Sheet (YTD)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Debt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$960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1,240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539024"/>
              </p:ext>
            </p:extLst>
          </p:nvPr>
        </p:nvGraphicFramePr>
        <p:xfrm>
          <a:off x="4889500" y="4384040"/>
          <a:ext cx="3873500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901700"/>
                <a:gridCol w="990600"/>
                <a:gridCol w="990600"/>
                <a:gridCol w="9906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Balance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Sheet (YTD)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Debt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$900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1,300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00200" y="3774440"/>
            <a:ext cx="129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Panel A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32272" y="3774440"/>
            <a:ext cx="129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Panel B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73354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Executive Fruit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371600" y="1143000"/>
            <a:ext cx="624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2014 </a:t>
            </a:r>
            <a:r>
              <a:rPr lang="en-US" altLang="en-US" sz="2800" dirty="0">
                <a:latin typeface="Calibri" panose="020F0502020204030204" pitchFamily="34" charset="0"/>
              </a:rPr>
              <a:t>Financial Statements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6473"/>
              </p:ext>
            </p:extLst>
          </p:nvPr>
        </p:nvGraphicFramePr>
        <p:xfrm>
          <a:off x="228600" y="2255520"/>
          <a:ext cx="4876800" cy="30480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828800"/>
                <a:gridCol w="762000"/>
                <a:gridCol w="2286000"/>
              </a:tblGrid>
              <a:tr h="1619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  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Income Statement</a:t>
                      </a: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9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$2,000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COGS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1,800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90% of sales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EBIT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$200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Difference = 10% of sales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Interest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40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10% of debt at start of year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Earnings before taxes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$160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EBIT – interest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State and federal tax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64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40% of (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EBIT –interest</a:t>
                      </a: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Net income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$96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EBIT – interest – taxes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Dividends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64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Payout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ratio = 2/3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Retained earnings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$32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Net income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– </a:t>
                      </a: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dividends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052692"/>
              </p:ext>
            </p:extLst>
          </p:nvPr>
        </p:nvGraphicFramePr>
        <p:xfrm>
          <a:off x="5562600" y="2057400"/>
          <a:ext cx="3429000" cy="37033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550377"/>
                <a:gridCol w="735623"/>
                <a:gridCol w="1143000"/>
              </a:tblGrid>
              <a:tr h="152400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Balance </a:t>
                      </a:r>
                      <a:r>
                        <a:rPr lang="en-US" sz="14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Sheet</a:t>
                      </a:r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Assets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marL="1778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Net working capital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$200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10% of sales</a:t>
                      </a:r>
                    </a:p>
                  </a:txBody>
                  <a:tcPr anchor="b"/>
                </a:tc>
              </a:tr>
              <a:tr h="0">
                <a:tc>
                  <a:txBody>
                    <a:bodyPr/>
                    <a:lstStyle/>
                    <a:p>
                      <a:pPr marL="1778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Fixed assets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40% of sales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1778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assets</a:t>
                      </a: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$1,000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50% of sales</a:t>
                      </a: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2440"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Liabilities and shareholders' equity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633">
                <a:tc>
                  <a:txBody>
                    <a:bodyPr/>
                    <a:lstStyle/>
                    <a:p>
                      <a:pPr marL="1778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Long-term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debt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$400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b"/>
                </a:tc>
              </a:tr>
              <a:tr h="282633">
                <a:tc>
                  <a:txBody>
                    <a:bodyPr/>
                    <a:lstStyle/>
                    <a:p>
                      <a:pPr marL="1778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Shareholders' equity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600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778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liability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equity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$1,000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Equals total assets</a:t>
                      </a: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912691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Executive Fruit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600200" y="1143000"/>
            <a:ext cx="624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2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2015 </a:t>
            </a:r>
            <a:r>
              <a:rPr lang="en-US" altLang="en-US" dirty="0"/>
              <a:t>Pro Forma Statements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116938"/>
              </p:ext>
            </p:extLst>
          </p:nvPr>
        </p:nvGraphicFramePr>
        <p:xfrm>
          <a:off x="228600" y="2209800"/>
          <a:ext cx="4572000" cy="30480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883872"/>
                <a:gridCol w="730481"/>
                <a:gridCol w="1957647"/>
              </a:tblGrid>
              <a:tr h="1619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  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Income Statement</a:t>
                      </a: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9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$2,200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10% higher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COGS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1,980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10% higher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EBIT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$220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10% higher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Interest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40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unchanged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Earnings before taxes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$180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EBIT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–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interest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State and federal tax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72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40% of (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EBIT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interest</a:t>
                      </a: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Net income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$108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EBIT – interest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 taxes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Dividends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72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Payout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ratio = 2/3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Retained earnings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$36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Net income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dividends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365957"/>
              </p:ext>
            </p:extLst>
          </p:nvPr>
        </p:nvGraphicFramePr>
        <p:xfrm>
          <a:off x="5029200" y="1981200"/>
          <a:ext cx="3886200" cy="42214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804494"/>
                <a:gridCol w="747950"/>
                <a:gridCol w="1333756"/>
              </a:tblGrid>
              <a:tr h="152400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Balance </a:t>
                      </a:r>
                      <a:r>
                        <a:rPr lang="en-US" sz="14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Sheet</a:t>
                      </a:r>
                      <a:r>
                        <a:rPr lang="en-US" sz="14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Assets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Net working capital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$220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10%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higher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0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Fixed assets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10% higher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assets</a:t>
                      </a: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$1,100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10% higher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2440"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Liabilities and shareholders' equity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633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Long term debt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$400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Temp held fixed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282633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Shareholders' equity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636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Increased by RE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liability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equity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$1,036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Debt + equity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Required external financing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650886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Executive Fruit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219200" y="1435100"/>
            <a:ext cx="6781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Second Stage </a:t>
            </a:r>
            <a:r>
              <a:rPr lang="en-US" altLang="en-US" sz="2800" dirty="0" smtClean="0">
                <a:latin typeface="Calibri" panose="020F0502020204030204" pitchFamily="34" charset="0"/>
              </a:rPr>
              <a:t>Pro Forma </a:t>
            </a:r>
            <a:r>
              <a:rPr lang="en-US" altLang="en-US" sz="2800" dirty="0">
                <a:latin typeface="Calibri" panose="020F0502020204030204" pitchFamily="34" charset="0"/>
              </a:rPr>
              <a:t>Balance Sheet </a:t>
            </a:r>
            <a:r>
              <a:rPr lang="en-US" altLang="en-US" sz="2800" dirty="0" smtClean="0">
                <a:latin typeface="Calibri" panose="020F0502020204030204" pitchFamily="34" charset="0"/>
              </a:rPr>
              <a:t>2015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188634"/>
              </p:ext>
            </p:extLst>
          </p:nvPr>
        </p:nvGraphicFramePr>
        <p:xfrm>
          <a:off x="1828800" y="2209800"/>
          <a:ext cx="5755640" cy="3992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133600"/>
                <a:gridCol w="802640"/>
                <a:gridCol w="2819400"/>
              </a:tblGrid>
              <a:tr h="152400"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Balance </a:t>
                      </a:r>
                      <a:r>
                        <a:rPr lang="en-US" sz="18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Sheet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8640">
                <a:tc gridSpan="3"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Assets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Net working capital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$220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10% </a:t>
                      </a: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higher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0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Fixed assets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880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10% higher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assets</a:t>
                      </a: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$1,100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10% higher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79120"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Liabilities and shareholders' equity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633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Long term debt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$464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16% higher (new borrowing = $64; this is the balancing</a:t>
                      </a:r>
                      <a:r>
                        <a:rPr lang="en-US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item)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282633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Shareholders' equity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636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Increased by retained earnings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indent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</a:t>
                      </a: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liability 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 </a:t>
                      </a: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equity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$1,100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Equals total assets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91171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Executive Fruit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2133600" y="1447800"/>
            <a:ext cx="487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Sources and Uses of </a:t>
            </a:r>
            <a:r>
              <a:rPr lang="en-US" altLang="en-US" sz="2800" dirty="0" smtClean="0">
                <a:latin typeface="Calibri" panose="020F0502020204030204" pitchFamily="34" charset="0"/>
              </a:rPr>
              <a:t>Funds </a:t>
            </a:r>
            <a:r>
              <a:rPr lang="en-US" altLang="en-US" sz="2800" dirty="0" smtClean="0">
                <a:latin typeface="Calibri" panose="020F0502020204030204" pitchFamily="34" charset="0"/>
              </a:rPr>
              <a:t>2015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06184"/>
              </p:ext>
            </p:extLst>
          </p:nvPr>
        </p:nvGraphicFramePr>
        <p:xfrm>
          <a:off x="914400" y="2402840"/>
          <a:ext cx="7620000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971800"/>
                <a:gridCol w="762000"/>
                <a:gridCol w="3124200"/>
                <a:gridCol w="762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Sources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Uses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Retained earnings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$36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Investment in working capital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New borrowing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64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Investment in fixed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80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 sources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 uses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480204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Executive Fruit</a:t>
            </a: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914400" y="4953000"/>
            <a:ext cx="7315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Required external financing </a:t>
            </a:r>
          </a:p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= (net assets/sales) × increase in sales – retained earnings</a:t>
            </a:r>
          </a:p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= (.50 × 200,000) – 36,000 = $64,000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584099"/>
              </p:ext>
            </p:extLst>
          </p:nvPr>
        </p:nvGraphicFramePr>
        <p:xfrm>
          <a:off x="2495550" y="1447800"/>
          <a:ext cx="4152900" cy="32359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828800"/>
                <a:gridCol w="2324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Growth Rate, 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Required External Finance, $ thousands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0.00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6858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-32.00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822960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6858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-12.80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822960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3.33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6858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0.00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822960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5.00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6858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16.00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822960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6858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64.00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822960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15.00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6858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112.00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822960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20.00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6858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160.00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822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636757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Planners Beware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333500" y="1219200"/>
            <a:ext cx="6477000" cy="533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Net </a:t>
            </a:r>
            <a:r>
              <a:rPr lang="en-US" altLang="en-US" sz="2800" dirty="0" smtClean="0"/>
              <a:t>Working Capital as </a:t>
            </a:r>
            <a:r>
              <a:rPr lang="en-US" altLang="en-US" sz="2800" dirty="0" smtClean="0"/>
              <a:t>a </a:t>
            </a:r>
            <a:r>
              <a:rPr lang="en-US" altLang="en-US" sz="2800" dirty="0" smtClean="0"/>
              <a:t>Function of Sales</a:t>
            </a:r>
            <a:endParaRPr lang="en-US" altLang="en-US" sz="2800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962150"/>
            <a:ext cx="7953375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5922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Planners Beware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4572000"/>
          </a:xfrm>
        </p:spPr>
        <p:txBody>
          <a:bodyPr/>
          <a:lstStyle/>
          <a:p>
            <a:r>
              <a:rPr lang="en-US" altLang="en-US" sz="2400" dirty="0" smtClean="0"/>
              <a:t>If factories are operating below full capacity, sales can increase without investment in fixed assets (point </a:t>
            </a:r>
            <a:r>
              <a:rPr lang="en-US" altLang="en-US" sz="2400" i="1" dirty="0" smtClean="0"/>
              <a:t>A</a:t>
            </a:r>
            <a:r>
              <a:rPr lang="en-US" altLang="en-US" sz="2400" dirty="0" smtClean="0"/>
              <a:t>)</a:t>
            </a:r>
            <a:r>
              <a:rPr lang="en-US" altLang="en-US" sz="2400" i="1" dirty="0" smtClean="0"/>
              <a:t> </a:t>
            </a:r>
          </a:p>
          <a:p>
            <a:r>
              <a:rPr lang="en-US" altLang="en-US" sz="2400" dirty="0" smtClean="0"/>
              <a:t>Beyond </a:t>
            </a:r>
            <a:r>
              <a:rPr lang="en-US" altLang="en-US" sz="2400" dirty="0" smtClean="0"/>
              <a:t>some sales level (point </a:t>
            </a:r>
            <a:r>
              <a:rPr lang="en-US" altLang="en-US" sz="2400" i="1" dirty="0" smtClean="0"/>
              <a:t>B</a:t>
            </a:r>
            <a:r>
              <a:rPr lang="en-US" altLang="en-US" sz="2400" dirty="0" smtClean="0"/>
              <a:t>),</a:t>
            </a:r>
            <a:r>
              <a:rPr lang="en-US" altLang="en-US" sz="2400" i="1" dirty="0" smtClean="0"/>
              <a:t> new capacity </a:t>
            </a:r>
            <a:r>
              <a:rPr lang="en-US" altLang="en-US" sz="2400" dirty="0" smtClean="0"/>
              <a:t>must be added.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31750"/>
            <a:ext cx="7091362" cy="395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07627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Planners Beware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Many models ignore realities such as depreciation, taxes, etc.</a:t>
            </a:r>
          </a:p>
          <a:p>
            <a:r>
              <a:rPr lang="en-US" altLang="en-US" dirty="0" smtClean="0"/>
              <a:t>Percent of sales methods are not realistic because fixed costs </a:t>
            </a:r>
            <a:r>
              <a:rPr lang="en-US" altLang="en-US" dirty="0" smtClean="0"/>
              <a:t>exist</a:t>
            </a:r>
            <a:endParaRPr lang="en-US" altLang="en-US" dirty="0" smtClean="0"/>
          </a:p>
          <a:p>
            <a:r>
              <a:rPr lang="en-US" altLang="en-US" dirty="0" smtClean="0"/>
              <a:t>Most models generate accounting numbers not financial cash flows</a:t>
            </a:r>
          </a:p>
          <a:p>
            <a:r>
              <a:rPr lang="en-US" altLang="en-US" dirty="0" smtClean="0"/>
              <a:t>Adjustments must be made to consider these and other </a:t>
            </a:r>
            <a:r>
              <a:rPr lang="en-US" altLang="en-US" dirty="0" smtClean="0"/>
              <a:t>factors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6106290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18.1	What is Financial Planning?</a:t>
            </a:r>
          </a:p>
          <a:p>
            <a:pPr marL="0" indent="0">
              <a:buNone/>
            </a:pPr>
            <a:r>
              <a:rPr lang="en-US" altLang="en-US" dirty="0" smtClean="0"/>
              <a:t>18.2	Financial Planning Models</a:t>
            </a:r>
          </a:p>
          <a:p>
            <a:pPr lvl="1"/>
            <a:r>
              <a:rPr lang="en-US" altLang="en-US" dirty="0" smtClean="0"/>
              <a:t>Example: </a:t>
            </a:r>
            <a:r>
              <a:rPr lang="en-US" altLang="en-US" i="1" dirty="0" smtClean="0"/>
              <a:t>Executive Cheese</a:t>
            </a:r>
          </a:p>
          <a:p>
            <a:pPr lvl="1"/>
            <a:r>
              <a:rPr lang="en-US" altLang="en-US" dirty="0" smtClean="0"/>
              <a:t>Example: </a:t>
            </a:r>
            <a:r>
              <a:rPr lang="en-US" altLang="en-US" i="1" dirty="0" smtClean="0"/>
              <a:t>Executive Fruit</a:t>
            </a:r>
          </a:p>
          <a:p>
            <a:pPr marL="0" indent="0">
              <a:buNone/>
            </a:pPr>
            <a:r>
              <a:rPr lang="en-US" altLang="en-US" dirty="0" smtClean="0"/>
              <a:t>18.3	Planners Beware</a:t>
            </a:r>
          </a:p>
          <a:p>
            <a:pPr marL="0" indent="0">
              <a:buNone/>
            </a:pPr>
            <a:r>
              <a:rPr lang="en-US" altLang="en-US" dirty="0" smtClean="0"/>
              <a:t>18.4	External Financing and Growth</a:t>
            </a:r>
          </a:p>
        </p:txBody>
      </p:sp>
    </p:spTree>
    <p:extLst>
      <p:ext uri="{BB962C8B-B14F-4D97-AF65-F5344CB8AC3E}">
        <p14:creationId xmlns:p14="http://schemas.microsoft.com/office/powerpoint/2010/main" val="1513604142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External Financing &amp; Growth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4648200"/>
          </a:xfrm>
        </p:spPr>
        <p:txBody>
          <a:bodyPr/>
          <a:lstStyle/>
          <a:p>
            <a:r>
              <a:rPr lang="en-US" altLang="en-US" sz="2400" dirty="0" smtClean="0"/>
              <a:t>Where </a:t>
            </a:r>
            <a:r>
              <a:rPr lang="en-US" altLang="en-US" sz="2400" dirty="0" smtClean="0"/>
              <a:t>the sloping line crosses the horizontal axis, external financing is </a:t>
            </a:r>
            <a:r>
              <a:rPr lang="en-US" altLang="en-US" sz="2400" dirty="0" smtClean="0"/>
              <a:t>zero</a:t>
            </a:r>
          </a:p>
          <a:p>
            <a:pPr lvl="1"/>
            <a:r>
              <a:rPr lang="en-US" altLang="en-US" sz="2400" dirty="0" smtClean="0"/>
              <a:t>The </a:t>
            </a:r>
            <a:r>
              <a:rPr lang="en-US" altLang="en-US" sz="2400" dirty="0" smtClean="0"/>
              <a:t>firm is growing as fast as possible without resorting to new security </a:t>
            </a:r>
            <a:r>
              <a:rPr lang="en-US" altLang="en-US" sz="2400" dirty="0" smtClean="0"/>
              <a:t>issues</a:t>
            </a:r>
          </a:p>
          <a:p>
            <a:pPr lvl="1"/>
            <a:r>
              <a:rPr lang="en-US" altLang="en-US" sz="2400" dirty="0" smtClean="0"/>
              <a:t>Called </a:t>
            </a:r>
            <a:r>
              <a:rPr lang="en-US" altLang="en-US" sz="2400" dirty="0" smtClean="0"/>
              <a:t>the </a:t>
            </a:r>
            <a:r>
              <a:rPr lang="en-US" altLang="en-US" sz="2400" b="1" dirty="0" smtClean="0"/>
              <a:t>internal growth </a:t>
            </a:r>
            <a:r>
              <a:rPr lang="en-US" altLang="en-US" sz="2400" b="1" dirty="0" smtClean="0"/>
              <a:t>rate</a:t>
            </a:r>
            <a:endParaRPr lang="en-US" altLang="en-US" sz="2400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29000"/>
            <a:ext cx="7100888" cy="324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881658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External Financing &amp; Growth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84138" y="2971800"/>
            <a:ext cx="8961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>
            <a:off x="84138" y="4953000"/>
            <a:ext cx="8961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599892" y="1270000"/>
            <a:ext cx="8229600" cy="136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u="sng" dirty="0">
                <a:latin typeface="Calibri" panose="020F0502020204030204" pitchFamily="34" charset="0"/>
              </a:rPr>
              <a:t>Sustainable growth rate</a:t>
            </a:r>
            <a:r>
              <a:rPr lang="en-US" altLang="en-US" dirty="0">
                <a:latin typeface="Calibri" panose="020F0502020204030204" pitchFamily="34" charset="0"/>
              </a:rPr>
              <a:t> </a:t>
            </a:r>
            <a:r>
              <a:rPr lang="en-US" altLang="en-US" dirty="0" smtClean="0">
                <a:latin typeface="Calibri" panose="020F0502020204030204" pitchFamily="34" charset="0"/>
              </a:rPr>
              <a:t> </a:t>
            </a:r>
            <a:r>
              <a:rPr lang="en-US" altLang="en-US" dirty="0">
                <a:latin typeface="Calibri" panose="020F0502020204030204" pitchFamily="34" charset="0"/>
              </a:rPr>
              <a:t>- Steady rate at which a firm can grow without changing </a:t>
            </a:r>
            <a:r>
              <a:rPr lang="en-US" altLang="en-US" dirty="0" smtClean="0">
                <a:latin typeface="Calibri" panose="020F0502020204030204" pitchFamily="34" charset="0"/>
              </a:rPr>
              <a:t>leverage</a:t>
            </a:r>
          </a:p>
          <a:p>
            <a:pPr algn="ctr">
              <a:spcBef>
                <a:spcPts val="1800"/>
              </a:spcBef>
            </a:pPr>
            <a:r>
              <a:rPr lang="en-US" altLang="en-US" sz="2000" dirty="0" smtClean="0">
                <a:latin typeface="Cambria" panose="02040503050406030204" pitchFamily="18" charset="0"/>
              </a:rPr>
              <a:t>Sustainable growth rate = plowback ratio × return on equity</a:t>
            </a:r>
            <a:endParaRPr lang="en-US" altLang="en-US" sz="20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76092" y="5486400"/>
                <a:ext cx="8086908" cy="6693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Required</m:t>
                      </m:r>
                      <m:r>
                        <a:rPr lang="en-US" sz="2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external</m:t>
                      </m:r>
                      <m:r>
                        <a:rPr lang="en-US" sz="2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f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inancing</m:t>
                      </m:r>
                      <m:r>
                        <a:rPr lang="en-US" sz="20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new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assets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sales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×</m:t>
                      </m:r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sz="2000" b="0" smtClean="0">
                              <a:latin typeface="Cambria Math"/>
                              <a:ea typeface="Cambria Math"/>
                            </a:rPr>
                          </m:ctrlPr>
                        </m:mPr>
                        <m:mr>
                          <m:e>
                            <m:eqArr>
                              <m:eqArrPr>
                                <m:ctrlPr>
                                  <a:rPr lang="en-US" sz="2000" b="0" smtClean="0">
                                    <a:latin typeface="Cambria Math"/>
                                    <a:ea typeface="Cambria Math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2000" b="0" i="0" smtClean="0">
                                    <a:latin typeface="Cambria Math"/>
                                    <a:ea typeface="Cambria Math"/>
                                  </a:rPr>
                                  <m:t>i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  <a:ea typeface="Cambria Math"/>
                                  </a:rPr>
                                  <m:t>ncrease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  <a:ea typeface="Cambria Math"/>
                                  </a:rPr>
                                  <m:t>in</m:t>
                                </m:r>
                                <m:r>
                                  <a:rPr lang="en-US" sz="2000" b="0" i="0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  <a:ea typeface="Cambria Math"/>
                                  </a:rPr>
                                  <m:t>sales</m:t>
                                </m:r>
                              </m:e>
                            </m:eqArr>
                          </m:e>
                          <m:e>
                            <m:r>
                              <a:rPr lang="en-US" sz="2000" b="0" i="0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</m:e>
                          <m:e>
                            <m:eqArr>
                              <m:eqArrPr>
                                <m:ctrlPr>
                                  <a:rPr lang="en-US" sz="2000" b="0" smtClean="0">
                                    <a:latin typeface="Cambria Math"/>
                                    <a:ea typeface="Cambria Math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  <a:ea typeface="Cambria Math"/>
                                  </a:rPr>
                                  <m:t>reinvested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  <a:ea typeface="Cambria Math"/>
                                  </a:rPr>
                                  <m:t>earnings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92" y="5486400"/>
                <a:ext cx="8086908" cy="6693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76092" y="3124200"/>
                <a:ext cx="8086908" cy="1712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Internal</m:t>
                      </m:r>
                      <m:r>
                        <a:rPr lang="en-US" sz="2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growth</m:t>
                      </m:r>
                      <m:r>
                        <a:rPr lang="en-US" sz="20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/>
                        </a:rPr>
                        <m:t>rate</m:t>
                      </m:r>
                      <m:r>
                        <a:rPr lang="en-US" sz="2000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b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retained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earnings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2000" b="0" dirty="0" smtClean="0">
                  <a:latin typeface="Cambria Math"/>
                </a:endParaRPr>
              </a:p>
              <a:p>
                <a:pPr marL="2286000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retained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earnings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net</m:t>
                          </m:r>
                          <m:r>
                            <a:rPr lang="en-US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income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net</m:t>
                          </m:r>
                          <m: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income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equity</m:t>
                          </m:r>
                        </m:den>
                      </m:f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equity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  <a:ea typeface="Cambria Math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92" y="3124200"/>
                <a:ext cx="8086908" cy="17124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41382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Financial Planning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 smtClean="0"/>
              <a:t>The Financial Planning Process</a:t>
            </a:r>
          </a:p>
          <a:p>
            <a:pPr lvl="1"/>
            <a:r>
              <a:rPr lang="en-US" altLang="en-US" dirty="0" smtClean="0"/>
              <a:t>Analyzing the investment and financing choices open to the </a:t>
            </a:r>
            <a:r>
              <a:rPr lang="en-US" altLang="en-US" dirty="0" smtClean="0"/>
              <a:t>firm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Projecting the future consequences of current </a:t>
            </a:r>
            <a:r>
              <a:rPr lang="en-US" altLang="en-US" dirty="0" smtClean="0"/>
              <a:t>decisions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Deciding which alternatives to </a:t>
            </a:r>
            <a:r>
              <a:rPr lang="en-US" altLang="en-US" dirty="0" smtClean="0"/>
              <a:t>undertake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Measuring subsequent performance against the goals set forth in the financial </a:t>
            </a:r>
            <a:r>
              <a:rPr lang="en-US" altLang="en-US" dirty="0" smtClean="0"/>
              <a:t>plan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8955857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Financial Planning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305800" cy="46482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b="1" u="sng" dirty="0" smtClean="0"/>
              <a:t>Planning Horizon</a:t>
            </a:r>
            <a:r>
              <a:rPr lang="en-US" altLang="en-US" sz="2800" dirty="0" smtClean="0"/>
              <a:t> - Time horizon for a financial </a:t>
            </a:r>
            <a:r>
              <a:rPr lang="en-US" altLang="en-US" sz="2800" dirty="0" smtClean="0"/>
              <a:t>plan</a:t>
            </a:r>
            <a:endParaRPr lang="en-US" altLang="en-US" sz="9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900" dirty="0" smtClean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Departments are often asked to submit 3 alternatives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Optimistic case = best case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Expected case = normal growth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Pessimistic case = retrenchment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800" dirty="0" smtClean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Financial plans help managers ensure that their financial strategies are consistent with their capital budgets.  They highlight the financial decisions necessary to support the firm’s production and investment goals.</a:t>
            </a:r>
          </a:p>
        </p:txBody>
      </p:sp>
    </p:spTree>
    <p:extLst>
      <p:ext uri="{BB962C8B-B14F-4D97-AF65-F5344CB8AC3E}">
        <p14:creationId xmlns:p14="http://schemas.microsoft.com/office/powerpoint/2010/main" val="36108666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Financial Planning</a:t>
            </a: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mtClean="0"/>
              <a:t>Why Build Financial Plans?</a:t>
            </a:r>
          </a:p>
          <a:p>
            <a:r>
              <a:rPr lang="en-US" altLang="en-US" smtClean="0"/>
              <a:t>Contingency planning</a:t>
            </a:r>
          </a:p>
          <a:p>
            <a:r>
              <a:rPr lang="en-US" altLang="en-US" smtClean="0"/>
              <a:t>Considering options</a:t>
            </a:r>
          </a:p>
          <a:p>
            <a:r>
              <a:rPr lang="en-US" altLang="en-US" smtClean="0"/>
              <a:t>Forcing consistency</a:t>
            </a:r>
          </a:p>
        </p:txBody>
      </p:sp>
    </p:spTree>
    <p:extLst>
      <p:ext uri="{BB962C8B-B14F-4D97-AF65-F5344CB8AC3E}">
        <p14:creationId xmlns:p14="http://schemas.microsoft.com/office/powerpoint/2010/main" val="4256575215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Financial Planning Models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65138" y="1608138"/>
            <a:ext cx="1965325" cy="507940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Inputs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90600" y="1608138"/>
            <a:ext cx="7459663" cy="3792537"/>
            <a:chOff x="624" y="1013"/>
            <a:chExt cx="4699" cy="2389"/>
          </a:xfrm>
        </p:grpSpPr>
        <p:sp>
          <p:nvSpPr>
            <p:cNvPr id="17420" name="Rectangle 7"/>
            <p:cNvSpPr>
              <a:spLocks noChangeArrowheads="1"/>
            </p:cNvSpPr>
            <p:nvPr/>
          </p:nvSpPr>
          <p:spPr bwMode="auto">
            <a:xfrm>
              <a:off x="4085" y="1013"/>
              <a:ext cx="1238" cy="320"/>
            </a:xfrm>
            <a:prstGeom prst="round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solidFill>
                    <a:schemeClr val="dk1"/>
                  </a:solidFill>
                  <a:latin typeface="Calibri" panose="020F0502020204030204" pitchFamily="34" charset="0"/>
                </a:rPr>
                <a:t>Outputs</a:t>
              </a:r>
            </a:p>
          </p:txBody>
        </p:sp>
        <p:sp>
          <p:nvSpPr>
            <p:cNvPr id="17421" name="Line 8"/>
            <p:cNvSpPr>
              <a:spLocks noChangeShapeType="1"/>
            </p:cNvSpPr>
            <p:nvPr/>
          </p:nvSpPr>
          <p:spPr bwMode="auto">
            <a:xfrm>
              <a:off x="3558" y="1152"/>
              <a:ext cx="5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7422" name="Rectangle 9"/>
            <p:cNvSpPr>
              <a:spLocks noChangeArrowheads="1"/>
            </p:cNvSpPr>
            <p:nvPr/>
          </p:nvSpPr>
          <p:spPr bwMode="auto">
            <a:xfrm>
              <a:off x="624" y="2880"/>
              <a:ext cx="456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 u="sng" dirty="0">
                  <a:latin typeface="Calibri" panose="020F0502020204030204" pitchFamily="34" charset="0"/>
                </a:rPr>
                <a:t>Outputs </a:t>
              </a:r>
              <a:r>
                <a:rPr lang="en-US" altLang="en-US" dirty="0">
                  <a:latin typeface="Calibri" panose="020F0502020204030204" pitchFamily="34" charset="0"/>
                </a:rPr>
                <a:t>- Projected financial statements (pro forma). Financial ratios.  Sources and uses of funds.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90600" y="1608138"/>
            <a:ext cx="7248525" cy="2887663"/>
            <a:chOff x="624" y="1013"/>
            <a:chExt cx="4566" cy="1819"/>
          </a:xfrm>
        </p:grpSpPr>
        <p:sp>
          <p:nvSpPr>
            <p:cNvPr id="17417" name="Rectangle 11"/>
            <p:cNvSpPr>
              <a:spLocks noChangeArrowheads="1"/>
            </p:cNvSpPr>
            <p:nvPr/>
          </p:nvSpPr>
          <p:spPr bwMode="auto">
            <a:xfrm>
              <a:off x="2117" y="1013"/>
              <a:ext cx="1430" cy="320"/>
            </a:xfrm>
            <a:prstGeom prst="roundRect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Planning Model</a:t>
              </a:r>
            </a:p>
          </p:txBody>
        </p:sp>
        <p:sp>
          <p:nvSpPr>
            <p:cNvPr id="17418" name="Line 12"/>
            <p:cNvSpPr>
              <a:spLocks noChangeShapeType="1"/>
            </p:cNvSpPr>
            <p:nvPr/>
          </p:nvSpPr>
          <p:spPr bwMode="auto">
            <a:xfrm>
              <a:off x="1541" y="1152"/>
              <a:ext cx="5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7419" name="Rectangle 13"/>
            <p:cNvSpPr>
              <a:spLocks noChangeArrowheads="1"/>
            </p:cNvSpPr>
            <p:nvPr/>
          </p:nvSpPr>
          <p:spPr bwMode="auto">
            <a:xfrm>
              <a:off x="624" y="2397"/>
              <a:ext cx="4566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 u="sng" dirty="0">
                  <a:latin typeface="Calibri" panose="020F0502020204030204" pitchFamily="34" charset="0"/>
                </a:rPr>
                <a:t>Planning Model</a:t>
              </a:r>
              <a:r>
                <a:rPr lang="en-US" altLang="en-US" dirty="0">
                  <a:latin typeface="Calibri" panose="020F0502020204030204" pitchFamily="34" charset="0"/>
                </a:rPr>
                <a:t> - Equations specifying key relationships.</a:t>
              </a:r>
              <a:endParaRPr lang="en-US" altLang="en-US" sz="1000" dirty="0">
                <a:latin typeface="Calibri" panose="020F0502020204030204" pitchFamily="34" charset="0"/>
              </a:endParaRPr>
            </a:p>
            <a:p>
              <a:pPr>
                <a:spcBef>
                  <a:spcPct val="50000"/>
                </a:spcBef>
              </a:pPr>
              <a:endParaRPr lang="en-US" altLang="en-US" sz="1000" dirty="0">
                <a:latin typeface="Calibri" panose="020F0502020204030204" pitchFamily="34" charset="0"/>
              </a:endParaRPr>
            </a:p>
          </p:txBody>
        </p:sp>
      </p:grpSp>
      <p:sp>
        <p:nvSpPr>
          <p:cNvPr id="17416" name="Rectangle 14"/>
          <p:cNvSpPr>
            <a:spLocks noChangeArrowheads="1"/>
          </p:cNvSpPr>
          <p:nvPr/>
        </p:nvSpPr>
        <p:spPr bwMode="auto">
          <a:xfrm>
            <a:off x="990600" y="2667000"/>
            <a:ext cx="7248525" cy="1059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u="sng">
                <a:latin typeface="Calibri" panose="020F0502020204030204" pitchFamily="34" charset="0"/>
              </a:rPr>
              <a:t>Inputs </a:t>
            </a:r>
            <a:r>
              <a:rPr lang="en-US" altLang="en-US">
                <a:latin typeface="Calibri" panose="020F0502020204030204" pitchFamily="34" charset="0"/>
              </a:rPr>
              <a:t>- Current  financial statements.  Forecasts of key variables (such as sales or interest rates).</a:t>
            </a:r>
            <a:endParaRPr lang="en-US" altLang="en-US" sz="1000">
              <a:latin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10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9790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Financial Planning Models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800" b="1" u="sng" dirty="0" smtClean="0"/>
              <a:t>Pro </a:t>
            </a:r>
            <a:r>
              <a:rPr lang="en-US" altLang="en-US" sz="2800" b="1" u="sng" dirty="0" err="1" smtClean="0"/>
              <a:t>Formas</a:t>
            </a:r>
            <a:r>
              <a:rPr lang="en-US" altLang="en-US" sz="2800" dirty="0" smtClean="0"/>
              <a:t> - Projected or forecasted financial </a:t>
            </a:r>
            <a:r>
              <a:rPr lang="en-US" altLang="en-US" sz="2800" dirty="0" smtClean="0"/>
              <a:t>statements</a:t>
            </a:r>
            <a:endParaRPr lang="en-US" altLang="en-US" sz="1000" dirty="0" smtClean="0"/>
          </a:p>
          <a:p>
            <a:endParaRPr lang="en-US" altLang="en-US" sz="1000" dirty="0" smtClean="0"/>
          </a:p>
          <a:p>
            <a:r>
              <a:rPr lang="en-US" altLang="en-US" sz="2800" b="1" u="sng" dirty="0" smtClean="0"/>
              <a:t>Percentage of Sales Model</a:t>
            </a:r>
            <a:r>
              <a:rPr lang="en-US" altLang="en-US" sz="2800" dirty="0" smtClean="0"/>
              <a:t> - Planning model in which sales forecasts are the driving variable and most other variables are proportional to </a:t>
            </a:r>
            <a:r>
              <a:rPr lang="en-US" altLang="en-US" sz="2800" dirty="0" smtClean="0"/>
              <a:t>sales</a:t>
            </a:r>
            <a:endParaRPr lang="en-US" altLang="en-US" sz="1000" dirty="0" smtClean="0"/>
          </a:p>
          <a:p>
            <a:endParaRPr lang="en-US" altLang="en-US" sz="1000" b="1" u="sng" dirty="0" smtClean="0"/>
          </a:p>
          <a:p>
            <a:r>
              <a:rPr lang="en-US" altLang="en-US" sz="2800" b="1" u="sng" dirty="0" smtClean="0"/>
              <a:t>Balancing Item</a:t>
            </a:r>
            <a:r>
              <a:rPr lang="en-US" altLang="en-US" sz="2800" dirty="0" smtClean="0"/>
              <a:t> - Variable that adjusts to maintain the consistency of a financial </a:t>
            </a:r>
            <a:r>
              <a:rPr lang="en-US" altLang="en-US" sz="2800" dirty="0" smtClean="0"/>
              <a:t>plan</a:t>
            </a:r>
          </a:p>
          <a:p>
            <a:pPr lvl="1"/>
            <a:r>
              <a:rPr lang="en-US" altLang="en-US" sz="2400" dirty="0" smtClean="0"/>
              <a:t>Also called a </a:t>
            </a:r>
            <a:r>
              <a:rPr lang="en-US" altLang="en-US" sz="2400" i="1" dirty="0" smtClean="0"/>
              <a:t>plug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97883355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87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87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Financial Planning Models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" y="4724400"/>
            <a:ext cx="78400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By entering data provided for each variable, the remaining variable is the “</a:t>
            </a:r>
            <a:r>
              <a:rPr lang="en-US" sz="2800" dirty="0" smtClean="0">
                <a:latin typeface="Calibri" panose="020F0502020204030204" pitchFamily="34" charset="0"/>
              </a:rPr>
              <a:t>plug”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Data is determined by “policy” or “rules” established by the </a:t>
            </a:r>
            <a:r>
              <a:rPr lang="en-US" sz="2800" dirty="0" smtClean="0">
                <a:latin typeface="Calibri" panose="020F0502020204030204" pitchFamily="34" charset="0"/>
              </a:rPr>
              <a:t>company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0081" y="1667933"/>
            <a:ext cx="1681777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Net Income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51213" y="1676399"/>
            <a:ext cx="1455200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Dividends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6435" y="1676399"/>
            <a:ext cx="2467745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Retained Earnings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301" y="2666998"/>
            <a:ext cx="1664754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New Assets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6435" y="2666999"/>
            <a:ext cx="2467745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Retained Earnings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94400" y="2667000"/>
            <a:ext cx="2515851" cy="51077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External Financing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94400" y="3776130"/>
            <a:ext cx="2515851" cy="510778"/>
          </a:xfrm>
          <a:prstGeom prst="roundRect">
            <a:avLst/>
          </a:prstGeom>
          <a:solidFill>
            <a:srgbClr val="458B8A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External Financing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8780" y="3776130"/>
            <a:ext cx="1472091" cy="510778"/>
          </a:xfrm>
          <a:prstGeom prst="roundRect">
            <a:avLst/>
          </a:prstGeom>
          <a:solidFill>
            <a:srgbClr val="458B8A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New Debt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63998" y="3776130"/>
            <a:ext cx="1653603" cy="510778"/>
          </a:xfrm>
          <a:prstGeom prst="roundRect">
            <a:avLst/>
          </a:prstGeom>
          <a:solidFill>
            <a:srgbClr val="458B8A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New Equity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Equal 7"/>
          <p:cNvSpPr/>
          <p:nvPr/>
        </p:nvSpPr>
        <p:spPr bwMode="auto">
          <a:xfrm>
            <a:off x="2218338" y="1731664"/>
            <a:ext cx="474062" cy="381000"/>
          </a:xfrm>
          <a:prstGeom prst="mathEqual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9" name="Plus 8"/>
          <p:cNvSpPr/>
          <p:nvPr/>
        </p:nvSpPr>
        <p:spPr bwMode="auto">
          <a:xfrm>
            <a:off x="5410200" y="1714802"/>
            <a:ext cx="397862" cy="397862"/>
          </a:xfrm>
          <a:prstGeom prst="mathPlus">
            <a:avLst/>
          </a:prstGeom>
          <a:solidFill>
            <a:schemeClr val="accent2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Equal 23"/>
          <p:cNvSpPr/>
          <p:nvPr/>
        </p:nvSpPr>
        <p:spPr bwMode="auto">
          <a:xfrm>
            <a:off x="2218338" y="2707330"/>
            <a:ext cx="474062" cy="381000"/>
          </a:xfrm>
          <a:prstGeom prst="mathEqual">
            <a:avLst/>
          </a:prstGeom>
          <a:solidFill>
            <a:schemeClr val="accent4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5" name="Equal 24"/>
          <p:cNvSpPr/>
          <p:nvPr/>
        </p:nvSpPr>
        <p:spPr bwMode="auto">
          <a:xfrm>
            <a:off x="5460218" y="3833396"/>
            <a:ext cx="474062" cy="381000"/>
          </a:xfrm>
          <a:prstGeom prst="mathEqual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Plus 27"/>
          <p:cNvSpPr/>
          <p:nvPr/>
        </p:nvSpPr>
        <p:spPr bwMode="auto">
          <a:xfrm>
            <a:off x="5460218" y="2698899"/>
            <a:ext cx="397862" cy="397862"/>
          </a:xfrm>
          <a:prstGeom prst="mathPlus">
            <a:avLst/>
          </a:prstGeom>
          <a:solidFill>
            <a:schemeClr val="accent4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9" name="Plus 28"/>
          <p:cNvSpPr/>
          <p:nvPr/>
        </p:nvSpPr>
        <p:spPr bwMode="auto">
          <a:xfrm>
            <a:off x="3505200" y="3824965"/>
            <a:ext cx="397862" cy="397862"/>
          </a:xfrm>
          <a:prstGeom prst="mathPl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4003893" y="2260600"/>
            <a:ext cx="110907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7149224" y="3276600"/>
            <a:ext cx="110907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80942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Executive Cheese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3434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Current Income Statement and Balance Sheet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708795"/>
              </p:ext>
            </p:extLst>
          </p:nvPr>
        </p:nvGraphicFramePr>
        <p:xfrm>
          <a:off x="2743200" y="2555240"/>
          <a:ext cx="3886200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05000"/>
                <a:gridCol w="1981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Income Statement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Sales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Costs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Net income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384545"/>
              </p:ext>
            </p:extLst>
          </p:nvPr>
        </p:nvGraphicFramePr>
        <p:xfrm>
          <a:off x="2755900" y="4155440"/>
          <a:ext cx="3873500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901700"/>
                <a:gridCol w="990600"/>
                <a:gridCol w="990600"/>
                <a:gridCol w="9906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Balance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Sheet (YTD)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Debt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$800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1,200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274695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1660</TotalTime>
  <Pages>8923980</Pages>
  <Words>1095</Words>
  <Application>Microsoft Office PowerPoint</Application>
  <PresentationFormat>On-screen Show (4:3)</PresentationFormat>
  <Paragraphs>319</Paragraphs>
  <Slides>21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BMM4e</vt:lpstr>
      <vt:lpstr>PowerPoint Presentation</vt:lpstr>
      <vt:lpstr>Topics Covered</vt:lpstr>
      <vt:lpstr>Financial Planning</vt:lpstr>
      <vt:lpstr>Financial Planning</vt:lpstr>
      <vt:lpstr>Financial Planning</vt:lpstr>
      <vt:lpstr>Financial Planning Models</vt:lpstr>
      <vt:lpstr>Financial Planning Models</vt:lpstr>
      <vt:lpstr>Financial Planning Models</vt:lpstr>
      <vt:lpstr>Executive Cheese</vt:lpstr>
      <vt:lpstr>Executive Cheese</vt:lpstr>
      <vt:lpstr>Executive Cheese</vt:lpstr>
      <vt:lpstr>Executive Fruit</vt:lpstr>
      <vt:lpstr>Executive Fruit</vt:lpstr>
      <vt:lpstr>Executive Fruit</vt:lpstr>
      <vt:lpstr>Executive Fruit</vt:lpstr>
      <vt:lpstr>Executive Fruit</vt:lpstr>
      <vt:lpstr>Planners Beware</vt:lpstr>
      <vt:lpstr>Planners Beware</vt:lpstr>
      <vt:lpstr>Planners Beware</vt:lpstr>
      <vt:lpstr>External Financing &amp; Growth</vt:lpstr>
      <vt:lpstr>External Financing &amp; Growth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Bathurst, Noelle</cp:lastModifiedBy>
  <cp:revision>206</cp:revision>
  <dcterms:created xsi:type="dcterms:W3CDTF">1997-10-06T19:15:22Z</dcterms:created>
  <dcterms:modified xsi:type="dcterms:W3CDTF">2014-09-04T15:22:24Z</dcterms:modified>
</cp:coreProperties>
</file>