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402835" y="3683508"/>
            <a:ext cx="4325112" cy="301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23846" y="1610613"/>
            <a:ext cx="4496307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565F6C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557" y="4872009"/>
            <a:ext cx="8704884" cy="109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5F6C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5F6C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875" y="6858000"/>
                </a:lnTo>
                <a:lnTo>
                  <a:pt x="1508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41476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24" y="6858000"/>
                </a:lnTo>
                <a:lnTo>
                  <a:pt x="77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8544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2448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219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" y="6858000"/>
                </a:lnTo>
                <a:lnTo>
                  <a:pt x="76200" y="0"/>
                </a:lnTo>
                <a:close/>
              </a:path>
            </a:pathLst>
          </a:custGeom>
          <a:solidFill>
            <a:srgbClr val="FDC3AD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09600" y="3429000"/>
            <a:ext cx="1341120" cy="2078989"/>
          </a:xfrm>
          <a:custGeom>
            <a:avLst/>
            <a:gdLst/>
            <a:ahLst/>
            <a:cxnLst/>
            <a:rect l="l" t="t" r="r" b="b"/>
            <a:pathLst>
              <a:path w="1341120" h="2078989">
                <a:moveTo>
                  <a:pt x="1295400" y="647700"/>
                </a:moveTo>
                <a:lnTo>
                  <a:pt x="1293622" y="599363"/>
                </a:lnTo>
                <a:lnTo>
                  <a:pt x="1288376" y="551980"/>
                </a:lnTo>
                <a:lnTo>
                  <a:pt x="1279779" y="505701"/>
                </a:lnTo>
                <a:lnTo>
                  <a:pt x="1267968" y="460629"/>
                </a:lnTo>
                <a:lnTo>
                  <a:pt x="1253070" y="416890"/>
                </a:lnTo>
                <a:lnTo>
                  <a:pt x="1235202" y="374637"/>
                </a:lnTo>
                <a:lnTo>
                  <a:pt x="1214488" y="333959"/>
                </a:lnTo>
                <a:lnTo>
                  <a:pt x="1191056" y="295008"/>
                </a:lnTo>
                <a:lnTo>
                  <a:pt x="1165034" y="257898"/>
                </a:lnTo>
                <a:lnTo>
                  <a:pt x="1136535" y="222745"/>
                </a:lnTo>
                <a:lnTo>
                  <a:pt x="1105700" y="189699"/>
                </a:lnTo>
                <a:lnTo>
                  <a:pt x="1072654" y="158864"/>
                </a:lnTo>
                <a:lnTo>
                  <a:pt x="1037501" y="130365"/>
                </a:lnTo>
                <a:lnTo>
                  <a:pt x="1000391" y="104343"/>
                </a:lnTo>
                <a:lnTo>
                  <a:pt x="961440" y="80911"/>
                </a:lnTo>
                <a:lnTo>
                  <a:pt x="920762" y="60198"/>
                </a:lnTo>
                <a:lnTo>
                  <a:pt x="878509" y="42329"/>
                </a:lnTo>
                <a:lnTo>
                  <a:pt x="834771" y="27432"/>
                </a:lnTo>
                <a:lnTo>
                  <a:pt x="789698" y="15621"/>
                </a:lnTo>
                <a:lnTo>
                  <a:pt x="743419" y="7023"/>
                </a:lnTo>
                <a:lnTo>
                  <a:pt x="696036" y="1778"/>
                </a:lnTo>
                <a:lnTo>
                  <a:pt x="647700" y="0"/>
                </a:lnTo>
                <a:lnTo>
                  <a:pt x="599351" y="1778"/>
                </a:lnTo>
                <a:lnTo>
                  <a:pt x="551980" y="7023"/>
                </a:lnTo>
                <a:lnTo>
                  <a:pt x="505701" y="15621"/>
                </a:lnTo>
                <a:lnTo>
                  <a:pt x="460629" y="27432"/>
                </a:lnTo>
                <a:lnTo>
                  <a:pt x="416902" y="42329"/>
                </a:lnTo>
                <a:lnTo>
                  <a:pt x="374637" y="60198"/>
                </a:lnTo>
                <a:lnTo>
                  <a:pt x="333971" y="80911"/>
                </a:lnTo>
                <a:lnTo>
                  <a:pt x="295008" y="104343"/>
                </a:lnTo>
                <a:lnTo>
                  <a:pt x="257898" y="130365"/>
                </a:lnTo>
                <a:lnTo>
                  <a:pt x="222758" y="158864"/>
                </a:lnTo>
                <a:lnTo>
                  <a:pt x="189699" y="189699"/>
                </a:lnTo>
                <a:lnTo>
                  <a:pt x="158864" y="222745"/>
                </a:lnTo>
                <a:lnTo>
                  <a:pt x="130365" y="257898"/>
                </a:lnTo>
                <a:lnTo>
                  <a:pt x="104343" y="295008"/>
                </a:lnTo>
                <a:lnTo>
                  <a:pt x="80911" y="333959"/>
                </a:lnTo>
                <a:lnTo>
                  <a:pt x="60185" y="374637"/>
                </a:lnTo>
                <a:lnTo>
                  <a:pt x="42316" y="416890"/>
                </a:lnTo>
                <a:lnTo>
                  <a:pt x="27419" y="460629"/>
                </a:lnTo>
                <a:lnTo>
                  <a:pt x="15608" y="505701"/>
                </a:lnTo>
                <a:lnTo>
                  <a:pt x="7010" y="551980"/>
                </a:lnTo>
                <a:lnTo>
                  <a:pt x="1765" y="599363"/>
                </a:lnTo>
                <a:lnTo>
                  <a:pt x="0" y="647700"/>
                </a:lnTo>
                <a:lnTo>
                  <a:pt x="1765" y="696048"/>
                </a:lnTo>
                <a:lnTo>
                  <a:pt x="7010" y="743432"/>
                </a:lnTo>
                <a:lnTo>
                  <a:pt x="15608" y="789711"/>
                </a:lnTo>
                <a:lnTo>
                  <a:pt x="27419" y="834783"/>
                </a:lnTo>
                <a:lnTo>
                  <a:pt x="42316" y="878522"/>
                </a:lnTo>
                <a:lnTo>
                  <a:pt x="60185" y="920775"/>
                </a:lnTo>
                <a:lnTo>
                  <a:pt x="80911" y="961453"/>
                </a:lnTo>
                <a:lnTo>
                  <a:pt x="104343" y="1000404"/>
                </a:lnTo>
                <a:lnTo>
                  <a:pt x="130365" y="1037513"/>
                </a:lnTo>
                <a:lnTo>
                  <a:pt x="158864" y="1072667"/>
                </a:lnTo>
                <a:lnTo>
                  <a:pt x="189699" y="1105712"/>
                </a:lnTo>
                <a:lnTo>
                  <a:pt x="222758" y="1136548"/>
                </a:lnTo>
                <a:lnTo>
                  <a:pt x="257898" y="1165047"/>
                </a:lnTo>
                <a:lnTo>
                  <a:pt x="295008" y="1191069"/>
                </a:lnTo>
                <a:lnTo>
                  <a:pt x="333971" y="1214501"/>
                </a:lnTo>
                <a:lnTo>
                  <a:pt x="374637" y="1235214"/>
                </a:lnTo>
                <a:lnTo>
                  <a:pt x="416902" y="1253083"/>
                </a:lnTo>
                <a:lnTo>
                  <a:pt x="460629" y="1267980"/>
                </a:lnTo>
                <a:lnTo>
                  <a:pt x="505701" y="1279791"/>
                </a:lnTo>
                <a:lnTo>
                  <a:pt x="551980" y="1288389"/>
                </a:lnTo>
                <a:lnTo>
                  <a:pt x="599351" y="1293634"/>
                </a:lnTo>
                <a:lnTo>
                  <a:pt x="647700" y="1295400"/>
                </a:lnTo>
                <a:lnTo>
                  <a:pt x="696036" y="1293634"/>
                </a:lnTo>
                <a:lnTo>
                  <a:pt x="743419" y="1288389"/>
                </a:lnTo>
                <a:lnTo>
                  <a:pt x="789698" y="1279791"/>
                </a:lnTo>
                <a:lnTo>
                  <a:pt x="834771" y="1267980"/>
                </a:lnTo>
                <a:lnTo>
                  <a:pt x="878509" y="1253083"/>
                </a:lnTo>
                <a:lnTo>
                  <a:pt x="920762" y="1235214"/>
                </a:lnTo>
                <a:lnTo>
                  <a:pt x="961440" y="1214501"/>
                </a:lnTo>
                <a:lnTo>
                  <a:pt x="1000391" y="1191069"/>
                </a:lnTo>
                <a:lnTo>
                  <a:pt x="1037501" y="1165047"/>
                </a:lnTo>
                <a:lnTo>
                  <a:pt x="1072654" y="1136548"/>
                </a:lnTo>
                <a:lnTo>
                  <a:pt x="1105700" y="1105712"/>
                </a:lnTo>
                <a:lnTo>
                  <a:pt x="1136535" y="1072667"/>
                </a:lnTo>
                <a:lnTo>
                  <a:pt x="1165034" y="1037513"/>
                </a:lnTo>
                <a:lnTo>
                  <a:pt x="1191056" y="1000404"/>
                </a:lnTo>
                <a:lnTo>
                  <a:pt x="1214488" y="961453"/>
                </a:lnTo>
                <a:lnTo>
                  <a:pt x="1235202" y="920775"/>
                </a:lnTo>
                <a:lnTo>
                  <a:pt x="1253070" y="878522"/>
                </a:lnTo>
                <a:lnTo>
                  <a:pt x="1267968" y="834783"/>
                </a:lnTo>
                <a:lnTo>
                  <a:pt x="1279779" y="789711"/>
                </a:lnTo>
                <a:lnTo>
                  <a:pt x="1288376" y="743432"/>
                </a:lnTo>
                <a:lnTo>
                  <a:pt x="1293622" y="696048"/>
                </a:lnTo>
                <a:lnTo>
                  <a:pt x="1295400" y="647700"/>
                </a:lnTo>
                <a:close/>
              </a:path>
              <a:path w="1341120" h="2078989">
                <a:moveTo>
                  <a:pt x="1341120" y="1757934"/>
                </a:moveTo>
                <a:lnTo>
                  <a:pt x="1337640" y="1710537"/>
                </a:lnTo>
                <a:lnTo>
                  <a:pt x="1327531" y="1665287"/>
                </a:lnTo>
                <a:lnTo>
                  <a:pt x="1311300" y="1622704"/>
                </a:lnTo>
                <a:lnTo>
                  <a:pt x="1289431" y="1583258"/>
                </a:lnTo>
                <a:lnTo>
                  <a:pt x="1262418" y="1547469"/>
                </a:lnTo>
                <a:lnTo>
                  <a:pt x="1230782" y="1515833"/>
                </a:lnTo>
                <a:lnTo>
                  <a:pt x="1194993" y="1488821"/>
                </a:lnTo>
                <a:lnTo>
                  <a:pt x="1155547" y="1466951"/>
                </a:lnTo>
                <a:lnTo>
                  <a:pt x="1112964" y="1450721"/>
                </a:lnTo>
                <a:lnTo>
                  <a:pt x="1067714" y="1440611"/>
                </a:lnTo>
                <a:lnTo>
                  <a:pt x="1020318" y="1437132"/>
                </a:lnTo>
                <a:lnTo>
                  <a:pt x="972908" y="1440611"/>
                </a:lnTo>
                <a:lnTo>
                  <a:pt x="927658" y="1450721"/>
                </a:lnTo>
                <a:lnTo>
                  <a:pt x="885075" y="1466951"/>
                </a:lnTo>
                <a:lnTo>
                  <a:pt x="845629" y="1488821"/>
                </a:lnTo>
                <a:lnTo>
                  <a:pt x="809840" y="1515833"/>
                </a:lnTo>
                <a:lnTo>
                  <a:pt x="778205" y="1547469"/>
                </a:lnTo>
                <a:lnTo>
                  <a:pt x="751192" y="1583258"/>
                </a:lnTo>
                <a:lnTo>
                  <a:pt x="729322" y="1622704"/>
                </a:lnTo>
                <a:lnTo>
                  <a:pt x="713092" y="1665287"/>
                </a:lnTo>
                <a:lnTo>
                  <a:pt x="702983" y="1710537"/>
                </a:lnTo>
                <a:lnTo>
                  <a:pt x="699516" y="1757934"/>
                </a:lnTo>
                <a:lnTo>
                  <a:pt x="702983" y="1805343"/>
                </a:lnTo>
                <a:lnTo>
                  <a:pt x="713092" y="1850593"/>
                </a:lnTo>
                <a:lnTo>
                  <a:pt x="729322" y="1893176"/>
                </a:lnTo>
                <a:lnTo>
                  <a:pt x="751192" y="1932622"/>
                </a:lnTo>
                <a:lnTo>
                  <a:pt x="778205" y="1968411"/>
                </a:lnTo>
                <a:lnTo>
                  <a:pt x="809840" y="2000046"/>
                </a:lnTo>
                <a:lnTo>
                  <a:pt x="845629" y="2027059"/>
                </a:lnTo>
                <a:lnTo>
                  <a:pt x="885075" y="2048929"/>
                </a:lnTo>
                <a:lnTo>
                  <a:pt x="927658" y="2065159"/>
                </a:lnTo>
                <a:lnTo>
                  <a:pt x="972908" y="2075268"/>
                </a:lnTo>
                <a:lnTo>
                  <a:pt x="1020318" y="2078736"/>
                </a:lnTo>
                <a:lnTo>
                  <a:pt x="1067714" y="2075268"/>
                </a:lnTo>
                <a:lnTo>
                  <a:pt x="1112964" y="2065159"/>
                </a:lnTo>
                <a:lnTo>
                  <a:pt x="1155547" y="2048929"/>
                </a:lnTo>
                <a:lnTo>
                  <a:pt x="1194993" y="2027059"/>
                </a:lnTo>
                <a:lnTo>
                  <a:pt x="1230782" y="2000046"/>
                </a:lnTo>
                <a:lnTo>
                  <a:pt x="1262418" y="1968411"/>
                </a:lnTo>
                <a:lnTo>
                  <a:pt x="1289431" y="1932622"/>
                </a:lnTo>
                <a:lnTo>
                  <a:pt x="1311300" y="1893176"/>
                </a:lnTo>
                <a:lnTo>
                  <a:pt x="1327531" y="1850593"/>
                </a:lnTo>
                <a:lnTo>
                  <a:pt x="1337640" y="1805343"/>
                </a:lnTo>
                <a:lnTo>
                  <a:pt x="1341120" y="1757934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91183" y="5500115"/>
            <a:ext cx="137159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64195" y="4495800"/>
            <a:ext cx="607060" cy="1567180"/>
          </a:xfrm>
          <a:custGeom>
            <a:avLst/>
            <a:gdLst/>
            <a:ahLst/>
            <a:cxnLst/>
            <a:rect l="l" t="t" r="r" b="b"/>
            <a:pathLst>
              <a:path w="607060" h="1567179">
                <a:moveTo>
                  <a:pt x="274332" y="1429512"/>
                </a:moveTo>
                <a:lnTo>
                  <a:pt x="267322" y="1386166"/>
                </a:lnTo>
                <a:lnTo>
                  <a:pt x="247840" y="1348511"/>
                </a:lnTo>
                <a:lnTo>
                  <a:pt x="218147" y="1318818"/>
                </a:lnTo>
                <a:lnTo>
                  <a:pt x="180492" y="1299349"/>
                </a:lnTo>
                <a:lnTo>
                  <a:pt x="137172" y="1292352"/>
                </a:lnTo>
                <a:lnTo>
                  <a:pt x="93840" y="1299349"/>
                </a:lnTo>
                <a:lnTo>
                  <a:pt x="56184" y="1318818"/>
                </a:lnTo>
                <a:lnTo>
                  <a:pt x="26492" y="1348511"/>
                </a:lnTo>
                <a:lnTo>
                  <a:pt x="7010" y="1386166"/>
                </a:lnTo>
                <a:lnTo>
                  <a:pt x="0" y="1429512"/>
                </a:lnTo>
                <a:lnTo>
                  <a:pt x="7010" y="1472869"/>
                </a:lnTo>
                <a:lnTo>
                  <a:pt x="26492" y="1510525"/>
                </a:lnTo>
                <a:lnTo>
                  <a:pt x="56184" y="1540217"/>
                </a:lnTo>
                <a:lnTo>
                  <a:pt x="93840" y="1559687"/>
                </a:lnTo>
                <a:lnTo>
                  <a:pt x="137172" y="1566672"/>
                </a:lnTo>
                <a:lnTo>
                  <a:pt x="180492" y="1559687"/>
                </a:lnTo>
                <a:lnTo>
                  <a:pt x="218147" y="1540217"/>
                </a:lnTo>
                <a:lnTo>
                  <a:pt x="247840" y="1510525"/>
                </a:lnTo>
                <a:lnTo>
                  <a:pt x="267322" y="1472869"/>
                </a:lnTo>
                <a:lnTo>
                  <a:pt x="274332" y="1429512"/>
                </a:lnTo>
                <a:close/>
              </a:path>
              <a:path w="607060" h="1567179">
                <a:moveTo>
                  <a:pt x="606564" y="182880"/>
                </a:moveTo>
                <a:lnTo>
                  <a:pt x="600024" y="134277"/>
                </a:lnTo>
                <a:lnTo>
                  <a:pt x="581583" y="90601"/>
                </a:lnTo>
                <a:lnTo>
                  <a:pt x="552983" y="53581"/>
                </a:lnTo>
                <a:lnTo>
                  <a:pt x="515962" y="24980"/>
                </a:lnTo>
                <a:lnTo>
                  <a:pt x="472287" y="6540"/>
                </a:lnTo>
                <a:lnTo>
                  <a:pt x="423684" y="0"/>
                </a:lnTo>
                <a:lnTo>
                  <a:pt x="375069" y="6540"/>
                </a:lnTo>
                <a:lnTo>
                  <a:pt x="331393" y="24980"/>
                </a:lnTo>
                <a:lnTo>
                  <a:pt x="294373" y="53581"/>
                </a:lnTo>
                <a:lnTo>
                  <a:pt x="265772" y="90601"/>
                </a:lnTo>
                <a:lnTo>
                  <a:pt x="247332" y="134277"/>
                </a:lnTo>
                <a:lnTo>
                  <a:pt x="240804" y="182880"/>
                </a:lnTo>
                <a:lnTo>
                  <a:pt x="247332" y="231495"/>
                </a:lnTo>
                <a:lnTo>
                  <a:pt x="265772" y="275170"/>
                </a:lnTo>
                <a:lnTo>
                  <a:pt x="294373" y="312191"/>
                </a:lnTo>
                <a:lnTo>
                  <a:pt x="331393" y="340791"/>
                </a:lnTo>
                <a:lnTo>
                  <a:pt x="375069" y="359232"/>
                </a:lnTo>
                <a:lnTo>
                  <a:pt x="423684" y="365760"/>
                </a:lnTo>
                <a:lnTo>
                  <a:pt x="472287" y="359232"/>
                </a:lnTo>
                <a:lnTo>
                  <a:pt x="515962" y="340791"/>
                </a:lnTo>
                <a:lnTo>
                  <a:pt x="552983" y="312191"/>
                </a:lnTo>
                <a:lnTo>
                  <a:pt x="581583" y="275170"/>
                </a:lnTo>
                <a:lnTo>
                  <a:pt x="600024" y="231495"/>
                </a:lnTo>
                <a:lnTo>
                  <a:pt x="606564" y="1828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5F6C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875" y="6858000"/>
                </a:lnTo>
                <a:lnTo>
                  <a:pt x="1508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41476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24" y="6858000"/>
                </a:lnTo>
                <a:lnTo>
                  <a:pt x="77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8544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2448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219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" y="6858000"/>
                </a:lnTo>
                <a:lnTo>
                  <a:pt x="76200" y="0"/>
                </a:lnTo>
                <a:close/>
              </a:path>
            </a:pathLst>
          </a:custGeom>
          <a:solidFill>
            <a:srgbClr val="FDC3AD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09600" y="3429000"/>
            <a:ext cx="1341120" cy="2078989"/>
          </a:xfrm>
          <a:custGeom>
            <a:avLst/>
            <a:gdLst/>
            <a:ahLst/>
            <a:cxnLst/>
            <a:rect l="l" t="t" r="r" b="b"/>
            <a:pathLst>
              <a:path w="1341120" h="2078989">
                <a:moveTo>
                  <a:pt x="1295400" y="647700"/>
                </a:moveTo>
                <a:lnTo>
                  <a:pt x="1293622" y="599363"/>
                </a:lnTo>
                <a:lnTo>
                  <a:pt x="1288376" y="551980"/>
                </a:lnTo>
                <a:lnTo>
                  <a:pt x="1279779" y="505701"/>
                </a:lnTo>
                <a:lnTo>
                  <a:pt x="1267968" y="460629"/>
                </a:lnTo>
                <a:lnTo>
                  <a:pt x="1253070" y="416890"/>
                </a:lnTo>
                <a:lnTo>
                  <a:pt x="1235202" y="374637"/>
                </a:lnTo>
                <a:lnTo>
                  <a:pt x="1214488" y="333959"/>
                </a:lnTo>
                <a:lnTo>
                  <a:pt x="1191056" y="295008"/>
                </a:lnTo>
                <a:lnTo>
                  <a:pt x="1165034" y="257898"/>
                </a:lnTo>
                <a:lnTo>
                  <a:pt x="1136535" y="222745"/>
                </a:lnTo>
                <a:lnTo>
                  <a:pt x="1105700" y="189699"/>
                </a:lnTo>
                <a:lnTo>
                  <a:pt x="1072654" y="158864"/>
                </a:lnTo>
                <a:lnTo>
                  <a:pt x="1037501" y="130365"/>
                </a:lnTo>
                <a:lnTo>
                  <a:pt x="1000391" y="104343"/>
                </a:lnTo>
                <a:lnTo>
                  <a:pt x="961440" y="80911"/>
                </a:lnTo>
                <a:lnTo>
                  <a:pt x="920762" y="60198"/>
                </a:lnTo>
                <a:lnTo>
                  <a:pt x="878509" y="42329"/>
                </a:lnTo>
                <a:lnTo>
                  <a:pt x="834771" y="27432"/>
                </a:lnTo>
                <a:lnTo>
                  <a:pt x="789698" y="15621"/>
                </a:lnTo>
                <a:lnTo>
                  <a:pt x="743419" y="7023"/>
                </a:lnTo>
                <a:lnTo>
                  <a:pt x="696036" y="1778"/>
                </a:lnTo>
                <a:lnTo>
                  <a:pt x="647700" y="0"/>
                </a:lnTo>
                <a:lnTo>
                  <a:pt x="599351" y="1778"/>
                </a:lnTo>
                <a:lnTo>
                  <a:pt x="551980" y="7023"/>
                </a:lnTo>
                <a:lnTo>
                  <a:pt x="505701" y="15621"/>
                </a:lnTo>
                <a:lnTo>
                  <a:pt x="460629" y="27432"/>
                </a:lnTo>
                <a:lnTo>
                  <a:pt x="416902" y="42329"/>
                </a:lnTo>
                <a:lnTo>
                  <a:pt x="374637" y="60198"/>
                </a:lnTo>
                <a:lnTo>
                  <a:pt x="333971" y="80911"/>
                </a:lnTo>
                <a:lnTo>
                  <a:pt x="295008" y="104343"/>
                </a:lnTo>
                <a:lnTo>
                  <a:pt x="257898" y="130365"/>
                </a:lnTo>
                <a:lnTo>
                  <a:pt x="222758" y="158864"/>
                </a:lnTo>
                <a:lnTo>
                  <a:pt x="189699" y="189699"/>
                </a:lnTo>
                <a:lnTo>
                  <a:pt x="158864" y="222745"/>
                </a:lnTo>
                <a:lnTo>
                  <a:pt x="130365" y="257898"/>
                </a:lnTo>
                <a:lnTo>
                  <a:pt x="104343" y="295008"/>
                </a:lnTo>
                <a:lnTo>
                  <a:pt x="80911" y="333959"/>
                </a:lnTo>
                <a:lnTo>
                  <a:pt x="60185" y="374637"/>
                </a:lnTo>
                <a:lnTo>
                  <a:pt x="42316" y="416890"/>
                </a:lnTo>
                <a:lnTo>
                  <a:pt x="27419" y="460629"/>
                </a:lnTo>
                <a:lnTo>
                  <a:pt x="15608" y="505701"/>
                </a:lnTo>
                <a:lnTo>
                  <a:pt x="7010" y="551980"/>
                </a:lnTo>
                <a:lnTo>
                  <a:pt x="1765" y="599363"/>
                </a:lnTo>
                <a:lnTo>
                  <a:pt x="0" y="647700"/>
                </a:lnTo>
                <a:lnTo>
                  <a:pt x="1765" y="696048"/>
                </a:lnTo>
                <a:lnTo>
                  <a:pt x="7010" y="743432"/>
                </a:lnTo>
                <a:lnTo>
                  <a:pt x="15608" y="789711"/>
                </a:lnTo>
                <a:lnTo>
                  <a:pt x="27419" y="834783"/>
                </a:lnTo>
                <a:lnTo>
                  <a:pt x="42316" y="878522"/>
                </a:lnTo>
                <a:lnTo>
                  <a:pt x="60185" y="920775"/>
                </a:lnTo>
                <a:lnTo>
                  <a:pt x="80911" y="961453"/>
                </a:lnTo>
                <a:lnTo>
                  <a:pt x="104343" y="1000404"/>
                </a:lnTo>
                <a:lnTo>
                  <a:pt x="130365" y="1037513"/>
                </a:lnTo>
                <a:lnTo>
                  <a:pt x="158864" y="1072667"/>
                </a:lnTo>
                <a:lnTo>
                  <a:pt x="189699" y="1105712"/>
                </a:lnTo>
                <a:lnTo>
                  <a:pt x="222758" y="1136548"/>
                </a:lnTo>
                <a:lnTo>
                  <a:pt x="257898" y="1165047"/>
                </a:lnTo>
                <a:lnTo>
                  <a:pt x="295008" y="1191069"/>
                </a:lnTo>
                <a:lnTo>
                  <a:pt x="333971" y="1214501"/>
                </a:lnTo>
                <a:lnTo>
                  <a:pt x="374637" y="1235214"/>
                </a:lnTo>
                <a:lnTo>
                  <a:pt x="416902" y="1253083"/>
                </a:lnTo>
                <a:lnTo>
                  <a:pt x="460629" y="1267980"/>
                </a:lnTo>
                <a:lnTo>
                  <a:pt x="505701" y="1279791"/>
                </a:lnTo>
                <a:lnTo>
                  <a:pt x="551980" y="1288389"/>
                </a:lnTo>
                <a:lnTo>
                  <a:pt x="599351" y="1293634"/>
                </a:lnTo>
                <a:lnTo>
                  <a:pt x="647700" y="1295400"/>
                </a:lnTo>
                <a:lnTo>
                  <a:pt x="696036" y="1293634"/>
                </a:lnTo>
                <a:lnTo>
                  <a:pt x="743419" y="1288389"/>
                </a:lnTo>
                <a:lnTo>
                  <a:pt x="789698" y="1279791"/>
                </a:lnTo>
                <a:lnTo>
                  <a:pt x="834771" y="1267980"/>
                </a:lnTo>
                <a:lnTo>
                  <a:pt x="878509" y="1253083"/>
                </a:lnTo>
                <a:lnTo>
                  <a:pt x="920762" y="1235214"/>
                </a:lnTo>
                <a:lnTo>
                  <a:pt x="961440" y="1214501"/>
                </a:lnTo>
                <a:lnTo>
                  <a:pt x="1000391" y="1191069"/>
                </a:lnTo>
                <a:lnTo>
                  <a:pt x="1037501" y="1165047"/>
                </a:lnTo>
                <a:lnTo>
                  <a:pt x="1072654" y="1136548"/>
                </a:lnTo>
                <a:lnTo>
                  <a:pt x="1105700" y="1105712"/>
                </a:lnTo>
                <a:lnTo>
                  <a:pt x="1136535" y="1072667"/>
                </a:lnTo>
                <a:lnTo>
                  <a:pt x="1165034" y="1037513"/>
                </a:lnTo>
                <a:lnTo>
                  <a:pt x="1191056" y="1000404"/>
                </a:lnTo>
                <a:lnTo>
                  <a:pt x="1214488" y="961453"/>
                </a:lnTo>
                <a:lnTo>
                  <a:pt x="1235202" y="920775"/>
                </a:lnTo>
                <a:lnTo>
                  <a:pt x="1253070" y="878522"/>
                </a:lnTo>
                <a:lnTo>
                  <a:pt x="1267968" y="834783"/>
                </a:lnTo>
                <a:lnTo>
                  <a:pt x="1279779" y="789711"/>
                </a:lnTo>
                <a:lnTo>
                  <a:pt x="1288376" y="743432"/>
                </a:lnTo>
                <a:lnTo>
                  <a:pt x="1293622" y="696048"/>
                </a:lnTo>
                <a:lnTo>
                  <a:pt x="1295400" y="647700"/>
                </a:lnTo>
                <a:close/>
              </a:path>
              <a:path w="1341120" h="2078989">
                <a:moveTo>
                  <a:pt x="1341120" y="1757934"/>
                </a:moveTo>
                <a:lnTo>
                  <a:pt x="1337640" y="1710537"/>
                </a:lnTo>
                <a:lnTo>
                  <a:pt x="1327531" y="1665287"/>
                </a:lnTo>
                <a:lnTo>
                  <a:pt x="1311300" y="1622704"/>
                </a:lnTo>
                <a:lnTo>
                  <a:pt x="1289431" y="1583258"/>
                </a:lnTo>
                <a:lnTo>
                  <a:pt x="1262418" y="1547469"/>
                </a:lnTo>
                <a:lnTo>
                  <a:pt x="1230782" y="1515833"/>
                </a:lnTo>
                <a:lnTo>
                  <a:pt x="1194993" y="1488821"/>
                </a:lnTo>
                <a:lnTo>
                  <a:pt x="1155547" y="1466951"/>
                </a:lnTo>
                <a:lnTo>
                  <a:pt x="1112964" y="1450721"/>
                </a:lnTo>
                <a:lnTo>
                  <a:pt x="1067714" y="1440611"/>
                </a:lnTo>
                <a:lnTo>
                  <a:pt x="1020318" y="1437132"/>
                </a:lnTo>
                <a:lnTo>
                  <a:pt x="972908" y="1440611"/>
                </a:lnTo>
                <a:lnTo>
                  <a:pt x="927658" y="1450721"/>
                </a:lnTo>
                <a:lnTo>
                  <a:pt x="885075" y="1466951"/>
                </a:lnTo>
                <a:lnTo>
                  <a:pt x="845629" y="1488821"/>
                </a:lnTo>
                <a:lnTo>
                  <a:pt x="809840" y="1515833"/>
                </a:lnTo>
                <a:lnTo>
                  <a:pt x="778205" y="1547469"/>
                </a:lnTo>
                <a:lnTo>
                  <a:pt x="751192" y="1583258"/>
                </a:lnTo>
                <a:lnTo>
                  <a:pt x="729322" y="1622704"/>
                </a:lnTo>
                <a:lnTo>
                  <a:pt x="713092" y="1665287"/>
                </a:lnTo>
                <a:lnTo>
                  <a:pt x="702983" y="1710537"/>
                </a:lnTo>
                <a:lnTo>
                  <a:pt x="699516" y="1757934"/>
                </a:lnTo>
                <a:lnTo>
                  <a:pt x="702983" y="1805343"/>
                </a:lnTo>
                <a:lnTo>
                  <a:pt x="713092" y="1850593"/>
                </a:lnTo>
                <a:lnTo>
                  <a:pt x="729322" y="1893176"/>
                </a:lnTo>
                <a:lnTo>
                  <a:pt x="751192" y="1932622"/>
                </a:lnTo>
                <a:lnTo>
                  <a:pt x="778205" y="1968411"/>
                </a:lnTo>
                <a:lnTo>
                  <a:pt x="809840" y="2000046"/>
                </a:lnTo>
                <a:lnTo>
                  <a:pt x="845629" y="2027059"/>
                </a:lnTo>
                <a:lnTo>
                  <a:pt x="885075" y="2048929"/>
                </a:lnTo>
                <a:lnTo>
                  <a:pt x="927658" y="2065159"/>
                </a:lnTo>
                <a:lnTo>
                  <a:pt x="972908" y="2075268"/>
                </a:lnTo>
                <a:lnTo>
                  <a:pt x="1020318" y="2078736"/>
                </a:lnTo>
                <a:lnTo>
                  <a:pt x="1067714" y="2075268"/>
                </a:lnTo>
                <a:lnTo>
                  <a:pt x="1112964" y="2065159"/>
                </a:lnTo>
                <a:lnTo>
                  <a:pt x="1155547" y="2048929"/>
                </a:lnTo>
                <a:lnTo>
                  <a:pt x="1194993" y="2027059"/>
                </a:lnTo>
                <a:lnTo>
                  <a:pt x="1230782" y="2000046"/>
                </a:lnTo>
                <a:lnTo>
                  <a:pt x="1262418" y="1968411"/>
                </a:lnTo>
                <a:lnTo>
                  <a:pt x="1289431" y="1932622"/>
                </a:lnTo>
                <a:lnTo>
                  <a:pt x="1311300" y="1893176"/>
                </a:lnTo>
                <a:lnTo>
                  <a:pt x="1327531" y="1850593"/>
                </a:lnTo>
                <a:lnTo>
                  <a:pt x="1337640" y="1805343"/>
                </a:lnTo>
                <a:lnTo>
                  <a:pt x="1341120" y="1757934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91183" y="5500115"/>
            <a:ext cx="137159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64195" y="4495800"/>
            <a:ext cx="607060" cy="1567180"/>
          </a:xfrm>
          <a:custGeom>
            <a:avLst/>
            <a:gdLst/>
            <a:ahLst/>
            <a:cxnLst/>
            <a:rect l="l" t="t" r="r" b="b"/>
            <a:pathLst>
              <a:path w="607060" h="1567179">
                <a:moveTo>
                  <a:pt x="274332" y="1429512"/>
                </a:moveTo>
                <a:lnTo>
                  <a:pt x="267322" y="1386166"/>
                </a:lnTo>
                <a:lnTo>
                  <a:pt x="247840" y="1348511"/>
                </a:lnTo>
                <a:lnTo>
                  <a:pt x="218147" y="1318818"/>
                </a:lnTo>
                <a:lnTo>
                  <a:pt x="180492" y="1299349"/>
                </a:lnTo>
                <a:lnTo>
                  <a:pt x="137172" y="1292352"/>
                </a:lnTo>
                <a:lnTo>
                  <a:pt x="93840" y="1299349"/>
                </a:lnTo>
                <a:lnTo>
                  <a:pt x="56184" y="1318818"/>
                </a:lnTo>
                <a:lnTo>
                  <a:pt x="26492" y="1348511"/>
                </a:lnTo>
                <a:lnTo>
                  <a:pt x="7010" y="1386166"/>
                </a:lnTo>
                <a:lnTo>
                  <a:pt x="0" y="1429512"/>
                </a:lnTo>
                <a:lnTo>
                  <a:pt x="7010" y="1472869"/>
                </a:lnTo>
                <a:lnTo>
                  <a:pt x="26492" y="1510525"/>
                </a:lnTo>
                <a:lnTo>
                  <a:pt x="56184" y="1540217"/>
                </a:lnTo>
                <a:lnTo>
                  <a:pt x="93840" y="1559687"/>
                </a:lnTo>
                <a:lnTo>
                  <a:pt x="137172" y="1566672"/>
                </a:lnTo>
                <a:lnTo>
                  <a:pt x="180492" y="1559687"/>
                </a:lnTo>
                <a:lnTo>
                  <a:pt x="218147" y="1540217"/>
                </a:lnTo>
                <a:lnTo>
                  <a:pt x="247840" y="1510525"/>
                </a:lnTo>
                <a:lnTo>
                  <a:pt x="267322" y="1472869"/>
                </a:lnTo>
                <a:lnTo>
                  <a:pt x="274332" y="1429512"/>
                </a:lnTo>
                <a:close/>
              </a:path>
              <a:path w="607060" h="1567179">
                <a:moveTo>
                  <a:pt x="606564" y="182880"/>
                </a:moveTo>
                <a:lnTo>
                  <a:pt x="600024" y="134277"/>
                </a:lnTo>
                <a:lnTo>
                  <a:pt x="581583" y="90601"/>
                </a:lnTo>
                <a:lnTo>
                  <a:pt x="552983" y="53581"/>
                </a:lnTo>
                <a:lnTo>
                  <a:pt x="515962" y="24980"/>
                </a:lnTo>
                <a:lnTo>
                  <a:pt x="472287" y="6540"/>
                </a:lnTo>
                <a:lnTo>
                  <a:pt x="423684" y="0"/>
                </a:lnTo>
                <a:lnTo>
                  <a:pt x="375069" y="6540"/>
                </a:lnTo>
                <a:lnTo>
                  <a:pt x="331393" y="24980"/>
                </a:lnTo>
                <a:lnTo>
                  <a:pt x="294373" y="53581"/>
                </a:lnTo>
                <a:lnTo>
                  <a:pt x="265772" y="90601"/>
                </a:lnTo>
                <a:lnTo>
                  <a:pt x="247332" y="134277"/>
                </a:lnTo>
                <a:lnTo>
                  <a:pt x="240804" y="182880"/>
                </a:lnTo>
                <a:lnTo>
                  <a:pt x="247332" y="231495"/>
                </a:lnTo>
                <a:lnTo>
                  <a:pt x="265772" y="275170"/>
                </a:lnTo>
                <a:lnTo>
                  <a:pt x="294373" y="312191"/>
                </a:lnTo>
                <a:lnTo>
                  <a:pt x="331393" y="340791"/>
                </a:lnTo>
                <a:lnTo>
                  <a:pt x="375069" y="359232"/>
                </a:lnTo>
                <a:lnTo>
                  <a:pt x="423684" y="365760"/>
                </a:lnTo>
                <a:lnTo>
                  <a:pt x="472287" y="359232"/>
                </a:lnTo>
                <a:lnTo>
                  <a:pt x="515962" y="340791"/>
                </a:lnTo>
                <a:lnTo>
                  <a:pt x="552983" y="312191"/>
                </a:lnTo>
                <a:lnTo>
                  <a:pt x="581583" y="275170"/>
                </a:lnTo>
                <a:lnTo>
                  <a:pt x="600024" y="231495"/>
                </a:lnTo>
                <a:lnTo>
                  <a:pt x="606564" y="1828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52781"/>
            <a:ext cx="4568190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65F6C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593850"/>
            <a:ext cx="8248650" cy="3517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lydipsia" TargetMode="External"/><Relationship Id="rId2" Type="http://schemas.openxmlformats.org/officeDocument/2006/relationships/hyperlink" Target="https://en.wikipedia.org/wiki/Polyuri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en.wikipedia.org/wiki/Polyphagi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ns_(anatomy)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iabetic_dermadrom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od_vessel" TargetMode="External"/><Relationship Id="rId7" Type="http://schemas.openxmlformats.org/officeDocument/2006/relationships/hyperlink" Target="https://en.wikipedia.org/wiki/Peripheral_vascular_disease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troke" TargetMode="External"/><Relationship Id="rId5" Type="http://schemas.openxmlformats.org/officeDocument/2006/relationships/hyperlink" Target="https://en.wikipedia.org/wiki/Macrovascular_disease" TargetMode="External"/><Relationship Id="rId4" Type="http://schemas.openxmlformats.org/officeDocument/2006/relationships/hyperlink" Target="https://en.wikipedia.org/wiki/Cardiovascular_diseas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idney_transplant" TargetMode="External"/><Relationship Id="rId3" Type="http://schemas.openxmlformats.org/officeDocument/2006/relationships/hyperlink" Target="https://en.wikipedia.org/wiki/Retina" TargetMode="External"/><Relationship Id="rId7" Type="http://schemas.openxmlformats.org/officeDocument/2006/relationships/hyperlink" Target="https://en.wikipedia.org/wiki/Dialysis" TargetMode="External"/><Relationship Id="rId2" Type="http://schemas.openxmlformats.org/officeDocument/2006/relationships/hyperlink" Target="https://en.wikipedia.org/wiki/Diabetic_retinopath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hronic_kidney_disease" TargetMode="External"/><Relationship Id="rId5" Type="http://schemas.openxmlformats.org/officeDocument/2006/relationships/hyperlink" Target="https://en.wikipedia.org/wiki/Diabetic_nephropathy" TargetMode="External"/><Relationship Id="rId4" Type="http://schemas.openxmlformats.org/officeDocument/2006/relationships/hyperlink" Target="https://en.wikipedia.org/wiki/Blindness" TargetMode="External"/><Relationship Id="rId9" Type="http://schemas.openxmlformats.org/officeDocument/2006/relationships/hyperlink" Target="https://en.wikipedia.org/wiki/Diabetic_neuropathy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s://en.wikipedia.org/wiki/Diabetic_foot" TargetMode="External"/><Relationship Id="rId7" Type="http://schemas.openxmlformats.org/officeDocument/2006/relationships/hyperlink" Target="https://en.wikipedia.org/wiki/Muscle_wastin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roximal_diabetic_neuropathy" TargetMode="External"/><Relationship Id="rId5" Type="http://schemas.openxmlformats.org/officeDocument/2006/relationships/hyperlink" Target="https://en.wikipedia.org/wiki/Amputation" TargetMode="External"/><Relationship Id="rId4" Type="http://schemas.openxmlformats.org/officeDocument/2006/relationships/hyperlink" Target="https://en.wikipedia.org/wiki/Diabetic_foot_ulcer" TargetMode="External"/><Relationship Id="rId9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ucose" TargetMode="External"/><Relationship Id="rId7" Type="http://schemas.openxmlformats.org/officeDocument/2006/relationships/image" Target="../media/image26.jpg"/><Relationship Id="rId2" Type="http://schemas.openxmlformats.org/officeDocument/2006/relationships/hyperlink" Target="https://en.wikipedia.org/wiki/Insul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en.wikipedia.org/wiki/Receptor_(biochemistry)" TargetMode="External"/><Relationship Id="rId4" Type="http://schemas.openxmlformats.org/officeDocument/2006/relationships/hyperlink" Target="https://en.wikipedia.org/wiki/IGF-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ycogen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hyperlink" Target="https://en.wikipedia.org/wiki/Gluconeogenesi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ta_cells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lucagon" TargetMode="External"/><Relationship Id="rId4" Type="http://schemas.openxmlformats.org/officeDocument/2006/relationships/hyperlink" Target="https://en.wikipedia.org/wiki/Islets_of_Langerha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cidosi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olydipsia" TargetMode="External"/><Relationship Id="rId3" Type="http://schemas.openxmlformats.org/officeDocument/2006/relationships/hyperlink" Target="https://en.wikipedia.org/wiki/Reabsorption" TargetMode="External"/><Relationship Id="rId7" Type="http://schemas.openxmlformats.org/officeDocument/2006/relationships/hyperlink" Target="https://en.wikipedia.org/wiki/Dehydration" TargetMode="External"/><Relationship Id="rId2" Type="http://schemas.openxmlformats.org/officeDocument/2006/relationships/hyperlink" Target="https://en.wikipedia.org/wiki/Kidney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olyuria" TargetMode="External"/><Relationship Id="rId5" Type="http://schemas.openxmlformats.org/officeDocument/2006/relationships/hyperlink" Target="https://en.wikipedia.org/wiki/Osmotic_pressure" TargetMode="External"/><Relationship Id="rId4" Type="http://schemas.openxmlformats.org/officeDocument/2006/relationships/hyperlink" Target="https://en.wikipedia.org/wiki/Glycosuri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lets_of_Langerhans" TargetMode="External"/><Relationship Id="rId7" Type="http://schemas.openxmlformats.org/officeDocument/2006/relationships/image" Target="../media/image32.jpg"/><Relationship Id="rId2" Type="http://schemas.openxmlformats.org/officeDocument/2006/relationships/hyperlink" Target="https://en.wikipedia.org/wiki/Beta_ce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en.wikipedia.org/wiki/Autoimmunity" TargetMode="External"/><Relationship Id="rId4" Type="http://schemas.openxmlformats.org/officeDocument/2006/relationships/hyperlink" Target="https://en.wikipedia.org/wiki/T-cel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uten" TargetMode="External"/><Relationship Id="rId2" Type="http://schemas.openxmlformats.org/officeDocument/2006/relationships/hyperlink" Target="https://en.wikipedia.org/wiki/Human_leukocyte_antig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sulin_receptor" TargetMode="External"/><Relationship Id="rId2" Type="http://schemas.openxmlformats.org/officeDocument/2006/relationships/hyperlink" Target="https://en.wikipedia.org/wiki/Insulin_resistanc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turated_fats" TargetMode="External"/><Relationship Id="rId7" Type="http://schemas.openxmlformats.org/officeDocument/2006/relationships/hyperlink" Target="https://en.wikipedia.org/wiki/White_rice" TargetMode="External"/><Relationship Id="rId2" Type="http://schemas.openxmlformats.org/officeDocument/2006/relationships/hyperlink" Target="https://en.wikipedia.org/wiki/F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nounsaturated_fat" TargetMode="External"/><Relationship Id="rId5" Type="http://schemas.openxmlformats.org/officeDocument/2006/relationships/hyperlink" Target="https://en.wikipedia.org/wiki/Polyunsaturated_fat" TargetMode="External"/><Relationship Id="rId4" Type="http://schemas.openxmlformats.org/officeDocument/2006/relationships/hyperlink" Target="https://en.wikipedia.org/wiki/Trans_fatty_acid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en.wikipedia.org/wiki/Pregnanc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rosomia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gh_blood_sugar" TargetMode="External"/><Relationship Id="rId2" Type="http://schemas.openxmlformats.org/officeDocument/2006/relationships/hyperlink" Target="https://en.wikipedia.org/wiki/Metabolic_dise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molysis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s://en.wikipedia.org/wiki/Hyperbilirubinem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fant_respiratory_distress_syndrome" TargetMode="External"/><Relationship Id="rId5" Type="http://schemas.openxmlformats.org/officeDocument/2006/relationships/hyperlink" Target="https://en.wikipedia.org/wiki/Surfactant" TargetMode="External"/><Relationship Id="rId4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bor_induction" TargetMode="External"/><Relationship Id="rId7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houlder_dystocia" TargetMode="External"/><Relationship Id="rId5" Type="http://schemas.openxmlformats.org/officeDocument/2006/relationships/hyperlink" Target="https://en.wikipedia.org/wiki/Macrosomia" TargetMode="External"/><Relationship Id="rId4" Type="http://schemas.openxmlformats.org/officeDocument/2006/relationships/hyperlink" Target="https://en.wikipedia.org/wiki/Caesarean_section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abetic_retinopathy" TargetMode="External"/><Relationship Id="rId3" Type="http://schemas.openxmlformats.org/officeDocument/2006/relationships/hyperlink" Target="https://en.wikipedia.org/wiki/Nonketotic_hyperosmolar_coma" TargetMode="External"/><Relationship Id="rId7" Type="http://schemas.openxmlformats.org/officeDocument/2006/relationships/hyperlink" Target="https://en.wikipedia.org/wiki/Diabetic_foot_ulcer" TargetMode="External"/><Relationship Id="rId2" Type="http://schemas.openxmlformats.org/officeDocument/2006/relationships/hyperlink" Target="https://en.wikipedia.org/wiki/Diabetic_ketoacido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hronic_renal_failure" TargetMode="External"/><Relationship Id="rId5" Type="http://schemas.openxmlformats.org/officeDocument/2006/relationships/hyperlink" Target="https://en.wikipedia.org/wiki/Stroke" TargetMode="External"/><Relationship Id="rId4" Type="http://schemas.openxmlformats.org/officeDocument/2006/relationships/hyperlink" Target="https://en.wikipedia.org/wiki/Heart_disease" TargetMode="External"/><Relationship Id="rId9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ucose_tolerance_test" TargetMode="External"/><Relationship Id="rId2" Type="http://schemas.openxmlformats.org/officeDocument/2006/relationships/hyperlink" Target="https://en.wikipedia.org/wiki/Plasma_gluco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Diabetes_control_and_complications_trial" TargetMode="External"/><Relationship Id="rId4" Type="http://schemas.openxmlformats.org/officeDocument/2006/relationships/hyperlink" Target="https://en.wikipedia.org/wiki/Glycated_hemoglobin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.co.uk/diabetes_care/blood-sugar-level-ranges.html" TargetMode="External"/><Relationship Id="rId2" Type="http://schemas.openxmlformats.org/officeDocument/2006/relationships/hyperlink" Target="http://www.webmd.com/hw-popup/gestational-diabetes--(dupe)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en.wikipedia.org/wiki/Insulin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en.wikipedia.org/wiki/Pancre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stational_diabetes" TargetMode="External"/><Relationship Id="rId5" Type="http://schemas.openxmlformats.org/officeDocument/2006/relationships/hyperlink" Target="https://en.wikipedia.org/wiki/Diabetes_mellitus_type_2" TargetMode="External"/><Relationship Id="rId4" Type="http://schemas.openxmlformats.org/officeDocument/2006/relationships/hyperlink" Target="https://en.wikipedia.org/wiki/Diabetes_mellitus_type_1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ncreas_transplant" TargetMode="External"/><Relationship Id="rId2" Type="http://schemas.openxmlformats.org/officeDocument/2006/relationships/hyperlink" Target="https://en.wikipedia.org/wiki/Kidney_transpla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ariatric_surgery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n.wikipedia.org/wiki/Diabetes_mellitus_type_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en.wikipedia.org/wiki/Insulin_resistance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en.wikipedia.org/wiki/Diabetes_mellitus_type_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stational_diabete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abetic_ketoacidosis" TargetMode="External"/><Relationship Id="rId2" Type="http://schemas.openxmlformats.org/officeDocument/2006/relationships/hyperlink" Target="https://en.wikipedia.org/wiki/Obe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dentical_twin" TargetMode="External"/><Relationship Id="rId5" Type="http://schemas.openxmlformats.org/officeDocument/2006/relationships/hyperlink" Target="https://en.wikipedia.org/wiki/Concordance_(genetics)" TargetMode="External"/><Relationship Id="rId4" Type="http://schemas.openxmlformats.org/officeDocument/2006/relationships/hyperlink" Target="https://en.wikipedia.org/wiki/Autoantibod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6394" y="2278506"/>
            <a:ext cx="27070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i="1" spc="90" dirty="0">
                <a:solidFill>
                  <a:srgbClr val="FF0000"/>
                </a:solidFill>
                <a:latin typeface="Nimbus Sans L"/>
                <a:cs typeface="Nimbus Sans L"/>
              </a:rPr>
              <a:t>DIABETES  </a:t>
            </a:r>
            <a:r>
              <a:rPr sz="4000" b="1" i="1" spc="-80" dirty="0">
                <a:solidFill>
                  <a:srgbClr val="FF0000"/>
                </a:solidFill>
                <a:latin typeface="Nimbus Sans L"/>
                <a:cs typeface="Nimbus Sans L"/>
              </a:rPr>
              <a:t>MEL</a:t>
            </a:r>
            <a:r>
              <a:rPr sz="4000" b="1" i="1" spc="265" dirty="0">
                <a:solidFill>
                  <a:srgbClr val="FF0000"/>
                </a:solidFill>
                <a:latin typeface="Nimbus Sans L"/>
                <a:cs typeface="Nimbus Sans L"/>
              </a:rPr>
              <a:t>LITUS</a:t>
            </a:r>
            <a:endParaRPr sz="40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600" y="533398"/>
            <a:ext cx="5387340" cy="6208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17394" y="54355"/>
            <a:ext cx="32404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5" dirty="0"/>
              <a:t>S</a:t>
            </a:r>
            <a:r>
              <a:rPr sz="2150" spc="15" dirty="0"/>
              <a:t>IGNS </a:t>
            </a:r>
            <a:r>
              <a:rPr sz="2150" spc="-60" dirty="0"/>
              <a:t>AND</a:t>
            </a:r>
            <a:r>
              <a:rPr sz="2150" spc="-105" dirty="0"/>
              <a:t> </a:t>
            </a:r>
            <a:r>
              <a:rPr sz="2150" spc="30" dirty="0"/>
              <a:t>SYMPTOMS</a:t>
            </a:r>
            <a:endParaRPr sz="21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7111"/>
            <a:ext cx="3598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5" dirty="0"/>
              <a:t>S</a:t>
            </a:r>
            <a:r>
              <a:rPr spc="15" dirty="0"/>
              <a:t>IGNS </a:t>
            </a:r>
            <a:r>
              <a:rPr spc="-80" dirty="0"/>
              <a:t>AND</a:t>
            </a:r>
            <a:r>
              <a:rPr spc="-90" dirty="0"/>
              <a:t> </a:t>
            </a:r>
            <a:r>
              <a:rPr spc="25" dirty="0"/>
              <a:t>SYMPTOMS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54939" y="485901"/>
            <a:ext cx="6771640" cy="20008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10" dirty="0">
                <a:latin typeface="DejaVu Sans"/>
                <a:cs typeface="DejaVu Sans"/>
              </a:rPr>
              <a:t>The classic </a:t>
            </a:r>
            <a:r>
              <a:rPr sz="2400" spc="-200" dirty="0">
                <a:latin typeface="DejaVu Sans"/>
                <a:cs typeface="DejaVu Sans"/>
              </a:rPr>
              <a:t>symptoms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95" dirty="0">
                <a:latin typeface="DejaVu Sans"/>
                <a:cs typeface="DejaVu Sans"/>
              </a:rPr>
              <a:t>untreated </a:t>
            </a:r>
            <a:r>
              <a:rPr sz="2400" spc="-160" dirty="0">
                <a:latin typeface="DejaVu Sans"/>
                <a:cs typeface="DejaVu Sans"/>
              </a:rPr>
              <a:t>diabetes</a:t>
            </a:r>
            <a:r>
              <a:rPr sz="2400" spc="-515" dirty="0">
                <a:latin typeface="DejaVu Sans"/>
                <a:cs typeface="DejaVu Sans"/>
              </a:rPr>
              <a:t> </a:t>
            </a:r>
            <a:r>
              <a:rPr sz="2400" spc="-465" dirty="0">
                <a:latin typeface="DejaVu Sans"/>
                <a:cs typeface="DejaVu Sans"/>
              </a:rPr>
              <a:t>are</a:t>
            </a:r>
            <a:endParaRPr sz="24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505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spc="-175" dirty="0">
                <a:latin typeface="DejaVu Sans"/>
                <a:cs typeface="DejaVu Sans"/>
              </a:rPr>
              <a:t>weight</a:t>
            </a:r>
            <a:r>
              <a:rPr sz="2100" spc="-100" dirty="0">
                <a:latin typeface="DejaVu Sans"/>
                <a:cs typeface="DejaVu Sans"/>
              </a:rPr>
              <a:t> </a:t>
            </a:r>
            <a:r>
              <a:rPr sz="2100" spc="-85" dirty="0">
                <a:latin typeface="DejaVu Sans"/>
                <a:cs typeface="DejaVu Sans"/>
              </a:rPr>
              <a:t>loss</a:t>
            </a:r>
            <a:endParaRPr sz="21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505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u="heavy" spc="-15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polyuria</a:t>
            </a:r>
            <a:r>
              <a:rPr sz="2100" spc="-150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100" spc="-130" dirty="0">
                <a:latin typeface="DejaVu Sans"/>
                <a:cs typeface="DejaVu Sans"/>
              </a:rPr>
              <a:t>(increased</a:t>
            </a:r>
            <a:r>
              <a:rPr sz="2100" spc="-40" dirty="0">
                <a:latin typeface="DejaVu Sans"/>
                <a:cs typeface="DejaVu Sans"/>
              </a:rPr>
              <a:t> </a:t>
            </a:r>
            <a:r>
              <a:rPr sz="2100" spc="-155" dirty="0">
                <a:latin typeface="DejaVu Sans"/>
                <a:cs typeface="DejaVu Sans"/>
              </a:rPr>
              <a:t>urination)</a:t>
            </a:r>
            <a:endParaRPr sz="21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500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polydipsia</a:t>
            </a:r>
            <a:r>
              <a:rPr sz="2100" spc="-135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100" spc="-130" dirty="0">
                <a:latin typeface="DejaVu Sans"/>
                <a:cs typeface="DejaVu Sans"/>
              </a:rPr>
              <a:t>(increased </a:t>
            </a:r>
            <a:r>
              <a:rPr sz="2100" spc="-155" dirty="0">
                <a:latin typeface="DejaVu Sans"/>
                <a:cs typeface="DejaVu Sans"/>
              </a:rPr>
              <a:t>thirst)</a:t>
            </a:r>
            <a:r>
              <a:rPr sz="2100" spc="-30" dirty="0">
                <a:latin typeface="DejaVu Sans"/>
                <a:cs typeface="DejaVu Sans"/>
              </a:rPr>
              <a:t> </a:t>
            </a:r>
            <a:r>
              <a:rPr sz="2100" spc="-155" dirty="0">
                <a:latin typeface="DejaVu Sans"/>
                <a:cs typeface="DejaVu Sans"/>
              </a:rPr>
              <a:t>and</a:t>
            </a:r>
            <a:endParaRPr sz="21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509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u="heavy" spc="-15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polyphagia</a:t>
            </a:r>
            <a:r>
              <a:rPr sz="2100" spc="-150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100" spc="-130" dirty="0">
                <a:latin typeface="DejaVu Sans"/>
                <a:cs typeface="DejaVu Sans"/>
              </a:rPr>
              <a:t>(increased</a:t>
            </a:r>
            <a:r>
              <a:rPr sz="2100" spc="-60" dirty="0">
                <a:latin typeface="DejaVu Sans"/>
                <a:cs typeface="DejaVu Sans"/>
              </a:rPr>
              <a:t> </a:t>
            </a:r>
            <a:r>
              <a:rPr sz="2100" spc="-150" dirty="0">
                <a:latin typeface="DejaVu Sans"/>
                <a:cs typeface="DejaVu Sans"/>
              </a:rPr>
              <a:t>hunger).</a:t>
            </a:r>
            <a:endParaRPr sz="21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612" y="5631891"/>
            <a:ext cx="76873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85" dirty="0">
                <a:latin typeface="DejaVu Sans"/>
                <a:cs typeface="DejaVu Sans"/>
              </a:rPr>
              <a:t>Symptoms </a:t>
            </a:r>
            <a:r>
              <a:rPr sz="2400" spc="-235" dirty="0">
                <a:latin typeface="DejaVu Sans"/>
                <a:cs typeface="DejaVu Sans"/>
              </a:rPr>
              <a:t>may </a:t>
            </a:r>
            <a:r>
              <a:rPr sz="2400" spc="-165" dirty="0">
                <a:latin typeface="DejaVu Sans"/>
                <a:cs typeface="DejaVu Sans"/>
              </a:rPr>
              <a:t>develop </a:t>
            </a:r>
            <a:r>
              <a:rPr sz="2400" spc="-170" dirty="0">
                <a:latin typeface="DejaVu Sans"/>
                <a:cs typeface="DejaVu Sans"/>
              </a:rPr>
              <a:t>rapidly </a:t>
            </a:r>
            <a:r>
              <a:rPr sz="2400" spc="-150" dirty="0">
                <a:latin typeface="DejaVu Sans"/>
                <a:cs typeface="DejaVu Sans"/>
              </a:rPr>
              <a:t>(weeks </a:t>
            </a:r>
            <a:r>
              <a:rPr sz="2400" spc="-165" dirty="0">
                <a:latin typeface="DejaVu Sans"/>
                <a:cs typeface="DejaVu Sans"/>
              </a:rPr>
              <a:t>or </a:t>
            </a:r>
            <a:r>
              <a:rPr sz="2400" spc="-190" dirty="0">
                <a:latin typeface="DejaVu Sans"/>
                <a:cs typeface="DejaVu Sans"/>
              </a:rPr>
              <a:t>months) </a:t>
            </a:r>
            <a:r>
              <a:rPr sz="2400" spc="-165" dirty="0">
                <a:latin typeface="DejaVu Sans"/>
                <a:cs typeface="DejaVu Sans"/>
              </a:rPr>
              <a:t>in  </a:t>
            </a:r>
            <a:r>
              <a:rPr sz="2400" spc="-210" dirty="0">
                <a:latin typeface="DejaVu Sans"/>
                <a:cs typeface="DejaVu Sans"/>
              </a:rPr>
              <a:t>type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1</a:t>
            </a:r>
            <a:r>
              <a:rPr sz="2400" spc="-95" dirty="0">
                <a:latin typeface="DejaVu Sans"/>
                <a:cs typeface="DejaVu Sans"/>
              </a:rPr>
              <a:t> DM, </a:t>
            </a:r>
            <a:r>
              <a:rPr sz="2400" spc="-175" dirty="0">
                <a:latin typeface="DejaVu Sans"/>
                <a:cs typeface="DejaVu Sans"/>
              </a:rPr>
              <a:t>while</a:t>
            </a:r>
            <a:r>
              <a:rPr sz="2400" spc="-75" dirty="0">
                <a:latin typeface="DejaVu Sans"/>
                <a:cs typeface="DejaVu Sans"/>
              </a:rPr>
              <a:t> </a:t>
            </a:r>
            <a:r>
              <a:rPr sz="2400" spc="-210" dirty="0">
                <a:latin typeface="DejaVu Sans"/>
                <a:cs typeface="DejaVu Sans"/>
              </a:rPr>
              <a:t>they</a:t>
            </a:r>
            <a:r>
              <a:rPr sz="2400" spc="-100" dirty="0">
                <a:latin typeface="DejaVu Sans"/>
                <a:cs typeface="DejaVu Sans"/>
              </a:rPr>
              <a:t> </a:t>
            </a:r>
            <a:r>
              <a:rPr sz="2400" spc="-155" dirty="0">
                <a:latin typeface="DejaVu Sans"/>
                <a:cs typeface="DejaVu Sans"/>
              </a:rPr>
              <a:t>usually</a:t>
            </a:r>
            <a:r>
              <a:rPr sz="2400" spc="-70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develop</a:t>
            </a:r>
            <a:r>
              <a:rPr sz="2400" spc="-75" dirty="0">
                <a:latin typeface="DejaVu Sans"/>
                <a:cs typeface="DejaVu Sans"/>
              </a:rPr>
              <a:t> </a:t>
            </a:r>
            <a:r>
              <a:rPr sz="2400" spc="-210" dirty="0">
                <a:latin typeface="DejaVu Sans"/>
                <a:cs typeface="DejaVu Sans"/>
              </a:rPr>
              <a:t>much</a:t>
            </a:r>
            <a:r>
              <a:rPr sz="2400" spc="-95" dirty="0">
                <a:latin typeface="DejaVu Sans"/>
                <a:cs typeface="DejaVu Sans"/>
              </a:rPr>
              <a:t> </a:t>
            </a:r>
            <a:r>
              <a:rPr sz="2400" spc="-200" dirty="0">
                <a:latin typeface="DejaVu Sans"/>
                <a:cs typeface="DejaVu Sans"/>
              </a:rPr>
              <a:t>more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155" dirty="0">
                <a:latin typeface="DejaVu Sans"/>
                <a:cs typeface="DejaVu Sans"/>
              </a:rPr>
              <a:t>slowly</a:t>
            </a:r>
            <a:endParaRPr sz="2400">
              <a:latin typeface="DejaVu Sans"/>
              <a:cs typeface="DejaVu Sans"/>
            </a:endParaRPr>
          </a:p>
          <a:p>
            <a:pPr marL="998855">
              <a:lnSpc>
                <a:spcPct val="100000"/>
              </a:lnSpc>
            </a:pP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235" dirty="0">
                <a:latin typeface="DejaVu Sans"/>
                <a:cs typeface="DejaVu Sans"/>
              </a:rPr>
              <a:t>may </a:t>
            </a:r>
            <a:r>
              <a:rPr sz="2400" spc="-165" dirty="0">
                <a:latin typeface="DejaVu Sans"/>
                <a:cs typeface="DejaVu Sans"/>
              </a:rPr>
              <a:t>be subtle </a:t>
            </a:r>
            <a:r>
              <a:rPr sz="2400" spc="-160" dirty="0">
                <a:latin typeface="DejaVu Sans"/>
                <a:cs typeface="DejaVu Sans"/>
              </a:rPr>
              <a:t>or </a:t>
            </a:r>
            <a:r>
              <a:rPr sz="2400" spc="-170" dirty="0">
                <a:latin typeface="DejaVu Sans"/>
                <a:cs typeface="DejaVu Sans"/>
              </a:rPr>
              <a:t>absent </a:t>
            </a:r>
            <a:r>
              <a:rPr sz="2400" spc="-160" dirty="0">
                <a:latin typeface="DejaVu Sans"/>
                <a:cs typeface="DejaVu Sans"/>
              </a:rPr>
              <a:t>in </a:t>
            </a:r>
            <a:r>
              <a:rPr sz="2400" spc="-210" dirty="0">
                <a:latin typeface="DejaVu Sans"/>
                <a:cs typeface="DejaVu Sans"/>
              </a:rPr>
              <a:t>type </a:t>
            </a:r>
            <a:r>
              <a:rPr sz="2400" spc="-195" dirty="0">
                <a:latin typeface="DejaVu Sans"/>
                <a:cs typeface="DejaVu Sans"/>
              </a:rPr>
              <a:t>2</a:t>
            </a:r>
            <a:r>
              <a:rPr sz="2400" spc="-10" dirty="0">
                <a:latin typeface="DejaVu Sans"/>
                <a:cs typeface="DejaVu Sans"/>
              </a:rPr>
              <a:t> </a:t>
            </a:r>
            <a:r>
              <a:rPr sz="2400" spc="-95" dirty="0">
                <a:latin typeface="DejaVu Sans"/>
                <a:cs typeface="DejaVu Sans"/>
              </a:rPr>
              <a:t>DM.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4916" y="2743200"/>
            <a:ext cx="4863083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6576" y="1066800"/>
            <a:ext cx="3189224" cy="263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786129"/>
            <a:ext cx="7976870" cy="5773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>
                <a:latin typeface="DejaVu Sans"/>
                <a:cs typeface="DejaVu Sans"/>
              </a:rPr>
              <a:t>In </a:t>
            </a:r>
            <a:r>
              <a:rPr sz="2800" spc="-204" dirty="0">
                <a:latin typeface="DejaVu Sans"/>
                <a:cs typeface="DejaVu Sans"/>
              </a:rPr>
              <a:t>addition </a:t>
            </a:r>
            <a:r>
              <a:rPr sz="2800" spc="-240" dirty="0">
                <a:latin typeface="DejaVu Sans"/>
                <a:cs typeface="DejaVu Sans"/>
              </a:rPr>
              <a:t>they </a:t>
            </a:r>
            <a:r>
              <a:rPr sz="2800" spc="-135" dirty="0">
                <a:latin typeface="DejaVu Sans"/>
                <a:cs typeface="DejaVu Sans"/>
              </a:rPr>
              <a:t>also</a:t>
            </a:r>
            <a:r>
              <a:rPr sz="2800" spc="130" dirty="0">
                <a:latin typeface="DejaVu Sans"/>
                <a:cs typeface="DejaVu Sans"/>
              </a:rPr>
              <a:t> </a:t>
            </a:r>
            <a:r>
              <a:rPr sz="2800" spc="-180" dirty="0">
                <a:latin typeface="DejaVu Sans"/>
                <a:cs typeface="DejaVu Sans"/>
              </a:rPr>
              <a:t>include: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53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9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Blurry </a:t>
            </a:r>
            <a:r>
              <a:rPr sz="2400" spc="-145" dirty="0">
                <a:latin typeface="DejaVu Sans"/>
                <a:cs typeface="DejaVu Sans"/>
              </a:rPr>
              <a:t>vision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Headache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Fatigue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37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10" dirty="0">
                <a:latin typeface="DejaVu Sans"/>
                <a:cs typeface="DejaVu Sans"/>
              </a:rPr>
              <a:t>Slow </a:t>
            </a:r>
            <a:r>
              <a:rPr sz="2400" spc="-165" dirty="0">
                <a:latin typeface="DejaVu Sans"/>
                <a:cs typeface="DejaVu Sans"/>
              </a:rPr>
              <a:t>healing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65" dirty="0">
                <a:latin typeface="DejaVu Sans"/>
                <a:cs typeface="DejaVu Sans"/>
              </a:rPr>
              <a:t>cuts </a:t>
            </a:r>
            <a:r>
              <a:rPr sz="2400" spc="-175" dirty="0">
                <a:latin typeface="DejaVu Sans"/>
                <a:cs typeface="DejaVu Sans"/>
              </a:rPr>
              <a:t>and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7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Itchy </a:t>
            </a:r>
            <a:r>
              <a:rPr sz="2400" spc="-135" dirty="0">
                <a:latin typeface="DejaVu Sans"/>
                <a:cs typeface="DejaVu Sans"/>
              </a:rPr>
              <a:t>skin.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DejaVu Sans"/>
              <a:cs typeface="DejaVu Sans"/>
            </a:endParaRPr>
          </a:p>
          <a:p>
            <a:pPr marL="303530" marR="5080" indent="240665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30" dirty="0">
                <a:latin typeface="DejaVu Sans"/>
                <a:cs typeface="DejaVu Sans"/>
              </a:rPr>
              <a:t>Prolonged </a:t>
            </a:r>
            <a:r>
              <a:rPr sz="2400" spc="-180" dirty="0">
                <a:latin typeface="DejaVu Sans"/>
                <a:cs typeface="DejaVu Sans"/>
              </a:rPr>
              <a:t>high </a:t>
            </a:r>
            <a:r>
              <a:rPr sz="2400" spc="-160" dirty="0">
                <a:latin typeface="DejaVu Sans"/>
                <a:cs typeface="DejaVu Sans"/>
              </a:rPr>
              <a:t>blood </a:t>
            </a:r>
            <a:r>
              <a:rPr sz="2400" spc="-140" dirty="0">
                <a:latin typeface="DejaVu Sans"/>
                <a:cs typeface="DejaVu Sans"/>
              </a:rPr>
              <a:t>glucose </a:t>
            </a:r>
            <a:r>
              <a:rPr sz="2400" spc="-150" dirty="0">
                <a:latin typeface="DejaVu Sans"/>
                <a:cs typeface="DejaVu Sans"/>
              </a:rPr>
              <a:t>can </a:t>
            </a:r>
            <a:r>
              <a:rPr sz="2400" spc="-130" dirty="0">
                <a:latin typeface="DejaVu Sans"/>
                <a:cs typeface="DejaVu Sans"/>
              </a:rPr>
              <a:t>cause </a:t>
            </a:r>
            <a:r>
              <a:rPr sz="2400" spc="-140" dirty="0">
                <a:latin typeface="DejaVu Sans"/>
                <a:cs typeface="DejaVu Sans"/>
              </a:rPr>
              <a:t>glucose  </a:t>
            </a:r>
            <a:r>
              <a:rPr sz="2400" spc="-165" dirty="0">
                <a:latin typeface="DejaVu Sans"/>
                <a:cs typeface="DejaVu Sans"/>
              </a:rPr>
              <a:t>absorption</a:t>
            </a:r>
            <a:r>
              <a:rPr sz="2400" spc="-65" dirty="0"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in</a:t>
            </a:r>
            <a:r>
              <a:rPr sz="2400" spc="-95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the</a:t>
            </a:r>
            <a:r>
              <a:rPr sz="2400" spc="-110" dirty="0">
                <a:latin typeface="DejaVu Sans"/>
                <a:cs typeface="DejaVu Sans"/>
              </a:rPr>
              <a:t> </a:t>
            </a:r>
            <a:r>
              <a:rPr sz="24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lens</a:t>
            </a:r>
            <a:r>
              <a:rPr sz="2400" u="heavy" spc="-7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 </a:t>
            </a:r>
            <a:r>
              <a:rPr sz="2400" u="heavy" spc="-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of</a:t>
            </a:r>
            <a:r>
              <a:rPr sz="2400" u="heavy" spc="-9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 </a:t>
            </a:r>
            <a:r>
              <a:rPr sz="2400" u="heavy" spc="-204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the</a:t>
            </a:r>
            <a:r>
              <a:rPr sz="2400" u="heavy" spc="-9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 </a:t>
            </a: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eye</a:t>
            </a:r>
            <a:r>
              <a:rPr sz="2400" spc="-155" dirty="0">
                <a:latin typeface="DejaVu Sans"/>
                <a:cs typeface="DejaVu Sans"/>
              </a:rPr>
              <a:t>,</a:t>
            </a:r>
            <a:r>
              <a:rPr sz="2400" spc="-90" dirty="0">
                <a:latin typeface="DejaVu Sans"/>
                <a:cs typeface="DejaVu Sans"/>
              </a:rPr>
              <a:t> </a:t>
            </a:r>
            <a:r>
              <a:rPr sz="2400" spc="-180" dirty="0">
                <a:latin typeface="DejaVu Sans"/>
                <a:cs typeface="DejaVu Sans"/>
              </a:rPr>
              <a:t>which</a:t>
            </a:r>
            <a:r>
              <a:rPr sz="2400" spc="-70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leads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to</a:t>
            </a:r>
            <a:r>
              <a:rPr sz="2400" spc="-90" dirty="0">
                <a:latin typeface="DejaVu Sans"/>
                <a:cs typeface="DejaVu Sans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changes</a:t>
            </a:r>
            <a:endParaRPr sz="2400">
              <a:latin typeface="DejaVu Sans"/>
              <a:cs typeface="DejaVu Sans"/>
            </a:endParaRPr>
          </a:p>
          <a:p>
            <a:pPr marL="1446530">
              <a:lnSpc>
                <a:spcPct val="100000"/>
              </a:lnSpc>
            </a:pPr>
            <a:r>
              <a:rPr sz="2400" spc="-160" dirty="0">
                <a:latin typeface="DejaVu Sans"/>
                <a:cs typeface="DejaVu Sans"/>
              </a:rPr>
              <a:t>in </a:t>
            </a:r>
            <a:r>
              <a:rPr sz="2400" spc="-155" dirty="0">
                <a:latin typeface="DejaVu Sans"/>
                <a:cs typeface="DejaVu Sans"/>
              </a:rPr>
              <a:t>its </a:t>
            </a:r>
            <a:r>
              <a:rPr sz="2400" spc="-135" dirty="0">
                <a:latin typeface="DejaVu Sans"/>
                <a:cs typeface="DejaVu Sans"/>
              </a:rPr>
              <a:t>shape, </a:t>
            </a:r>
            <a:r>
              <a:rPr sz="2400" spc="-165" dirty="0">
                <a:latin typeface="DejaVu Sans"/>
                <a:cs typeface="DejaVu Sans"/>
              </a:rPr>
              <a:t>resulting </a:t>
            </a:r>
            <a:r>
              <a:rPr sz="2400" spc="-160" dirty="0">
                <a:latin typeface="DejaVu Sans"/>
                <a:cs typeface="DejaVu Sans"/>
              </a:rPr>
              <a:t>in </a:t>
            </a:r>
            <a:r>
              <a:rPr sz="2400" spc="-150" dirty="0">
                <a:latin typeface="DejaVu Sans"/>
                <a:cs typeface="DejaVu Sans"/>
              </a:rPr>
              <a:t>vision</a:t>
            </a:r>
            <a:r>
              <a:rPr sz="2400" spc="195" dirty="0">
                <a:latin typeface="DejaVu Sans"/>
                <a:cs typeface="DejaVu Sans"/>
              </a:rPr>
              <a:t> </a:t>
            </a:r>
            <a:r>
              <a:rPr sz="2400" spc="-140" dirty="0">
                <a:latin typeface="DejaVu Sans"/>
                <a:cs typeface="DejaVu Sans"/>
              </a:rPr>
              <a:t>changes.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DejaVu Sans"/>
              <a:cs typeface="DejaVu Sans"/>
            </a:endParaRPr>
          </a:p>
          <a:p>
            <a:pPr marL="1158875" marR="158750" indent="-977265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45" dirty="0">
                <a:latin typeface="DejaVu Sans"/>
                <a:cs typeface="DejaVu Sans"/>
              </a:rPr>
              <a:t>A </a:t>
            </a:r>
            <a:r>
              <a:rPr sz="2400" spc="-210" dirty="0">
                <a:latin typeface="DejaVu Sans"/>
                <a:cs typeface="DejaVu Sans"/>
              </a:rPr>
              <a:t>number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45" dirty="0">
                <a:latin typeface="DejaVu Sans"/>
                <a:cs typeface="DejaVu Sans"/>
              </a:rPr>
              <a:t>skin </a:t>
            </a:r>
            <a:r>
              <a:rPr sz="2400" spc="-130" dirty="0">
                <a:latin typeface="DejaVu Sans"/>
                <a:cs typeface="DejaVu Sans"/>
              </a:rPr>
              <a:t>rashes </a:t>
            </a:r>
            <a:r>
              <a:rPr sz="2400" spc="-220" dirty="0">
                <a:latin typeface="DejaVu Sans"/>
                <a:cs typeface="DejaVu Sans"/>
              </a:rPr>
              <a:t>that </a:t>
            </a:r>
            <a:r>
              <a:rPr sz="2400" spc="-150" dirty="0">
                <a:latin typeface="DejaVu Sans"/>
                <a:cs typeface="DejaVu Sans"/>
              </a:rPr>
              <a:t>can occur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160" dirty="0">
                <a:latin typeface="DejaVu Sans"/>
                <a:cs typeface="DejaVu Sans"/>
              </a:rPr>
              <a:t>diabetes</a:t>
            </a:r>
            <a:r>
              <a:rPr sz="2400" spc="-380" dirty="0">
                <a:latin typeface="DejaVu Sans"/>
                <a:cs typeface="DejaVu Sans"/>
              </a:rPr>
              <a:t> </a:t>
            </a:r>
            <a:r>
              <a:rPr sz="2400" spc="-495" dirty="0">
                <a:latin typeface="DejaVu Sans"/>
                <a:cs typeface="DejaVu Sans"/>
              </a:rPr>
              <a:t>are  </a:t>
            </a:r>
            <a:r>
              <a:rPr sz="2400" spc="-165" dirty="0">
                <a:latin typeface="DejaVu Sans"/>
                <a:cs typeface="DejaVu Sans"/>
              </a:rPr>
              <a:t>collectively </a:t>
            </a:r>
            <a:r>
              <a:rPr sz="2400" spc="-190" dirty="0">
                <a:latin typeface="DejaVu Sans"/>
                <a:cs typeface="DejaVu Sans"/>
              </a:rPr>
              <a:t>known </a:t>
            </a:r>
            <a:r>
              <a:rPr sz="2400" spc="-95" dirty="0">
                <a:latin typeface="DejaVu Sans"/>
                <a:cs typeface="DejaVu Sans"/>
              </a:rPr>
              <a:t>as </a:t>
            </a:r>
            <a:r>
              <a:rPr sz="24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diabetic</a:t>
            </a:r>
            <a:r>
              <a:rPr sz="2400" u="heavy" spc="1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 </a:t>
            </a:r>
            <a:r>
              <a:rPr sz="2400" u="heavy" spc="-18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dermadromes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83007"/>
            <a:ext cx="35985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5" dirty="0"/>
              <a:t>S</a:t>
            </a:r>
            <a:r>
              <a:rPr spc="15" dirty="0"/>
              <a:t>IGNS </a:t>
            </a:r>
            <a:r>
              <a:rPr spc="-80" dirty="0"/>
              <a:t>AND</a:t>
            </a:r>
            <a:r>
              <a:rPr spc="-100" dirty="0"/>
              <a:t> </a:t>
            </a:r>
            <a:r>
              <a:rPr spc="25" dirty="0"/>
              <a:t>SYMPTOMS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1600200"/>
            <a:ext cx="3524097" cy="3798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7375" y="83007"/>
            <a:ext cx="26162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Nimbus Sans L"/>
                <a:cs typeface="Nimbus Sans L"/>
              </a:rPr>
              <a:t>C</a:t>
            </a:r>
            <a:r>
              <a:rPr b="1" dirty="0">
                <a:latin typeface="Nimbus Sans L"/>
                <a:cs typeface="Nimbus Sans L"/>
              </a:rPr>
              <a:t>OMPLIC</a:t>
            </a:r>
            <a:r>
              <a:rPr b="1" spc="-195" dirty="0">
                <a:latin typeface="Nimbus Sans L"/>
                <a:cs typeface="Nimbus Sans L"/>
              </a:rPr>
              <a:t>A</a:t>
            </a:r>
            <a:r>
              <a:rPr b="1" dirty="0">
                <a:latin typeface="Nimbus Sans L"/>
                <a:cs typeface="Nimbus Sans L"/>
              </a:rPr>
              <a:t>TIONS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025" y="723646"/>
            <a:ext cx="4944745" cy="55949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504825" marR="5080" indent="-492759">
              <a:lnSpc>
                <a:spcPct val="80000"/>
              </a:lnSpc>
              <a:spcBef>
                <a:spcPts val="620"/>
              </a:spcBef>
            </a:pPr>
            <a:r>
              <a:rPr sz="1500" spc="78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200" spc="-100" dirty="0">
                <a:latin typeface="DejaVu Sans"/>
                <a:cs typeface="DejaVu Sans"/>
              </a:rPr>
              <a:t>All </a:t>
            </a:r>
            <a:r>
              <a:rPr sz="2200" spc="-165" dirty="0">
                <a:latin typeface="DejaVu Sans"/>
                <a:cs typeface="DejaVu Sans"/>
              </a:rPr>
              <a:t>forms </a:t>
            </a:r>
            <a:r>
              <a:rPr sz="2200" spc="-145" dirty="0">
                <a:latin typeface="DejaVu Sans"/>
                <a:cs typeface="DejaVu Sans"/>
              </a:rPr>
              <a:t>of </a:t>
            </a:r>
            <a:r>
              <a:rPr sz="2200" spc="-150" dirty="0">
                <a:latin typeface="DejaVu Sans"/>
                <a:cs typeface="DejaVu Sans"/>
              </a:rPr>
              <a:t>diabetes </a:t>
            </a:r>
            <a:r>
              <a:rPr sz="2200" spc="-130" dirty="0">
                <a:latin typeface="DejaVu Sans"/>
                <a:cs typeface="DejaVu Sans"/>
              </a:rPr>
              <a:t>increase </a:t>
            </a:r>
            <a:r>
              <a:rPr sz="2200" spc="-190" dirty="0">
                <a:latin typeface="DejaVu Sans"/>
                <a:cs typeface="DejaVu Sans"/>
              </a:rPr>
              <a:t>the</a:t>
            </a:r>
            <a:r>
              <a:rPr sz="2200" spc="-280" dirty="0">
                <a:latin typeface="DejaVu Sans"/>
                <a:cs typeface="DejaVu Sans"/>
              </a:rPr>
              <a:t> </a:t>
            </a:r>
            <a:r>
              <a:rPr sz="2200" spc="-360" dirty="0">
                <a:latin typeface="DejaVu Sans"/>
                <a:cs typeface="DejaVu Sans"/>
              </a:rPr>
              <a:t>risk  </a:t>
            </a:r>
            <a:r>
              <a:rPr sz="2200" spc="-145" dirty="0">
                <a:latin typeface="DejaVu Sans"/>
                <a:cs typeface="DejaVu Sans"/>
              </a:rPr>
              <a:t>of </a:t>
            </a:r>
            <a:r>
              <a:rPr sz="2200" spc="-170" dirty="0">
                <a:latin typeface="DejaVu Sans"/>
                <a:cs typeface="DejaVu Sans"/>
              </a:rPr>
              <a:t>long-term </a:t>
            </a:r>
            <a:r>
              <a:rPr sz="2200" spc="-145" dirty="0">
                <a:latin typeface="DejaVu Sans"/>
                <a:cs typeface="DejaVu Sans"/>
              </a:rPr>
              <a:t>complications. </a:t>
            </a:r>
            <a:r>
              <a:rPr sz="2200" spc="-100" dirty="0">
                <a:latin typeface="DejaVu Sans"/>
                <a:cs typeface="DejaVu Sans"/>
              </a:rPr>
              <a:t>These  </a:t>
            </a:r>
            <a:r>
              <a:rPr sz="2200" spc="-160" dirty="0">
                <a:latin typeface="DejaVu Sans"/>
                <a:cs typeface="DejaVu Sans"/>
              </a:rPr>
              <a:t>typically </a:t>
            </a:r>
            <a:r>
              <a:rPr sz="2200" spc="-155" dirty="0">
                <a:latin typeface="DejaVu Sans"/>
                <a:cs typeface="DejaVu Sans"/>
              </a:rPr>
              <a:t>develop </a:t>
            </a:r>
            <a:r>
              <a:rPr sz="2200" spc="-170" dirty="0">
                <a:latin typeface="DejaVu Sans"/>
                <a:cs typeface="DejaVu Sans"/>
              </a:rPr>
              <a:t>after </a:t>
            </a:r>
            <a:r>
              <a:rPr sz="2200" spc="-204" dirty="0">
                <a:latin typeface="DejaVu Sans"/>
                <a:cs typeface="DejaVu Sans"/>
              </a:rPr>
              <a:t>many</a:t>
            </a:r>
            <a:r>
              <a:rPr sz="2200" spc="125" dirty="0">
                <a:latin typeface="DejaVu Sans"/>
                <a:cs typeface="DejaVu Sans"/>
              </a:rPr>
              <a:t> </a:t>
            </a:r>
            <a:r>
              <a:rPr sz="2200" spc="-140" dirty="0">
                <a:latin typeface="DejaVu Sans"/>
                <a:cs typeface="DejaVu Sans"/>
              </a:rPr>
              <a:t>years</a:t>
            </a:r>
            <a:endParaRPr sz="2200">
              <a:latin typeface="DejaVu Sans"/>
              <a:cs typeface="DejaVu Sans"/>
            </a:endParaRPr>
          </a:p>
          <a:p>
            <a:pPr marL="2129790">
              <a:lnSpc>
                <a:spcPts val="2110"/>
              </a:lnSpc>
            </a:pPr>
            <a:r>
              <a:rPr sz="2200" spc="-120" dirty="0">
                <a:latin typeface="DejaVu Sans"/>
                <a:cs typeface="DejaVu Sans"/>
              </a:rPr>
              <a:t>(10–20)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850">
              <a:latin typeface="DejaVu Sans"/>
              <a:cs typeface="DejaVu Sans"/>
            </a:endParaRPr>
          </a:p>
          <a:p>
            <a:pPr marL="480059" marR="180340" indent="-289560">
              <a:lnSpc>
                <a:spcPct val="80000"/>
              </a:lnSpc>
            </a:pPr>
            <a:r>
              <a:rPr sz="1500" spc="78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200" spc="-105" dirty="0">
                <a:latin typeface="DejaVu Sans"/>
                <a:cs typeface="DejaVu Sans"/>
              </a:rPr>
              <a:t>The </a:t>
            </a:r>
            <a:r>
              <a:rPr sz="2200" spc="-175" dirty="0">
                <a:latin typeface="DejaVu Sans"/>
                <a:cs typeface="DejaVu Sans"/>
              </a:rPr>
              <a:t>major </a:t>
            </a:r>
            <a:r>
              <a:rPr sz="2200" spc="-170" dirty="0">
                <a:latin typeface="DejaVu Sans"/>
                <a:cs typeface="DejaVu Sans"/>
              </a:rPr>
              <a:t>long-term</a:t>
            </a:r>
            <a:r>
              <a:rPr sz="2200" spc="-385" dirty="0">
                <a:latin typeface="DejaVu Sans"/>
                <a:cs typeface="DejaVu Sans"/>
              </a:rPr>
              <a:t> </a:t>
            </a:r>
            <a:r>
              <a:rPr sz="2200" spc="-225" dirty="0">
                <a:latin typeface="DejaVu Sans"/>
                <a:cs typeface="DejaVu Sans"/>
              </a:rPr>
              <a:t>complications  </a:t>
            </a:r>
            <a:r>
              <a:rPr sz="2200" spc="-160" dirty="0">
                <a:latin typeface="DejaVu Sans"/>
                <a:cs typeface="DejaVu Sans"/>
              </a:rPr>
              <a:t>relate </a:t>
            </a:r>
            <a:r>
              <a:rPr sz="2200" spc="-190" dirty="0">
                <a:latin typeface="DejaVu Sans"/>
                <a:cs typeface="DejaVu Sans"/>
              </a:rPr>
              <a:t>to </a:t>
            </a:r>
            <a:r>
              <a:rPr sz="2200" spc="-180" dirty="0">
                <a:latin typeface="DejaVu Sans"/>
                <a:cs typeface="DejaVu Sans"/>
              </a:rPr>
              <a:t>damage </a:t>
            </a:r>
            <a:r>
              <a:rPr sz="2200" spc="-190" dirty="0">
                <a:latin typeface="DejaVu Sans"/>
                <a:cs typeface="DejaVu Sans"/>
              </a:rPr>
              <a:t>to </a:t>
            </a:r>
            <a:r>
              <a:rPr sz="2200" u="heavy" spc="-1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blood</a:t>
            </a:r>
            <a:r>
              <a:rPr sz="2200" u="heavy" spc="32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 </a:t>
            </a:r>
            <a:r>
              <a:rPr sz="2200" u="heavy" spc="-10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vessels</a:t>
            </a:r>
            <a:r>
              <a:rPr sz="2200" spc="-105" dirty="0">
                <a:latin typeface="DejaVu Sans"/>
                <a:cs typeface="DejaVu Sans"/>
              </a:rPr>
              <a:t>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DejaVu Sans"/>
              <a:cs typeface="DejaVu Sans"/>
            </a:endParaRPr>
          </a:p>
          <a:p>
            <a:pPr marR="758190" algn="r">
              <a:lnSpc>
                <a:spcPts val="2375"/>
              </a:lnSpc>
              <a:spcBef>
                <a:spcPts val="5"/>
              </a:spcBef>
            </a:pPr>
            <a:r>
              <a:rPr sz="1500" spc="78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200" spc="-140" dirty="0">
                <a:latin typeface="DejaVu Sans"/>
                <a:cs typeface="DejaVu Sans"/>
              </a:rPr>
              <a:t>Diabetes doubles </a:t>
            </a:r>
            <a:r>
              <a:rPr sz="2200" spc="-190" dirty="0">
                <a:latin typeface="DejaVu Sans"/>
                <a:cs typeface="DejaVu Sans"/>
              </a:rPr>
              <a:t>the</a:t>
            </a:r>
            <a:r>
              <a:rPr sz="2200" spc="-459" dirty="0">
                <a:latin typeface="DejaVu Sans"/>
                <a:cs typeface="DejaVu Sans"/>
              </a:rPr>
              <a:t> </a:t>
            </a:r>
            <a:r>
              <a:rPr sz="2200" spc="-135" dirty="0">
                <a:latin typeface="DejaVu Sans"/>
                <a:cs typeface="DejaVu Sans"/>
              </a:rPr>
              <a:t>risk</a:t>
            </a:r>
            <a:endParaRPr sz="2200">
              <a:latin typeface="DejaVu Sans"/>
              <a:cs typeface="DejaVu Sans"/>
            </a:endParaRPr>
          </a:p>
          <a:p>
            <a:pPr marR="748030" algn="r">
              <a:lnSpc>
                <a:spcPts val="2375"/>
              </a:lnSpc>
            </a:pPr>
            <a:r>
              <a:rPr sz="2200" spc="-145" dirty="0">
                <a:latin typeface="DejaVu Sans"/>
                <a:cs typeface="DejaVu Sans"/>
              </a:rPr>
              <a:t>of </a:t>
            </a:r>
            <a:r>
              <a:rPr sz="22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cardiovascular</a:t>
            </a:r>
            <a:r>
              <a:rPr sz="2200" u="heavy" spc="-6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 </a:t>
            </a:r>
            <a:r>
              <a:rPr sz="2200" u="heavy" spc="-11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disease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DejaVu Sans"/>
              <a:cs typeface="DejaVu Sans"/>
            </a:endParaRPr>
          </a:p>
          <a:p>
            <a:pPr marL="681990" marR="17780" indent="-652780">
              <a:lnSpc>
                <a:spcPct val="80000"/>
              </a:lnSpc>
              <a:tabLst>
                <a:tab pos="365760" algn="l"/>
              </a:tabLst>
            </a:pPr>
            <a:r>
              <a:rPr sz="1500" spc="780" dirty="0">
                <a:solidFill>
                  <a:srgbClr val="FD8537"/>
                </a:solidFill>
                <a:latin typeface="DejaVu Sans"/>
                <a:cs typeface="DejaVu Sans"/>
              </a:rPr>
              <a:t>	</a:t>
            </a:r>
            <a:r>
              <a:rPr sz="2200" spc="-155" dirty="0">
                <a:latin typeface="DejaVu Sans"/>
                <a:cs typeface="DejaVu Sans"/>
              </a:rPr>
              <a:t>About </a:t>
            </a:r>
            <a:r>
              <a:rPr sz="2200" spc="-170" dirty="0">
                <a:solidFill>
                  <a:srgbClr val="FF0000"/>
                </a:solidFill>
                <a:latin typeface="DejaVu Sans"/>
                <a:cs typeface="DejaVu Sans"/>
              </a:rPr>
              <a:t>75% </a:t>
            </a:r>
            <a:r>
              <a:rPr sz="2200" spc="-145" dirty="0">
                <a:latin typeface="DejaVu Sans"/>
                <a:cs typeface="DejaVu Sans"/>
              </a:rPr>
              <a:t>of </a:t>
            </a:r>
            <a:r>
              <a:rPr sz="2200" spc="-155" dirty="0">
                <a:solidFill>
                  <a:srgbClr val="FF0000"/>
                </a:solidFill>
                <a:latin typeface="DejaVu Sans"/>
                <a:cs typeface="DejaVu Sans"/>
              </a:rPr>
              <a:t>deaths </a:t>
            </a:r>
            <a:r>
              <a:rPr sz="2200" spc="-150" dirty="0">
                <a:latin typeface="DejaVu Sans"/>
                <a:cs typeface="DejaVu Sans"/>
              </a:rPr>
              <a:t>in </a:t>
            </a:r>
            <a:r>
              <a:rPr sz="2200" spc="-140" dirty="0">
                <a:latin typeface="DejaVu Sans"/>
                <a:cs typeface="DejaVu Sans"/>
              </a:rPr>
              <a:t>diabetics </a:t>
            </a:r>
            <a:r>
              <a:rPr sz="2200" spc="-145" dirty="0">
                <a:latin typeface="DejaVu Sans"/>
                <a:cs typeface="DejaVu Sans"/>
              </a:rPr>
              <a:t>are  </a:t>
            </a:r>
            <a:r>
              <a:rPr sz="2200" spc="-165" dirty="0">
                <a:latin typeface="DejaVu Sans"/>
                <a:cs typeface="DejaVu Sans"/>
              </a:rPr>
              <a:t>due </a:t>
            </a:r>
            <a:r>
              <a:rPr sz="2200" spc="-190" dirty="0">
                <a:latin typeface="DejaVu Sans"/>
                <a:cs typeface="DejaVu Sans"/>
              </a:rPr>
              <a:t>to </a:t>
            </a:r>
            <a:r>
              <a:rPr sz="2200" spc="-155" dirty="0">
                <a:solidFill>
                  <a:srgbClr val="FF0000"/>
                </a:solidFill>
                <a:latin typeface="DejaVu Sans"/>
                <a:cs typeface="DejaVu Sans"/>
              </a:rPr>
              <a:t>coronary </a:t>
            </a:r>
            <a:r>
              <a:rPr sz="2200" spc="-180" dirty="0">
                <a:solidFill>
                  <a:srgbClr val="FF0000"/>
                </a:solidFill>
                <a:latin typeface="DejaVu Sans"/>
                <a:cs typeface="DejaVu Sans"/>
              </a:rPr>
              <a:t>artery</a:t>
            </a:r>
            <a:r>
              <a:rPr sz="2200" spc="200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200" spc="-110" dirty="0">
                <a:solidFill>
                  <a:srgbClr val="FF0000"/>
                </a:solidFill>
                <a:latin typeface="DejaVu Sans"/>
                <a:cs typeface="DejaVu Sans"/>
              </a:rPr>
              <a:t>disease</a:t>
            </a:r>
            <a:r>
              <a:rPr sz="2200" spc="-110" dirty="0">
                <a:latin typeface="DejaVu Sans"/>
                <a:cs typeface="DejaVu Sans"/>
              </a:rPr>
              <a:t>.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DejaVu Sans"/>
              <a:cs typeface="DejaVu Sans"/>
            </a:endParaRPr>
          </a:p>
          <a:p>
            <a:pPr marL="3810" algn="ctr">
              <a:lnSpc>
                <a:spcPts val="2380"/>
              </a:lnSpc>
            </a:pPr>
            <a:r>
              <a:rPr sz="1500" spc="78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500" spc="36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200" spc="-150" dirty="0">
                <a:latin typeface="DejaVu Sans"/>
                <a:cs typeface="DejaVu Sans"/>
              </a:rPr>
              <a:t>Other </a:t>
            </a:r>
            <a:r>
              <a:rPr sz="2200" u="heavy" spc="-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"macrovascular"</a:t>
            </a:r>
            <a:endParaRPr sz="2200">
              <a:latin typeface="DejaVu Sans"/>
              <a:cs typeface="DejaVu Sans"/>
            </a:endParaRPr>
          </a:p>
          <a:p>
            <a:pPr marL="279400" algn="ctr">
              <a:lnSpc>
                <a:spcPts val="2380"/>
              </a:lnSpc>
            </a:pPr>
            <a:r>
              <a:rPr sz="2200" u="heavy" spc="-10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diseases</a:t>
            </a:r>
            <a:r>
              <a:rPr sz="2200" spc="-85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 </a:t>
            </a:r>
            <a:r>
              <a:rPr sz="2200" spc="-145" dirty="0">
                <a:latin typeface="DejaVu Sans"/>
                <a:cs typeface="DejaVu Sans"/>
                <a:hlinkClick r:id="rId5"/>
              </a:rPr>
              <a:t>(</a:t>
            </a:r>
            <a:r>
              <a:rPr sz="2200" u="heavy" spc="-1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stroke</a:t>
            </a:r>
            <a:r>
              <a:rPr sz="2200" spc="-145" dirty="0">
                <a:latin typeface="DejaVu Sans"/>
                <a:cs typeface="DejaVu Sans"/>
                <a:hlinkClick r:id="rId5"/>
              </a:rPr>
              <a:t>)</a:t>
            </a:r>
            <a:endParaRPr sz="2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DejaVu Sans"/>
              <a:cs typeface="DejaVu Sans"/>
            </a:endParaRPr>
          </a:p>
          <a:p>
            <a:pPr marL="3175" algn="ctr">
              <a:lnSpc>
                <a:spcPct val="100000"/>
              </a:lnSpc>
            </a:pPr>
            <a:r>
              <a:rPr sz="1500" spc="780" dirty="0">
                <a:solidFill>
                  <a:srgbClr val="FD8537"/>
                </a:solidFill>
                <a:latin typeface="DejaVu Sans"/>
                <a:cs typeface="DejaVu Sans"/>
                <a:hlinkClick r:id="rId7"/>
              </a:rPr>
              <a:t> </a:t>
            </a:r>
            <a:r>
              <a:rPr sz="22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peripheral </a:t>
            </a:r>
            <a:r>
              <a:rPr sz="22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vascular</a:t>
            </a:r>
            <a:r>
              <a:rPr sz="2200" u="heavy" spc="-4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 </a:t>
            </a:r>
            <a:r>
              <a:rPr sz="2200" u="heavy" spc="-10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disease</a:t>
            </a:r>
            <a:r>
              <a:rPr sz="2200" spc="-105" dirty="0">
                <a:latin typeface="DejaVu Sans"/>
                <a:cs typeface="DejaVu Sans"/>
              </a:rPr>
              <a:t>.</a:t>
            </a:r>
            <a:endParaRPr sz="2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5407"/>
            <a:ext cx="26162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Nimbus Sans L"/>
                <a:cs typeface="Nimbus Sans L"/>
              </a:rPr>
              <a:t>C</a:t>
            </a:r>
            <a:r>
              <a:rPr b="1" dirty="0">
                <a:latin typeface="Nimbus Sans L"/>
                <a:cs typeface="Nimbus Sans L"/>
              </a:rPr>
              <a:t>OMPLIC</a:t>
            </a:r>
            <a:r>
              <a:rPr b="1" spc="-195" dirty="0">
                <a:latin typeface="Nimbus Sans L"/>
                <a:cs typeface="Nimbus Sans L"/>
              </a:rPr>
              <a:t>A</a:t>
            </a:r>
            <a:r>
              <a:rPr b="1" dirty="0">
                <a:latin typeface="Nimbus Sans L"/>
                <a:cs typeface="Nimbus Sans L"/>
              </a:rPr>
              <a:t>TIONS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9275" y="3523488"/>
            <a:ext cx="1285240" cy="22860"/>
          </a:xfrm>
          <a:custGeom>
            <a:avLst/>
            <a:gdLst/>
            <a:ahLst/>
            <a:cxnLst/>
            <a:rect l="l" t="t" r="r" b="b"/>
            <a:pathLst>
              <a:path w="1285239" h="22860">
                <a:moveTo>
                  <a:pt x="1284731" y="0"/>
                </a:moveTo>
                <a:lnTo>
                  <a:pt x="0" y="0"/>
                </a:lnTo>
                <a:lnTo>
                  <a:pt x="0" y="22860"/>
                </a:lnTo>
                <a:lnTo>
                  <a:pt x="1284731" y="22860"/>
                </a:lnTo>
                <a:lnTo>
                  <a:pt x="1284731" y="0"/>
                </a:lnTo>
                <a:close/>
              </a:path>
            </a:pathLst>
          </a:custGeom>
          <a:solidFill>
            <a:srgbClr val="D26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0290" y="4224528"/>
            <a:ext cx="2807335" cy="22860"/>
          </a:xfrm>
          <a:custGeom>
            <a:avLst/>
            <a:gdLst/>
            <a:ahLst/>
            <a:cxnLst/>
            <a:rect l="l" t="t" r="r" b="b"/>
            <a:pathLst>
              <a:path w="2807334" h="22860">
                <a:moveTo>
                  <a:pt x="2807208" y="0"/>
                </a:moveTo>
                <a:lnTo>
                  <a:pt x="0" y="0"/>
                </a:lnTo>
                <a:lnTo>
                  <a:pt x="0" y="22860"/>
                </a:lnTo>
                <a:lnTo>
                  <a:pt x="2807208" y="22860"/>
                </a:lnTo>
                <a:lnTo>
                  <a:pt x="2807208" y="0"/>
                </a:lnTo>
                <a:close/>
              </a:path>
            </a:pathLst>
          </a:custGeom>
          <a:solidFill>
            <a:srgbClr val="D26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0661" y="827278"/>
            <a:ext cx="8008620" cy="54584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03200" marR="50800" indent="-191135">
              <a:lnSpc>
                <a:spcPts val="2590"/>
              </a:lnSpc>
              <a:spcBef>
                <a:spcPts val="42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10" dirty="0">
                <a:latin typeface="DejaVu Sans"/>
                <a:cs typeface="DejaVu Sans"/>
              </a:rPr>
              <a:t>The </a:t>
            </a:r>
            <a:r>
              <a:rPr sz="2400" spc="-200" dirty="0">
                <a:latin typeface="DejaVu Sans"/>
                <a:cs typeface="DejaVu Sans"/>
              </a:rPr>
              <a:t>primary </a:t>
            </a:r>
            <a:r>
              <a:rPr sz="2400" spc="-165" dirty="0">
                <a:latin typeface="DejaVu Sans"/>
                <a:cs typeface="DejaVu Sans"/>
              </a:rPr>
              <a:t>complications </a:t>
            </a:r>
            <a:r>
              <a:rPr sz="2400" spc="-160" dirty="0">
                <a:latin typeface="DejaVu Sans"/>
                <a:cs typeface="DejaVu Sans"/>
              </a:rPr>
              <a:t>of diabetes </a:t>
            </a:r>
            <a:r>
              <a:rPr sz="2400" spc="-175" dirty="0">
                <a:latin typeface="DejaVu Sans"/>
                <a:cs typeface="DejaVu Sans"/>
              </a:rPr>
              <a:t>due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95" dirty="0">
                <a:latin typeface="DejaVu Sans"/>
                <a:cs typeface="DejaVu Sans"/>
              </a:rPr>
              <a:t>damage </a:t>
            </a:r>
            <a:r>
              <a:rPr sz="2400" spc="-325" dirty="0">
                <a:latin typeface="DejaVu Sans"/>
                <a:cs typeface="DejaVu Sans"/>
              </a:rPr>
              <a:t>in  </a:t>
            </a:r>
            <a:r>
              <a:rPr sz="2400" spc="-160" dirty="0">
                <a:solidFill>
                  <a:srgbClr val="FF0000"/>
                </a:solidFill>
                <a:latin typeface="DejaVu Sans"/>
                <a:cs typeface="DejaVu Sans"/>
              </a:rPr>
              <a:t>small blood </a:t>
            </a:r>
            <a:r>
              <a:rPr sz="2400" spc="-114" dirty="0">
                <a:solidFill>
                  <a:srgbClr val="FF0000"/>
                </a:solidFill>
                <a:latin typeface="DejaVu Sans"/>
                <a:cs typeface="DejaVu Sans"/>
              </a:rPr>
              <a:t>vessels </a:t>
            </a:r>
            <a:r>
              <a:rPr sz="2400" spc="-160" dirty="0">
                <a:latin typeface="DejaVu Sans"/>
                <a:cs typeface="DejaVu Sans"/>
              </a:rPr>
              <a:t>include </a:t>
            </a:r>
            <a:r>
              <a:rPr sz="2400" spc="-190" dirty="0">
                <a:solidFill>
                  <a:srgbClr val="FF0000"/>
                </a:solidFill>
                <a:latin typeface="DejaVu Sans"/>
                <a:cs typeface="DejaVu Sans"/>
              </a:rPr>
              <a:t>damage </a:t>
            </a:r>
            <a:r>
              <a:rPr sz="2400" spc="-204" dirty="0">
                <a:solidFill>
                  <a:srgbClr val="FF0000"/>
                </a:solidFill>
                <a:latin typeface="DejaVu Sans"/>
                <a:cs typeface="DejaVu Sans"/>
              </a:rPr>
              <a:t>to the </a:t>
            </a:r>
            <a:r>
              <a:rPr sz="2400" spc="-135" dirty="0">
                <a:solidFill>
                  <a:srgbClr val="FF0000"/>
                </a:solidFill>
                <a:latin typeface="DejaVu Sans"/>
                <a:cs typeface="DejaVu Sans"/>
              </a:rPr>
              <a:t>eyes,</a:t>
            </a:r>
            <a:r>
              <a:rPr sz="2400" spc="465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400" spc="-155" dirty="0">
                <a:solidFill>
                  <a:srgbClr val="FF0000"/>
                </a:solidFill>
                <a:latin typeface="DejaVu Sans"/>
                <a:cs typeface="DejaVu Sans"/>
              </a:rPr>
              <a:t>kidneys,</a:t>
            </a:r>
            <a:endParaRPr sz="2400">
              <a:latin typeface="DejaVu Sans"/>
              <a:cs typeface="DejaVu Sans"/>
            </a:endParaRPr>
          </a:p>
          <a:p>
            <a:pPr marL="3279140">
              <a:lnSpc>
                <a:spcPts val="2555"/>
              </a:lnSpc>
            </a:pPr>
            <a:r>
              <a:rPr sz="2400" spc="-175" dirty="0">
                <a:solidFill>
                  <a:srgbClr val="FF0000"/>
                </a:solidFill>
                <a:latin typeface="DejaVu Sans"/>
                <a:cs typeface="DejaVu Sans"/>
              </a:rPr>
              <a:t>and</a:t>
            </a:r>
            <a:r>
              <a:rPr sz="2400" spc="-95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400" spc="-150" dirty="0">
                <a:solidFill>
                  <a:srgbClr val="FF0000"/>
                </a:solidFill>
                <a:latin typeface="DejaVu Sans"/>
                <a:cs typeface="DejaVu Sans"/>
              </a:rPr>
              <a:t>nerves</a:t>
            </a:r>
            <a:r>
              <a:rPr sz="2400" spc="-150" dirty="0">
                <a:latin typeface="DejaVu Sans"/>
                <a:cs typeface="DejaVu Sans"/>
              </a:rPr>
              <a:t>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DejaVu Sans"/>
              <a:cs typeface="DejaVu Sans"/>
            </a:endParaRPr>
          </a:p>
          <a:p>
            <a:pPr marL="389255" marR="235585" indent="-228600">
              <a:lnSpc>
                <a:spcPts val="259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80" dirty="0">
                <a:latin typeface="DejaVu Sans"/>
                <a:cs typeface="DejaVu Sans"/>
              </a:rPr>
              <a:t>Damage </a:t>
            </a:r>
            <a:r>
              <a:rPr sz="2400" spc="-204" dirty="0">
                <a:latin typeface="DejaVu Sans"/>
                <a:cs typeface="DejaVu Sans"/>
              </a:rPr>
              <a:t>to the </a:t>
            </a:r>
            <a:r>
              <a:rPr sz="2400" spc="-135" dirty="0">
                <a:latin typeface="DejaVu Sans"/>
                <a:cs typeface="DejaVu Sans"/>
              </a:rPr>
              <a:t>eyes, </a:t>
            </a:r>
            <a:r>
              <a:rPr sz="2400" spc="-190" dirty="0">
                <a:latin typeface="DejaVu Sans"/>
                <a:cs typeface="DejaVu Sans"/>
              </a:rPr>
              <a:t>known </a:t>
            </a:r>
            <a:r>
              <a:rPr sz="2400" spc="-95" dirty="0">
                <a:latin typeface="DejaVu Sans"/>
                <a:cs typeface="DejaVu Sans"/>
              </a:rPr>
              <a:t>as </a:t>
            </a:r>
            <a:r>
              <a:rPr sz="24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diabetic </a:t>
            </a:r>
            <a:r>
              <a:rPr sz="2400" u="heavy" spc="-20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retinopathy</a:t>
            </a:r>
            <a:r>
              <a:rPr sz="2400" spc="-200" dirty="0">
                <a:latin typeface="DejaVu Sans"/>
                <a:cs typeface="DejaVu Sans"/>
              </a:rPr>
              <a:t>, </a:t>
            </a:r>
            <a:r>
              <a:rPr sz="2400" spc="-409" dirty="0">
                <a:latin typeface="DejaVu Sans"/>
                <a:cs typeface="DejaVu Sans"/>
              </a:rPr>
              <a:t>is  </a:t>
            </a:r>
            <a:r>
              <a:rPr sz="2400" spc="-140" dirty="0">
                <a:latin typeface="DejaVu Sans"/>
                <a:cs typeface="DejaVu Sans"/>
              </a:rPr>
              <a:t>caused</a:t>
            </a:r>
            <a:r>
              <a:rPr sz="2400" spc="-100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by</a:t>
            </a:r>
            <a:r>
              <a:rPr sz="2400" spc="-100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damage</a:t>
            </a:r>
            <a:r>
              <a:rPr sz="2400" spc="-90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to</a:t>
            </a:r>
            <a:r>
              <a:rPr sz="2400" spc="-100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the</a:t>
            </a:r>
            <a:r>
              <a:rPr sz="2400" spc="-110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blood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vessels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in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200" dirty="0">
                <a:latin typeface="DejaVu Sans"/>
                <a:cs typeface="DejaVu Sans"/>
              </a:rPr>
              <a:t>the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retina</a:t>
            </a:r>
            <a:r>
              <a:rPr sz="2400" spc="-100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endParaRPr sz="2400">
              <a:latin typeface="DejaVu Sans"/>
              <a:cs typeface="DejaVu Sans"/>
            </a:endParaRPr>
          </a:p>
          <a:p>
            <a:pPr marL="3094355" marR="925830" indent="-2018664">
              <a:lnSpc>
                <a:spcPts val="2590"/>
              </a:lnSpc>
              <a:spcBef>
                <a:spcPts val="5"/>
              </a:spcBef>
            </a:pP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55" dirty="0">
                <a:latin typeface="DejaVu Sans"/>
                <a:cs typeface="DejaVu Sans"/>
              </a:rPr>
              <a:t>eye,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50" dirty="0">
                <a:latin typeface="DejaVu Sans"/>
                <a:cs typeface="DejaVu Sans"/>
              </a:rPr>
              <a:t>can </a:t>
            </a:r>
            <a:r>
              <a:rPr sz="2400" spc="-165" dirty="0">
                <a:latin typeface="DejaVu Sans"/>
                <a:cs typeface="DejaVu Sans"/>
              </a:rPr>
              <a:t>result in </a:t>
            </a:r>
            <a:r>
              <a:rPr sz="2400" spc="-170" dirty="0">
                <a:latin typeface="DejaVu Sans"/>
                <a:cs typeface="DejaVu Sans"/>
              </a:rPr>
              <a:t>gradual </a:t>
            </a:r>
            <a:r>
              <a:rPr sz="2400" spc="-145" dirty="0">
                <a:latin typeface="DejaVu Sans"/>
                <a:cs typeface="DejaVu Sans"/>
              </a:rPr>
              <a:t>vision </a:t>
            </a:r>
            <a:r>
              <a:rPr sz="2400" spc="-95" dirty="0">
                <a:latin typeface="DejaVu Sans"/>
                <a:cs typeface="DejaVu Sans"/>
              </a:rPr>
              <a:t>loss  </a:t>
            </a:r>
            <a:r>
              <a:rPr sz="2400" spc="-175" dirty="0">
                <a:latin typeface="DejaVu Sans"/>
                <a:cs typeface="DejaVu Sans"/>
              </a:rPr>
              <a:t>and</a:t>
            </a:r>
            <a:r>
              <a:rPr sz="2400" spc="-90" dirty="0">
                <a:latin typeface="DejaVu Sans"/>
                <a:cs typeface="DejaVu Sans"/>
              </a:rPr>
              <a:t> </a:t>
            </a:r>
            <a:r>
              <a:rPr sz="2400" spc="-140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blindness</a:t>
            </a:r>
            <a:r>
              <a:rPr sz="2400" spc="-140" dirty="0">
                <a:latin typeface="DejaVu Sans"/>
                <a:cs typeface="DejaVu Sans"/>
              </a:rPr>
              <a:t>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DejaVu Sans"/>
              <a:cs typeface="DejaVu Sans"/>
            </a:endParaRPr>
          </a:p>
          <a:p>
            <a:pPr marL="720090" marR="147955" indent="-695325">
              <a:lnSpc>
                <a:spcPts val="259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80" dirty="0">
                <a:latin typeface="DejaVu Sans"/>
                <a:cs typeface="DejaVu Sans"/>
              </a:rPr>
              <a:t>Damage </a:t>
            </a:r>
            <a:r>
              <a:rPr sz="2400" spc="-204" dirty="0">
                <a:latin typeface="DejaVu Sans"/>
                <a:cs typeface="DejaVu Sans"/>
              </a:rPr>
              <a:t>to the </a:t>
            </a:r>
            <a:r>
              <a:rPr sz="2400" spc="-155" dirty="0">
                <a:latin typeface="DejaVu Sans"/>
                <a:cs typeface="DejaVu Sans"/>
              </a:rPr>
              <a:t>kidneys, </a:t>
            </a:r>
            <a:r>
              <a:rPr sz="2400" spc="-190" dirty="0">
                <a:latin typeface="DejaVu Sans"/>
                <a:cs typeface="DejaVu Sans"/>
              </a:rPr>
              <a:t>known </a:t>
            </a:r>
            <a:r>
              <a:rPr sz="2400" spc="-95" dirty="0">
                <a:latin typeface="DejaVu Sans"/>
                <a:cs typeface="DejaVu Sans"/>
              </a:rPr>
              <a:t>as </a:t>
            </a:r>
            <a:r>
              <a:rPr sz="2400" spc="-170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diabetic</a:t>
            </a:r>
            <a:r>
              <a:rPr sz="2400" spc="-260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 </a:t>
            </a:r>
            <a:r>
              <a:rPr sz="2400" spc="-280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nephropathy</a:t>
            </a:r>
            <a:r>
              <a:rPr sz="2400" spc="-280" dirty="0">
                <a:latin typeface="DejaVu Sans"/>
                <a:cs typeface="DejaVu Sans"/>
              </a:rPr>
              <a:t>,  </a:t>
            </a:r>
            <a:r>
              <a:rPr sz="2400" spc="-150" dirty="0">
                <a:latin typeface="DejaVu Sans"/>
                <a:cs typeface="DejaVu Sans"/>
              </a:rPr>
              <a:t>can </a:t>
            </a:r>
            <a:r>
              <a:rPr sz="2400" spc="-155" dirty="0">
                <a:latin typeface="DejaVu Sans"/>
                <a:cs typeface="DejaVu Sans"/>
              </a:rPr>
              <a:t>lead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40" dirty="0">
                <a:latin typeface="DejaVu Sans"/>
                <a:cs typeface="DejaVu Sans"/>
              </a:rPr>
              <a:t>tissue </a:t>
            </a:r>
            <a:r>
              <a:rPr sz="2400" spc="-145" dirty="0">
                <a:latin typeface="DejaVu Sans"/>
                <a:cs typeface="DejaVu Sans"/>
              </a:rPr>
              <a:t>scarring, </a:t>
            </a:r>
            <a:r>
              <a:rPr sz="2400" spc="-170" dirty="0">
                <a:latin typeface="DejaVu Sans"/>
                <a:cs typeface="DejaVu Sans"/>
              </a:rPr>
              <a:t>urine </a:t>
            </a:r>
            <a:r>
              <a:rPr sz="2400" spc="-180" dirty="0">
                <a:latin typeface="DejaVu Sans"/>
                <a:cs typeface="DejaVu Sans"/>
              </a:rPr>
              <a:t>protein </a:t>
            </a:r>
            <a:r>
              <a:rPr sz="2400" spc="-95" dirty="0">
                <a:latin typeface="DejaVu Sans"/>
                <a:cs typeface="DejaVu Sans"/>
              </a:rPr>
              <a:t>loss,</a:t>
            </a:r>
            <a:r>
              <a:rPr sz="2400" spc="365" dirty="0">
                <a:latin typeface="DejaVu Sans"/>
                <a:cs typeface="DejaVu Sans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and</a:t>
            </a:r>
            <a:endParaRPr sz="2400">
              <a:latin typeface="DejaVu Sans"/>
              <a:cs typeface="DejaVu Sans"/>
            </a:endParaRPr>
          </a:p>
          <a:p>
            <a:pPr marL="1522730" marR="829310" indent="-541020">
              <a:lnSpc>
                <a:spcPts val="2590"/>
              </a:lnSpc>
              <a:spcBef>
                <a:spcPts val="5"/>
              </a:spcBef>
            </a:pPr>
            <a:r>
              <a:rPr sz="2400" spc="-180" dirty="0">
                <a:latin typeface="DejaVu Sans"/>
                <a:cs typeface="DejaVu Sans"/>
              </a:rPr>
              <a:t>eventually </a:t>
            </a: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chronic </a:t>
            </a:r>
            <a:r>
              <a:rPr sz="24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kidney </a:t>
            </a:r>
            <a:r>
              <a:rPr sz="2400" u="heavy" spc="-12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disease</a:t>
            </a:r>
            <a:r>
              <a:rPr sz="2400" spc="-120" dirty="0">
                <a:latin typeface="DejaVu Sans"/>
                <a:cs typeface="DejaVu Sans"/>
              </a:rPr>
              <a:t>, </a:t>
            </a:r>
            <a:r>
              <a:rPr sz="2400" spc="-180" dirty="0">
                <a:latin typeface="DejaVu Sans"/>
                <a:cs typeface="DejaVu Sans"/>
              </a:rPr>
              <a:t>sometimes  </a:t>
            </a:r>
            <a:r>
              <a:rPr sz="2400" spc="-175" dirty="0">
                <a:latin typeface="DejaVu Sans"/>
                <a:cs typeface="DejaVu Sans"/>
              </a:rPr>
              <a:t>requiring </a:t>
            </a:r>
            <a:r>
              <a:rPr sz="24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dialysis</a:t>
            </a:r>
            <a:r>
              <a:rPr sz="2400" spc="-135" dirty="0">
                <a:solidFill>
                  <a:srgbClr val="D2601C"/>
                </a:solidFill>
                <a:latin typeface="DejaVu Sans"/>
                <a:cs typeface="DejaVu Sans"/>
                <a:hlinkClick r:id="rId7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or </a:t>
            </a:r>
            <a:r>
              <a:rPr sz="24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8"/>
              </a:rPr>
              <a:t>kidney</a:t>
            </a:r>
            <a:r>
              <a:rPr sz="2400" u="heavy" spc="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8"/>
              </a:rPr>
              <a:t> </a:t>
            </a:r>
            <a:r>
              <a:rPr sz="24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8"/>
              </a:rPr>
              <a:t>transplant</a:t>
            </a:r>
            <a:r>
              <a:rPr sz="2400" spc="-170" dirty="0">
                <a:latin typeface="DejaVu Sans"/>
                <a:cs typeface="DejaVu Sans"/>
              </a:rPr>
              <a:t>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DejaVu Sans"/>
              <a:cs typeface="DejaVu Sans"/>
            </a:endParaRPr>
          </a:p>
          <a:p>
            <a:pPr marL="156210" marR="5080" indent="65405">
              <a:lnSpc>
                <a:spcPts val="259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  <a:hlinkClick r:id="rId9"/>
              </a:rPr>
              <a:t> </a:t>
            </a:r>
            <a:r>
              <a:rPr sz="2400" spc="-180" dirty="0">
                <a:latin typeface="DejaVu Sans"/>
                <a:cs typeface="DejaVu Sans"/>
                <a:hlinkClick r:id="rId9"/>
              </a:rPr>
              <a:t>Damage </a:t>
            </a:r>
            <a:r>
              <a:rPr sz="2400" spc="-204" dirty="0">
                <a:latin typeface="DejaVu Sans"/>
                <a:cs typeface="DejaVu Sans"/>
                <a:hlinkClick r:id="rId9"/>
              </a:rPr>
              <a:t>to the </a:t>
            </a:r>
            <a:r>
              <a:rPr sz="2400" spc="-155" dirty="0">
                <a:latin typeface="DejaVu Sans"/>
                <a:cs typeface="DejaVu Sans"/>
                <a:hlinkClick r:id="rId9"/>
              </a:rPr>
              <a:t>nerves </a:t>
            </a:r>
            <a:r>
              <a:rPr sz="2400" spc="-160" dirty="0">
                <a:latin typeface="DejaVu Sans"/>
                <a:cs typeface="DejaVu Sans"/>
                <a:hlinkClick r:id="rId9"/>
              </a:rPr>
              <a:t>of </a:t>
            </a:r>
            <a:r>
              <a:rPr sz="2400" spc="-204" dirty="0">
                <a:latin typeface="DejaVu Sans"/>
                <a:cs typeface="DejaVu Sans"/>
                <a:hlinkClick r:id="rId9"/>
              </a:rPr>
              <a:t>the body, </a:t>
            </a:r>
            <a:r>
              <a:rPr sz="2400" spc="-190" dirty="0">
                <a:latin typeface="DejaVu Sans"/>
                <a:cs typeface="DejaVu Sans"/>
                <a:hlinkClick r:id="rId9"/>
              </a:rPr>
              <a:t>known </a:t>
            </a:r>
            <a:r>
              <a:rPr sz="2400" spc="-95" dirty="0">
                <a:latin typeface="DejaVu Sans"/>
                <a:cs typeface="DejaVu Sans"/>
                <a:hlinkClick r:id="rId9"/>
              </a:rPr>
              <a:t>as </a:t>
            </a:r>
            <a:r>
              <a:rPr sz="24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9"/>
              </a:rPr>
              <a:t>diabetic </a:t>
            </a:r>
            <a:r>
              <a:rPr sz="2400" spc="-170" dirty="0">
                <a:solidFill>
                  <a:srgbClr val="D2601C"/>
                </a:solidFill>
                <a:latin typeface="DejaVu Sans"/>
                <a:cs typeface="DejaVu Sans"/>
                <a:hlinkClick r:id="rId9"/>
              </a:rPr>
              <a:t> </a:t>
            </a:r>
            <a:r>
              <a:rPr sz="2400" u="heavy" spc="-19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9"/>
              </a:rPr>
              <a:t>neuropathy</a:t>
            </a:r>
            <a:r>
              <a:rPr sz="2400" spc="-195" dirty="0">
                <a:latin typeface="DejaVu Sans"/>
                <a:cs typeface="DejaVu Sans"/>
                <a:hlinkClick r:id="rId9"/>
              </a:rPr>
              <a:t>, </a:t>
            </a:r>
            <a:r>
              <a:rPr sz="2400" spc="-95" dirty="0">
                <a:latin typeface="DejaVu Sans"/>
                <a:cs typeface="DejaVu Sans"/>
                <a:hlinkClick r:id="rId9"/>
              </a:rPr>
              <a:t>is </a:t>
            </a:r>
            <a:r>
              <a:rPr sz="2400" spc="-204" dirty="0">
                <a:latin typeface="DejaVu Sans"/>
                <a:cs typeface="DejaVu Sans"/>
                <a:hlinkClick r:id="rId9"/>
              </a:rPr>
              <a:t>the </a:t>
            </a:r>
            <a:r>
              <a:rPr sz="2400" spc="-200" dirty="0">
                <a:solidFill>
                  <a:srgbClr val="FF0000"/>
                </a:solidFill>
                <a:latin typeface="DejaVu Sans"/>
                <a:cs typeface="DejaVu Sans"/>
                <a:hlinkClick r:id="rId9"/>
              </a:rPr>
              <a:t>most </a:t>
            </a:r>
            <a:r>
              <a:rPr sz="2400" spc="-215" dirty="0">
                <a:solidFill>
                  <a:srgbClr val="FF0000"/>
                </a:solidFill>
                <a:latin typeface="DejaVu Sans"/>
                <a:cs typeface="DejaVu Sans"/>
                <a:hlinkClick r:id="rId9"/>
              </a:rPr>
              <a:t>common </a:t>
            </a:r>
            <a:r>
              <a:rPr sz="2400" spc="-175" dirty="0">
                <a:latin typeface="DejaVu Sans"/>
                <a:cs typeface="DejaVu Sans"/>
                <a:hlinkClick r:id="rId9"/>
              </a:rPr>
              <a:t>complication </a:t>
            </a:r>
            <a:r>
              <a:rPr sz="2400" spc="-160" dirty="0">
                <a:latin typeface="DejaVu Sans"/>
                <a:cs typeface="DejaVu Sans"/>
                <a:hlinkClick r:id="rId9"/>
              </a:rPr>
              <a:t>of</a:t>
            </a:r>
            <a:r>
              <a:rPr sz="2400" spc="-120" dirty="0">
                <a:latin typeface="DejaVu Sans"/>
                <a:cs typeface="DejaVu Sans"/>
                <a:hlinkClick r:id="rId9"/>
              </a:rPr>
              <a:t> </a:t>
            </a:r>
            <a:r>
              <a:rPr sz="2400" spc="-155" dirty="0">
                <a:latin typeface="DejaVu Sans"/>
                <a:cs typeface="DejaVu Sans"/>
                <a:hlinkClick r:id="rId9"/>
              </a:rPr>
              <a:t>dia</a:t>
            </a:r>
            <a:r>
              <a:rPr sz="2400" spc="-155" dirty="0">
                <a:latin typeface="DejaVu Sans"/>
                <a:cs typeface="DejaVu Sans"/>
              </a:rPr>
              <a:t>betes.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9665" y="18288"/>
            <a:ext cx="3032730" cy="2456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59207"/>
            <a:ext cx="26162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Nimbus Sans L"/>
                <a:cs typeface="Nimbus Sans L"/>
              </a:rPr>
              <a:t>C</a:t>
            </a:r>
            <a:r>
              <a:rPr b="1" dirty="0">
                <a:latin typeface="Nimbus Sans L"/>
                <a:cs typeface="Nimbus Sans L"/>
              </a:rPr>
              <a:t>OMPLIC</a:t>
            </a:r>
            <a:r>
              <a:rPr b="1" spc="-195" dirty="0">
                <a:latin typeface="Nimbus Sans L"/>
                <a:cs typeface="Nimbus Sans L"/>
              </a:rPr>
              <a:t>A</a:t>
            </a:r>
            <a:r>
              <a:rPr b="1" dirty="0">
                <a:latin typeface="Nimbus Sans L"/>
                <a:cs typeface="Nimbus Sans L"/>
              </a:rPr>
              <a:t>TIONS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05" y="751078"/>
            <a:ext cx="5008245" cy="57111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07034">
              <a:lnSpc>
                <a:spcPts val="2590"/>
              </a:lnSpc>
              <a:spcBef>
                <a:spcPts val="42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10" dirty="0">
                <a:latin typeface="DejaVu Sans"/>
                <a:cs typeface="DejaVu Sans"/>
              </a:rPr>
              <a:t>The </a:t>
            </a:r>
            <a:r>
              <a:rPr sz="2400" spc="-200" dirty="0">
                <a:latin typeface="DejaVu Sans"/>
                <a:cs typeface="DejaVu Sans"/>
              </a:rPr>
              <a:t>symptoms </a:t>
            </a:r>
            <a:r>
              <a:rPr sz="2400" spc="-150" dirty="0">
                <a:latin typeface="DejaVu Sans"/>
                <a:cs typeface="DejaVu Sans"/>
              </a:rPr>
              <a:t>can </a:t>
            </a:r>
            <a:r>
              <a:rPr sz="2400" spc="-160" dirty="0">
                <a:latin typeface="DejaVu Sans"/>
                <a:cs typeface="DejaVu Sans"/>
              </a:rPr>
              <a:t>include  numbness, </a:t>
            </a:r>
            <a:r>
              <a:rPr sz="2400" spc="-175" dirty="0">
                <a:latin typeface="DejaVu Sans"/>
                <a:cs typeface="DejaVu Sans"/>
              </a:rPr>
              <a:t>tingling, </a:t>
            </a:r>
            <a:r>
              <a:rPr sz="2400" spc="-155" dirty="0">
                <a:latin typeface="DejaVu Sans"/>
                <a:cs typeface="DejaVu Sans"/>
              </a:rPr>
              <a:t>pain, </a:t>
            </a:r>
            <a:r>
              <a:rPr sz="2400" spc="-175" dirty="0">
                <a:latin typeface="DejaVu Sans"/>
                <a:cs typeface="DejaVu Sans"/>
              </a:rPr>
              <a:t>and</a:t>
            </a:r>
            <a:r>
              <a:rPr sz="2400" spc="125" dirty="0">
                <a:latin typeface="DejaVu Sans"/>
                <a:cs typeface="DejaVu Sans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altered</a:t>
            </a:r>
            <a:endParaRPr sz="2400">
              <a:latin typeface="DejaVu Sans"/>
              <a:cs typeface="DejaVu Sans"/>
            </a:endParaRPr>
          </a:p>
          <a:p>
            <a:pPr marL="1175385" marR="243204" indent="-918210">
              <a:lnSpc>
                <a:spcPts val="2590"/>
              </a:lnSpc>
              <a:spcBef>
                <a:spcPts val="5"/>
              </a:spcBef>
            </a:pPr>
            <a:r>
              <a:rPr sz="2400" spc="-165" dirty="0">
                <a:latin typeface="DejaVu Sans"/>
                <a:cs typeface="DejaVu Sans"/>
              </a:rPr>
              <a:t>pain </a:t>
            </a:r>
            <a:r>
              <a:rPr sz="2400" spc="-140" dirty="0">
                <a:latin typeface="DejaVu Sans"/>
                <a:cs typeface="DejaVu Sans"/>
              </a:rPr>
              <a:t>sensation, </a:t>
            </a:r>
            <a:r>
              <a:rPr sz="2400" spc="-175" dirty="0">
                <a:latin typeface="DejaVu Sans"/>
                <a:cs typeface="DejaVu Sans"/>
              </a:rPr>
              <a:t>which </a:t>
            </a:r>
            <a:r>
              <a:rPr sz="2400" spc="-150" dirty="0">
                <a:latin typeface="DejaVu Sans"/>
                <a:cs typeface="DejaVu Sans"/>
              </a:rPr>
              <a:t>can </a:t>
            </a:r>
            <a:r>
              <a:rPr sz="2400" spc="-155" dirty="0">
                <a:latin typeface="DejaVu Sans"/>
                <a:cs typeface="DejaVu Sans"/>
              </a:rPr>
              <a:t>lead </a:t>
            </a:r>
            <a:r>
              <a:rPr sz="2400" spc="-204" dirty="0">
                <a:latin typeface="DejaVu Sans"/>
                <a:cs typeface="DejaVu Sans"/>
              </a:rPr>
              <a:t>to  </a:t>
            </a:r>
            <a:r>
              <a:rPr sz="2400" spc="-190" dirty="0">
                <a:latin typeface="DejaVu Sans"/>
                <a:cs typeface="DejaVu Sans"/>
              </a:rPr>
              <a:t>damage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200" dirty="0">
                <a:latin typeface="DejaVu Sans"/>
                <a:cs typeface="DejaVu Sans"/>
              </a:rPr>
              <a:t>the</a:t>
            </a:r>
            <a:r>
              <a:rPr sz="2400" spc="70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skin.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DejaVu Sans"/>
              <a:cs typeface="DejaVu Sans"/>
            </a:endParaRPr>
          </a:p>
          <a:p>
            <a:pPr marL="393700" marR="384810" indent="377825">
              <a:lnSpc>
                <a:spcPts val="2590"/>
              </a:lnSpc>
              <a:tabLst>
                <a:tab pos="1129665" algn="l"/>
              </a:tabLst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  <a:hlinkClick r:id="rId3"/>
              </a:rPr>
              <a:t>	</a:t>
            </a: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Diabetes-related </a:t>
            </a:r>
            <a:r>
              <a:rPr sz="24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foot </a:t>
            </a:r>
            <a:r>
              <a:rPr sz="2400" spc="-180" dirty="0">
                <a:solidFill>
                  <a:srgbClr val="D2601C"/>
                </a:solidFill>
                <a:latin typeface="DejaVu Sans"/>
                <a:cs typeface="DejaVu Sans"/>
              </a:rPr>
              <a:t> </a:t>
            </a:r>
            <a:r>
              <a:rPr sz="2400" u="heavy" spc="-17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problems</a:t>
            </a:r>
            <a:r>
              <a:rPr sz="2400" spc="-175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400" spc="-140" dirty="0">
                <a:latin typeface="DejaVu Sans"/>
                <a:cs typeface="DejaVu Sans"/>
                <a:hlinkClick r:id="rId4"/>
              </a:rPr>
              <a:t>(such </a:t>
            </a:r>
            <a:r>
              <a:rPr sz="2400" spc="-95" dirty="0">
                <a:latin typeface="DejaVu Sans"/>
                <a:cs typeface="DejaVu Sans"/>
                <a:hlinkClick r:id="rId4"/>
              </a:rPr>
              <a:t>as </a:t>
            </a:r>
            <a:r>
              <a:rPr sz="24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diabetic </a:t>
            </a:r>
            <a:r>
              <a:rPr sz="24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foot </a:t>
            </a:r>
            <a:r>
              <a:rPr sz="2400" spc="-180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4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ulcers</a:t>
            </a:r>
            <a:r>
              <a:rPr sz="2400" spc="-140" dirty="0">
                <a:latin typeface="DejaVu Sans"/>
                <a:cs typeface="DejaVu Sans"/>
                <a:hlinkClick r:id="rId4"/>
              </a:rPr>
              <a:t>) </a:t>
            </a:r>
            <a:r>
              <a:rPr sz="2400" spc="-235" dirty="0">
                <a:latin typeface="DejaVu Sans"/>
                <a:cs typeface="DejaVu Sans"/>
                <a:hlinkClick r:id="rId4"/>
              </a:rPr>
              <a:t>may </a:t>
            </a:r>
            <a:r>
              <a:rPr sz="2400" spc="-165" dirty="0">
                <a:latin typeface="DejaVu Sans"/>
                <a:cs typeface="DejaVu Sans"/>
                <a:hlinkClick r:id="rId4"/>
              </a:rPr>
              <a:t>occur, </a:t>
            </a:r>
            <a:r>
              <a:rPr sz="2400" spc="-175" dirty="0">
                <a:latin typeface="DejaVu Sans"/>
                <a:cs typeface="DejaVu Sans"/>
                <a:hlinkClick r:id="rId4"/>
              </a:rPr>
              <a:t>and </a:t>
            </a:r>
            <a:r>
              <a:rPr sz="2400" spc="-150" dirty="0">
                <a:latin typeface="DejaVu Sans"/>
                <a:cs typeface="DejaVu Sans"/>
                <a:hlinkClick r:id="rId4"/>
              </a:rPr>
              <a:t>can</a:t>
            </a:r>
            <a:r>
              <a:rPr sz="2400" spc="195" dirty="0">
                <a:latin typeface="DejaVu Sans"/>
                <a:cs typeface="DejaVu Sans"/>
                <a:hlinkClick r:id="rId4"/>
              </a:rPr>
              <a:t> </a:t>
            </a:r>
            <a:r>
              <a:rPr sz="2400" spc="-170" dirty="0">
                <a:latin typeface="DejaVu Sans"/>
                <a:cs typeface="DejaVu Sans"/>
                <a:hlinkClick r:id="rId4"/>
              </a:rPr>
              <a:t>be</a:t>
            </a:r>
            <a:endParaRPr sz="2400">
              <a:latin typeface="DejaVu Sans"/>
              <a:cs typeface="DejaVu Sans"/>
            </a:endParaRPr>
          </a:p>
          <a:p>
            <a:pPr marL="1071880" marR="595630" indent="-467995">
              <a:lnSpc>
                <a:spcPts val="2590"/>
              </a:lnSpc>
              <a:spcBef>
                <a:spcPts val="10"/>
              </a:spcBef>
            </a:pPr>
            <a:r>
              <a:rPr sz="2400" spc="-180" dirty="0">
                <a:latin typeface="DejaVu Sans"/>
                <a:cs typeface="DejaVu Sans"/>
              </a:rPr>
              <a:t>difficult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85" dirty="0">
                <a:latin typeface="DejaVu Sans"/>
                <a:cs typeface="DejaVu Sans"/>
              </a:rPr>
              <a:t>treat, </a:t>
            </a:r>
            <a:r>
              <a:rPr sz="2400" spc="-140" dirty="0">
                <a:latin typeface="DejaVu Sans"/>
                <a:cs typeface="DejaVu Sans"/>
              </a:rPr>
              <a:t>occasionally  </a:t>
            </a:r>
            <a:r>
              <a:rPr sz="2400" spc="-175" dirty="0">
                <a:latin typeface="DejaVu Sans"/>
                <a:cs typeface="DejaVu Sans"/>
              </a:rPr>
              <a:t>requiring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u="heavy" spc="-19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amputation</a:t>
            </a:r>
            <a:r>
              <a:rPr sz="2400" spc="-195" dirty="0">
                <a:latin typeface="DejaVu Sans"/>
                <a:cs typeface="DejaVu Sans"/>
              </a:rPr>
              <a:t>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DejaVu Sans"/>
              <a:cs typeface="DejaVu Sans"/>
            </a:endParaRPr>
          </a:p>
          <a:p>
            <a:pPr marL="198120" marR="188595" indent="34925">
              <a:lnSpc>
                <a:spcPts val="259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  <a:hlinkClick r:id="rId6"/>
              </a:rPr>
              <a:t> </a:t>
            </a:r>
            <a:r>
              <a:rPr sz="2400" spc="-175" dirty="0">
                <a:latin typeface="DejaVu Sans"/>
                <a:cs typeface="DejaVu Sans"/>
                <a:hlinkClick r:id="rId6"/>
              </a:rPr>
              <a:t>Additionally, </a:t>
            </a:r>
            <a:r>
              <a:rPr sz="2400" u="heavy" spc="-19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proximal </a:t>
            </a:r>
            <a:r>
              <a:rPr sz="24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diabetic </a:t>
            </a:r>
            <a:r>
              <a:rPr sz="2400" spc="-170" dirty="0">
                <a:solidFill>
                  <a:srgbClr val="D2601C"/>
                </a:solidFill>
                <a:latin typeface="DejaVu Sans"/>
                <a:cs typeface="DejaVu Sans"/>
              </a:rPr>
              <a:t> </a:t>
            </a:r>
            <a:r>
              <a:rPr sz="2400" u="heavy" spc="-19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neuropathy</a:t>
            </a:r>
            <a:r>
              <a:rPr sz="2400" spc="-190" dirty="0">
                <a:solidFill>
                  <a:srgbClr val="D2601C"/>
                </a:solidFill>
                <a:latin typeface="DejaVu Sans"/>
                <a:cs typeface="DejaVu Sans"/>
                <a:hlinkClick r:id="rId7"/>
              </a:rPr>
              <a:t> </a:t>
            </a:r>
            <a:r>
              <a:rPr sz="2400" spc="-114" dirty="0">
                <a:latin typeface="DejaVu Sans"/>
                <a:cs typeface="DejaVu Sans"/>
                <a:hlinkClick r:id="rId7"/>
              </a:rPr>
              <a:t>causes </a:t>
            </a:r>
            <a:r>
              <a:rPr sz="2400" spc="-165" dirty="0">
                <a:latin typeface="DejaVu Sans"/>
                <a:cs typeface="DejaVu Sans"/>
                <a:hlinkClick r:id="rId7"/>
              </a:rPr>
              <a:t>painful </a:t>
            </a:r>
            <a:r>
              <a:rPr sz="2400" u="heavy" spc="-16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muscle </a:t>
            </a:r>
            <a:r>
              <a:rPr sz="2400" spc="-165" dirty="0">
                <a:solidFill>
                  <a:srgbClr val="D2601C"/>
                </a:solidFill>
                <a:latin typeface="DejaVu Sans"/>
                <a:cs typeface="DejaVu Sans"/>
                <a:hlinkClick r:id="rId7"/>
              </a:rPr>
              <a:t> </a:t>
            </a:r>
            <a:r>
              <a:rPr sz="2400" u="heavy" spc="-17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wasting</a:t>
            </a:r>
            <a:r>
              <a:rPr sz="2400" spc="-175" dirty="0">
                <a:solidFill>
                  <a:srgbClr val="D2601C"/>
                </a:solidFill>
                <a:latin typeface="DejaVu Sans"/>
                <a:cs typeface="DejaVu Sans"/>
                <a:hlinkClick r:id="rId7"/>
              </a:rPr>
              <a:t> </a:t>
            </a:r>
            <a:r>
              <a:rPr sz="2400" spc="-175" dirty="0">
                <a:latin typeface="DejaVu Sans"/>
                <a:cs typeface="DejaVu Sans"/>
                <a:hlinkClick r:id="rId7"/>
              </a:rPr>
              <a:t>and </a:t>
            </a:r>
            <a:r>
              <a:rPr sz="2400" spc="-145" dirty="0">
                <a:latin typeface="DejaVu Sans"/>
                <a:cs typeface="DejaVu Sans"/>
                <a:hlinkClick r:id="rId7"/>
              </a:rPr>
              <a:t>weakness </a:t>
            </a:r>
            <a:r>
              <a:rPr sz="2400" spc="130" dirty="0">
                <a:latin typeface="DejaVu Sans"/>
                <a:cs typeface="DejaVu Sans"/>
                <a:hlinkClick r:id="rId7"/>
              </a:rPr>
              <a:t>–</a:t>
            </a:r>
            <a:r>
              <a:rPr sz="2400" spc="120" dirty="0">
                <a:latin typeface="DejaVu Sans"/>
                <a:cs typeface="DejaVu Sans"/>
                <a:hlinkClick r:id="rId7"/>
              </a:rPr>
              <a:t> </a:t>
            </a:r>
            <a:r>
              <a:rPr sz="2400" spc="-160" dirty="0">
                <a:solidFill>
                  <a:srgbClr val="FF0000"/>
                </a:solidFill>
                <a:latin typeface="DejaVu Sans"/>
                <a:cs typeface="DejaVu Sans"/>
                <a:hlinkClick r:id="rId7"/>
              </a:rPr>
              <a:t>Diabetic</a:t>
            </a:r>
            <a:endParaRPr sz="2400">
              <a:latin typeface="DejaVu Sans"/>
              <a:cs typeface="DejaVu Sans"/>
            </a:endParaRPr>
          </a:p>
          <a:p>
            <a:pPr marL="1659889">
              <a:lnSpc>
                <a:spcPts val="2560"/>
              </a:lnSpc>
            </a:pPr>
            <a:r>
              <a:rPr sz="2400" spc="-204" dirty="0">
                <a:solidFill>
                  <a:srgbClr val="FF0000"/>
                </a:solidFill>
                <a:latin typeface="DejaVu Sans"/>
                <a:cs typeface="DejaVu Sans"/>
              </a:rPr>
              <a:t>Amyotrophy</a:t>
            </a:r>
            <a:r>
              <a:rPr sz="2400" spc="-204" dirty="0">
                <a:latin typeface="DejaVu Sans"/>
                <a:cs typeface="DejaVu Sans"/>
              </a:rPr>
              <a:t>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0303" y="2590800"/>
            <a:ext cx="2901696" cy="2176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3832" y="4953000"/>
            <a:ext cx="2868167" cy="1752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9207"/>
            <a:ext cx="49180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 </a:t>
            </a:r>
            <a:r>
              <a:rPr sz="3000" spc="-85" dirty="0"/>
              <a:t>-</a:t>
            </a:r>
            <a:r>
              <a:rPr sz="3000" spc="-125" dirty="0"/>
              <a:t> </a:t>
            </a:r>
            <a:r>
              <a:rPr sz="3000" spc="10" dirty="0"/>
              <a:t>G</a:t>
            </a:r>
            <a:r>
              <a:rPr spc="10" dirty="0"/>
              <a:t>ENERAL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13333" y="751078"/>
            <a:ext cx="8079105" cy="17087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53035" marR="5080" indent="-140970" algn="just">
              <a:lnSpc>
                <a:spcPts val="2590"/>
              </a:lnSpc>
              <a:spcBef>
                <a:spcPts val="42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  <a:hlinkClick r:id="rId2"/>
              </a:rPr>
              <a:t> </a:t>
            </a:r>
            <a:r>
              <a:rPr sz="24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Insulin</a:t>
            </a:r>
            <a:r>
              <a:rPr sz="2400" spc="-135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400" spc="-95" dirty="0">
                <a:latin typeface="DejaVu Sans"/>
                <a:cs typeface="DejaVu Sans"/>
              </a:rPr>
              <a:t>is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60" dirty="0">
                <a:latin typeface="DejaVu Sans"/>
                <a:cs typeface="DejaVu Sans"/>
              </a:rPr>
              <a:t>principal </a:t>
            </a:r>
            <a:r>
              <a:rPr sz="2400" spc="-190" dirty="0">
                <a:latin typeface="DejaVu Sans"/>
                <a:cs typeface="DejaVu Sans"/>
              </a:rPr>
              <a:t>hormone </a:t>
            </a:r>
            <a:r>
              <a:rPr sz="2400" spc="-220" dirty="0">
                <a:latin typeface="DejaVu Sans"/>
                <a:cs typeface="DejaVu Sans"/>
              </a:rPr>
              <a:t>that </a:t>
            </a:r>
            <a:r>
              <a:rPr sz="2400" spc="-165" dirty="0">
                <a:latin typeface="DejaVu Sans"/>
                <a:cs typeface="DejaVu Sans"/>
              </a:rPr>
              <a:t>regulates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90" dirty="0">
                <a:latin typeface="DejaVu Sans"/>
                <a:cs typeface="DejaVu Sans"/>
              </a:rPr>
              <a:t>uptake 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glucose</a:t>
            </a:r>
            <a:r>
              <a:rPr sz="2400" spc="-140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400" spc="-210" dirty="0">
                <a:latin typeface="DejaVu Sans"/>
                <a:cs typeface="DejaVu Sans"/>
              </a:rPr>
              <a:t>from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60" dirty="0">
                <a:latin typeface="DejaVu Sans"/>
                <a:cs typeface="DejaVu Sans"/>
              </a:rPr>
              <a:t>blood </a:t>
            </a:r>
            <a:r>
              <a:rPr sz="2400" spc="-185" dirty="0">
                <a:latin typeface="DejaVu Sans"/>
                <a:cs typeface="DejaVu Sans"/>
              </a:rPr>
              <a:t>into </a:t>
            </a:r>
            <a:r>
              <a:rPr sz="2400" spc="-120" dirty="0">
                <a:latin typeface="DejaVu Sans"/>
                <a:cs typeface="DejaVu Sans"/>
              </a:rPr>
              <a:t>cells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204" dirty="0">
                <a:latin typeface="DejaVu Sans"/>
                <a:cs typeface="DejaVu Sans"/>
              </a:rPr>
              <a:t>the body, </a:t>
            </a:r>
            <a:r>
              <a:rPr sz="2400" spc="-145" dirty="0">
                <a:latin typeface="DejaVu Sans"/>
                <a:cs typeface="DejaVu Sans"/>
              </a:rPr>
              <a:t>especially  </a:t>
            </a:r>
            <a:r>
              <a:rPr sz="2400" spc="-180" dirty="0">
                <a:latin typeface="DejaVu Sans"/>
                <a:cs typeface="DejaVu Sans"/>
              </a:rPr>
              <a:t>liver, </a:t>
            </a:r>
            <a:r>
              <a:rPr sz="2400" spc="-145" dirty="0">
                <a:latin typeface="DejaVu Sans"/>
                <a:cs typeface="DejaVu Sans"/>
              </a:rPr>
              <a:t>adipose </a:t>
            </a:r>
            <a:r>
              <a:rPr sz="2400" spc="-140" dirty="0">
                <a:latin typeface="DejaVu Sans"/>
                <a:cs typeface="DejaVu Sans"/>
              </a:rPr>
              <a:t>tissue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55" dirty="0">
                <a:latin typeface="DejaVu Sans"/>
                <a:cs typeface="DejaVu Sans"/>
              </a:rPr>
              <a:t>muscle, </a:t>
            </a:r>
            <a:r>
              <a:rPr sz="2400" spc="-185" dirty="0">
                <a:latin typeface="DejaVu Sans"/>
                <a:cs typeface="DejaVu Sans"/>
              </a:rPr>
              <a:t>except </a:t>
            </a:r>
            <a:r>
              <a:rPr sz="2400" spc="-190" dirty="0">
                <a:latin typeface="DejaVu Sans"/>
                <a:cs typeface="DejaVu Sans"/>
              </a:rPr>
              <a:t>smooth </a:t>
            </a:r>
            <a:r>
              <a:rPr sz="2400" spc="-155" dirty="0">
                <a:latin typeface="DejaVu Sans"/>
                <a:cs typeface="DejaVu Sans"/>
              </a:rPr>
              <a:t>muscle, </a:t>
            </a:r>
            <a:r>
              <a:rPr sz="2400" spc="-165" dirty="0">
                <a:latin typeface="DejaVu Sans"/>
                <a:cs typeface="DejaVu Sans"/>
              </a:rPr>
              <a:t>in  </a:t>
            </a:r>
            <a:r>
              <a:rPr sz="2400" spc="-175" dirty="0">
                <a:latin typeface="DejaVu Sans"/>
                <a:cs typeface="DejaVu Sans"/>
              </a:rPr>
              <a:t>which </a:t>
            </a:r>
            <a:r>
              <a:rPr sz="2400" spc="-150" dirty="0">
                <a:latin typeface="DejaVu Sans"/>
                <a:cs typeface="DejaVu Sans"/>
              </a:rPr>
              <a:t>insulin </a:t>
            </a:r>
            <a:r>
              <a:rPr sz="2400" spc="-145" dirty="0">
                <a:latin typeface="DejaVu Sans"/>
                <a:cs typeface="DejaVu Sans"/>
              </a:rPr>
              <a:t>acts </a:t>
            </a:r>
            <a:r>
              <a:rPr sz="2400" spc="-165" dirty="0">
                <a:latin typeface="DejaVu Sans"/>
                <a:cs typeface="DejaVu Sans"/>
              </a:rPr>
              <a:t>via </a:t>
            </a:r>
            <a:r>
              <a:rPr sz="2400" spc="-200" dirty="0">
                <a:latin typeface="DejaVu Sans"/>
                <a:cs typeface="DejaVu Sans"/>
              </a:rPr>
              <a:t>the </a:t>
            </a:r>
            <a:r>
              <a:rPr sz="2400" u="heavy" spc="-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IGF-1</a:t>
            </a:r>
            <a:r>
              <a:rPr sz="2400" spc="-40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(Insulin-like </a:t>
            </a:r>
            <a:r>
              <a:rPr sz="2400" spc="-204" dirty="0">
                <a:latin typeface="DejaVu Sans"/>
                <a:cs typeface="DejaVu Sans"/>
              </a:rPr>
              <a:t>growth </a:t>
            </a:r>
            <a:r>
              <a:rPr sz="2400" spc="-170" dirty="0">
                <a:latin typeface="DejaVu Sans"/>
                <a:cs typeface="DejaVu Sans"/>
              </a:rPr>
              <a:t>factor</a:t>
            </a:r>
            <a:r>
              <a:rPr sz="2400" spc="350" dirty="0">
                <a:latin typeface="DejaVu Sans"/>
                <a:cs typeface="DejaVu Sans"/>
              </a:rPr>
              <a:t> </a:t>
            </a:r>
            <a:r>
              <a:rPr sz="2400" spc="-70" dirty="0">
                <a:latin typeface="DejaVu Sans"/>
                <a:cs typeface="DejaVu Sans"/>
              </a:rPr>
              <a:t>-</a:t>
            </a:r>
            <a:endParaRPr sz="2400">
              <a:latin typeface="DejaVu Sans"/>
              <a:cs typeface="DejaVu Sans"/>
            </a:endParaRPr>
          </a:p>
          <a:p>
            <a:pPr marL="139700" algn="ctr">
              <a:lnSpc>
                <a:spcPts val="2565"/>
              </a:lnSpc>
            </a:pPr>
            <a:r>
              <a:rPr sz="2400" spc="-145" dirty="0">
                <a:latin typeface="DejaVu Sans"/>
                <a:cs typeface="DejaVu Sans"/>
              </a:rPr>
              <a:t>1).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346" y="5717235"/>
            <a:ext cx="7509509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9690" marR="5080" indent="-47625">
              <a:lnSpc>
                <a:spcPts val="2590"/>
              </a:lnSpc>
              <a:spcBef>
                <a:spcPts val="42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40" dirty="0">
                <a:latin typeface="DejaVu Sans"/>
                <a:cs typeface="DejaVu Sans"/>
              </a:rPr>
              <a:t>Therefore, </a:t>
            </a:r>
            <a:r>
              <a:rPr sz="2400" spc="-160" dirty="0">
                <a:latin typeface="DejaVu Sans"/>
                <a:cs typeface="DejaVu Sans"/>
              </a:rPr>
              <a:t>deficiency of </a:t>
            </a:r>
            <a:r>
              <a:rPr sz="2400" spc="-150" dirty="0">
                <a:latin typeface="DejaVu Sans"/>
                <a:cs typeface="DejaVu Sans"/>
              </a:rPr>
              <a:t>insulin </a:t>
            </a:r>
            <a:r>
              <a:rPr sz="2400" spc="-165" dirty="0">
                <a:latin typeface="DejaVu Sans"/>
                <a:cs typeface="DejaVu Sans"/>
              </a:rPr>
              <a:t>or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70" dirty="0">
                <a:latin typeface="DejaVu Sans"/>
                <a:cs typeface="DejaVu Sans"/>
              </a:rPr>
              <a:t>insensitivity </a:t>
            </a:r>
            <a:r>
              <a:rPr sz="2400" spc="-160" dirty="0">
                <a:latin typeface="DejaVu Sans"/>
                <a:cs typeface="DejaVu Sans"/>
              </a:rPr>
              <a:t>of  </a:t>
            </a:r>
            <a:r>
              <a:rPr sz="2400" spc="-155" dirty="0">
                <a:latin typeface="DejaVu Sans"/>
                <a:cs typeface="DejaVu Sans"/>
              </a:rPr>
              <a:t>its </a:t>
            </a:r>
            <a:r>
              <a:rPr sz="2400" u="heavy" spc="-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receptors</a:t>
            </a:r>
            <a:r>
              <a:rPr sz="2400" spc="-160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plays </a:t>
            </a:r>
            <a:r>
              <a:rPr sz="2400" spc="-140" dirty="0">
                <a:latin typeface="DejaVu Sans"/>
                <a:cs typeface="DejaVu Sans"/>
              </a:rPr>
              <a:t>a </a:t>
            </a:r>
            <a:r>
              <a:rPr sz="2400" spc="-170" dirty="0">
                <a:latin typeface="DejaVu Sans"/>
                <a:cs typeface="DejaVu Sans"/>
              </a:rPr>
              <a:t>central </a:t>
            </a:r>
            <a:r>
              <a:rPr sz="2400" spc="-150" dirty="0">
                <a:latin typeface="DejaVu Sans"/>
                <a:cs typeface="DejaVu Sans"/>
              </a:rPr>
              <a:t>role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140" dirty="0">
                <a:latin typeface="DejaVu Sans"/>
                <a:cs typeface="DejaVu Sans"/>
              </a:rPr>
              <a:t>all </a:t>
            </a:r>
            <a:r>
              <a:rPr sz="2400" spc="-180" dirty="0">
                <a:latin typeface="DejaVu Sans"/>
                <a:cs typeface="DejaVu Sans"/>
              </a:rPr>
              <a:t>forms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425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diabetes</a:t>
            </a:r>
            <a:endParaRPr sz="2400">
              <a:latin typeface="DejaVu Sans"/>
              <a:cs typeface="DejaVu Sans"/>
            </a:endParaRPr>
          </a:p>
          <a:p>
            <a:pPr marL="3220720">
              <a:lnSpc>
                <a:spcPts val="2555"/>
              </a:lnSpc>
            </a:pPr>
            <a:r>
              <a:rPr sz="2400" spc="-170" dirty="0">
                <a:latin typeface="DejaVu Sans"/>
                <a:cs typeface="DejaVu Sans"/>
              </a:rPr>
              <a:t>mellitus.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14727" y="2548127"/>
            <a:ext cx="5608320" cy="3352800"/>
            <a:chOff x="2014727" y="2548127"/>
            <a:chExt cx="5608320" cy="3352800"/>
          </a:xfrm>
        </p:grpSpPr>
        <p:sp>
          <p:nvSpPr>
            <p:cNvPr id="6" name="object 6"/>
            <p:cNvSpPr/>
            <p:nvPr/>
          </p:nvSpPr>
          <p:spPr>
            <a:xfrm>
              <a:off x="2014727" y="2548127"/>
              <a:ext cx="5608320" cy="3352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09799" y="2743199"/>
              <a:ext cx="5020056" cy="27645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4495800"/>
            <a:ext cx="2590800" cy="2220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3007"/>
            <a:ext cx="30727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154939" y="786129"/>
            <a:ext cx="5542280" cy="504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379730" indent="-274320">
              <a:lnSpc>
                <a:spcPct val="100000"/>
              </a:lnSpc>
              <a:spcBef>
                <a:spcPts val="95"/>
              </a:spcBef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-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spc="-130" dirty="0">
                <a:latin typeface="DejaVu Sans"/>
                <a:cs typeface="DejaVu Sans"/>
              </a:rPr>
              <a:t>The </a:t>
            </a:r>
            <a:r>
              <a:rPr sz="2800" spc="-215" dirty="0">
                <a:latin typeface="DejaVu Sans"/>
                <a:cs typeface="DejaVu Sans"/>
              </a:rPr>
              <a:t>body </a:t>
            </a:r>
            <a:r>
              <a:rPr sz="2800" spc="-185" dirty="0">
                <a:latin typeface="DejaVu Sans"/>
                <a:cs typeface="DejaVu Sans"/>
              </a:rPr>
              <a:t>obtains </a:t>
            </a:r>
            <a:r>
              <a:rPr sz="2800" spc="-160" dirty="0">
                <a:latin typeface="DejaVu Sans"/>
                <a:cs typeface="DejaVu Sans"/>
              </a:rPr>
              <a:t>glucose </a:t>
            </a:r>
            <a:r>
              <a:rPr sz="2800" spc="-540" dirty="0">
                <a:latin typeface="DejaVu Sans"/>
                <a:cs typeface="DejaVu Sans"/>
              </a:rPr>
              <a:t>from  </a:t>
            </a:r>
            <a:r>
              <a:rPr sz="2800" spc="-220" dirty="0">
                <a:latin typeface="DejaVu Sans"/>
                <a:cs typeface="DejaVu Sans"/>
              </a:rPr>
              <a:t>three </a:t>
            </a:r>
            <a:r>
              <a:rPr sz="2800" spc="-235" dirty="0">
                <a:latin typeface="DejaVu Sans"/>
                <a:cs typeface="DejaVu Sans"/>
              </a:rPr>
              <a:t>main</a:t>
            </a:r>
            <a:r>
              <a:rPr sz="2800" spc="5" dirty="0">
                <a:latin typeface="DejaVu Sans"/>
                <a:cs typeface="DejaVu Sans"/>
              </a:rPr>
              <a:t> </a:t>
            </a:r>
            <a:r>
              <a:rPr sz="2800" spc="-155" dirty="0">
                <a:latin typeface="DejaVu Sans"/>
                <a:cs typeface="DejaVu Sans"/>
              </a:rPr>
              <a:t>places: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DejaVu Sans"/>
              <a:cs typeface="DejaVu Sans"/>
            </a:endParaRPr>
          </a:p>
          <a:p>
            <a:pPr marL="928369" indent="-274955">
              <a:lnSpc>
                <a:spcPct val="100000"/>
              </a:lnSpc>
              <a:buClr>
                <a:srgbClr val="FD8537"/>
              </a:buClr>
              <a:buSzPct val="79166"/>
              <a:buChar char=""/>
              <a:tabLst>
                <a:tab pos="929005" algn="l"/>
              </a:tabLst>
            </a:pPr>
            <a:r>
              <a:rPr sz="2400" spc="-110" dirty="0">
                <a:latin typeface="DejaVu Sans"/>
                <a:cs typeface="DejaVu Sans"/>
              </a:rPr>
              <a:t>The </a:t>
            </a:r>
            <a:r>
              <a:rPr sz="2400" spc="-170" dirty="0">
                <a:latin typeface="DejaVu Sans"/>
                <a:cs typeface="DejaVu Sans"/>
              </a:rPr>
              <a:t>intestinal </a:t>
            </a:r>
            <a:r>
              <a:rPr sz="2400" spc="-165" dirty="0">
                <a:latin typeface="DejaVu Sans"/>
                <a:cs typeface="DejaVu Sans"/>
              </a:rPr>
              <a:t>absorption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65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food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D8537"/>
              </a:buClr>
              <a:buFont typeface="DejaVu Sans"/>
              <a:buChar char=""/>
            </a:pPr>
            <a:endParaRPr sz="3450">
              <a:latin typeface="DejaVu Sans"/>
              <a:cs typeface="DejaVu Sans"/>
            </a:endParaRPr>
          </a:p>
          <a:p>
            <a:pPr marL="664845" marR="5080" indent="-12700">
              <a:lnSpc>
                <a:spcPct val="100000"/>
              </a:lnSpc>
              <a:buClr>
                <a:srgbClr val="FD8537"/>
              </a:buClr>
              <a:buSzPct val="79166"/>
              <a:buChar char=""/>
              <a:tabLst>
                <a:tab pos="927735" algn="l"/>
              </a:tabLst>
            </a:pPr>
            <a:r>
              <a:rPr sz="2400" spc="-110" dirty="0">
                <a:latin typeface="DejaVu Sans"/>
                <a:cs typeface="DejaVu Sans"/>
              </a:rPr>
              <a:t>The </a:t>
            </a:r>
            <a:r>
              <a:rPr sz="2400" spc="-180" dirty="0">
                <a:latin typeface="DejaVu Sans"/>
                <a:cs typeface="DejaVu Sans"/>
              </a:rPr>
              <a:t>breakdown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-160" dirty="0">
                <a:solidFill>
                  <a:srgbClr val="D2601C"/>
                </a:solidFill>
                <a:latin typeface="DejaVu Sans"/>
                <a:cs typeface="DejaVu Sans"/>
              </a:rPr>
              <a:t> </a:t>
            </a:r>
            <a:r>
              <a:rPr sz="2400" u="heavy" spc="-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glycogen</a:t>
            </a:r>
            <a:r>
              <a:rPr sz="2400" spc="-160" dirty="0">
                <a:latin typeface="DejaVu Sans"/>
                <a:cs typeface="DejaVu Sans"/>
              </a:rPr>
              <a:t>, </a:t>
            </a:r>
            <a:r>
              <a:rPr sz="2400" spc="-204" dirty="0">
                <a:latin typeface="DejaVu Sans"/>
                <a:cs typeface="DejaVu Sans"/>
              </a:rPr>
              <a:t>the  </a:t>
            </a:r>
            <a:r>
              <a:rPr sz="2400" spc="-160" dirty="0">
                <a:latin typeface="DejaVu Sans"/>
                <a:cs typeface="DejaVu Sans"/>
              </a:rPr>
              <a:t>storage </a:t>
            </a:r>
            <a:r>
              <a:rPr sz="2400" spc="-210" dirty="0">
                <a:latin typeface="DejaVu Sans"/>
                <a:cs typeface="DejaVu Sans"/>
              </a:rPr>
              <a:t>form </a:t>
            </a:r>
            <a:r>
              <a:rPr sz="2400" spc="-155" dirty="0">
                <a:latin typeface="DejaVu Sans"/>
                <a:cs typeface="DejaVu Sans"/>
              </a:rPr>
              <a:t>of </a:t>
            </a:r>
            <a:r>
              <a:rPr sz="2400" spc="-140" dirty="0">
                <a:latin typeface="DejaVu Sans"/>
                <a:cs typeface="DejaVu Sans"/>
              </a:rPr>
              <a:t>glucose </a:t>
            </a:r>
            <a:r>
              <a:rPr sz="2400" spc="-175" dirty="0">
                <a:latin typeface="DejaVu Sans"/>
                <a:cs typeface="DejaVu Sans"/>
              </a:rPr>
              <a:t>found </a:t>
            </a:r>
            <a:r>
              <a:rPr sz="2400" spc="-160" dirty="0">
                <a:latin typeface="DejaVu Sans"/>
                <a:cs typeface="DejaVu Sans"/>
              </a:rPr>
              <a:t>in</a:t>
            </a:r>
            <a:r>
              <a:rPr sz="2400" spc="185" dirty="0">
                <a:latin typeface="DejaVu Sans"/>
                <a:cs typeface="DejaVu Sans"/>
              </a:rPr>
              <a:t> </a:t>
            </a:r>
            <a:r>
              <a:rPr sz="2400" spc="-200" dirty="0">
                <a:latin typeface="DejaVu Sans"/>
                <a:cs typeface="DejaVu Sans"/>
              </a:rPr>
              <a:t>the</a:t>
            </a:r>
            <a:endParaRPr sz="2400">
              <a:latin typeface="DejaVu Sans"/>
              <a:cs typeface="DejaVu Sans"/>
            </a:endParaRPr>
          </a:p>
          <a:p>
            <a:pPr marL="2818130">
              <a:lnSpc>
                <a:spcPct val="100000"/>
              </a:lnSpc>
              <a:spcBef>
                <a:spcPts val="5"/>
              </a:spcBef>
            </a:pPr>
            <a:r>
              <a:rPr sz="2400" spc="-170" dirty="0">
                <a:latin typeface="DejaVu Sans"/>
                <a:cs typeface="DejaVu Sans"/>
              </a:rPr>
              <a:t>liver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DejaVu Sans"/>
              <a:cs typeface="DejaVu Sans"/>
            </a:endParaRPr>
          </a:p>
          <a:p>
            <a:pPr marL="988060" marR="27305" indent="-573405">
              <a:lnSpc>
                <a:spcPct val="100000"/>
              </a:lnSpc>
            </a:pPr>
            <a:r>
              <a:rPr sz="1900" spc="640" dirty="0">
                <a:solidFill>
                  <a:srgbClr val="FD8537"/>
                </a:solidFill>
                <a:latin typeface="DejaVu Sans"/>
                <a:cs typeface="DejaVu Sans"/>
                <a:hlinkClick r:id="rId4"/>
              </a:rPr>
              <a:t></a:t>
            </a:r>
            <a:r>
              <a:rPr sz="1900" spc="640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400" u="heavy" spc="-13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Gluconeogenesis</a:t>
            </a:r>
            <a:r>
              <a:rPr sz="2400" spc="-130" dirty="0">
                <a:latin typeface="DejaVu Sans"/>
                <a:cs typeface="DejaVu Sans"/>
              </a:rPr>
              <a:t>,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75" dirty="0">
                <a:latin typeface="DejaVu Sans"/>
                <a:cs typeface="DejaVu Sans"/>
              </a:rPr>
              <a:t>generation</a:t>
            </a:r>
            <a:r>
              <a:rPr sz="2400" spc="-509" dirty="0">
                <a:latin typeface="DejaVu Sans"/>
                <a:cs typeface="DejaVu Sans"/>
              </a:rPr>
              <a:t> </a:t>
            </a:r>
            <a:r>
              <a:rPr sz="2400" spc="-680" dirty="0">
                <a:latin typeface="DejaVu Sans"/>
                <a:cs typeface="DejaVu Sans"/>
              </a:rPr>
              <a:t>of  </a:t>
            </a:r>
            <a:r>
              <a:rPr sz="2400" spc="-140" dirty="0">
                <a:latin typeface="DejaVu Sans"/>
                <a:cs typeface="DejaVu Sans"/>
              </a:rPr>
              <a:t>glucose </a:t>
            </a:r>
            <a:r>
              <a:rPr sz="2400" spc="-210" dirty="0">
                <a:latin typeface="DejaVu Sans"/>
                <a:cs typeface="DejaVu Sans"/>
              </a:rPr>
              <a:t>from</a:t>
            </a:r>
            <a:r>
              <a:rPr sz="2400" spc="-75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non-carbohydrate</a:t>
            </a:r>
            <a:endParaRPr sz="2400">
              <a:latin typeface="DejaVu Sans"/>
              <a:cs typeface="DejaVu Sans"/>
            </a:endParaRPr>
          </a:p>
          <a:p>
            <a:pPr marL="1576070">
              <a:lnSpc>
                <a:spcPct val="100000"/>
              </a:lnSpc>
            </a:pPr>
            <a:r>
              <a:rPr sz="2400" spc="-155" dirty="0">
                <a:latin typeface="DejaVu Sans"/>
                <a:cs typeface="DejaVu Sans"/>
              </a:rPr>
              <a:t>substrates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204" dirty="0">
                <a:latin typeface="DejaVu Sans"/>
                <a:cs typeface="DejaVu Sans"/>
              </a:rPr>
              <a:t>the</a:t>
            </a:r>
            <a:r>
              <a:rPr sz="2400" spc="5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body.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88252" y="152400"/>
            <a:ext cx="1565148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2724911"/>
            <a:ext cx="3034283" cy="140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2425"/>
            <a:ext cx="27698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0" dirty="0"/>
              <a:t>P</a:t>
            </a:r>
            <a:r>
              <a:rPr sz="2150" spc="-190" dirty="0"/>
              <a:t>A</a:t>
            </a:r>
            <a:r>
              <a:rPr sz="2150" spc="20" dirty="0"/>
              <a:t>THO</a:t>
            </a:r>
            <a:r>
              <a:rPr sz="2150" spc="5" dirty="0"/>
              <a:t>P</a:t>
            </a:r>
            <a:r>
              <a:rPr sz="2150" spc="30" dirty="0"/>
              <a:t>HYS</a:t>
            </a:r>
            <a:r>
              <a:rPr sz="2150" spc="5" dirty="0"/>
              <a:t>I</a:t>
            </a:r>
            <a:r>
              <a:rPr sz="2150" spc="-5" dirty="0"/>
              <a:t>OL</a:t>
            </a:r>
            <a:r>
              <a:rPr sz="2150" spc="-20" dirty="0"/>
              <a:t>O</a:t>
            </a:r>
            <a:r>
              <a:rPr sz="2150" spc="70" dirty="0"/>
              <a:t>GY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596900" y="1093978"/>
            <a:ext cx="788225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198755" indent="-274320">
              <a:lnSpc>
                <a:spcPct val="100000"/>
              </a:lnSpc>
              <a:spcBef>
                <a:spcPts val="95"/>
              </a:spcBef>
            </a:pPr>
            <a:r>
              <a:rPr sz="2250" spc="20" dirty="0">
                <a:solidFill>
                  <a:srgbClr val="FD8537"/>
                </a:solidFill>
                <a:latin typeface="DejaVu Sans"/>
                <a:cs typeface="DejaVu Sans"/>
              </a:rPr>
              <a:t></a:t>
            </a:r>
            <a:r>
              <a:rPr sz="2800" spc="20" dirty="0">
                <a:latin typeface="DejaVu Sans"/>
                <a:cs typeface="DejaVu Sans"/>
              </a:rPr>
              <a:t>Insulin </a:t>
            </a:r>
            <a:r>
              <a:rPr sz="2800" spc="-170" dirty="0">
                <a:latin typeface="DejaVu Sans"/>
                <a:cs typeface="DejaVu Sans"/>
              </a:rPr>
              <a:t>plays </a:t>
            </a:r>
            <a:r>
              <a:rPr sz="2800" spc="-165" dirty="0">
                <a:latin typeface="DejaVu Sans"/>
                <a:cs typeface="DejaVu Sans"/>
              </a:rPr>
              <a:t>a </a:t>
            </a:r>
            <a:r>
              <a:rPr sz="2800" spc="-185" dirty="0">
                <a:latin typeface="DejaVu Sans"/>
                <a:cs typeface="DejaVu Sans"/>
              </a:rPr>
              <a:t>critical </a:t>
            </a:r>
            <a:r>
              <a:rPr sz="2800" spc="-175" dirty="0">
                <a:latin typeface="DejaVu Sans"/>
                <a:cs typeface="DejaVu Sans"/>
              </a:rPr>
              <a:t>role </a:t>
            </a:r>
            <a:r>
              <a:rPr sz="2800" spc="-190" dirty="0">
                <a:latin typeface="DejaVu Sans"/>
                <a:cs typeface="DejaVu Sans"/>
              </a:rPr>
              <a:t>in </a:t>
            </a:r>
            <a:r>
              <a:rPr sz="2800" spc="-185" dirty="0">
                <a:latin typeface="DejaVu Sans"/>
                <a:cs typeface="DejaVu Sans"/>
              </a:rPr>
              <a:t>balancing </a:t>
            </a:r>
            <a:r>
              <a:rPr sz="2800" spc="-350" dirty="0">
                <a:latin typeface="DejaVu Sans"/>
                <a:cs typeface="DejaVu Sans"/>
              </a:rPr>
              <a:t>glucose  </a:t>
            </a:r>
            <a:r>
              <a:rPr sz="2800" spc="-160" dirty="0">
                <a:latin typeface="DejaVu Sans"/>
                <a:cs typeface="DejaVu Sans"/>
              </a:rPr>
              <a:t>levels </a:t>
            </a:r>
            <a:r>
              <a:rPr sz="2800" spc="-190" dirty="0">
                <a:latin typeface="DejaVu Sans"/>
                <a:cs typeface="DejaVu Sans"/>
              </a:rPr>
              <a:t>in </a:t>
            </a:r>
            <a:r>
              <a:rPr sz="2800" spc="-235" dirty="0">
                <a:latin typeface="DejaVu Sans"/>
                <a:cs typeface="DejaVu Sans"/>
              </a:rPr>
              <a:t>the</a:t>
            </a:r>
            <a:r>
              <a:rPr sz="2800" spc="15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body: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DejaVu Sans"/>
              <a:cs typeface="DejaVu Sans"/>
            </a:endParaRPr>
          </a:p>
          <a:p>
            <a:pPr marL="424180" marR="5080" algn="ctr">
              <a:lnSpc>
                <a:spcPct val="100000"/>
              </a:lnSpc>
            </a:pPr>
            <a:r>
              <a:rPr sz="1650" spc="100" dirty="0">
                <a:solidFill>
                  <a:srgbClr val="DF752E"/>
                </a:solidFill>
                <a:latin typeface="DejaVu Sans"/>
                <a:cs typeface="DejaVu Sans"/>
              </a:rPr>
              <a:t></a:t>
            </a:r>
            <a:r>
              <a:rPr sz="2800" spc="100" dirty="0">
                <a:latin typeface="DejaVu Sans"/>
                <a:cs typeface="DejaVu Sans"/>
              </a:rPr>
              <a:t>It </a:t>
            </a:r>
            <a:r>
              <a:rPr sz="2800" spc="-175" dirty="0">
                <a:latin typeface="DejaVu Sans"/>
                <a:cs typeface="DejaVu Sans"/>
              </a:rPr>
              <a:t>can </a:t>
            </a:r>
            <a:r>
              <a:rPr sz="2800" spc="-210" dirty="0">
                <a:latin typeface="DejaVu Sans"/>
                <a:cs typeface="DejaVu Sans"/>
              </a:rPr>
              <a:t>inhibit </a:t>
            </a:r>
            <a:r>
              <a:rPr sz="2800" spc="-235" dirty="0">
                <a:latin typeface="DejaVu Sans"/>
                <a:cs typeface="DejaVu Sans"/>
              </a:rPr>
              <a:t>the </a:t>
            </a:r>
            <a:r>
              <a:rPr sz="2800" spc="-204" dirty="0">
                <a:latin typeface="DejaVu Sans"/>
                <a:cs typeface="DejaVu Sans"/>
              </a:rPr>
              <a:t>breakdown </a:t>
            </a:r>
            <a:r>
              <a:rPr sz="2800" spc="-185" dirty="0">
                <a:latin typeface="DejaVu Sans"/>
                <a:cs typeface="DejaVu Sans"/>
              </a:rPr>
              <a:t>of </a:t>
            </a:r>
            <a:r>
              <a:rPr sz="2800" spc="-195" dirty="0">
                <a:latin typeface="DejaVu Sans"/>
                <a:cs typeface="DejaVu Sans"/>
              </a:rPr>
              <a:t>glycogen </a:t>
            </a:r>
            <a:r>
              <a:rPr sz="2800" spc="-190" dirty="0">
                <a:latin typeface="DejaVu Sans"/>
                <a:cs typeface="DejaVu Sans"/>
              </a:rPr>
              <a:t>or </a:t>
            </a:r>
            <a:r>
              <a:rPr sz="2800" spc="-530" dirty="0">
                <a:latin typeface="DejaVu Sans"/>
                <a:cs typeface="DejaVu Sans"/>
              </a:rPr>
              <a:t>the  </a:t>
            </a:r>
            <a:r>
              <a:rPr sz="2800" spc="-145" dirty="0">
                <a:latin typeface="DejaVu Sans"/>
                <a:cs typeface="DejaVu Sans"/>
              </a:rPr>
              <a:t>process </a:t>
            </a:r>
            <a:r>
              <a:rPr sz="2800" spc="-185" dirty="0">
                <a:latin typeface="DejaVu Sans"/>
                <a:cs typeface="DejaVu Sans"/>
              </a:rPr>
              <a:t>of</a:t>
            </a:r>
            <a:r>
              <a:rPr sz="2800" spc="-90" dirty="0">
                <a:latin typeface="DejaVu Sans"/>
                <a:cs typeface="DejaVu Sans"/>
              </a:rPr>
              <a:t> </a:t>
            </a:r>
            <a:r>
              <a:rPr sz="2800" spc="-160" dirty="0">
                <a:latin typeface="DejaVu Sans"/>
                <a:cs typeface="DejaVu Sans"/>
              </a:rPr>
              <a:t>gluconeogenesis.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0">
              <a:latin typeface="DejaVu Sans"/>
              <a:cs typeface="DejaVu Sans"/>
            </a:endParaRPr>
          </a:p>
          <a:p>
            <a:pPr marL="613410" marR="194310" algn="ctr">
              <a:lnSpc>
                <a:spcPct val="100000"/>
              </a:lnSpc>
              <a:spcBef>
                <a:spcPts val="5"/>
              </a:spcBef>
            </a:pPr>
            <a:r>
              <a:rPr sz="1650" spc="95" dirty="0">
                <a:solidFill>
                  <a:srgbClr val="DF752E"/>
                </a:solidFill>
                <a:latin typeface="DejaVu Sans"/>
                <a:cs typeface="DejaVu Sans"/>
              </a:rPr>
              <a:t></a:t>
            </a:r>
            <a:r>
              <a:rPr sz="2800" spc="95" dirty="0">
                <a:latin typeface="DejaVu Sans"/>
                <a:cs typeface="DejaVu Sans"/>
              </a:rPr>
              <a:t>It </a:t>
            </a:r>
            <a:r>
              <a:rPr sz="2800" spc="-175" dirty="0">
                <a:latin typeface="DejaVu Sans"/>
                <a:cs typeface="DejaVu Sans"/>
              </a:rPr>
              <a:t>can </a:t>
            </a:r>
            <a:r>
              <a:rPr sz="2800" spc="-220" dirty="0">
                <a:latin typeface="DejaVu Sans"/>
                <a:cs typeface="DejaVu Sans"/>
              </a:rPr>
              <a:t>stimulate </a:t>
            </a:r>
            <a:r>
              <a:rPr sz="2800" spc="-235" dirty="0">
                <a:latin typeface="DejaVu Sans"/>
                <a:cs typeface="DejaVu Sans"/>
              </a:rPr>
              <a:t>the </a:t>
            </a:r>
            <a:r>
              <a:rPr sz="2800" spc="-210" dirty="0">
                <a:latin typeface="DejaVu Sans"/>
                <a:cs typeface="DejaVu Sans"/>
              </a:rPr>
              <a:t>transport </a:t>
            </a:r>
            <a:r>
              <a:rPr sz="2800" spc="-185" dirty="0">
                <a:latin typeface="DejaVu Sans"/>
                <a:cs typeface="DejaVu Sans"/>
              </a:rPr>
              <a:t>of </a:t>
            </a:r>
            <a:r>
              <a:rPr sz="2800" spc="-160" dirty="0">
                <a:latin typeface="DejaVu Sans"/>
                <a:cs typeface="DejaVu Sans"/>
              </a:rPr>
              <a:t>glucose </a:t>
            </a:r>
            <a:r>
              <a:rPr sz="2800" spc="-434" dirty="0">
                <a:latin typeface="DejaVu Sans"/>
                <a:cs typeface="DejaVu Sans"/>
              </a:rPr>
              <a:t>into  </a:t>
            </a:r>
            <a:r>
              <a:rPr sz="2800" spc="-235" dirty="0">
                <a:latin typeface="DejaVu Sans"/>
                <a:cs typeface="DejaVu Sans"/>
              </a:rPr>
              <a:t>fat </a:t>
            </a:r>
            <a:r>
              <a:rPr sz="2800" spc="-200" dirty="0">
                <a:latin typeface="DejaVu Sans"/>
                <a:cs typeface="DejaVu Sans"/>
              </a:rPr>
              <a:t>and </a:t>
            </a:r>
            <a:r>
              <a:rPr sz="2800" spc="-190" dirty="0">
                <a:latin typeface="DejaVu Sans"/>
                <a:cs typeface="DejaVu Sans"/>
              </a:rPr>
              <a:t>muscle</a:t>
            </a:r>
            <a:r>
              <a:rPr sz="2800" spc="85" dirty="0">
                <a:latin typeface="DejaVu Sans"/>
                <a:cs typeface="DejaVu Sans"/>
              </a:rPr>
              <a:t> </a:t>
            </a:r>
            <a:r>
              <a:rPr sz="2800" spc="-135" dirty="0">
                <a:latin typeface="DejaVu Sans"/>
                <a:cs typeface="DejaVu Sans"/>
              </a:rPr>
              <a:t>cells.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DejaVu Sans"/>
              <a:cs typeface="DejaVu Sans"/>
            </a:endParaRPr>
          </a:p>
          <a:p>
            <a:pPr marL="410845" algn="ctr">
              <a:lnSpc>
                <a:spcPct val="100000"/>
              </a:lnSpc>
            </a:pPr>
            <a:r>
              <a:rPr sz="1650" spc="95" dirty="0">
                <a:solidFill>
                  <a:srgbClr val="DF752E"/>
                </a:solidFill>
                <a:latin typeface="DejaVu Sans"/>
                <a:cs typeface="DejaVu Sans"/>
              </a:rPr>
              <a:t></a:t>
            </a:r>
            <a:r>
              <a:rPr sz="2800" spc="95" dirty="0">
                <a:latin typeface="DejaVu Sans"/>
                <a:cs typeface="DejaVu Sans"/>
              </a:rPr>
              <a:t>It </a:t>
            </a:r>
            <a:r>
              <a:rPr sz="2800" spc="-175" dirty="0">
                <a:latin typeface="DejaVu Sans"/>
                <a:cs typeface="DejaVu Sans"/>
              </a:rPr>
              <a:t>can </a:t>
            </a:r>
            <a:r>
              <a:rPr sz="2800" spc="-220" dirty="0">
                <a:latin typeface="DejaVu Sans"/>
                <a:cs typeface="DejaVu Sans"/>
              </a:rPr>
              <a:t>stimulate </a:t>
            </a:r>
            <a:r>
              <a:rPr sz="2800" spc="-235" dirty="0">
                <a:latin typeface="DejaVu Sans"/>
                <a:cs typeface="DejaVu Sans"/>
              </a:rPr>
              <a:t>the </a:t>
            </a:r>
            <a:r>
              <a:rPr sz="2800" spc="-185" dirty="0">
                <a:latin typeface="DejaVu Sans"/>
                <a:cs typeface="DejaVu Sans"/>
              </a:rPr>
              <a:t>storage </a:t>
            </a:r>
            <a:r>
              <a:rPr sz="2800" spc="-180" dirty="0">
                <a:latin typeface="DejaVu Sans"/>
                <a:cs typeface="DejaVu Sans"/>
              </a:rPr>
              <a:t>of </a:t>
            </a:r>
            <a:r>
              <a:rPr sz="2800" spc="-160" dirty="0">
                <a:latin typeface="DejaVu Sans"/>
                <a:cs typeface="DejaVu Sans"/>
              </a:rPr>
              <a:t>glucose </a:t>
            </a:r>
            <a:r>
              <a:rPr sz="2800" spc="-190" dirty="0">
                <a:latin typeface="DejaVu Sans"/>
                <a:cs typeface="DejaVu Sans"/>
              </a:rPr>
              <a:t>in</a:t>
            </a:r>
            <a:r>
              <a:rPr sz="2800" spc="125" dirty="0">
                <a:latin typeface="DejaVu Sans"/>
                <a:cs typeface="DejaVu Sans"/>
              </a:rPr>
              <a:t> </a:t>
            </a:r>
            <a:r>
              <a:rPr sz="2800" spc="-235" dirty="0">
                <a:latin typeface="DejaVu Sans"/>
                <a:cs typeface="DejaVu Sans"/>
              </a:rPr>
              <a:t>the</a:t>
            </a:r>
            <a:endParaRPr sz="2800">
              <a:latin typeface="DejaVu Sans"/>
              <a:cs typeface="DejaVu Sans"/>
            </a:endParaRPr>
          </a:p>
          <a:p>
            <a:pPr marL="598805" algn="ctr">
              <a:lnSpc>
                <a:spcPct val="100000"/>
              </a:lnSpc>
            </a:pPr>
            <a:r>
              <a:rPr sz="2800" spc="-245" dirty="0">
                <a:latin typeface="DejaVu Sans"/>
                <a:cs typeface="DejaVu Sans"/>
              </a:rPr>
              <a:t>form </a:t>
            </a:r>
            <a:r>
              <a:rPr sz="2800" spc="-185" dirty="0">
                <a:latin typeface="DejaVu Sans"/>
                <a:cs typeface="DejaVu Sans"/>
              </a:rPr>
              <a:t>of</a:t>
            </a:r>
            <a:r>
              <a:rPr sz="2800" spc="10" dirty="0">
                <a:latin typeface="DejaVu Sans"/>
                <a:cs typeface="DejaVu Sans"/>
              </a:rPr>
              <a:t> </a:t>
            </a:r>
            <a:r>
              <a:rPr sz="2800" spc="-185" dirty="0">
                <a:latin typeface="DejaVu Sans"/>
                <a:cs typeface="DejaVu Sans"/>
              </a:rPr>
              <a:t>glycogen.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5994" y="52781"/>
            <a:ext cx="30759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P</a:t>
            </a:r>
            <a:r>
              <a:rPr spc="-225" dirty="0"/>
              <a:t>A</a:t>
            </a:r>
            <a:r>
              <a:rPr spc="-5" dirty="0"/>
              <a:t>THOP</a:t>
            </a:r>
            <a:r>
              <a:rPr spc="-15" dirty="0"/>
              <a:t>H</a:t>
            </a:r>
            <a:r>
              <a:rPr spc="105" dirty="0"/>
              <a:t>Y</a:t>
            </a:r>
            <a:r>
              <a:rPr spc="95" dirty="0"/>
              <a:t>S</a:t>
            </a:r>
            <a:r>
              <a:rPr spc="-20" dirty="0"/>
              <a:t>I</a:t>
            </a:r>
            <a:r>
              <a:rPr spc="-40" dirty="0"/>
              <a:t>O</a:t>
            </a:r>
            <a:r>
              <a:rPr spc="-5" dirty="0"/>
              <a:t>LO</a:t>
            </a:r>
            <a:r>
              <a:rPr dirty="0"/>
              <a:t>G</a:t>
            </a:r>
            <a:r>
              <a:rPr spc="135" dirty="0"/>
              <a:t>Y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847844" y="990600"/>
            <a:ext cx="3610355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1769" y="1092453"/>
            <a:ext cx="7833359" cy="547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marR="3672204" indent="-144780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30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Insulin </a:t>
            </a:r>
            <a:r>
              <a:rPr sz="2400" spc="-95" dirty="0">
                <a:latin typeface="DejaVu Sans"/>
                <a:cs typeface="DejaVu Sans"/>
              </a:rPr>
              <a:t>is </a:t>
            </a:r>
            <a:r>
              <a:rPr sz="2400" spc="-145" dirty="0">
                <a:latin typeface="DejaVu Sans"/>
                <a:cs typeface="DejaVu Sans"/>
              </a:rPr>
              <a:t>released </a:t>
            </a:r>
            <a:r>
              <a:rPr sz="2400" spc="-185" dirty="0">
                <a:latin typeface="DejaVu Sans"/>
                <a:cs typeface="DejaVu Sans"/>
              </a:rPr>
              <a:t>into </a:t>
            </a:r>
            <a:r>
              <a:rPr sz="2400" spc="-204" dirty="0">
                <a:latin typeface="DejaVu Sans"/>
                <a:cs typeface="DejaVu Sans"/>
              </a:rPr>
              <a:t>the  </a:t>
            </a:r>
            <a:r>
              <a:rPr sz="2400" spc="-160" dirty="0">
                <a:latin typeface="DejaVu Sans"/>
                <a:cs typeface="DejaVu Sans"/>
              </a:rPr>
              <a:t>blood </a:t>
            </a:r>
            <a:r>
              <a:rPr sz="2400" spc="-204" dirty="0">
                <a:latin typeface="DejaVu Sans"/>
                <a:cs typeface="DejaVu Sans"/>
              </a:rPr>
              <a:t>by </a:t>
            </a:r>
            <a:r>
              <a:rPr sz="2400" u="heavy" spc="-19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beta </a:t>
            </a:r>
            <a:r>
              <a:rPr sz="2400" u="heavy" spc="-12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cells</a:t>
            </a:r>
            <a:r>
              <a:rPr sz="2400" spc="155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400" spc="-120" dirty="0">
                <a:latin typeface="DejaVu Sans"/>
                <a:cs typeface="DejaVu Sans"/>
              </a:rPr>
              <a:t>(β-cells),</a:t>
            </a:r>
            <a:endParaRPr sz="2400">
              <a:latin typeface="DejaVu Sans"/>
              <a:cs typeface="DejaVu Sans"/>
            </a:endParaRPr>
          </a:p>
          <a:p>
            <a:pPr marL="165100" marR="3471545" indent="-635" algn="ctr">
              <a:lnSpc>
                <a:spcPct val="100000"/>
              </a:lnSpc>
            </a:pPr>
            <a:r>
              <a:rPr sz="2400" spc="-175" dirty="0">
                <a:latin typeface="DejaVu Sans"/>
                <a:cs typeface="DejaVu Sans"/>
                <a:hlinkClick r:id="rId4"/>
              </a:rPr>
              <a:t>found </a:t>
            </a:r>
            <a:r>
              <a:rPr sz="2400" spc="-160" dirty="0">
                <a:latin typeface="DejaVu Sans"/>
                <a:cs typeface="DejaVu Sans"/>
                <a:hlinkClick r:id="rId4"/>
              </a:rPr>
              <a:t>in </a:t>
            </a:r>
            <a:r>
              <a:rPr sz="2400" spc="-200" dirty="0">
                <a:latin typeface="DejaVu Sans"/>
                <a:cs typeface="DejaVu Sans"/>
                <a:hlinkClick r:id="rId4"/>
              </a:rPr>
              <a:t>the </a:t>
            </a:r>
            <a:r>
              <a:rPr sz="24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islets </a:t>
            </a: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of </a:t>
            </a:r>
            <a:r>
              <a:rPr sz="2400" spc="-155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400" u="heavy" spc="-1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Langerhans</a:t>
            </a:r>
            <a:r>
              <a:rPr sz="2400" spc="-145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400" spc="-165" dirty="0">
                <a:latin typeface="DejaVu Sans"/>
                <a:cs typeface="DejaVu Sans"/>
                <a:hlinkClick r:id="rId4"/>
              </a:rPr>
              <a:t>in </a:t>
            </a:r>
            <a:r>
              <a:rPr sz="2400" spc="-200" dirty="0">
                <a:latin typeface="DejaVu Sans"/>
                <a:cs typeface="DejaVu Sans"/>
                <a:hlinkClick r:id="rId4"/>
              </a:rPr>
              <a:t>the </a:t>
            </a:r>
            <a:r>
              <a:rPr sz="2400" spc="-140" dirty="0">
                <a:latin typeface="DejaVu Sans"/>
                <a:cs typeface="DejaVu Sans"/>
                <a:hlinkClick r:id="rId4"/>
              </a:rPr>
              <a:t>pan</a:t>
            </a:r>
            <a:r>
              <a:rPr sz="2400" spc="-140" dirty="0">
                <a:latin typeface="DejaVu Sans"/>
                <a:cs typeface="DejaVu Sans"/>
              </a:rPr>
              <a:t>creas, </a:t>
            </a:r>
            <a:r>
              <a:rPr sz="2400" spc="-165" dirty="0">
                <a:latin typeface="DejaVu Sans"/>
                <a:cs typeface="DejaVu Sans"/>
              </a:rPr>
              <a:t>in  </a:t>
            </a:r>
            <a:r>
              <a:rPr sz="2400" spc="-140" dirty="0">
                <a:latin typeface="DejaVu Sans"/>
                <a:cs typeface="DejaVu Sans"/>
              </a:rPr>
              <a:t>response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50" dirty="0">
                <a:latin typeface="DejaVu Sans"/>
                <a:cs typeface="DejaVu Sans"/>
              </a:rPr>
              <a:t>rising </a:t>
            </a:r>
            <a:r>
              <a:rPr sz="2400" spc="-140" dirty="0">
                <a:latin typeface="DejaVu Sans"/>
                <a:cs typeface="DejaVu Sans"/>
              </a:rPr>
              <a:t>levels </a:t>
            </a:r>
            <a:r>
              <a:rPr sz="2400" spc="-160" dirty="0">
                <a:latin typeface="DejaVu Sans"/>
                <a:cs typeface="DejaVu Sans"/>
              </a:rPr>
              <a:t>of  blood </a:t>
            </a:r>
            <a:r>
              <a:rPr sz="2400" spc="-135" dirty="0">
                <a:latin typeface="DejaVu Sans"/>
                <a:cs typeface="DejaVu Sans"/>
              </a:rPr>
              <a:t>glucose, </a:t>
            </a:r>
            <a:r>
              <a:rPr sz="2400" spc="-175" dirty="0">
                <a:latin typeface="DejaVu Sans"/>
                <a:cs typeface="DejaVu Sans"/>
              </a:rPr>
              <a:t>typically </a:t>
            </a:r>
            <a:r>
              <a:rPr sz="2400" spc="-185" dirty="0">
                <a:latin typeface="DejaVu Sans"/>
                <a:cs typeface="DejaVu Sans"/>
              </a:rPr>
              <a:t>after  </a:t>
            </a:r>
            <a:r>
              <a:rPr sz="2400" spc="-170" dirty="0">
                <a:latin typeface="DejaVu Sans"/>
                <a:cs typeface="DejaVu Sans"/>
              </a:rPr>
              <a:t>eating.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200">
              <a:latin typeface="DejaVu Sans"/>
              <a:cs typeface="DejaVu Sans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spc="75" dirty="0">
                <a:solidFill>
                  <a:srgbClr val="E75C00"/>
                </a:solidFill>
                <a:latin typeface="DejaVu Sans"/>
                <a:cs typeface="DejaVu Sans"/>
              </a:rPr>
              <a:t></a:t>
            </a:r>
            <a:r>
              <a:rPr sz="2400" spc="75" dirty="0">
                <a:latin typeface="DejaVu Sans"/>
                <a:cs typeface="DejaVu Sans"/>
              </a:rPr>
              <a:t>Lower </a:t>
            </a:r>
            <a:r>
              <a:rPr sz="2400" spc="-140" dirty="0">
                <a:latin typeface="DejaVu Sans"/>
                <a:cs typeface="DejaVu Sans"/>
              </a:rPr>
              <a:t>glucose levels </a:t>
            </a:r>
            <a:r>
              <a:rPr sz="2400" spc="-165" dirty="0">
                <a:latin typeface="DejaVu Sans"/>
                <a:cs typeface="DejaVu Sans"/>
              </a:rPr>
              <a:t>result in </a:t>
            </a:r>
            <a:r>
              <a:rPr sz="2400" spc="-145" dirty="0">
                <a:latin typeface="DejaVu Sans"/>
                <a:cs typeface="DejaVu Sans"/>
              </a:rPr>
              <a:t>decreased </a:t>
            </a:r>
            <a:r>
              <a:rPr sz="2400" spc="-150" dirty="0">
                <a:latin typeface="DejaVu Sans"/>
                <a:cs typeface="DejaVu Sans"/>
              </a:rPr>
              <a:t>insulin </a:t>
            </a:r>
            <a:r>
              <a:rPr sz="2400" spc="-340" dirty="0">
                <a:latin typeface="DejaVu Sans"/>
                <a:cs typeface="DejaVu Sans"/>
              </a:rPr>
              <a:t>release  </a:t>
            </a:r>
            <a:r>
              <a:rPr sz="2400" spc="-210" dirty="0">
                <a:latin typeface="DejaVu Sans"/>
                <a:cs typeface="DejaVu Sans"/>
              </a:rPr>
              <a:t>from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90" dirty="0">
                <a:latin typeface="DejaVu Sans"/>
                <a:cs typeface="DejaVu Sans"/>
              </a:rPr>
              <a:t>beta </a:t>
            </a:r>
            <a:r>
              <a:rPr sz="2400" spc="-120" dirty="0">
                <a:latin typeface="DejaVu Sans"/>
                <a:cs typeface="DejaVu Sans"/>
              </a:rPr>
              <a:t>cells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50" dirty="0">
                <a:latin typeface="DejaVu Sans"/>
                <a:cs typeface="DejaVu Sans"/>
              </a:rPr>
              <a:t>results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200" dirty="0">
                <a:latin typeface="DejaVu Sans"/>
                <a:cs typeface="DejaVu Sans"/>
              </a:rPr>
              <a:t>the </a:t>
            </a:r>
            <a:r>
              <a:rPr sz="2400" spc="-180" dirty="0">
                <a:latin typeface="DejaVu Sans"/>
                <a:cs typeface="DejaVu Sans"/>
              </a:rPr>
              <a:t>breakdown </a:t>
            </a:r>
            <a:r>
              <a:rPr sz="2400" spc="-160" dirty="0">
                <a:latin typeface="DejaVu Sans"/>
                <a:cs typeface="DejaVu Sans"/>
              </a:rPr>
              <a:t>of  </a:t>
            </a:r>
            <a:r>
              <a:rPr sz="2400" spc="-170" dirty="0">
                <a:latin typeface="DejaVu Sans"/>
                <a:cs typeface="DejaVu Sans"/>
              </a:rPr>
              <a:t>glycogen </a:t>
            </a:r>
            <a:r>
              <a:rPr sz="2400" spc="-204" dirty="0">
                <a:latin typeface="DejaVu Sans"/>
                <a:cs typeface="DejaVu Sans"/>
              </a:rPr>
              <a:t>to</a:t>
            </a:r>
            <a:r>
              <a:rPr sz="2400" spc="-15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glucose.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DejaVu Sans"/>
              <a:cs typeface="DejaVu Sans"/>
            </a:endParaRPr>
          </a:p>
          <a:p>
            <a:pPr marL="88900" marR="89535" indent="1027430">
              <a:lnSpc>
                <a:spcPct val="100000"/>
              </a:lnSpc>
            </a:pPr>
            <a:r>
              <a:rPr sz="2400" spc="155" dirty="0">
                <a:solidFill>
                  <a:srgbClr val="E75C00"/>
                </a:solidFill>
                <a:latin typeface="DejaVu Sans"/>
                <a:cs typeface="DejaVu Sans"/>
              </a:rPr>
              <a:t></a:t>
            </a:r>
            <a:r>
              <a:rPr sz="2400" spc="155" dirty="0">
                <a:latin typeface="DejaVu Sans"/>
                <a:cs typeface="DejaVu Sans"/>
              </a:rPr>
              <a:t>This </a:t>
            </a:r>
            <a:r>
              <a:rPr sz="2400" spc="-125" dirty="0">
                <a:latin typeface="DejaVu Sans"/>
                <a:cs typeface="DejaVu Sans"/>
              </a:rPr>
              <a:t>process </a:t>
            </a:r>
            <a:r>
              <a:rPr sz="2400" spc="-95" dirty="0">
                <a:latin typeface="DejaVu Sans"/>
                <a:cs typeface="DejaVu Sans"/>
              </a:rPr>
              <a:t>is </a:t>
            </a:r>
            <a:r>
              <a:rPr sz="2400" spc="-195" dirty="0">
                <a:latin typeface="DejaVu Sans"/>
                <a:cs typeface="DejaVu Sans"/>
              </a:rPr>
              <a:t>mainly </a:t>
            </a:r>
            <a:r>
              <a:rPr sz="2400" spc="-165" dirty="0">
                <a:latin typeface="DejaVu Sans"/>
                <a:cs typeface="DejaVu Sans"/>
              </a:rPr>
              <a:t>controlled </a:t>
            </a:r>
            <a:r>
              <a:rPr sz="2400" spc="-204" dirty="0">
                <a:latin typeface="DejaVu Sans"/>
                <a:cs typeface="DejaVu Sans"/>
              </a:rPr>
              <a:t>by the  </a:t>
            </a:r>
            <a:r>
              <a:rPr sz="2400" spc="-190" dirty="0">
                <a:latin typeface="DejaVu Sans"/>
                <a:cs typeface="DejaVu Sans"/>
              </a:rPr>
              <a:t>hormone </a:t>
            </a: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glucagon</a:t>
            </a:r>
            <a:r>
              <a:rPr sz="2400" spc="-155" dirty="0">
                <a:latin typeface="DejaVu Sans"/>
                <a:cs typeface="DejaVu Sans"/>
              </a:rPr>
              <a:t>, </a:t>
            </a:r>
            <a:r>
              <a:rPr sz="2400" spc="-175" dirty="0">
                <a:latin typeface="DejaVu Sans"/>
                <a:cs typeface="DejaVu Sans"/>
              </a:rPr>
              <a:t>which </a:t>
            </a:r>
            <a:r>
              <a:rPr sz="2400" spc="-145" dirty="0">
                <a:latin typeface="DejaVu Sans"/>
                <a:cs typeface="DejaVu Sans"/>
              </a:rPr>
              <a:t>acts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60" dirty="0">
                <a:latin typeface="DejaVu Sans"/>
                <a:cs typeface="DejaVu Sans"/>
              </a:rPr>
              <a:t>opposite </a:t>
            </a:r>
            <a:r>
              <a:rPr sz="2400" spc="-200" dirty="0">
                <a:latin typeface="DejaVu Sans"/>
                <a:cs typeface="DejaVu Sans"/>
              </a:rPr>
              <a:t>manner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to</a:t>
            </a:r>
            <a:endParaRPr sz="2400">
              <a:latin typeface="DejaVu Sans"/>
              <a:cs typeface="DejaVu Sans"/>
            </a:endParaRPr>
          </a:p>
          <a:p>
            <a:pPr marL="3440429">
              <a:lnSpc>
                <a:spcPct val="100000"/>
              </a:lnSpc>
            </a:pPr>
            <a:r>
              <a:rPr sz="2400" spc="-145" dirty="0">
                <a:latin typeface="DejaVu Sans"/>
                <a:cs typeface="DejaVu Sans"/>
              </a:rPr>
              <a:t>insulin.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5407"/>
            <a:ext cx="22294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CONTEN</a:t>
            </a:r>
            <a:r>
              <a:rPr sz="3000" spc="5" dirty="0"/>
              <a:t>T</a:t>
            </a:r>
            <a:r>
              <a:rPr sz="3000" spc="-40" dirty="0"/>
              <a:t>S: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83540" y="1019302"/>
            <a:ext cx="4526915" cy="5619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25" dirty="0">
                <a:latin typeface="DejaVu Sans"/>
                <a:cs typeface="DejaVu Sans"/>
              </a:rPr>
              <a:t>INTRODUCTION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85" dirty="0">
                <a:latin typeface="DejaVu Sans"/>
                <a:cs typeface="DejaVu Sans"/>
              </a:rPr>
              <a:t>TYPES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-12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5" dirty="0">
                <a:latin typeface="DejaVu Sans"/>
                <a:cs typeface="DejaVu Sans"/>
              </a:rPr>
              <a:t>SIGN </a:t>
            </a:r>
            <a:r>
              <a:rPr sz="2400" spc="-80" dirty="0">
                <a:latin typeface="DejaVu Sans"/>
                <a:cs typeface="DejaVu Sans"/>
              </a:rPr>
              <a:t>AND </a:t>
            </a:r>
            <a:r>
              <a:rPr sz="2400" spc="25" dirty="0">
                <a:latin typeface="DejaVu Sans"/>
                <a:cs typeface="DejaVu Sans"/>
              </a:rPr>
              <a:t>SYMPTOMS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5" dirty="0">
                <a:latin typeface="DejaVu Sans"/>
                <a:cs typeface="DejaVu Sans"/>
              </a:rPr>
              <a:t>COMPLICATIONS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5" dirty="0">
                <a:latin typeface="DejaVu Sans"/>
                <a:cs typeface="DejaVu Sans"/>
              </a:rPr>
              <a:t>PATHOPHYSIOLOGY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-29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5" dirty="0">
                <a:latin typeface="DejaVu Sans"/>
                <a:cs typeface="DejaVu Sans"/>
              </a:rPr>
              <a:t>ORAL </a:t>
            </a:r>
            <a:r>
              <a:rPr sz="2400" spc="-40" dirty="0">
                <a:latin typeface="DejaVu Sans"/>
                <a:cs typeface="DejaVu Sans"/>
              </a:rPr>
              <a:t>MANIFESTATION </a:t>
            </a:r>
            <a:r>
              <a:rPr sz="2400" spc="-80" dirty="0">
                <a:latin typeface="DejaVu Sans"/>
                <a:cs typeface="DejaVu Sans"/>
              </a:rPr>
              <a:t>AND</a:t>
            </a:r>
            <a:endParaRPr sz="2400">
              <a:latin typeface="DejaVu Sans"/>
              <a:cs typeface="DejaVu Sans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DejaVu Sans"/>
                <a:cs typeface="DejaVu Sans"/>
              </a:rPr>
              <a:t>COMPLICATION</a:t>
            </a:r>
            <a:endParaRPr sz="2400">
              <a:latin typeface="DejaVu Sans"/>
              <a:cs typeface="DejaVu Sans"/>
            </a:endParaRPr>
          </a:p>
          <a:p>
            <a:pPr marL="1096010" marR="794385" indent="-1083945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60" dirty="0">
                <a:latin typeface="DejaVu Sans"/>
                <a:cs typeface="DejaVu Sans"/>
              </a:rPr>
              <a:t>DENTAL </a:t>
            </a:r>
            <a:r>
              <a:rPr sz="2400" spc="-125" dirty="0">
                <a:latin typeface="DejaVu Sans"/>
                <a:cs typeface="DejaVu Sans"/>
              </a:rPr>
              <a:t>MANAGEMENT  </a:t>
            </a:r>
            <a:r>
              <a:rPr sz="2400" spc="-30" dirty="0">
                <a:latin typeface="DejaVu Sans"/>
                <a:cs typeface="DejaVu Sans"/>
              </a:rPr>
              <a:t>CONSIDERATION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4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-10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40" dirty="0">
                <a:latin typeface="DejaVu Sans"/>
                <a:cs typeface="DejaVu Sans"/>
              </a:rPr>
              <a:t>EMERGENCY </a:t>
            </a:r>
            <a:r>
              <a:rPr sz="2400" spc="-114" dirty="0">
                <a:latin typeface="DejaVu Sans"/>
                <a:cs typeface="DejaVu Sans"/>
              </a:rPr>
              <a:t>MANAGEMENT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6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20" dirty="0">
                <a:latin typeface="DejaVu Sans"/>
                <a:cs typeface="DejaVu Sans"/>
              </a:rPr>
              <a:t>DIAGNOSIS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6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20" dirty="0">
                <a:latin typeface="DejaVu Sans"/>
                <a:cs typeface="DejaVu Sans"/>
              </a:rPr>
              <a:t>TREATMENT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55" dirty="0">
                <a:latin typeface="DejaVu Sans"/>
                <a:cs typeface="DejaVu Sans"/>
              </a:rPr>
              <a:t>REFERENCE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8676" y="836675"/>
            <a:ext cx="2604516" cy="465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59207"/>
            <a:ext cx="30727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41477" y="711454"/>
            <a:ext cx="8002905" cy="55499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10" dirty="0">
                <a:latin typeface="DejaVu Sans"/>
                <a:cs typeface="DejaVu Sans"/>
              </a:rPr>
              <a:t>If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215" dirty="0">
                <a:latin typeface="DejaVu Sans"/>
                <a:cs typeface="DejaVu Sans"/>
              </a:rPr>
              <a:t>amount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50" dirty="0">
                <a:latin typeface="DejaVu Sans"/>
                <a:cs typeface="DejaVu Sans"/>
              </a:rPr>
              <a:t>insulin </a:t>
            </a:r>
            <a:r>
              <a:rPr sz="2400" spc="-155" dirty="0">
                <a:latin typeface="DejaVu Sans"/>
                <a:cs typeface="DejaVu Sans"/>
              </a:rPr>
              <a:t>available </a:t>
            </a:r>
            <a:r>
              <a:rPr sz="2400" spc="-95" dirty="0">
                <a:latin typeface="DejaVu Sans"/>
                <a:cs typeface="DejaVu Sans"/>
              </a:rPr>
              <a:t>is</a:t>
            </a:r>
            <a:r>
              <a:rPr sz="2400" spc="-340" dirty="0"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insufficient</a:t>
            </a:r>
            <a:endParaRPr sz="24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10" dirty="0">
                <a:latin typeface="DejaVu Sans"/>
                <a:cs typeface="DejaVu Sans"/>
              </a:rPr>
              <a:t>If </a:t>
            </a:r>
            <a:r>
              <a:rPr sz="2400" spc="-120" dirty="0">
                <a:latin typeface="DejaVu Sans"/>
                <a:cs typeface="DejaVu Sans"/>
              </a:rPr>
              <a:t>cells </a:t>
            </a:r>
            <a:r>
              <a:rPr sz="2400" spc="-155" dirty="0">
                <a:latin typeface="DejaVu Sans"/>
                <a:cs typeface="DejaVu Sans"/>
              </a:rPr>
              <a:t>respond </a:t>
            </a:r>
            <a:r>
              <a:rPr sz="2400" spc="-170" dirty="0">
                <a:latin typeface="DejaVu Sans"/>
                <a:cs typeface="DejaVu Sans"/>
              </a:rPr>
              <a:t>poorly </a:t>
            </a:r>
            <a:r>
              <a:rPr sz="2400" spc="-204" dirty="0">
                <a:latin typeface="DejaVu Sans"/>
                <a:cs typeface="DejaVu Sans"/>
              </a:rPr>
              <a:t>to the </a:t>
            </a:r>
            <a:r>
              <a:rPr sz="2400" spc="-165" dirty="0">
                <a:latin typeface="DejaVu Sans"/>
                <a:cs typeface="DejaVu Sans"/>
              </a:rPr>
              <a:t>effects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-375" dirty="0">
                <a:latin typeface="DejaVu Sans"/>
                <a:cs typeface="DejaVu Sans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insulin</a:t>
            </a:r>
            <a:endParaRPr sz="24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10" dirty="0">
                <a:latin typeface="DejaVu Sans"/>
                <a:cs typeface="DejaVu Sans"/>
              </a:rPr>
              <a:t>If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50" dirty="0">
                <a:latin typeface="DejaVu Sans"/>
                <a:cs typeface="DejaVu Sans"/>
              </a:rPr>
              <a:t>insulin </a:t>
            </a:r>
            <a:r>
              <a:rPr sz="2400" spc="-155" dirty="0">
                <a:latin typeface="DejaVu Sans"/>
                <a:cs typeface="DejaVu Sans"/>
              </a:rPr>
              <a:t>itself </a:t>
            </a:r>
            <a:r>
              <a:rPr sz="2400" spc="-95" dirty="0">
                <a:latin typeface="DejaVu Sans"/>
                <a:cs typeface="DejaVu Sans"/>
              </a:rPr>
              <a:t>is</a:t>
            </a:r>
            <a:r>
              <a:rPr sz="2400" spc="-565" dirty="0">
                <a:latin typeface="DejaVu Sans"/>
                <a:cs typeface="DejaVu Sans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defective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DejaVu Sans"/>
              <a:cs typeface="DejaVu Sans"/>
            </a:endParaRPr>
          </a:p>
          <a:p>
            <a:pPr algn="ctr">
              <a:lnSpc>
                <a:spcPts val="2735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35" dirty="0">
                <a:latin typeface="DejaVu Sans"/>
                <a:cs typeface="DejaVu Sans"/>
              </a:rPr>
              <a:t>Then </a:t>
            </a:r>
            <a:r>
              <a:rPr sz="2400" spc="-140" dirty="0">
                <a:latin typeface="DejaVu Sans"/>
                <a:cs typeface="DejaVu Sans"/>
              </a:rPr>
              <a:t>glucose </a:t>
            </a:r>
            <a:r>
              <a:rPr sz="2400" spc="-165" dirty="0">
                <a:latin typeface="DejaVu Sans"/>
                <a:cs typeface="DejaVu Sans"/>
              </a:rPr>
              <a:t>will </a:t>
            </a:r>
            <a:r>
              <a:rPr sz="2400" spc="-200" dirty="0">
                <a:latin typeface="DejaVu Sans"/>
                <a:cs typeface="DejaVu Sans"/>
              </a:rPr>
              <a:t>not </a:t>
            </a:r>
            <a:r>
              <a:rPr sz="2400" spc="-170" dirty="0">
                <a:latin typeface="DejaVu Sans"/>
                <a:cs typeface="DejaVu Sans"/>
              </a:rPr>
              <a:t>be </a:t>
            </a:r>
            <a:r>
              <a:rPr sz="2400" spc="-155" dirty="0">
                <a:latin typeface="DejaVu Sans"/>
                <a:cs typeface="DejaVu Sans"/>
              </a:rPr>
              <a:t>absorbed </a:t>
            </a:r>
            <a:r>
              <a:rPr sz="2400" spc="-175" dirty="0">
                <a:latin typeface="DejaVu Sans"/>
                <a:cs typeface="DejaVu Sans"/>
              </a:rPr>
              <a:t>properly </a:t>
            </a:r>
            <a:r>
              <a:rPr sz="2400" spc="-204" dirty="0">
                <a:latin typeface="DejaVu Sans"/>
                <a:cs typeface="DejaVu Sans"/>
              </a:rPr>
              <a:t>by the</a:t>
            </a:r>
            <a:r>
              <a:rPr sz="2400" spc="-155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body</a:t>
            </a:r>
            <a:endParaRPr sz="2400">
              <a:latin typeface="DejaVu Sans"/>
              <a:cs typeface="DejaVu Sans"/>
            </a:endParaRPr>
          </a:p>
          <a:p>
            <a:pPr marL="276225" algn="ctr">
              <a:lnSpc>
                <a:spcPts val="2735"/>
              </a:lnSpc>
            </a:pPr>
            <a:r>
              <a:rPr sz="2400" spc="-120" dirty="0">
                <a:latin typeface="DejaVu Sans"/>
                <a:cs typeface="DejaVu Sans"/>
              </a:rPr>
              <a:t>cells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DejaVu Sans"/>
              <a:cs typeface="DejaVu Sans"/>
            </a:endParaRPr>
          </a:p>
          <a:p>
            <a:pPr marL="546100" marR="5080" indent="-534035">
              <a:lnSpc>
                <a:spcPts val="259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10" dirty="0">
                <a:latin typeface="DejaVu Sans"/>
                <a:cs typeface="DejaVu Sans"/>
              </a:rPr>
              <a:t>The </a:t>
            </a:r>
            <a:r>
              <a:rPr sz="2400" spc="-204" dirty="0">
                <a:latin typeface="DejaVu Sans"/>
                <a:cs typeface="DejaVu Sans"/>
              </a:rPr>
              <a:t>net </a:t>
            </a:r>
            <a:r>
              <a:rPr sz="2400" spc="-185" dirty="0">
                <a:latin typeface="DejaVu Sans"/>
                <a:cs typeface="DejaVu Sans"/>
              </a:rPr>
              <a:t>effect </a:t>
            </a:r>
            <a:r>
              <a:rPr sz="2400" spc="-95" dirty="0">
                <a:latin typeface="DejaVu Sans"/>
                <a:cs typeface="DejaVu Sans"/>
              </a:rPr>
              <a:t>is </a:t>
            </a:r>
            <a:r>
              <a:rPr sz="2400" spc="-170" dirty="0">
                <a:latin typeface="DejaVu Sans"/>
                <a:cs typeface="DejaVu Sans"/>
              </a:rPr>
              <a:t>persistently </a:t>
            </a:r>
            <a:r>
              <a:rPr sz="2400" spc="-180" dirty="0">
                <a:latin typeface="DejaVu Sans"/>
                <a:cs typeface="DejaVu Sans"/>
              </a:rPr>
              <a:t>high </a:t>
            </a:r>
            <a:r>
              <a:rPr sz="2400" spc="-140" dirty="0">
                <a:latin typeface="DejaVu Sans"/>
                <a:cs typeface="DejaVu Sans"/>
              </a:rPr>
              <a:t>levels </a:t>
            </a:r>
            <a:r>
              <a:rPr sz="2400" spc="-160" dirty="0">
                <a:latin typeface="DejaVu Sans"/>
                <a:cs typeface="DejaVu Sans"/>
              </a:rPr>
              <a:t>of blood</a:t>
            </a:r>
            <a:r>
              <a:rPr sz="2400" spc="-245" dirty="0">
                <a:latin typeface="DejaVu Sans"/>
                <a:cs typeface="DejaVu Sans"/>
              </a:rPr>
              <a:t> </a:t>
            </a:r>
            <a:r>
              <a:rPr sz="2400" spc="-260" dirty="0">
                <a:latin typeface="DejaVu Sans"/>
                <a:cs typeface="DejaVu Sans"/>
              </a:rPr>
              <a:t>glucose,  </a:t>
            </a:r>
            <a:r>
              <a:rPr sz="2400" spc="-165" dirty="0">
                <a:latin typeface="DejaVu Sans"/>
                <a:cs typeface="DejaVu Sans"/>
              </a:rPr>
              <a:t>poor </a:t>
            </a:r>
            <a:r>
              <a:rPr sz="2400" spc="-180" dirty="0">
                <a:latin typeface="DejaVu Sans"/>
                <a:cs typeface="DejaVu Sans"/>
              </a:rPr>
              <a:t>protein </a:t>
            </a:r>
            <a:r>
              <a:rPr sz="2400" spc="-140" dirty="0">
                <a:latin typeface="DejaVu Sans"/>
                <a:cs typeface="DejaVu Sans"/>
              </a:rPr>
              <a:t>synthesis,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70" dirty="0">
                <a:latin typeface="DejaVu Sans"/>
                <a:cs typeface="DejaVu Sans"/>
              </a:rPr>
              <a:t>break </a:t>
            </a:r>
            <a:r>
              <a:rPr sz="2400" spc="-190" dirty="0">
                <a:latin typeface="DejaVu Sans"/>
                <a:cs typeface="DejaVu Sans"/>
              </a:rPr>
              <a:t>down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200" dirty="0">
                <a:latin typeface="DejaVu Sans"/>
                <a:cs typeface="DejaVu Sans"/>
              </a:rPr>
              <a:t>fat</a:t>
            </a:r>
            <a:r>
              <a:rPr sz="2400" spc="-160" dirty="0">
                <a:latin typeface="DejaVu Sans"/>
                <a:cs typeface="DejaVu Sans"/>
              </a:rPr>
              <a:t> storage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DejaVu Sans"/>
              <a:cs typeface="DejaVu Sans"/>
            </a:endParaRPr>
          </a:p>
          <a:p>
            <a:pPr marL="1270" algn="ctr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  <a:hlinkClick r:id="rId2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400" u="heavy" spc="-11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Acidosis</a:t>
            </a:r>
            <a:r>
              <a:rPr sz="2400" spc="-110" dirty="0">
                <a:latin typeface="DejaVu Sans"/>
                <a:cs typeface="DejaVu Sans"/>
              </a:rPr>
              <a:t>.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02608" y="2045207"/>
            <a:ext cx="330835" cy="788035"/>
            <a:chOff x="4102608" y="2045207"/>
            <a:chExt cx="330835" cy="788035"/>
          </a:xfrm>
        </p:grpSpPr>
        <p:sp>
          <p:nvSpPr>
            <p:cNvPr id="5" name="object 5"/>
            <p:cNvSpPr/>
            <p:nvPr/>
          </p:nvSpPr>
          <p:spPr>
            <a:xfrm>
              <a:off x="4115562" y="2058161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22860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152400" y="762000"/>
                  </a:lnTo>
                  <a:lnTo>
                    <a:pt x="304800" y="609600"/>
                  </a:lnTo>
                  <a:lnTo>
                    <a:pt x="228600" y="609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5562" y="2058161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0" y="609600"/>
                  </a:moveTo>
                  <a:lnTo>
                    <a:pt x="76200" y="609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609600"/>
                  </a:lnTo>
                  <a:lnTo>
                    <a:pt x="304800" y="609600"/>
                  </a:lnTo>
                  <a:lnTo>
                    <a:pt x="152400" y="762000"/>
                  </a:lnTo>
                  <a:lnTo>
                    <a:pt x="0" y="6096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102608" y="5398008"/>
            <a:ext cx="330835" cy="788035"/>
            <a:chOff x="4102608" y="5398008"/>
            <a:chExt cx="330835" cy="788035"/>
          </a:xfrm>
        </p:grpSpPr>
        <p:sp>
          <p:nvSpPr>
            <p:cNvPr id="8" name="object 8"/>
            <p:cNvSpPr/>
            <p:nvPr/>
          </p:nvSpPr>
          <p:spPr>
            <a:xfrm>
              <a:off x="4115562" y="5410962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22860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152400" y="762000"/>
                  </a:lnTo>
                  <a:lnTo>
                    <a:pt x="304800" y="609600"/>
                  </a:lnTo>
                  <a:lnTo>
                    <a:pt x="228600" y="609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5562" y="5410962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0" y="609600"/>
                  </a:moveTo>
                  <a:lnTo>
                    <a:pt x="76200" y="609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609600"/>
                  </a:lnTo>
                  <a:lnTo>
                    <a:pt x="304800" y="609600"/>
                  </a:lnTo>
                  <a:lnTo>
                    <a:pt x="152400" y="762000"/>
                  </a:lnTo>
                  <a:lnTo>
                    <a:pt x="0" y="6096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02608" y="3569208"/>
            <a:ext cx="330835" cy="788035"/>
            <a:chOff x="4102608" y="3569208"/>
            <a:chExt cx="330835" cy="788035"/>
          </a:xfrm>
        </p:grpSpPr>
        <p:sp>
          <p:nvSpPr>
            <p:cNvPr id="11" name="object 11"/>
            <p:cNvSpPr/>
            <p:nvPr/>
          </p:nvSpPr>
          <p:spPr>
            <a:xfrm>
              <a:off x="4115562" y="3582162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22860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152400" y="762000"/>
                  </a:lnTo>
                  <a:lnTo>
                    <a:pt x="304800" y="609600"/>
                  </a:lnTo>
                  <a:lnTo>
                    <a:pt x="228600" y="609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5562" y="3582162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0" y="609600"/>
                  </a:moveTo>
                  <a:lnTo>
                    <a:pt x="76200" y="609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609600"/>
                  </a:lnTo>
                  <a:lnTo>
                    <a:pt x="304800" y="609600"/>
                  </a:lnTo>
                  <a:lnTo>
                    <a:pt x="152400" y="762000"/>
                  </a:lnTo>
                  <a:lnTo>
                    <a:pt x="0" y="6096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5181"/>
            <a:ext cx="30727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51738" y="827278"/>
            <a:ext cx="748538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93090" marR="5080" indent="-581025">
              <a:lnSpc>
                <a:spcPts val="2590"/>
              </a:lnSpc>
              <a:spcBef>
                <a:spcPts val="42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60" dirty="0">
                <a:latin typeface="DejaVu Sans"/>
                <a:cs typeface="DejaVu Sans"/>
              </a:rPr>
              <a:t>When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40" dirty="0">
                <a:latin typeface="DejaVu Sans"/>
                <a:cs typeface="DejaVu Sans"/>
              </a:rPr>
              <a:t>glucose </a:t>
            </a:r>
            <a:r>
              <a:rPr sz="2400" spc="-175" dirty="0">
                <a:latin typeface="DejaVu Sans"/>
                <a:cs typeface="DejaVu Sans"/>
              </a:rPr>
              <a:t>concentration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200" dirty="0">
                <a:latin typeface="DejaVu Sans"/>
                <a:cs typeface="DejaVu Sans"/>
              </a:rPr>
              <a:t>the </a:t>
            </a:r>
            <a:r>
              <a:rPr sz="2400" spc="-160" dirty="0">
                <a:latin typeface="DejaVu Sans"/>
                <a:cs typeface="DejaVu Sans"/>
              </a:rPr>
              <a:t>blood</a:t>
            </a:r>
            <a:r>
              <a:rPr sz="2400" spc="-270" dirty="0">
                <a:latin typeface="DejaVu Sans"/>
                <a:cs typeface="DejaVu Sans"/>
              </a:rPr>
              <a:t> </a:t>
            </a:r>
            <a:r>
              <a:rPr sz="2400" spc="-315" dirty="0">
                <a:latin typeface="DejaVu Sans"/>
                <a:cs typeface="DejaVu Sans"/>
              </a:rPr>
              <a:t>remains  </a:t>
            </a:r>
            <a:r>
              <a:rPr sz="2400" spc="-180" dirty="0">
                <a:latin typeface="DejaVu Sans"/>
                <a:cs typeface="DejaVu Sans"/>
              </a:rPr>
              <a:t>high </a:t>
            </a:r>
            <a:r>
              <a:rPr sz="2400" spc="-175" dirty="0">
                <a:latin typeface="DejaVu Sans"/>
                <a:cs typeface="DejaVu Sans"/>
              </a:rPr>
              <a:t>over </a:t>
            </a:r>
            <a:r>
              <a:rPr sz="2400" spc="-200" dirty="0">
                <a:latin typeface="DejaVu Sans"/>
                <a:cs typeface="DejaVu Sans"/>
              </a:rPr>
              <a:t>time,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u="heavy" spc="-16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kidneys</a:t>
            </a:r>
            <a:r>
              <a:rPr sz="2400" spc="-165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will </a:t>
            </a:r>
            <a:r>
              <a:rPr sz="2400" spc="-155" dirty="0">
                <a:latin typeface="DejaVu Sans"/>
                <a:cs typeface="DejaVu Sans"/>
              </a:rPr>
              <a:t>reach </a:t>
            </a:r>
            <a:r>
              <a:rPr sz="2400" spc="-140" dirty="0">
                <a:latin typeface="DejaVu Sans"/>
                <a:cs typeface="DejaVu Sans"/>
              </a:rPr>
              <a:t>a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threshold</a:t>
            </a:r>
            <a:endParaRPr sz="2400">
              <a:latin typeface="DejaVu Sans"/>
              <a:cs typeface="DejaVu Sans"/>
            </a:endParaRPr>
          </a:p>
          <a:p>
            <a:pPr marL="1385570">
              <a:lnSpc>
                <a:spcPts val="2555"/>
              </a:lnSpc>
              <a:tabLst>
                <a:tab pos="4853305" algn="l"/>
              </a:tabLst>
            </a:pP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-90" dirty="0">
                <a:latin typeface="DejaVu Sans"/>
                <a:cs typeface="DejaVu Sans"/>
              </a:rPr>
              <a:t> </a:t>
            </a:r>
            <a:r>
              <a:rPr sz="2400" u="heavy" spc="-16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reabsorption</a:t>
            </a:r>
            <a:r>
              <a:rPr sz="2400" spc="-165" dirty="0">
                <a:solidFill>
                  <a:srgbClr val="D2601C"/>
                </a:solidFill>
                <a:latin typeface="DejaVu Sans"/>
                <a:cs typeface="DejaVu Sans"/>
              </a:rPr>
              <a:t>	</a:t>
            </a:r>
            <a:r>
              <a:rPr sz="2400" u="heavy" spc="-13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Glycosuria</a:t>
            </a:r>
            <a:r>
              <a:rPr sz="2400" spc="-130" dirty="0">
                <a:latin typeface="DejaVu Sans"/>
                <a:cs typeface="DejaVu Sans"/>
              </a:rPr>
              <a:t>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0734" y="3107563"/>
            <a:ext cx="679069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25194" marR="5080" indent="-913130">
              <a:lnSpc>
                <a:spcPts val="2590"/>
              </a:lnSpc>
              <a:spcBef>
                <a:spcPts val="425"/>
              </a:spcBef>
              <a:tabLst>
                <a:tab pos="3394710" algn="l"/>
              </a:tabLst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00" dirty="0">
                <a:latin typeface="DejaVu Sans"/>
                <a:cs typeface="DejaVu Sans"/>
              </a:rPr>
              <a:t>This </a:t>
            </a:r>
            <a:r>
              <a:rPr sz="2400" spc="-130" dirty="0">
                <a:latin typeface="DejaVu Sans"/>
                <a:cs typeface="DejaVu Sans"/>
              </a:rPr>
              <a:t>increases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osmotic </a:t>
            </a:r>
            <a:r>
              <a:rPr sz="2400" u="heavy" spc="-1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pressure</a:t>
            </a:r>
            <a:r>
              <a:rPr sz="2400" spc="-145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204" dirty="0">
                <a:latin typeface="DejaVu Sans"/>
                <a:cs typeface="DejaVu Sans"/>
              </a:rPr>
              <a:t>the</a:t>
            </a:r>
            <a:r>
              <a:rPr sz="2400" spc="-420" dirty="0">
                <a:latin typeface="DejaVu Sans"/>
                <a:cs typeface="DejaVu Sans"/>
              </a:rPr>
              <a:t> </a:t>
            </a:r>
            <a:r>
              <a:rPr sz="2400" spc="-375" dirty="0">
                <a:latin typeface="DejaVu Sans"/>
                <a:cs typeface="DejaVu Sans"/>
              </a:rPr>
              <a:t>urine  </a:t>
            </a:r>
            <a:r>
              <a:rPr sz="24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polyuria</a:t>
            </a:r>
            <a:r>
              <a:rPr sz="2400" spc="-170" dirty="0">
                <a:solidFill>
                  <a:srgbClr val="D2601C"/>
                </a:solidFill>
                <a:latin typeface="DejaVu Sans"/>
                <a:cs typeface="DejaVu Sans"/>
              </a:rPr>
              <a:t>	</a:t>
            </a:r>
            <a:r>
              <a:rPr sz="2400" spc="-145" dirty="0">
                <a:latin typeface="DejaVu Sans"/>
                <a:cs typeface="DejaVu Sans"/>
              </a:rPr>
              <a:t>increased </a:t>
            </a:r>
            <a:r>
              <a:rPr sz="2400" spc="-170" dirty="0">
                <a:latin typeface="DejaVu Sans"/>
                <a:cs typeface="DejaVu Sans"/>
              </a:rPr>
              <a:t>fluid</a:t>
            </a:r>
            <a:r>
              <a:rPr sz="2400" spc="-35" dirty="0">
                <a:latin typeface="DejaVu Sans"/>
                <a:cs typeface="DejaVu Sans"/>
              </a:rPr>
              <a:t> </a:t>
            </a:r>
            <a:r>
              <a:rPr sz="2400" spc="-95" dirty="0">
                <a:latin typeface="DejaVu Sans"/>
                <a:cs typeface="DejaVu Sans"/>
              </a:rPr>
              <a:t>loss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62" y="5058232"/>
            <a:ext cx="7430134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1650" spc="844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20" dirty="0">
                <a:latin typeface="DejaVu Sans"/>
                <a:cs typeface="DejaVu Sans"/>
              </a:rPr>
              <a:t>Lost </a:t>
            </a:r>
            <a:r>
              <a:rPr sz="2400" spc="-160" dirty="0">
                <a:latin typeface="DejaVu Sans"/>
                <a:cs typeface="DejaVu Sans"/>
              </a:rPr>
              <a:t>blood </a:t>
            </a:r>
            <a:r>
              <a:rPr sz="2400" spc="-195" dirty="0">
                <a:latin typeface="DejaVu Sans"/>
                <a:cs typeface="DejaVu Sans"/>
              </a:rPr>
              <a:t>volume </a:t>
            </a:r>
            <a:r>
              <a:rPr sz="2400" spc="-165" dirty="0">
                <a:latin typeface="DejaVu Sans"/>
                <a:cs typeface="DejaVu Sans"/>
              </a:rPr>
              <a:t>will be </a:t>
            </a:r>
            <a:r>
              <a:rPr sz="2400" spc="-160" dirty="0">
                <a:latin typeface="DejaVu Sans"/>
                <a:cs typeface="DejaVu Sans"/>
              </a:rPr>
              <a:t>replaced </a:t>
            </a:r>
            <a:r>
              <a:rPr sz="2400" spc="-170" dirty="0">
                <a:latin typeface="DejaVu Sans"/>
                <a:cs typeface="DejaVu Sans"/>
              </a:rPr>
              <a:t>osmotically</a:t>
            </a:r>
            <a:r>
              <a:rPr sz="2400" spc="-290" dirty="0">
                <a:latin typeface="DejaVu Sans"/>
                <a:cs typeface="DejaVu Sans"/>
              </a:rPr>
              <a:t> </a:t>
            </a:r>
            <a:r>
              <a:rPr sz="2400" spc="-210" dirty="0">
                <a:latin typeface="DejaVu Sans"/>
                <a:cs typeface="DejaVu Sans"/>
              </a:rPr>
              <a:t>from</a:t>
            </a:r>
            <a:endParaRPr sz="2400">
              <a:latin typeface="DejaVu Sans"/>
              <a:cs typeface="DejaVu Sans"/>
            </a:endParaRPr>
          </a:p>
          <a:p>
            <a:pPr marL="2036445" marR="5080" indent="-1925320">
              <a:lnSpc>
                <a:spcPts val="2590"/>
              </a:lnSpc>
              <a:spcBef>
                <a:spcPts val="185"/>
              </a:spcBef>
              <a:tabLst>
                <a:tab pos="4865370" algn="l"/>
              </a:tabLst>
            </a:pPr>
            <a:r>
              <a:rPr sz="2400" spc="-200" dirty="0">
                <a:latin typeface="DejaVu Sans"/>
                <a:cs typeface="DejaVu Sans"/>
              </a:rPr>
              <a:t>water </a:t>
            </a:r>
            <a:r>
              <a:rPr sz="2400" spc="-165" dirty="0">
                <a:latin typeface="DejaVu Sans"/>
                <a:cs typeface="DejaVu Sans"/>
              </a:rPr>
              <a:t>held in </a:t>
            </a:r>
            <a:r>
              <a:rPr sz="2400" spc="-190" dirty="0">
                <a:latin typeface="DejaVu Sans"/>
                <a:cs typeface="DejaVu Sans"/>
              </a:rPr>
              <a:t>body </a:t>
            </a:r>
            <a:r>
              <a:rPr sz="2400" spc="-120" dirty="0">
                <a:latin typeface="DejaVu Sans"/>
                <a:cs typeface="DejaVu Sans"/>
              </a:rPr>
              <a:t>cells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85" dirty="0">
                <a:latin typeface="DejaVu Sans"/>
                <a:cs typeface="DejaVu Sans"/>
              </a:rPr>
              <a:t>other </a:t>
            </a:r>
            <a:r>
              <a:rPr sz="2400" spc="-190" dirty="0">
                <a:latin typeface="DejaVu Sans"/>
                <a:cs typeface="DejaVu Sans"/>
              </a:rPr>
              <a:t>body </a:t>
            </a:r>
            <a:r>
              <a:rPr sz="2400" spc="-200" dirty="0">
                <a:latin typeface="DejaVu Sans"/>
                <a:cs typeface="DejaVu Sans"/>
              </a:rPr>
              <a:t>compartments  </a:t>
            </a:r>
            <a:r>
              <a:rPr sz="2400" u="heavy" spc="-18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dehydration</a:t>
            </a:r>
            <a:r>
              <a:rPr sz="2400" spc="-185" dirty="0">
                <a:solidFill>
                  <a:srgbClr val="D2601C"/>
                </a:solidFill>
                <a:latin typeface="DejaVu Sans"/>
                <a:cs typeface="DejaVu Sans"/>
              </a:rPr>
              <a:t>	</a:t>
            </a: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8"/>
              </a:rPr>
              <a:t>polydipsia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07408" y="1664207"/>
            <a:ext cx="940435" cy="254635"/>
            <a:chOff x="4407408" y="1664207"/>
            <a:chExt cx="940435" cy="254635"/>
          </a:xfrm>
        </p:grpSpPr>
        <p:sp>
          <p:nvSpPr>
            <p:cNvPr id="7" name="object 7"/>
            <p:cNvSpPr/>
            <p:nvPr/>
          </p:nvSpPr>
          <p:spPr>
            <a:xfrm>
              <a:off x="4420362" y="1677161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800100" y="0"/>
                  </a:moveTo>
                  <a:lnTo>
                    <a:pt x="800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800100" y="171450"/>
                  </a:lnTo>
                  <a:lnTo>
                    <a:pt x="800100" y="228600"/>
                  </a:lnTo>
                  <a:lnTo>
                    <a:pt x="914400" y="1143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0362" y="1677161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57150"/>
                  </a:moveTo>
                  <a:lnTo>
                    <a:pt x="800100" y="57150"/>
                  </a:lnTo>
                  <a:lnTo>
                    <a:pt x="800100" y="0"/>
                  </a:lnTo>
                  <a:lnTo>
                    <a:pt x="914400" y="114300"/>
                  </a:lnTo>
                  <a:lnTo>
                    <a:pt x="800100" y="228600"/>
                  </a:lnTo>
                  <a:lnTo>
                    <a:pt x="800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264408" y="3569208"/>
            <a:ext cx="940435" cy="254635"/>
            <a:chOff x="3264408" y="3569208"/>
            <a:chExt cx="940435" cy="254635"/>
          </a:xfrm>
        </p:grpSpPr>
        <p:sp>
          <p:nvSpPr>
            <p:cNvPr id="10" name="object 10"/>
            <p:cNvSpPr/>
            <p:nvPr/>
          </p:nvSpPr>
          <p:spPr>
            <a:xfrm>
              <a:off x="3277362" y="3582162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800100" y="0"/>
                  </a:moveTo>
                  <a:lnTo>
                    <a:pt x="800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800100" y="171450"/>
                  </a:lnTo>
                  <a:lnTo>
                    <a:pt x="800100" y="228600"/>
                  </a:lnTo>
                  <a:lnTo>
                    <a:pt x="914400" y="1143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7362" y="3582162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57150"/>
                  </a:moveTo>
                  <a:lnTo>
                    <a:pt x="800100" y="57150"/>
                  </a:lnTo>
                  <a:lnTo>
                    <a:pt x="800100" y="0"/>
                  </a:lnTo>
                  <a:lnTo>
                    <a:pt x="914400" y="114300"/>
                  </a:lnTo>
                  <a:lnTo>
                    <a:pt x="800100" y="228600"/>
                  </a:lnTo>
                  <a:lnTo>
                    <a:pt x="800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054608" y="3569208"/>
            <a:ext cx="940435" cy="254635"/>
            <a:chOff x="1054608" y="3569208"/>
            <a:chExt cx="940435" cy="254635"/>
          </a:xfrm>
        </p:grpSpPr>
        <p:sp>
          <p:nvSpPr>
            <p:cNvPr id="13" name="object 13"/>
            <p:cNvSpPr/>
            <p:nvPr/>
          </p:nvSpPr>
          <p:spPr>
            <a:xfrm>
              <a:off x="1067562" y="3582162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800100" y="0"/>
                  </a:moveTo>
                  <a:lnTo>
                    <a:pt x="800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800100" y="171450"/>
                  </a:lnTo>
                  <a:lnTo>
                    <a:pt x="800100" y="228600"/>
                  </a:lnTo>
                  <a:lnTo>
                    <a:pt x="914400" y="1143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7562" y="3582162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57150"/>
                  </a:moveTo>
                  <a:lnTo>
                    <a:pt x="800100" y="57150"/>
                  </a:lnTo>
                  <a:lnTo>
                    <a:pt x="800100" y="0"/>
                  </a:lnTo>
                  <a:lnTo>
                    <a:pt x="914400" y="114300"/>
                  </a:lnTo>
                  <a:lnTo>
                    <a:pt x="800100" y="228600"/>
                  </a:lnTo>
                  <a:lnTo>
                    <a:pt x="800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636008" y="5855208"/>
            <a:ext cx="940435" cy="254635"/>
            <a:chOff x="4636008" y="5855208"/>
            <a:chExt cx="940435" cy="254635"/>
          </a:xfrm>
        </p:grpSpPr>
        <p:sp>
          <p:nvSpPr>
            <p:cNvPr id="16" name="object 16"/>
            <p:cNvSpPr/>
            <p:nvPr/>
          </p:nvSpPr>
          <p:spPr>
            <a:xfrm>
              <a:off x="4648962" y="5868162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800100" y="0"/>
                  </a:moveTo>
                  <a:lnTo>
                    <a:pt x="800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800100" y="171450"/>
                  </a:lnTo>
                  <a:lnTo>
                    <a:pt x="800100" y="228600"/>
                  </a:lnTo>
                  <a:lnTo>
                    <a:pt x="914400" y="1143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48962" y="5868162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57150"/>
                  </a:moveTo>
                  <a:lnTo>
                    <a:pt x="800100" y="57150"/>
                  </a:lnTo>
                  <a:lnTo>
                    <a:pt x="800100" y="0"/>
                  </a:lnTo>
                  <a:lnTo>
                    <a:pt x="914400" y="114300"/>
                  </a:lnTo>
                  <a:lnTo>
                    <a:pt x="800100" y="228600"/>
                  </a:lnTo>
                  <a:lnTo>
                    <a:pt x="800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816607" y="5855208"/>
            <a:ext cx="940435" cy="254635"/>
            <a:chOff x="1816607" y="5855208"/>
            <a:chExt cx="940435" cy="254635"/>
          </a:xfrm>
        </p:grpSpPr>
        <p:sp>
          <p:nvSpPr>
            <p:cNvPr id="19" name="object 19"/>
            <p:cNvSpPr/>
            <p:nvPr/>
          </p:nvSpPr>
          <p:spPr>
            <a:xfrm>
              <a:off x="1829561" y="5868162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800100" y="0"/>
                  </a:moveTo>
                  <a:lnTo>
                    <a:pt x="800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800100" y="171450"/>
                  </a:lnTo>
                  <a:lnTo>
                    <a:pt x="800100" y="228600"/>
                  </a:lnTo>
                  <a:lnTo>
                    <a:pt x="914400" y="1143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9561" y="5868162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57150"/>
                  </a:moveTo>
                  <a:lnTo>
                    <a:pt x="800100" y="57150"/>
                  </a:lnTo>
                  <a:lnTo>
                    <a:pt x="800100" y="0"/>
                  </a:lnTo>
                  <a:lnTo>
                    <a:pt x="914400" y="114300"/>
                  </a:lnTo>
                  <a:lnTo>
                    <a:pt x="800100" y="228600"/>
                  </a:lnTo>
                  <a:lnTo>
                    <a:pt x="800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026408" y="2045207"/>
            <a:ext cx="635635" cy="1016635"/>
            <a:chOff x="4026408" y="2045207"/>
            <a:chExt cx="635635" cy="1016635"/>
          </a:xfrm>
        </p:grpSpPr>
        <p:sp>
          <p:nvSpPr>
            <p:cNvPr id="22" name="object 22"/>
            <p:cNvSpPr/>
            <p:nvPr/>
          </p:nvSpPr>
          <p:spPr>
            <a:xfrm>
              <a:off x="4039362" y="2058161"/>
              <a:ext cx="609600" cy="990600"/>
            </a:xfrm>
            <a:custGeom>
              <a:avLst/>
              <a:gdLst/>
              <a:ahLst/>
              <a:cxnLst/>
              <a:rect l="l" t="t" r="r" b="b"/>
              <a:pathLst>
                <a:path w="609600" h="990600">
                  <a:moveTo>
                    <a:pt x="457200" y="0"/>
                  </a:moveTo>
                  <a:lnTo>
                    <a:pt x="152400" y="0"/>
                  </a:lnTo>
                  <a:lnTo>
                    <a:pt x="152400" y="685800"/>
                  </a:lnTo>
                  <a:lnTo>
                    <a:pt x="0" y="685800"/>
                  </a:lnTo>
                  <a:lnTo>
                    <a:pt x="304800" y="990600"/>
                  </a:lnTo>
                  <a:lnTo>
                    <a:pt x="609600" y="685800"/>
                  </a:lnTo>
                  <a:lnTo>
                    <a:pt x="457200" y="6858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6D8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9362" y="2058161"/>
              <a:ext cx="609600" cy="990600"/>
            </a:xfrm>
            <a:custGeom>
              <a:avLst/>
              <a:gdLst/>
              <a:ahLst/>
              <a:cxnLst/>
              <a:rect l="l" t="t" r="r" b="b"/>
              <a:pathLst>
                <a:path w="609600" h="990600">
                  <a:moveTo>
                    <a:pt x="0" y="685800"/>
                  </a:moveTo>
                  <a:lnTo>
                    <a:pt x="152400" y="685800"/>
                  </a:lnTo>
                  <a:lnTo>
                    <a:pt x="152400" y="0"/>
                  </a:lnTo>
                  <a:lnTo>
                    <a:pt x="457200" y="0"/>
                  </a:lnTo>
                  <a:lnTo>
                    <a:pt x="457200" y="685800"/>
                  </a:lnTo>
                  <a:lnTo>
                    <a:pt x="609600" y="685800"/>
                  </a:lnTo>
                  <a:lnTo>
                    <a:pt x="304800" y="990600"/>
                  </a:lnTo>
                  <a:lnTo>
                    <a:pt x="0" y="6858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026408" y="4026408"/>
            <a:ext cx="635635" cy="1016635"/>
            <a:chOff x="4026408" y="4026408"/>
            <a:chExt cx="635635" cy="1016635"/>
          </a:xfrm>
        </p:grpSpPr>
        <p:sp>
          <p:nvSpPr>
            <p:cNvPr id="25" name="object 25"/>
            <p:cNvSpPr/>
            <p:nvPr/>
          </p:nvSpPr>
          <p:spPr>
            <a:xfrm>
              <a:off x="4039362" y="4039362"/>
              <a:ext cx="609600" cy="990600"/>
            </a:xfrm>
            <a:custGeom>
              <a:avLst/>
              <a:gdLst/>
              <a:ahLst/>
              <a:cxnLst/>
              <a:rect l="l" t="t" r="r" b="b"/>
              <a:pathLst>
                <a:path w="609600" h="990600">
                  <a:moveTo>
                    <a:pt x="457200" y="0"/>
                  </a:moveTo>
                  <a:lnTo>
                    <a:pt x="152400" y="0"/>
                  </a:lnTo>
                  <a:lnTo>
                    <a:pt x="152400" y="685800"/>
                  </a:lnTo>
                  <a:lnTo>
                    <a:pt x="0" y="685800"/>
                  </a:lnTo>
                  <a:lnTo>
                    <a:pt x="304800" y="990600"/>
                  </a:lnTo>
                  <a:lnTo>
                    <a:pt x="609600" y="685800"/>
                  </a:lnTo>
                  <a:lnTo>
                    <a:pt x="457200" y="6858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6D8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39362" y="4039362"/>
              <a:ext cx="609600" cy="990600"/>
            </a:xfrm>
            <a:custGeom>
              <a:avLst/>
              <a:gdLst/>
              <a:ahLst/>
              <a:cxnLst/>
              <a:rect l="l" t="t" r="r" b="b"/>
              <a:pathLst>
                <a:path w="609600" h="990600">
                  <a:moveTo>
                    <a:pt x="0" y="685800"/>
                  </a:moveTo>
                  <a:lnTo>
                    <a:pt x="152400" y="685800"/>
                  </a:lnTo>
                  <a:lnTo>
                    <a:pt x="152400" y="0"/>
                  </a:lnTo>
                  <a:lnTo>
                    <a:pt x="457200" y="0"/>
                  </a:lnTo>
                  <a:lnTo>
                    <a:pt x="457200" y="685800"/>
                  </a:lnTo>
                  <a:lnTo>
                    <a:pt x="609600" y="685800"/>
                  </a:lnTo>
                  <a:lnTo>
                    <a:pt x="304800" y="990600"/>
                  </a:lnTo>
                  <a:lnTo>
                    <a:pt x="0" y="6858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 </a:t>
            </a:r>
            <a:r>
              <a:rPr sz="3000" spc="-85" dirty="0"/>
              <a:t>- </a:t>
            </a:r>
            <a:r>
              <a:rPr sz="3000" b="1" spc="-5" dirty="0">
                <a:latin typeface="Nimbus Sans L"/>
                <a:cs typeface="Nimbus Sans L"/>
              </a:rPr>
              <a:t>T</a:t>
            </a:r>
            <a:r>
              <a:rPr b="1" spc="-5" dirty="0">
                <a:latin typeface="Nimbus Sans L"/>
                <a:cs typeface="Nimbus Sans L"/>
              </a:rPr>
              <a:t>YPE</a:t>
            </a:r>
            <a:r>
              <a:rPr b="1" spc="135" dirty="0">
                <a:latin typeface="Nimbus Sans L"/>
                <a:cs typeface="Nimbus Sans L"/>
              </a:rPr>
              <a:t> </a:t>
            </a:r>
            <a:r>
              <a:rPr sz="3000" b="1" dirty="0">
                <a:latin typeface="Nimbus Sans L"/>
                <a:cs typeface="Nimbus Sans L"/>
              </a:rPr>
              <a:t>1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574" y="522478"/>
            <a:ext cx="782129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42240" marR="5080" indent="-129539">
              <a:lnSpc>
                <a:spcPts val="2590"/>
              </a:lnSpc>
              <a:spcBef>
                <a:spcPts val="42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75" dirty="0">
                <a:latin typeface="DejaVu Sans"/>
                <a:cs typeface="DejaVu Sans"/>
              </a:rPr>
              <a:t>Type </a:t>
            </a:r>
            <a:r>
              <a:rPr sz="2400" spc="-195" dirty="0">
                <a:latin typeface="DejaVu Sans"/>
                <a:cs typeface="DejaVu Sans"/>
              </a:rPr>
              <a:t>1 </a:t>
            </a:r>
            <a:r>
              <a:rPr sz="2400" spc="-160" dirty="0">
                <a:latin typeface="DejaVu Sans"/>
                <a:cs typeface="DejaVu Sans"/>
              </a:rPr>
              <a:t>diabetes </a:t>
            </a:r>
            <a:r>
              <a:rPr sz="2400" spc="-180" dirty="0">
                <a:latin typeface="DejaVu Sans"/>
                <a:cs typeface="DejaVu Sans"/>
              </a:rPr>
              <a:t>mellitus </a:t>
            </a:r>
            <a:r>
              <a:rPr sz="2400" spc="-95" dirty="0">
                <a:latin typeface="DejaVu Sans"/>
                <a:cs typeface="DejaVu Sans"/>
              </a:rPr>
              <a:t>is </a:t>
            </a:r>
            <a:r>
              <a:rPr sz="2400" spc="-155" dirty="0">
                <a:latin typeface="DejaVu Sans"/>
                <a:cs typeface="DejaVu Sans"/>
              </a:rPr>
              <a:t>characterized </a:t>
            </a:r>
            <a:r>
              <a:rPr sz="2400" spc="-204" dirty="0">
                <a:latin typeface="DejaVu Sans"/>
                <a:cs typeface="DejaVu Sans"/>
              </a:rPr>
              <a:t>by </a:t>
            </a:r>
            <a:r>
              <a:rPr sz="2400" spc="-95" dirty="0">
                <a:latin typeface="DejaVu Sans"/>
                <a:cs typeface="DejaVu Sans"/>
              </a:rPr>
              <a:t>loss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204" dirty="0">
                <a:latin typeface="DejaVu Sans"/>
                <a:cs typeface="DejaVu Sans"/>
              </a:rPr>
              <a:t>the  </a:t>
            </a:r>
            <a:r>
              <a:rPr sz="2400" spc="-155" dirty="0">
                <a:latin typeface="DejaVu Sans"/>
                <a:cs typeface="DejaVu Sans"/>
              </a:rPr>
              <a:t>insulin-producing </a:t>
            </a:r>
            <a:r>
              <a:rPr sz="2400" u="heavy" spc="-19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beta </a:t>
            </a:r>
            <a:r>
              <a:rPr sz="2400" u="heavy" spc="-12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cells</a:t>
            </a:r>
            <a:r>
              <a:rPr sz="2400" spc="-120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islets </a:t>
            </a:r>
            <a:r>
              <a:rPr sz="2400" u="heavy" spc="-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of </a:t>
            </a:r>
            <a:r>
              <a:rPr sz="2400" u="heavy" spc="-1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Langerhans</a:t>
            </a:r>
            <a:r>
              <a:rPr sz="2400" spc="459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in</a:t>
            </a:r>
            <a:endParaRPr sz="2400">
              <a:latin typeface="DejaVu Sans"/>
              <a:cs typeface="DejaVu Sans"/>
            </a:endParaRPr>
          </a:p>
          <a:p>
            <a:pPr marL="1120140">
              <a:lnSpc>
                <a:spcPts val="2555"/>
              </a:lnSpc>
            </a:pP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40" dirty="0">
                <a:latin typeface="DejaVu Sans"/>
                <a:cs typeface="DejaVu Sans"/>
              </a:rPr>
              <a:t>pancreas, </a:t>
            </a:r>
            <a:r>
              <a:rPr sz="2400" spc="-165" dirty="0">
                <a:latin typeface="DejaVu Sans"/>
                <a:cs typeface="DejaVu Sans"/>
              </a:rPr>
              <a:t>leading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50" dirty="0">
                <a:latin typeface="DejaVu Sans"/>
                <a:cs typeface="DejaVu Sans"/>
              </a:rPr>
              <a:t>insulin</a:t>
            </a:r>
            <a:r>
              <a:rPr sz="2400" spc="290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deficiency.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501" y="4019169"/>
            <a:ext cx="7773034" cy="211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00" dirty="0">
                <a:latin typeface="DejaVu Sans"/>
                <a:cs typeface="DejaVu Sans"/>
              </a:rPr>
              <a:t>This </a:t>
            </a:r>
            <a:r>
              <a:rPr sz="2400" spc="-210" dirty="0">
                <a:latin typeface="DejaVu Sans"/>
                <a:cs typeface="DejaVu Sans"/>
              </a:rPr>
              <a:t>type </a:t>
            </a:r>
            <a:r>
              <a:rPr sz="2400" spc="-150" dirty="0">
                <a:latin typeface="DejaVu Sans"/>
                <a:cs typeface="DejaVu Sans"/>
              </a:rPr>
              <a:t>can </a:t>
            </a:r>
            <a:r>
              <a:rPr sz="2400" spc="-170" dirty="0">
                <a:latin typeface="DejaVu Sans"/>
                <a:cs typeface="DejaVu Sans"/>
              </a:rPr>
              <a:t>be </a:t>
            </a:r>
            <a:r>
              <a:rPr sz="2400" spc="-195" dirty="0">
                <a:latin typeface="DejaVu Sans"/>
                <a:cs typeface="DejaVu Sans"/>
              </a:rPr>
              <a:t>further </a:t>
            </a:r>
            <a:r>
              <a:rPr sz="2400" spc="-130" dirty="0">
                <a:solidFill>
                  <a:srgbClr val="FF0000"/>
                </a:solidFill>
                <a:latin typeface="DejaVu Sans"/>
                <a:cs typeface="DejaVu Sans"/>
              </a:rPr>
              <a:t>classified </a:t>
            </a:r>
            <a:r>
              <a:rPr sz="2400" spc="-95" dirty="0">
                <a:solidFill>
                  <a:srgbClr val="FF0000"/>
                </a:solidFill>
                <a:latin typeface="DejaVu Sans"/>
                <a:cs typeface="DejaVu Sans"/>
              </a:rPr>
              <a:t>as</a:t>
            </a:r>
            <a:r>
              <a:rPr sz="2400" spc="-290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400" spc="-265" dirty="0">
                <a:latin typeface="DejaVu Sans"/>
                <a:cs typeface="DejaVu Sans"/>
              </a:rPr>
              <a:t>immune-mediated</a:t>
            </a:r>
            <a:endParaRPr sz="2400">
              <a:latin typeface="DejaVu Sans"/>
              <a:cs typeface="DejaVu Sans"/>
            </a:endParaRPr>
          </a:p>
          <a:p>
            <a:pPr marL="3160395">
              <a:lnSpc>
                <a:spcPts val="2735"/>
              </a:lnSpc>
            </a:pPr>
            <a:r>
              <a:rPr sz="2400" spc="-165" dirty="0">
                <a:latin typeface="DejaVu Sans"/>
                <a:cs typeface="DejaVu Sans"/>
              </a:rPr>
              <a:t>or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idiopathic.</a:t>
            </a:r>
            <a:endParaRPr sz="2400">
              <a:latin typeface="DejaVu Sans"/>
              <a:cs typeface="DejaVu Sans"/>
            </a:endParaRPr>
          </a:p>
          <a:p>
            <a:pPr marL="1703070" marR="447675" indent="-1249680">
              <a:lnSpc>
                <a:spcPts val="2600"/>
              </a:lnSpc>
              <a:spcBef>
                <a:spcPts val="63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10" dirty="0">
                <a:latin typeface="DejaVu Sans"/>
                <a:cs typeface="DejaVu Sans"/>
              </a:rPr>
              <a:t>The </a:t>
            </a:r>
            <a:r>
              <a:rPr sz="2400" spc="-195" dirty="0">
                <a:latin typeface="DejaVu Sans"/>
                <a:cs typeface="DejaVu Sans"/>
              </a:rPr>
              <a:t>majority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210" dirty="0">
                <a:latin typeface="DejaVu Sans"/>
                <a:cs typeface="DejaVu Sans"/>
              </a:rPr>
              <a:t>type </a:t>
            </a:r>
            <a:r>
              <a:rPr sz="2400" spc="-195" dirty="0">
                <a:latin typeface="DejaVu Sans"/>
                <a:cs typeface="DejaVu Sans"/>
              </a:rPr>
              <a:t>1 </a:t>
            </a:r>
            <a:r>
              <a:rPr sz="2400" spc="-160" dirty="0">
                <a:latin typeface="DejaVu Sans"/>
                <a:cs typeface="DejaVu Sans"/>
              </a:rPr>
              <a:t>diabetes </a:t>
            </a:r>
            <a:r>
              <a:rPr sz="2400" spc="-95" dirty="0">
                <a:latin typeface="DejaVu Sans"/>
                <a:cs typeface="DejaVu Sans"/>
              </a:rPr>
              <a:t>is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204" dirty="0">
                <a:latin typeface="DejaVu Sans"/>
                <a:cs typeface="DejaVu Sans"/>
              </a:rPr>
              <a:t>the</a:t>
            </a:r>
            <a:r>
              <a:rPr sz="2400" spc="-315" dirty="0">
                <a:latin typeface="DejaVu Sans"/>
                <a:cs typeface="DejaVu Sans"/>
              </a:rPr>
              <a:t> </a:t>
            </a:r>
            <a:r>
              <a:rPr sz="2400" spc="-345" dirty="0">
                <a:latin typeface="DejaVu Sans"/>
                <a:cs typeface="DejaVu Sans"/>
              </a:rPr>
              <a:t>immune-  </a:t>
            </a:r>
            <a:r>
              <a:rPr sz="2400" spc="-195" dirty="0">
                <a:latin typeface="DejaVu Sans"/>
                <a:cs typeface="DejaVu Sans"/>
              </a:rPr>
              <a:t>mediated </a:t>
            </a:r>
            <a:r>
              <a:rPr sz="2400" spc="-175" dirty="0">
                <a:latin typeface="DejaVu Sans"/>
                <a:cs typeface="DejaVu Sans"/>
              </a:rPr>
              <a:t>nature,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175" dirty="0">
                <a:latin typeface="DejaVu Sans"/>
                <a:cs typeface="DejaVu Sans"/>
              </a:rPr>
              <a:t>which </a:t>
            </a:r>
            <a:r>
              <a:rPr sz="2400" spc="-140" dirty="0">
                <a:latin typeface="DejaVu Sans"/>
                <a:cs typeface="DejaVu Sans"/>
              </a:rPr>
              <a:t>a</a:t>
            </a:r>
            <a:r>
              <a:rPr sz="2400" spc="210" dirty="0">
                <a:latin typeface="DejaVu Sans"/>
                <a:cs typeface="DejaVu Sans"/>
              </a:rPr>
              <a:t> </a:t>
            </a:r>
            <a:r>
              <a:rPr sz="2400" u="heavy" spc="-12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T-cell</a:t>
            </a:r>
            <a:r>
              <a:rPr sz="2400" spc="-120" dirty="0">
                <a:latin typeface="DejaVu Sans"/>
                <a:cs typeface="DejaVu Sans"/>
              </a:rPr>
              <a:t>-</a:t>
            </a:r>
            <a:endParaRPr sz="2400">
              <a:latin typeface="DejaVu Sans"/>
              <a:cs typeface="DejaVu Sans"/>
            </a:endParaRPr>
          </a:p>
          <a:p>
            <a:pPr marL="413384">
              <a:lnSpc>
                <a:spcPts val="2405"/>
              </a:lnSpc>
            </a:pPr>
            <a:r>
              <a:rPr sz="2400" spc="-195" dirty="0">
                <a:latin typeface="DejaVu Sans"/>
                <a:cs typeface="DejaVu Sans"/>
              </a:rPr>
              <a:t>mediated </a:t>
            </a:r>
            <a:r>
              <a:rPr sz="2400" u="heavy" spc="-21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autoimmune</a:t>
            </a:r>
            <a:r>
              <a:rPr sz="2400" spc="-210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attack </a:t>
            </a:r>
            <a:r>
              <a:rPr sz="2400" spc="-135" dirty="0">
                <a:latin typeface="DejaVu Sans"/>
                <a:cs typeface="DejaVu Sans"/>
              </a:rPr>
              <a:t>leads </a:t>
            </a:r>
            <a:r>
              <a:rPr sz="2400" spc="-204" dirty="0">
                <a:latin typeface="DejaVu Sans"/>
                <a:cs typeface="DejaVu Sans"/>
              </a:rPr>
              <a:t>to the </a:t>
            </a:r>
            <a:r>
              <a:rPr sz="2400" spc="-95" dirty="0">
                <a:latin typeface="DejaVu Sans"/>
                <a:cs typeface="DejaVu Sans"/>
              </a:rPr>
              <a:t>loss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-130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beta</a:t>
            </a:r>
            <a:endParaRPr sz="2400">
              <a:latin typeface="DejaVu Sans"/>
              <a:cs typeface="DejaVu Sans"/>
            </a:endParaRPr>
          </a:p>
          <a:p>
            <a:pPr marL="2574925">
              <a:lnSpc>
                <a:spcPts val="2735"/>
              </a:lnSpc>
            </a:pPr>
            <a:r>
              <a:rPr sz="2400" spc="-120" dirty="0">
                <a:latin typeface="DejaVu Sans"/>
                <a:cs typeface="DejaVu Sans"/>
              </a:rPr>
              <a:t>cells </a:t>
            </a:r>
            <a:r>
              <a:rPr sz="2400" spc="-175" dirty="0">
                <a:latin typeface="DejaVu Sans"/>
                <a:cs typeface="DejaVu Sans"/>
              </a:rPr>
              <a:t>and thus</a:t>
            </a:r>
            <a:r>
              <a:rPr sz="2400" spc="10" dirty="0"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insulin.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24711" y="1786127"/>
            <a:ext cx="6964680" cy="2798445"/>
            <a:chOff x="1124711" y="1786127"/>
            <a:chExt cx="6964680" cy="2798445"/>
          </a:xfrm>
        </p:grpSpPr>
        <p:sp>
          <p:nvSpPr>
            <p:cNvPr id="6" name="object 6"/>
            <p:cNvSpPr/>
            <p:nvPr/>
          </p:nvSpPr>
          <p:spPr>
            <a:xfrm>
              <a:off x="1124711" y="1786127"/>
              <a:ext cx="6964680" cy="27980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9783" y="1981199"/>
              <a:ext cx="6376416" cy="2209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0" y="3276600"/>
            <a:ext cx="4724400" cy="315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52781"/>
            <a:ext cx="45681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 </a:t>
            </a:r>
            <a:r>
              <a:rPr sz="3000" spc="-85" dirty="0"/>
              <a:t>- </a:t>
            </a:r>
            <a:r>
              <a:rPr sz="3000" b="1" spc="-5" dirty="0">
                <a:latin typeface="Nimbus Sans L"/>
                <a:cs typeface="Nimbus Sans L"/>
              </a:rPr>
              <a:t>T</a:t>
            </a:r>
            <a:r>
              <a:rPr b="1" spc="-5" dirty="0">
                <a:latin typeface="Nimbus Sans L"/>
                <a:cs typeface="Nimbus Sans L"/>
              </a:rPr>
              <a:t>YPE</a:t>
            </a:r>
            <a:r>
              <a:rPr b="1" spc="135" dirty="0">
                <a:latin typeface="Nimbus Sans L"/>
                <a:cs typeface="Nimbus Sans L"/>
              </a:rPr>
              <a:t> </a:t>
            </a:r>
            <a:r>
              <a:rPr sz="3000" b="1" dirty="0">
                <a:latin typeface="Nimbus Sans L"/>
                <a:cs typeface="Nimbus Sans L"/>
              </a:rPr>
              <a:t>1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245" y="711453"/>
            <a:ext cx="7686675" cy="554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3880" marR="16510" indent="-1440180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35" dirty="0">
                <a:latin typeface="DejaVu Sans"/>
                <a:cs typeface="DejaVu Sans"/>
              </a:rPr>
              <a:t>Most </a:t>
            </a:r>
            <a:r>
              <a:rPr sz="2400" spc="-180" dirty="0">
                <a:latin typeface="DejaVu Sans"/>
                <a:cs typeface="DejaVu Sans"/>
              </a:rPr>
              <a:t>affected </a:t>
            </a:r>
            <a:r>
              <a:rPr sz="2400" spc="-160" dirty="0">
                <a:latin typeface="DejaVu Sans"/>
                <a:cs typeface="DejaVu Sans"/>
              </a:rPr>
              <a:t>people are </a:t>
            </a:r>
            <a:r>
              <a:rPr sz="2400" spc="-170" dirty="0">
                <a:latin typeface="DejaVu Sans"/>
                <a:cs typeface="DejaVu Sans"/>
              </a:rPr>
              <a:t>otherwise </a:t>
            </a:r>
            <a:r>
              <a:rPr sz="2400" spc="-185" dirty="0">
                <a:latin typeface="DejaVu Sans"/>
                <a:cs typeface="DejaVu Sans"/>
              </a:rPr>
              <a:t>healthy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-245" dirty="0">
                <a:latin typeface="DejaVu Sans"/>
                <a:cs typeface="DejaVu Sans"/>
              </a:rPr>
              <a:t> </a:t>
            </a:r>
            <a:r>
              <a:rPr sz="2400" spc="-1130" dirty="0">
                <a:latin typeface="DejaVu Sans"/>
                <a:cs typeface="DejaVu Sans"/>
              </a:rPr>
              <a:t>a </a:t>
            </a:r>
            <a:r>
              <a:rPr sz="2400" spc="-755" dirty="0">
                <a:latin typeface="DejaVu Sans"/>
                <a:cs typeface="DejaVu Sans"/>
              </a:rPr>
              <a:t> </a:t>
            </a:r>
            <a:r>
              <a:rPr sz="2400" spc="-185" dirty="0">
                <a:latin typeface="DejaVu Sans"/>
                <a:cs typeface="DejaVu Sans"/>
              </a:rPr>
              <a:t>healthy </a:t>
            </a:r>
            <a:r>
              <a:rPr sz="2400" spc="-200" dirty="0">
                <a:latin typeface="DejaVu Sans"/>
                <a:cs typeface="DejaVu Sans"/>
              </a:rPr>
              <a:t>weight </a:t>
            </a:r>
            <a:r>
              <a:rPr sz="2400" spc="-190" dirty="0">
                <a:latin typeface="DejaVu Sans"/>
                <a:cs typeface="DejaVu Sans"/>
              </a:rPr>
              <a:t>when </a:t>
            </a:r>
            <a:r>
              <a:rPr sz="2400" spc="-160" dirty="0">
                <a:latin typeface="DejaVu Sans"/>
                <a:cs typeface="DejaVu Sans"/>
              </a:rPr>
              <a:t>onset</a:t>
            </a:r>
            <a:r>
              <a:rPr sz="2400" spc="229" dirty="0">
                <a:latin typeface="DejaVu Sans"/>
                <a:cs typeface="DejaVu Sans"/>
              </a:rPr>
              <a:t> </a:t>
            </a:r>
            <a:r>
              <a:rPr sz="2400" spc="-130" dirty="0">
                <a:latin typeface="DejaVu Sans"/>
                <a:cs typeface="DejaVu Sans"/>
              </a:rPr>
              <a:t>occurs.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DejaVu Sans"/>
              <a:cs typeface="DejaVu Sans"/>
            </a:endParaRPr>
          </a:p>
          <a:p>
            <a:pPr marL="370205" algn="ctr">
              <a:lnSpc>
                <a:spcPct val="100000"/>
              </a:lnSpc>
            </a:pPr>
            <a:r>
              <a:rPr sz="1650" spc="844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60" dirty="0">
                <a:latin typeface="DejaVu Sans"/>
                <a:cs typeface="DejaVu Sans"/>
              </a:rPr>
              <a:t>Sensitivity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35" dirty="0">
                <a:latin typeface="DejaVu Sans"/>
                <a:cs typeface="DejaVu Sans"/>
              </a:rPr>
              <a:t>responsiveness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50" dirty="0">
                <a:latin typeface="DejaVu Sans"/>
                <a:cs typeface="DejaVu Sans"/>
              </a:rPr>
              <a:t>insulin </a:t>
            </a:r>
            <a:r>
              <a:rPr sz="2400" spc="-155" dirty="0">
                <a:latin typeface="DejaVu Sans"/>
                <a:cs typeface="DejaVu Sans"/>
              </a:rPr>
              <a:t>are</a:t>
            </a:r>
            <a:r>
              <a:rPr sz="2400" spc="-360" dirty="0">
                <a:latin typeface="DejaVu Sans"/>
                <a:cs typeface="DejaVu Sans"/>
              </a:rPr>
              <a:t> </a:t>
            </a:r>
            <a:r>
              <a:rPr sz="2400" spc="-275" dirty="0">
                <a:latin typeface="DejaVu Sans"/>
                <a:cs typeface="DejaVu Sans"/>
              </a:rPr>
              <a:t>usually</a:t>
            </a:r>
            <a:endParaRPr sz="2400">
              <a:latin typeface="DejaVu Sans"/>
              <a:cs typeface="DejaVu Sans"/>
            </a:endParaRPr>
          </a:p>
          <a:p>
            <a:pPr marL="643255" algn="ctr">
              <a:lnSpc>
                <a:spcPct val="100000"/>
              </a:lnSpc>
            </a:pPr>
            <a:r>
              <a:rPr sz="2400" spc="-175" dirty="0">
                <a:latin typeface="DejaVu Sans"/>
                <a:cs typeface="DejaVu Sans"/>
              </a:rPr>
              <a:t>normal, </a:t>
            </a:r>
            <a:r>
              <a:rPr sz="2400" spc="-145" dirty="0">
                <a:latin typeface="DejaVu Sans"/>
                <a:cs typeface="DejaVu Sans"/>
              </a:rPr>
              <a:t>especially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70" dirty="0">
                <a:latin typeface="DejaVu Sans"/>
                <a:cs typeface="DejaVu Sans"/>
              </a:rPr>
              <a:t>early</a:t>
            </a:r>
            <a:r>
              <a:rPr sz="2400" spc="250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stages.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700">
              <a:latin typeface="DejaVu Sans"/>
              <a:cs typeface="DejaVu Sans"/>
            </a:endParaRPr>
          </a:p>
          <a:p>
            <a:pPr marL="12700" marR="4436110" indent="1905" algn="ctr">
              <a:lnSpc>
                <a:spcPct val="100000"/>
              </a:lnSpc>
              <a:spcBef>
                <a:spcPts val="1660"/>
              </a:spcBef>
            </a:pPr>
            <a:r>
              <a:rPr sz="2400" spc="-140" dirty="0">
                <a:solidFill>
                  <a:srgbClr val="E75C00"/>
                </a:solidFill>
                <a:latin typeface="Nimbus Mono L"/>
                <a:cs typeface="Nimbus Mono L"/>
              </a:rPr>
              <a:t>o</a:t>
            </a:r>
            <a:r>
              <a:rPr sz="2400" spc="-140" dirty="0">
                <a:latin typeface="DejaVu Sans"/>
                <a:cs typeface="DejaVu Sans"/>
              </a:rPr>
              <a:t>Type </a:t>
            </a:r>
            <a:r>
              <a:rPr sz="2400" spc="-195" dirty="0">
                <a:latin typeface="DejaVu Sans"/>
                <a:cs typeface="DejaVu Sans"/>
              </a:rPr>
              <a:t>1 </a:t>
            </a:r>
            <a:r>
              <a:rPr sz="2400" spc="-160" dirty="0">
                <a:latin typeface="DejaVu Sans"/>
                <a:cs typeface="DejaVu Sans"/>
              </a:rPr>
              <a:t>diabetes </a:t>
            </a:r>
            <a:r>
              <a:rPr sz="2400" spc="-150" dirty="0">
                <a:latin typeface="DejaVu Sans"/>
                <a:cs typeface="DejaVu Sans"/>
              </a:rPr>
              <a:t>can  </a:t>
            </a:r>
            <a:r>
              <a:rPr sz="2400" spc="-180" dirty="0">
                <a:latin typeface="DejaVu Sans"/>
                <a:cs typeface="DejaVu Sans"/>
              </a:rPr>
              <a:t>affect </a:t>
            </a:r>
            <a:r>
              <a:rPr sz="2400" spc="-165" dirty="0">
                <a:latin typeface="DejaVu Sans"/>
                <a:cs typeface="DejaVu Sans"/>
              </a:rPr>
              <a:t>children or </a:t>
            </a:r>
            <a:r>
              <a:rPr sz="2400" spc="-155" dirty="0">
                <a:latin typeface="DejaVu Sans"/>
                <a:cs typeface="DejaVu Sans"/>
              </a:rPr>
              <a:t>adults,  </a:t>
            </a:r>
            <a:r>
              <a:rPr sz="2400" spc="-220" dirty="0">
                <a:latin typeface="DejaVu Sans"/>
                <a:cs typeface="DejaVu Sans"/>
              </a:rPr>
              <a:t>but </a:t>
            </a:r>
            <a:r>
              <a:rPr sz="2400" spc="-140" dirty="0">
                <a:latin typeface="DejaVu Sans"/>
                <a:cs typeface="DejaVu Sans"/>
              </a:rPr>
              <a:t>was </a:t>
            </a:r>
            <a:r>
              <a:rPr sz="2400" spc="-180" dirty="0">
                <a:latin typeface="DejaVu Sans"/>
                <a:cs typeface="DejaVu Sans"/>
              </a:rPr>
              <a:t>traditionally  </a:t>
            </a:r>
            <a:r>
              <a:rPr sz="2400" spc="-215" dirty="0">
                <a:latin typeface="DejaVu Sans"/>
                <a:cs typeface="DejaVu Sans"/>
              </a:rPr>
              <a:t>termed </a:t>
            </a:r>
            <a:r>
              <a:rPr sz="2400" spc="-175" dirty="0">
                <a:latin typeface="DejaVu Sans"/>
                <a:cs typeface="DejaVu Sans"/>
              </a:rPr>
              <a:t>"juvenile  </a:t>
            </a:r>
            <a:r>
              <a:rPr sz="2400" spc="-170" dirty="0">
                <a:latin typeface="DejaVu Sans"/>
                <a:cs typeface="DejaVu Sans"/>
              </a:rPr>
              <a:t>diabetes" </a:t>
            </a:r>
            <a:r>
              <a:rPr sz="2400" spc="-140" dirty="0">
                <a:latin typeface="DejaVu Sans"/>
                <a:cs typeface="DejaVu Sans"/>
              </a:rPr>
              <a:t>because a  </a:t>
            </a:r>
            <a:r>
              <a:rPr sz="2400" spc="-195" dirty="0">
                <a:latin typeface="DejaVu Sans"/>
                <a:cs typeface="DejaVu Sans"/>
              </a:rPr>
              <a:t>majority </a:t>
            </a:r>
            <a:r>
              <a:rPr sz="2400" spc="-165" dirty="0">
                <a:latin typeface="DejaVu Sans"/>
                <a:cs typeface="DejaVu Sans"/>
              </a:rPr>
              <a:t>of </a:t>
            </a:r>
            <a:r>
              <a:rPr sz="2400" spc="-160" dirty="0">
                <a:latin typeface="DejaVu Sans"/>
                <a:cs typeface="DejaVu Sans"/>
              </a:rPr>
              <a:t>these  diabetes </a:t>
            </a:r>
            <a:r>
              <a:rPr sz="2400" spc="-100" dirty="0">
                <a:latin typeface="DejaVu Sans"/>
                <a:cs typeface="DejaVu Sans"/>
              </a:rPr>
              <a:t>cases </a:t>
            </a:r>
            <a:r>
              <a:rPr sz="2400" spc="-180" dirty="0">
                <a:latin typeface="DejaVu Sans"/>
                <a:cs typeface="DejaVu Sans"/>
              </a:rPr>
              <a:t>were </a:t>
            </a:r>
            <a:r>
              <a:rPr sz="2400" spc="-165" dirty="0">
                <a:latin typeface="DejaVu Sans"/>
                <a:cs typeface="DejaVu Sans"/>
              </a:rPr>
              <a:t>in  </a:t>
            </a:r>
            <a:r>
              <a:rPr sz="2400" spc="-155" dirty="0">
                <a:latin typeface="DejaVu Sans"/>
                <a:cs typeface="DejaVu Sans"/>
              </a:rPr>
              <a:t>children.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981"/>
            <a:ext cx="45681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 </a:t>
            </a:r>
            <a:r>
              <a:rPr sz="3000" spc="-85" dirty="0"/>
              <a:t>- </a:t>
            </a:r>
            <a:r>
              <a:rPr sz="3000" b="1" spc="-5" dirty="0">
                <a:latin typeface="Nimbus Sans L"/>
                <a:cs typeface="Nimbus Sans L"/>
              </a:rPr>
              <a:t>T</a:t>
            </a:r>
            <a:r>
              <a:rPr b="1" spc="-5" dirty="0">
                <a:latin typeface="Nimbus Sans L"/>
                <a:cs typeface="Nimbus Sans L"/>
              </a:rPr>
              <a:t>YPE</a:t>
            </a:r>
            <a:r>
              <a:rPr b="1" spc="135" dirty="0">
                <a:latin typeface="Nimbus Sans L"/>
                <a:cs typeface="Nimbus Sans L"/>
              </a:rPr>
              <a:t> </a:t>
            </a:r>
            <a:r>
              <a:rPr sz="3000" b="1" dirty="0">
                <a:latin typeface="Nimbus Sans L"/>
                <a:cs typeface="Nimbus Sans L"/>
              </a:rPr>
              <a:t>1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949" y="751078"/>
            <a:ext cx="777684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00025" marR="5080" indent="-187960">
              <a:lnSpc>
                <a:spcPts val="2590"/>
              </a:lnSpc>
              <a:spcBef>
                <a:spcPts val="42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75" dirty="0">
                <a:latin typeface="DejaVu Sans"/>
                <a:cs typeface="DejaVu Sans"/>
              </a:rPr>
              <a:t>Type </a:t>
            </a:r>
            <a:r>
              <a:rPr sz="2400" spc="-195" dirty="0">
                <a:latin typeface="DejaVu Sans"/>
                <a:cs typeface="DejaVu Sans"/>
              </a:rPr>
              <a:t>1 </a:t>
            </a:r>
            <a:r>
              <a:rPr sz="2400" spc="-160" dirty="0">
                <a:latin typeface="DejaVu Sans"/>
                <a:cs typeface="DejaVu Sans"/>
              </a:rPr>
              <a:t>diabetes </a:t>
            </a:r>
            <a:r>
              <a:rPr sz="2400" spc="-95" dirty="0">
                <a:latin typeface="DejaVu Sans"/>
                <a:cs typeface="DejaVu Sans"/>
              </a:rPr>
              <a:t>is </a:t>
            </a:r>
            <a:r>
              <a:rPr sz="2400" spc="-195" dirty="0">
                <a:latin typeface="DejaVu Sans"/>
                <a:cs typeface="DejaVu Sans"/>
              </a:rPr>
              <a:t>partly </a:t>
            </a:r>
            <a:r>
              <a:rPr sz="2400" spc="-170" dirty="0">
                <a:latin typeface="DejaVu Sans"/>
                <a:cs typeface="DejaVu Sans"/>
              </a:rPr>
              <a:t>inherited, </a:t>
            </a:r>
            <a:r>
              <a:rPr sz="2400" spc="-210" dirty="0">
                <a:latin typeface="DejaVu Sans"/>
                <a:cs typeface="DejaVu Sans"/>
              </a:rPr>
              <a:t>with </a:t>
            </a:r>
            <a:r>
              <a:rPr sz="2400" spc="-195" dirty="0">
                <a:latin typeface="DejaVu Sans"/>
                <a:cs typeface="DejaVu Sans"/>
              </a:rPr>
              <a:t>multiple genes,  </a:t>
            </a:r>
            <a:r>
              <a:rPr sz="2400" spc="-170" dirty="0">
                <a:latin typeface="DejaVu Sans"/>
                <a:cs typeface="DejaVu Sans"/>
              </a:rPr>
              <a:t>including certain </a:t>
            </a:r>
            <a:r>
              <a:rPr sz="2400" u="heavy" spc="-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HLA </a:t>
            </a:r>
            <a:r>
              <a:rPr sz="2400" u="heavy" spc="-16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genotypes</a:t>
            </a:r>
            <a:r>
              <a:rPr sz="2400" spc="-165" dirty="0">
                <a:latin typeface="DejaVu Sans"/>
                <a:cs typeface="DejaVu Sans"/>
              </a:rPr>
              <a:t>, </a:t>
            </a:r>
            <a:r>
              <a:rPr sz="2400" spc="-190" dirty="0">
                <a:latin typeface="DejaVu Sans"/>
                <a:cs typeface="DejaVu Sans"/>
              </a:rPr>
              <a:t>known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60" dirty="0">
                <a:latin typeface="DejaVu Sans"/>
                <a:cs typeface="DejaVu Sans"/>
              </a:rPr>
              <a:t>influence</a:t>
            </a:r>
            <a:r>
              <a:rPr sz="2400" spc="240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the</a:t>
            </a:r>
            <a:endParaRPr sz="2400">
              <a:latin typeface="DejaVu Sans"/>
              <a:cs typeface="DejaVu Sans"/>
            </a:endParaRPr>
          </a:p>
          <a:p>
            <a:pPr marL="2914650">
              <a:lnSpc>
                <a:spcPts val="2555"/>
              </a:lnSpc>
            </a:pPr>
            <a:r>
              <a:rPr sz="2400" spc="-145" dirty="0">
                <a:latin typeface="DejaVu Sans"/>
                <a:cs typeface="DejaVu Sans"/>
              </a:rPr>
              <a:t>risk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-55" dirty="0">
                <a:latin typeface="DejaVu Sans"/>
                <a:cs typeface="DejaVu Sans"/>
              </a:rPr>
              <a:t> </a:t>
            </a:r>
            <a:r>
              <a:rPr sz="2400" spc="-155" dirty="0">
                <a:latin typeface="DejaVu Sans"/>
                <a:cs typeface="DejaVu Sans"/>
              </a:rPr>
              <a:t>diabetes.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49" y="4653153"/>
            <a:ext cx="7706359" cy="20802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7335" marR="5080" indent="-255270">
              <a:lnSpc>
                <a:spcPts val="2590"/>
              </a:lnSpc>
              <a:spcBef>
                <a:spcPts val="42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14" dirty="0">
                <a:latin typeface="DejaVu Sans"/>
                <a:cs typeface="DejaVu Sans"/>
              </a:rPr>
              <a:t>In </a:t>
            </a:r>
            <a:r>
              <a:rPr sz="2400" spc="-170" dirty="0">
                <a:latin typeface="DejaVu Sans"/>
                <a:cs typeface="DejaVu Sans"/>
              </a:rPr>
              <a:t>genetically </a:t>
            </a:r>
            <a:r>
              <a:rPr sz="2400" spc="-150" dirty="0">
                <a:latin typeface="DejaVu Sans"/>
                <a:cs typeface="DejaVu Sans"/>
              </a:rPr>
              <a:t>susceptible people,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60" dirty="0">
                <a:latin typeface="DejaVu Sans"/>
                <a:cs typeface="DejaVu Sans"/>
              </a:rPr>
              <a:t>onset of</a:t>
            </a:r>
            <a:r>
              <a:rPr sz="2400" spc="-340" dirty="0">
                <a:latin typeface="DejaVu Sans"/>
                <a:cs typeface="DejaVu Sans"/>
              </a:rPr>
              <a:t> </a:t>
            </a:r>
            <a:r>
              <a:rPr sz="2400" spc="-270" dirty="0">
                <a:latin typeface="DejaVu Sans"/>
                <a:cs typeface="DejaVu Sans"/>
              </a:rPr>
              <a:t>diabetes  </a:t>
            </a:r>
            <a:r>
              <a:rPr sz="2400" spc="-150" dirty="0">
                <a:latin typeface="DejaVu Sans"/>
                <a:cs typeface="DejaVu Sans"/>
              </a:rPr>
              <a:t>can </a:t>
            </a:r>
            <a:r>
              <a:rPr sz="2400" spc="-165" dirty="0">
                <a:latin typeface="DejaVu Sans"/>
                <a:cs typeface="DejaVu Sans"/>
              </a:rPr>
              <a:t>be </a:t>
            </a:r>
            <a:r>
              <a:rPr sz="2400" spc="-185" dirty="0">
                <a:latin typeface="DejaVu Sans"/>
                <a:cs typeface="DejaVu Sans"/>
              </a:rPr>
              <a:t>triggered </a:t>
            </a:r>
            <a:r>
              <a:rPr sz="2400" spc="-204" dirty="0">
                <a:latin typeface="DejaVu Sans"/>
                <a:cs typeface="DejaVu Sans"/>
              </a:rPr>
              <a:t>by </a:t>
            </a:r>
            <a:r>
              <a:rPr sz="2400" spc="-160" dirty="0">
                <a:latin typeface="DejaVu Sans"/>
                <a:cs typeface="DejaVu Sans"/>
              </a:rPr>
              <a:t>one or </a:t>
            </a:r>
            <a:r>
              <a:rPr sz="2400" spc="-200" dirty="0">
                <a:latin typeface="DejaVu Sans"/>
                <a:cs typeface="DejaVu Sans"/>
              </a:rPr>
              <a:t>more </a:t>
            </a:r>
            <a:r>
              <a:rPr sz="2400" spc="-190" dirty="0">
                <a:latin typeface="DejaVu Sans"/>
                <a:cs typeface="DejaVu Sans"/>
              </a:rPr>
              <a:t>environmental</a:t>
            </a:r>
            <a:r>
              <a:rPr sz="2400" spc="-55" dirty="0">
                <a:latin typeface="DejaVu Sans"/>
                <a:cs typeface="DejaVu Sans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factors,</a:t>
            </a:r>
            <a:endParaRPr sz="2400">
              <a:latin typeface="DejaVu Sans"/>
              <a:cs typeface="DejaVu Sans"/>
            </a:endParaRPr>
          </a:p>
          <a:p>
            <a:pPr marL="1888489">
              <a:lnSpc>
                <a:spcPts val="2560"/>
              </a:lnSpc>
            </a:pPr>
            <a:r>
              <a:rPr sz="2400" spc="-140" dirty="0">
                <a:latin typeface="DejaVu Sans"/>
                <a:cs typeface="DejaVu Sans"/>
              </a:rPr>
              <a:t>such </a:t>
            </a:r>
            <a:r>
              <a:rPr sz="2400" spc="-95" dirty="0">
                <a:latin typeface="DejaVu Sans"/>
                <a:cs typeface="DejaVu Sans"/>
              </a:rPr>
              <a:t>as </a:t>
            </a:r>
            <a:r>
              <a:rPr sz="2400" spc="-140" dirty="0">
                <a:latin typeface="DejaVu Sans"/>
                <a:cs typeface="DejaVu Sans"/>
              </a:rPr>
              <a:t>a </a:t>
            </a:r>
            <a:r>
              <a:rPr sz="2400" spc="-170" dirty="0">
                <a:latin typeface="DejaVu Sans"/>
                <a:cs typeface="DejaVu Sans"/>
              </a:rPr>
              <a:t>viral infection </a:t>
            </a:r>
            <a:r>
              <a:rPr sz="2400" spc="-165" dirty="0">
                <a:latin typeface="DejaVu Sans"/>
                <a:cs typeface="DejaVu Sans"/>
              </a:rPr>
              <a:t>or</a:t>
            </a:r>
            <a:r>
              <a:rPr sz="2400" spc="140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diet.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550">
              <a:latin typeface="DejaVu Sans"/>
              <a:cs typeface="DejaVu Sans"/>
            </a:endParaRPr>
          </a:p>
          <a:p>
            <a:pPr marL="508000" marR="243840" indent="-70485">
              <a:lnSpc>
                <a:spcPts val="259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80" dirty="0">
                <a:latin typeface="DejaVu Sans"/>
                <a:cs typeface="DejaVu Sans"/>
              </a:rPr>
              <a:t>Among </a:t>
            </a:r>
            <a:r>
              <a:rPr sz="2400" spc="-185" dirty="0">
                <a:latin typeface="DejaVu Sans"/>
                <a:cs typeface="DejaVu Sans"/>
              </a:rPr>
              <a:t>dietary </a:t>
            </a:r>
            <a:r>
              <a:rPr sz="2400" spc="-150" dirty="0">
                <a:latin typeface="DejaVu Sans"/>
                <a:cs typeface="DejaVu Sans"/>
              </a:rPr>
              <a:t>factors, </a:t>
            </a:r>
            <a:r>
              <a:rPr sz="2400" u="heavy" spc="-19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gluten</a:t>
            </a:r>
            <a:r>
              <a:rPr sz="2400" spc="-190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400" spc="-235" dirty="0">
                <a:latin typeface="DejaVu Sans"/>
                <a:cs typeface="DejaVu Sans"/>
              </a:rPr>
              <a:t>may </a:t>
            </a:r>
            <a:r>
              <a:rPr sz="2400" spc="-155" dirty="0">
                <a:latin typeface="DejaVu Sans"/>
                <a:cs typeface="DejaVu Sans"/>
              </a:rPr>
              <a:t>lead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210" dirty="0">
                <a:latin typeface="DejaVu Sans"/>
                <a:cs typeface="DejaVu Sans"/>
              </a:rPr>
              <a:t>type </a:t>
            </a:r>
            <a:r>
              <a:rPr sz="2400" spc="-195" dirty="0">
                <a:latin typeface="DejaVu Sans"/>
                <a:cs typeface="DejaVu Sans"/>
              </a:rPr>
              <a:t>1  </a:t>
            </a:r>
            <a:r>
              <a:rPr sz="2400" spc="-155" dirty="0">
                <a:latin typeface="DejaVu Sans"/>
                <a:cs typeface="DejaVu Sans"/>
              </a:rPr>
              <a:t>diabetes, </a:t>
            </a:r>
            <a:r>
              <a:rPr sz="2400" spc="-220" dirty="0">
                <a:latin typeface="DejaVu Sans"/>
                <a:cs typeface="DejaVu Sans"/>
              </a:rPr>
              <a:t>but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85" dirty="0">
                <a:latin typeface="DejaVu Sans"/>
                <a:cs typeface="DejaVu Sans"/>
              </a:rPr>
              <a:t>mechanism </a:t>
            </a:r>
            <a:r>
              <a:rPr sz="2400" spc="-95" dirty="0">
                <a:latin typeface="DejaVu Sans"/>
                <a:cs typeface="DejaVu Sans"/>
              </a:rPr>
              <a:t>is </a:t>
            </a:r>
            <a:r>
              <a:rPr sz="2400" spc="-200" dirty="0">
                <a:latin typeface="DejaVu Sans"/>
                <a:cs typeface="DejaVu Sans"/>
              </a:rPr>
              <a:t>not </a:t>
            </a:r>
            <a:r>
              <a:rPr sz="2400" spc="-175" dirty="0">
                <a:latin typeface="DejaVu Sans"/>
                <a:cs typeface="DejaVu Sans"/>
              </a:rPr>
              <a:t>fully</a:t>
            </a:r>
            <a:r>
              <a:rPr sz="2400" spc="409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understood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1183" y="1981200"/>
            <a:ext cx="6986016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0"/>
            <a:ext cx="5479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P</a:t>
            </a:r>
            <a:r>
              <a:rPr sz="2850" spc="15" dirty="0"/>
              <a:t>ATHOPHYSIOLOGY </a:t>
            </a:r>
            <a:r>
              <a:rPr sz="3600" spc="-100" dirty="0"/>
              <a:t>- </a:t>
            </a:r>
            <a:r>
              <a:rPr sz="3600" b="1" spc="10" dirty="0">
                <a:latin typeface="Nimbus Sans L"/>
                <a:cs typeface="Nimbus Sans L"/>
              </a:rPr>
              <a:t>T</a:t>
            </a:r>
            <a:r>
              <a:rPr sz="2850" b="1" spc="10" dirty="0">
                <a:latin typeface="Nimbus Sans L"/>
                <a:cs typeface="Nimbus Sans L"/>
              </a:rPr>
              <a:t>YPE</a:t>
            </a:r>
            <a:r>
              <a:rPr sz="2850" b="1" spc="165" dirty="0">
                <a:latin typeface="Nimbus Sans L"/>
                <a:cs typeface="Nimbus Sans L"/>
              </a:rPr>
              <a:t> </a:t>
            </a:r>
            <a:r>
              <a:rPr sz="3600" b="1" dirty="0">
                <a:latin typeface="Nimbus Sans L"/>
                <a:cs typeface="Nimbus Sans L"/>
              </a:rPr>
              <a:t>2</a:t>
            </a:r>
            <a:endParaRPr sz="36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645" y="1014729"/>
            <a:ext cx="8053705" cy="475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145" algn="r">
              <a:lnSpc>
                <a:spcPct val="100000"/>
              </a:lnSpc>
              <a:spcBef>
                <a:spcPts val="95"/>
              </a:spcBef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39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Type </a:t>
            </a:r>
            <a:r>
              <a:rPr sz="2800" spc="-229" dirty="0">
                <a:latin typeface="DejaVu Sans"/>
                <a:cs typeface="DejaVu Sans"/>
              </a:rPr>
              <a:t>2 </a:t>
            </a:r>
            <a:r>
              <a:rPr sz="2800" spc="-114" dirty="0">
                <a:latin typeface="DejaVu Sans"/>
                <a:cs typeface="DejaVu Sans"/>
              </a:rPr>
              <a:t>DM </a:t>
            </a:r>
            <a:r>
              <a:rPr sz="2800" spc="-110" dirty="0">
                <a:latin typeface="DejaVu Sans"/>
                <a:cs typeface="DejaVu Sans"/>
              </a:rPr>
              <a:t>is </a:t>
            </a:r>
            <a:r>
              <a:rPr sz="2800" spc="-185" dirty="0">
                <a:latin typeface="DejaVu Sans"/>
                <a:cs typeface="DejaVu Sans"/>
              </a:rPr>
              <a:t>characterized </a:t>
            </a:r>
            <a:r>
              <a:rPr sz="2800" spc="-245" dirty="0">
                <a:latin typeface="DejaVu Sans"/>
                <a:cs typeface="DejaVu Sans"/>
              </a:rPr>
              <a:t>by </a:t>
            </a:r>
            <a:r>
              <a:rPr sz="28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insulin </a:t>
            </a:r>
            <a:r>
              <a:rPr sz="2800" u="heavy" spc="-2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resistance</a:t>
            </a:r>
            <a:r>
              <a:rPr sz="2800" spc="-245" dirty="0">
                <a:latin typeface="DejaVu Sans"/>
                <a:cs typeface="DejaVu Sans"/>
              </a:rPr>
              <a:t>.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DejaVu Sans"/>
              <a:cs typeface="DejaVu Sans"/>
            </a:endParaRPr>
          </a:p>
          <a:p>
            <a:pPr marL="372110" marR="85725" indent="-271780" algn="r">
              <a:lnSpc>
                <a:spcPct val="100000"/>
              </a:lnSpc>
              <a:spcBef>
                <a:spcPts val="5"/>
              </a:spcBef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12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spc="-130" dirty="0">
                <a:latin typeface="DejaVu Sans"/>
                <a:cs typeface="DejaVu Sans"/>
              </a:rPr>
              <a:t>The </a:t>
            </a:r>
            <a:r>
              <a:rPr sz="2800" spc="-200" dirty="0">
                <a:latin typeface="DejaVu Sans"/>
                <a:cs typeface="DejaVu Sans"/>
              </a:rPr>
              <a:t>defective </a:t>
            </a:r>
            <a:r>
              <a:rPr sz="2800" spc="-155" dirty="0">
                <a:latin typeface="DejaVu Sans"/>
                <a:cs typeface="DejaVu Sans"/>
              </a:rPr>
              <a:t>responsiveness </a:t>
            </a:r>
            <a:r>
              <a:rPr sz="2800" spc="-185" dirty="0">
                <a:latin typeface="DejaVu Sans"/>
                <a:cs typeface="DejaVu Sans"/>
              </a:rPr>
              <a:t>of </a:t>
            </a:r>
            <a:r>
              <a:rPr sz="2800" spc="-215" dirty="0">
                <a:latin typeface="DejaVu Sans"/>
                <a:cs typeface="DejaVu Sans"/>
              </a:rPr>
              <a:t>body </a:t>
            </a:r>
            <a:r>
              <a:rPr sz="2800" spc="-150" dirty="0">
                <a:latin typeface="DejaVu Sans"/>
                <a:cs typeface="DejaVu Sans"/>
              </a:rPr>
              <a:t>tissues</a:t>
            </a:r>
            <a:r>
              <a:rPr sz="2800" spc="-135" dirty="0">
                <a:latin typeface="DejaVu Sans"/>
                <a:cs typeface="DejaVu Sans"/>
              </a:rPr>
              <a:t> </a:t>
            </a:r>
            <a:r>
              <a:rPr sz="2800" spc="-800" dirty="0">
                <a:latin typeface="DejaVu Sans"/>
                <a:cs typeface="DejaVu Sans"/>
              </a:rPr>
              <a:t>to </a:t>
            </a:r>
            <a:r>
              <a:rPr sz="2800" spc="-155" dirty="0">
                <a:latin typeface="DejaVu Sans"/>
                <a:cs typeface="DejaVu Sans"/>
              </a:rPr>
              <a:t> </a:t>
            </a:r>
            <a:r>
              <a:rPr sz="2800" spc="-170" dirty="0">
                <a:latin typeface="DejaVu Sans"/>
                <a:cs typeface="DejaVu Sans"/>
              </a:rPr>
              <a:t>insulin </a:t>
            </a:r>
            <a:r>
              <a:rPr sz="2800" spc="-110" dirty="0">
                <a:latin typeface="DejaVu Sans"/>
                <a:cs typeface="DejaVu Sans"/>
              </a:rPr>
              <a:t>is </a:t>
            </a:r>
            <a:r>
              <a:rPr sz="2800" spc="-190" dirty="0">
                <a:latin typeface="DejaVu Sans"/>
                <a:cs typeface="DejaVu Sans"/>
              </a:rPr>
              <a:t>believed </a:t>
            </a:r>
            <a:r>
              <a:rPr sz="2800" spc="-240" dirty="0">
                <a:latin typeface="DejaVu Sans"/>
                <a:cs typeface="DejaVu Sans"/>
              </a:rPr>
              <a:t>to </a:t>
            </a:r>
            <a:r>
              <a:rPr sz="2800" spc="-195" dirty="0">
                <a:latin typeface="DejaVu Sans"/>
                <a:cs typeface="DejaVu Sans"/>
              </a:rPr>
              <a:t>involve </a:t>
            </a:r>
            <a:r>
              <a:rPr sz="2800" spc="-235" dirty="0">
                <a:latin typeface="DejaVu Sans"/>
                <a:cs typeface="DejaVu Sans"/>
              </a:rPr>
              <a:t>the </a:t>
            </a:r>
            <a:r>
              <a:rPr sz="28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insulin</a:t>
            </a:r>
            <a:r>
              <a:rPr sz="2800" u="heavy" spc="3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 </a:t>
            </a:r>
            <a:r>
              <a:rPr sz="2800" u="heavy" spc="-204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receptor</a:t>
            </a:r>
            <a:r>
              <a:rPr sz="2800" spc="-204" dirty="0">
                <a:latin typeface="DejaVu Sans"/>
                <a:cs typeface="DejaVu Sans"/>
              </a:rPr>
              <a:t>.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DejaVu Sans"/>
              <a:cs typeface="DejaVu Sans"/>
            </a:endParaRPr>
          </a:p>
          <a:p>
            <a:pPr marL="958850" marR="398780" indent="-550545">
              <a:lnSpc>
                <a:spcPct val="100000"/>
              </a:lnSpc>
              <a:spcBef>
                <a:spcPts val="5"/>
              </a:spcBef>
            </a:pPr>
            <a:r>
              <a:rPr sz="1950" spc="955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800" spc="-135" dirty="0">
                <a:latin typeface="DejaVu Sans"/>
                <a:cs typeface="DejaVu Sans"/>
              </a:rPr>
              <a:t>In </a:t>
            </a:r>
            <a:r>
              <a:rPr sz="2800" spc="-240" dirty="0">
                <a:latin typeface="DejaVu Sans"/>
                <a:cs typeface="DejaVu Sans"/>
              </a:rPr>
              <a:t>the </a:t>
            </a:r>
            <a:r>
              <a:rPr sz="2800" spc="-195" dirty="0">
                <a:latin typeface="DejaVu Sans"/>
                <a:cs typeface="DejaVu Sans"/>
              </a:rPr>
              <a:t>early </a:t>
            </a:r>
            <a:r>
              <a:rPr sz="2800" spc="-185" dirty="0">
                <a:latin typeface="DejaVu Sans"/>
                <a:cs typeface="DejaVu Sans"/>
              </a:rPr>
              <a:t>stage of </a:t>
            </a:r>
            <a:r>
              <a:rPr sz="2800" spc="-240" dirty="0">
                <a:latin typeface="DejaVu Sans"/>
                <a:cs typeface="DejaVu Sans"/>
              </a:rPr>
              <a:t>type </a:t>
            </a:r>
            <a:r>
              <a:rPr sz="2800" spc="-170" dirty="0">
                <a:latin typeface="DejaVu Sans"/>
                <a:cs typeface="DejaVu Sans"/>
              </a:rPr>
              <a:t>2, </a:t>
            </a:r>
            <a:r>
              <a:rPr sz="2800" spc="-240" dirty="0">
                <a:latin typeface="DejaVu Sans"/>
                <a:cs typeface="DejaVu Sans"/>
              </a:rPr>
              <a:t>the</a:t>
            </a:r>
            <a:r>
              <a:rPr sz="2800" spc="-655" dirty="0">
                <a:latin typeface="DejaVu Sans"/>
                <a:cs typeface="DejaVu Sans"/>
              </a:rPr>
              <a:t> </a:t>
            </a:r>
            <a:r>
              <a:rPr sz="2800" spc="-335" dirty="0">
                <a:latin typeface="DejaVu Sans"/>
                <a:cs typeface="DejaVu Sans"/>
              </a:rPr>
              <a:t>predominant  </a:t>
            </a:r>
            <a:r>
              <a:rPr sz="2800" spc="-220" dirty="0">
                <a:latin typeface="DejaVu Sans"/>
                <a:cs typeface="DejaVu Sans"/>
              </a:rPr>
              <a:t>abnormality </a:t>
            </a:r>
            <a:r>
              <a:rPr sz="2800" spc="-110" dirty="0">
                <a:latin typeface="DejaVu Sans"/>
                <a:cs typeface="DejaVu Sans"/>
              </a:rPr>
              <a:t>is </a:t>
            </a:r>
            <a:r>
              <a:rPr sz="2800" spc="-195" dirty="0">
                <a:latin typeface="DejaVu Sans"/>
                <a:cs typeface="DejaVu Sans"/>
              </a:rPr>
              <a:t>reduced </a:t>
            </a:r>
            <a:r>
              <a:rPr sz="2800" spc="-170" dirty="0">
                <a:latin typeface="DejaVu Sans"/>
                <a:cs typeface="DejaVu Sans"/>
              </a:rPr>
              <a:t>insulin</a:t>
            </a:r>
            <a:r>
              <a:rPr sz="2800" spc="75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sensitivity.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</a:pPr>
            <a:r>
              <a:rPr sz="1950" spc="955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800" spc="-204" dirty="0">
                <a:latin typeface="DejaVu Sans"/>
                <a:cs typeface="DejaVu Sans"/>
              </a:rPr>
              <a:t>Type </a:t>
            </a:r>
            <a:r>
              <a:rPr sz="2800" spc="-229" dirty="0">
                <a:latin typeface="DejaVu Sans"/>
                <a:cs typeface="DejaVu Sans"/>
              </a:rPr>
              <a:t>2 </a:t>
            </a:r>
            <a:r>
              <a:rPr sz="2800" spc="-114" dirty="0">
                <a:latin typeface="DejaVu Sans"/>
                <a:cs typeface="DejaVu Sans"/>
              </a:rPr>
              <a:t>DM </a:t>
            </a:r>
            <a:r>
              <a:rPr sz="2800" spc="-110" dirty="0">
                <a:latin typeface="DejaVu Sans"/>
                <a:cs typeface="DejaVu Sans"/>
              </a:rPr>
              <a:t>is </a:t>
            </a:r>
            <a:r>
              <a:rPr sz="2800" spc="-204" dirty="0">
                <a:latin typeface="DejaVu Sans"/>
                <a:cs typeface="DejaVu Sans"/>
              </a:rPr>
              <a:t>due </a:t>
            </a:r>
            <a:r>
              <a:rPr sz="2800" spc="-215" dirty="0">
                <a:latin typeface="DejaVu Sans"/>
                <a:cs typeface="DejaVu Sans"/>
              </a:rPr>
              <a:t>primarily </a:t>
            </a:r>
            <a:r>
              <a:rPr sz="2800" spc="-240" dirty="0">
                <a:latin typeface="DejaVu Sans"/>
                <a:cs typeface="DejaVu Sans"/>
              </a:rPr>
              <a:t>to </a:t>
            </a:r>
            <a:r>
              <a:rPr sz="2800" spc="-185" dirty="0">
                <a:latin typeface="DejaVu Sans"/>
                <a:cs typeface="DejaVu Sans"/>
              </a:rPr>
              <a:t>lifestyle </a:t>
            </a:r>
            <a:r>
              <a:rPr sz="2800" spc="-180" dirty="0">
                <a:latin typeface="DejaVu Sans"/>
                <a:cs typeface="DejaVu Sans"/>
              </a:rPr>
              <a:t>factors</a:t>
            </a:r>
            <a:r>
              <a:rPr sz="2800" spc="-660" dirty="0">
                <a:latin typeface="DejaVu Sans"/>
                <a:cs typeface="DejaVu Sans"/>
              </a:rPr>
              <a:t> </a:t>
            </a:r>
            <a:r>
              <a:rPr sz="2800" spc="-525" dirty="0">
                <a:latin typeface="DejaVu Sans"/>
                <a:cs typeface="DejaVu Sans"/>
              </a:rPr>
              <a:t>and</a:t>
            </a:r>
            <a:endParaRPr sz="2800">
              <a:latin typeface="DejaVu Sans"/>
              <a:cs typeface="DejaVu Sans"/>
            </a:endParaRPr>
          </a:p>
          <a:p>
            <a:pPr marL="276225" algn="ctr">
              <a:lnSpc>
                <a:spcPct val="100000"/>
              </a:lnSpc>
              <a:spcBef>
                <a:spcPts val="5"/>
              </a:spcBef>
            </a:pPr>
            <a:r>
              <a:rPr sz="2800" spc="-175" dirty="0">
                <a:latin typeface="DejaVu Sans"/>
                <a:cs typeface="DejaVu Sans"/>
              </a:rPr>
              <a:t>genetics.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3007"/>
            <a:ext cx="45681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 </a:t>
            </a:r>
            <a:r>
              <a:rPr sz="3000" spc="-85" dirty="0"/>
              <a:t>- </a:t>
            </a:r>
            <a:r>
              <a:rPr sz="3000" b="1" spc="-5" dirty="0">
                <a:latin typeface="Nimbus Sans L"/>
                <a:cs typeface="Nimbus Sans L"/>
              </a:rPr>
              <a:t>T</a:t>
            </a:r>
            <a:r>
              <a:rPr b="1" spc="-5" dirty="0">
                <a:latin typeface="Nimbus Sans L"/>
                <a:cs typeface="Nimbus Sans L"/>
              </a:rPr>
              <a:t>YPE</a:t>
            </a:r>
            <a:r>
              <a:rPr b="1" spc="135" dirty="0">
                <a:latin typeface="Nimbus Sans L"/>
                <a:cs typeface="Nimbus Sans L"/>
              </a:rPr>
              <a:t> </a:t>
            </a:r>
            <a:r>
              <a:rPr sz="3000" b="1" dirty="0">
                <a:latin typeface="Nimbus Sans L"/>
                <a:cs typeface="Nimbus Sans L"/>
              </a:rPr>
              <a:t>2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827278"/>
            <a:ext cx="8098790" cy="52279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111760" indent="-274320">
              <a:lnSpc>
                <a:spcPts val="2590"/>
              </a:lnSpc>
              <a:spcBef>
                <a:spcPts val="42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45" dirty="0">
                <a:latin typeface="DejaVu Sans"/>
                <a:cs typeface="DejaVu Sans"/>
              </a:rPr>
              <a:t>A </a:t>
            </a:r>
            <a:r>
              <a:rPr sz="2400" spc="-210" dirty="0">
                <a:latin typeface="DejaVu Sans"/>
                <a:cs typeface="DejaVu Sans"/>
              </a:rPr>
              <a:t>number </a:t>
            </a:r>
            <a:r>
              <a:rPr sz="2400" spc="-160" dirty="0">
                <a:latin typeface="DejaVu Sans"/>
                <a:cs typeface="DejaVu Sans"/>
              </a:rPr>
              <a:t>of lifestyle </a:t>
            </a:r>
            <a:r>
              <a:rPr sz="2400" spc="-155" dirty="0">
                <a:latin typeface="DejaVu Sans"/>
                <a:cs typeface="DejaVu Sans"/>
              </a:rPr>
              <a:t>factors </a:t>
            </a:r>
            <a:r>
              <a:rPr sz="2400" spc="-160" dirty="0">
                <a:latin typeface="DejaVu Sans"/>
                <a:cs typeface="DejaVu Sans"/>
              </a:rPr>
              <a:t>are </a:t>
            </a:r>
            <a:r>
              <a:rPr sz="2400" spc="-190" dirty="0">
                <a:latin typeface="DejaVu Sans"/>
                <a:cs typeface="DejaVu Sans"/>
              </a:rPr>
              <a:t>known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75" dirty="0">
                <a:latin typeface="DejaVu Sans"/>
                <a:cs typeface="DejaVu Sans"/>
              </a:rPr>
              <a:t>be </a:t>
            </a:r>
            <a:r>
              <a:rPr sz="2400" spc="-210" dirty="0">
                <a:latin typeface="DejaVu Sans"/>
                <a:cs typeface="DejaVu Sans"/>
              </a:rPr>
              <a:t>important</a:t>
            </a:r>
            <a:r>
              <a:rPr sz="2400" spc="-300" dirty="0">
                <a:latin typeface="DejaVu Sans"/>
                <a:cs typeface="DejaVu Sans"/>
              </a:rPr>
              <a:t> </a:t>
            </a:r>
            <a:r>
              <a:rPr sz="2400" spc="-695" dirty="0">
                <a:latin typeface="DejaVu Sans"/>
                <a:cs typeface="DejaVu Sans"/>
              </a:rPr>
              <a:t>to 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95" dirty="0">
                <a:latin typeface="DejaVu Sans"/>
                <a:cs typeface="DejaVu Sans"/>
              </a:rPr>
              <a:t>development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210" dirty="0">
                <a:latin typeface="DejaVu Sans"/>
                <a:cs typeface="DejaVu Sans"/>
              </a:rPr>
              <a:t>type </a:t>
            </a:r>
            <a:r>
              <a:rPr sz="2400" spc="-195" dirty="0">
                <a:latin typeface="DejaVu Sans"/>
                <a:cs typeface="DejaVu Sans"/>
              </a:rPr>
              <a:t>2 </a:t>
            </a:r>
            <a:r>
              <a:rPr sz="2400" spc="-95" dirty="0">
                <a:latin typeface="DejaVu Sans"/>
                <a:cs typeface="DejaVu Sans"/>
              </a:rPr>
              <a:t>DM,</a:t>
            </a:r>
            <a:r>
              <a:rPr sz="2400" spc="395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including</a:t>
            </a:r>
            <a:endParaRPr sz="24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215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spc="-130" dirty="0">
                <a:latin typeface="DejaVu Sans"/>
                <a:cs typeface="DejaVu Sans"/>
              </a:rPr>
              <a:t>Obesity</a:t>
            </a:r>
            <a:endParaRPr sz="21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254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spc="-130" dirty="0">
                <a:latin typeface="DejaVu Sans"/>
                <a:cs typeface="DejaVu Sans"/>
              </a:rPr>
              <a:t>lack </a:t>
            </a:r>
            <a:r>
              <a:rPr sz="2100" spc="-140" dirty="0">
                <a:latin typeface="DejaVu Sans"/>
                <a:cs typeface="DejaVu Sans"/>
              </a:rPr>
              <a:t>of </a:t>
            </a:r>
            <a:r>
              <a:rPr sz="2100" spc="-130" dirty="0">
                <a:latin typeface="DejaVu Sans"/>
                <a:cs typeface="DejaVu Sans"/>
              </a:rPr>
              <a:t>physical</a:t>
            </a:r>
            <a:r>
              <a:rPr sz="2100" spc="-20" dirty="0">
                <a:latin typeface="DejaVu Sans"/>
                <a:cs typeface="DejaVu Sans"/>
              </a:rPr>
              <a:t> </a:t>
            </a:r>
            <a:r>
              <a:rPr sz="2100" spc="-165" dirty="0">
                <a:latin typeface="DejaVu Sans"/>
                <a:cs typeface="DejaVu Sans"/>
              </a:rPr>
              <a:t>activity</a:t>
            </a:r>
            <a:endParaRPr sz="21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254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spc="-145" dirty="0">
                <a:latin typeface="DejaVu Sans"/>
                <a:cs typeface="DejaVu Sans"/>
              </a:rPr>
              <a:t>poor</a:t>
            </a:r>
            <a:r>
              <a:rPr sz="2100" spc="-95" dirty="0">
                <a:latin typeface="DejaVu Sans"/>
                <a:cs typeface="DejaVu Sans"/>
              </a:rPr>
              <a:t> </a:t>
            </a:r>
            <a:r>
              <a:rPr sz="2100" spc="-165" dirty="0">
                <a:latin typeface="DejaVu Sans"/>
                <a:cs typeface="DejaVu Sans"/>
              </a:rPr>
              <a:t>diet</a:t>
            </a:r>
            <a:endParaRPr sz="21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250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spc="-95" dirty="0">
                <a:latin typeface="DejaVu Sans"/>
                <a:cs typeface="DejaVu Sans"/>
              </a:rPr>
              <a:t>Stress</a:t>
            </a:r>
            <a:endParaRPr sz="21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DejaVu Sans"/>
              <a:buChar char=""/>
            </a:pPr>
            <a:endParaRPr sz="2650">
              <a:latin typeface="DejaVu Sans"/>
              <a:cs typeface="DejaVu Sans"/>
            </a:endParaRPr>
          </a:p>
          <a:p>
            <a:pPr marL="12700">
              <a:lnSpc>
                <a:spcPts val="2735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75" dirty="0">
                <a:latin typeface="DejaVu Sans"/>
                <a:cs typeface="DejaVu Sans"/>
              </a:rPr>
              <a:t>Dietary </a:t>
            </a:r>
            <a:r>
              <a:rPr sz="2400" spc="-155" dirty="0">
                <a:latin typeface="DejaVu Sans"/>
                <a:cs typeface="DejaVu Sans"/>
              </a:rPr>
              <a:t>factors </a:t>
            </a:r>
            <a:r>
              <a:rPr sz="2400" spc="-120" dirty="0">
                <a:latin typeface="DejaVu Sans"/>
                <a:cs typeface="DejaVu Sans"/>
              </a:rPr>
              <a:t>also </a:t>
            </a:r>
            <a:r>
              <a:rPr sz="2400" spc="-160" dirty="0">
                <a:latin typeface="DejaVu Sans"/>
                <a:cs typeface="DejaVu Sans"/>
              </a:rPr>
              <a:t>influence </a:t>
            </a:r>
            <a:r>
              <a:rPr sz="2400" spc="-200" dirty="0">
                <a:latin typeface="DejaVu Sans"/>
                <a:cs typeface="DejaVu Sans"/>
              </a:rPr>
              <a:t>the </a:t>
            </a:r>
            <a:r>
              <a:rPr sz="2400" spc="-140" dirty="0">
                <a:latin typeface="DejaVu Sans"/>
                <a:cs typeface="DejaVu Sans"/>
              </a:rPr>
              <a:t>risk </a:t>
            </a:r>
            <a:r>
              <a:rPr sz="2400" spc="-155" dirty="0">
                <a:latin typeface="DejaVu Sans"/>
                <a:cs typeface="DejaVu Sans"/>
              </a:rPr>
              <a:t>of </a:t>
            </a:r>
            <a:r>
              <a:rPr sz="2400" spc="-170" dirty="0">
                <a:latin typeface="DejaVu Sans"/>
                <a:cs typeface="DejaVu Sans"/>
              </a:rPr>
              <a:t>developing </a:t>
            </a:r>
            <a:r>
              <a:rPr sz="2400" spc="-210" dirty="0">
                <a:latin typeface="DejaVu Sans"/>
                <a:cs typeface="DejaVu Sans"/>
              </a:rPr>
              <a:t>type</a:t>
            </a:r>
            <a:r>
              <a:rPr sz="2400" spc="-235" dirty="0">
                <a:latin typeface="DejaVu Sans"/>
                <a:cs typeface="DejaVu Sans"/>
              </a:rPr>
              <a:t> </a:t>
            </a:r>
            <a:r>
              <a:rPr sz="2400" spc="-1120" dirty="0">
                <a:latin typeface="DejaVu Sans"/>
                <a:cs typeface="DejaVu Sans"/>
              </a:rPr>
              <a:t>2</a:t>
            </a:r>
            <a:endParaRPr sz="2400">
              <a:latin typeface="DejaVu Sans"/>
              <a:cs typeface="DejaVu Sans"/>
            </a:endParaRPr>
          </a:p>
          <a:p>
            <a:pPr marL="286385">
              <a:lnSpc>
                <a:spcPts val="2735"/>
              </a:lnSpc>
            </a:pPr>
            <a:r>
              <a:rPr sz="2400" spc="-95" dirty="0">
                <a:latin typeface="DejaVu Sans"/>
                <a:cs typeface="DejaVu Sans"/>
              </a:rPr>
              <a:t>DM </a:t>
            </a:r>
            <a:r>
              <a:rPr sz="2400" spc="-140" dirty="0">
                <a:latin typeface="DejaVu Sans"/>
                <a:cs typeface="DejaVu Sans"/>
              </a:rPr>
              <a:t>such</a:t>
            </a:r>
            <a:r>
              <a:rPr sz="2400" spc="-110" dirty="0">
                <a:latin typeface="DejaVu Sans"/>
                <a:cs typeface="DejaVu Sans"/>
              </a:rPr>
              <a:t> </a:t>
            </a:r>
            <a:r>
              <a:rPr sz="2400" spc="-95" dirty="0">
                <a:latin typeface="DejaVu Sans"/>
                <a:cs typeface="DejaVu Sans"/>
              </a:rPr>
              <a:t>as</a:t>
            </a:r>
            <a:endParaRPr sz="24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254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spc="-140" dirty="0">
                <a:latin typeface="DejaVu Sans"/>
                <a:cs typeface="DejaVu Sans"/>
              </a:rPr>
              <a:t>sugar-sweetened</a:t>
            </a:r>
            <a:r>
              <a:rPr sz="2100" spc="-105" dirty="0">
                <a:latin typeface="DejaVu Sans"/>
                <a:cs typeface="DejaVu Sans"/>
              </a:rPr>
              <a:t> </a:t>
            </a:r>
            <a:r>
              <a:rPr sz="2100" spc="-140" dirty="0">
                <a:latin typeface="DejaVu Sans"/>
                <a:cs typeface="DejaVu Sans"/>
              </a:rPr>
              <a:t>drinks</a:t>
            </a:r>
            <a:endParaRPr sz="2100">
              <a:latin typeface="DejaVu Sans"/>
              <a:cs typeface="DejaVu Sans"/>
            </a:endParaRPr>
          </a:p>
          <a:p>
            <a:pPr marL="722630" indent="-344805">
              <a:lnSpc>
                <a:spcPct val="100000"/>
              </a:lnSpc>
              <a:spcBef>
                <a:spcPts val="250"/>
              </a:spcBef>
              <a:buClr>
                <a:srgbClr val="FD8537"/>
              </a:buClr>
              <a:buSzPct val="78571"/>
              <a:buChar char=""/>
              <a:tabLst>
                <a:tab pos="722630" algn="l"/>
                <a:tab pos="723265" algn="l"/>
              </a:tabLst>
            </a:pPr>
            <a:r>
              <a:rPr sz="2100" spc="-155" dirty="0">
                <a:latin typeface="DejaVu Sans"/>
                <a:cs typeface="DejaVu Sans"/>
              </a:rPr>
              <a:t>Type </a:t>
            </a:r>
            <a:r>
              <a:rPr sz="2100" spc="-140" dirty="0">
                <a:latin typeface="DejaVu Sans"/>
                <a:cs typeface="DejaVu Sans"/>
              </a:rPr>
              <a:t>of</a:t>
            </a:r>
            <a:r>
              <a:rPr sz="2100" spc="-140" dirty="0">
                <a:solidFill>
                  <a:srgbClr val="D2601C"/>
                </a:solidFill>
                <a:latin typeface="DejaVu Sans"/>
                <a:cs typeface="DejaVu Sans"/>
              </a:rPr>
              <a:t> </a:t>
            </a:r>
            <a:r>
              <a:rPr sz="21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fats</a:t>
            </a:r>
            <a:r>
              <a:rPr sz="2100" spc="-140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100" spc="-145" dirty="0">
                <a:latin typeface="DejaVu Sans"/>
                <a:cs typeface="DejaVu Sans"/>
              </a:rPr>
              <a:t>in</a:t>
            </a:r>
            <a:r>
              <a:rPr sz="2100" spc="100" dirty="0">
                <a:latin typeface="DejaVu Sans"/>
                <a:cs typeface="DejaVu Sans"/>
              </a:rPr>
              <a:t> </a:t>
            </a:r>
            <a:r>
              <a:rPr sz="2100" spc="-165" dirty="0">
                <a:latin typeface="DejaVu Sans"/>
                <a:cs typeface="DejaVu Sans"/>
              </a:rPr>
              <a:t>diet</a:t>
            </a:r>
            <a:endParaRPr sz="2100">
              <a:latin typeface="DejaVu Sans"/>
              <a:cs typeface="DejaVu Sans"/>
            </a:endParaRPr>
          </a:p>
          <a:p>
            <a:pPr marL="927100" lvl="1" indent="-183515">
              <a:lnSpc>
                <a:spcPct val="100000"/>
              </a:lnSpc>
              <a:spcBef>
                <a:spcPts val="229"/>
              </a:spcBef>
              <a:buClr>
                <a:srgbClr val="DF752E"/>
              </a:buClr>
              <a:buSzPct val="58333"/>
              <a:buChar char=""/>
              <a:tabLst>
                <a:tab pos="927735" algn="l"/>
              </a:tabLst>
            </a:pPr>
            <a:r>
              <a:rPr sz="18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saturated </a:t>
            </a:r>
            <a:r>
              <a:rPr sz="1800" u="heavy" spc="-12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fats</a:t>
            </a:r>
            <a:r>
              <a:rPr sz="1800" spc="-120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1800" spc="-135" dirty="0">
                <a:latin typeface="DejaVu Sans"/>
                <a:cs typeface="DejaVu Sans"/>
              </a:rPr>
              <a:t>and</a:t>
            </a:r>
            <a:r>
              <a:rPr sz="1800" spc="-135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1800" u="heavy" spc="-13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trans </a:t>
            </a:r>
            <a:r>
              <a:rPr sz="1800" u="heavy" spc="-16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fatty </a:t>
            </a:r>
            <a:r>
              <a:rPr sz="1800" u="heavy" spc="-10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acids</a:t>
            </a:r>
            <a:r>
              <a:rPr sz="1800" spc="-100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Nimbus Sans L"/>
                <a:cs typeface="Nimbus Sans L"/>
              </a:rPr>
              <a:t>increasing </a:t>
            </a:r>
            <a:r>
              <a:rPr sz="1800" spc="-155" dirty="0">
                <a:latin typeface="DejaVu Sans"/>
                <a:cs typeface="DejaVu Sans"/>
              </a:rPr>
              <a:t>the</a:t>
            </a:r>
            <a:r>
              <a:rPr sz="1800" spc="-120" dirty="0">
                <a:latin typeface="DejaVu Sans"/>
                <a:cs typeface="DejaVu Sans"/>
              </a:rPr>
              <a:t> </a:t>
            </a:r>
            <a:r>
              <a:rPr sz="1800" spc="-110" dirty="0">
                <a:latin typeface="DejaVu Sans"/>
                <a:cs typeface="DejaVu Sans"/>
              </a:rPr>
              <a:t>risk</a:t>
            </a:r>
            <a:endParaRPr sz="1800">
              <a:latin typeface="DejaVu Sans"/>
              <a:cs typeface="DejaVu Sans"/>
            </a:endParaRPr>
          </a:p>
          <a:p>
            <a:pPr marL="927100" lvl="1" indent="-183515">
              <a:lnSpc>
                <a:spcPct val="100000"/>
              </a:lnSpc>
              <a:spcBef>
                <a:spcPts val="215"/>
              </a:spcBef>
              <a:buClr>
                <a:srgbClr val="DF752E"/>
              </a:buClr>
              <a:buSzPct val="58333"/>
              <a:buChar char=""/>
              <a:tabLst>
                <a:tab pos="927735" algn="l"/>
              </a:tabLst>
            </a:pPr>
            <a:r>
              <a:rPr sz="18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polyunsaturated</a:t>
            </a:r>
            <a:r>
              <a:rPr sz="1800" spc="-140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 </a:t>
            </a:r>
            <a:r>
              <a:rPr sz="1800" spc="-135" dirty="0">
                <a:latin typeface="DejaVu Sans"/>
                <a:cs typeface="DejaVu Sans"/>
              </a:rPr>
              <a:t>and</a:t>
            </a:r>
            <a:r>
              <a:rPr sz="1800" spc="-135" dirty="0">
                <a:solidFill>
                  <a:srgbClr val="D2601C"/>
                </a:solidFill>
                <a:latin typeface="DejaVu Sans"/>
                <a:cs typeface="DejaVu Sans"/>
                <a:hlinkClick r:id="rId6"/>
              </a:rPr>
              <a:t> </a:t>
            </a:r>
            <a:r>
              <a:rPr sz="1800" u="heavy" spc="-1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monounsaturated </a:t>
            </a:r>
            <a:r>
              <a:rPr sz="1800" u="heavy" spc="-15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fat</a:t>
            </a:r>
            <a:r>
              <a:rPr sz="1800" spc="-150" dirty="0">
                <a:solidFill>
                  <a:srgbClr val="D2601C"/>
                </a:solidFill>
                <a:latin typeface="DejaVu Sans"/>
                <a:cs typeface="DejaVu Sans"/>
                <a:hlinkClick r:id="rId6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Nimbus Sans L"/>
                <a:cs typeface="Nimbus Sans L"/>
              </a:rPr>
              <a:t>decreasing </a:t>
            </a:r>
            <a:r>
              <a:rPr sz="1800" spc="-150" dirty="0">
                <a:latin typeface="DejaVu Sans"/>
                <a:cs typeface="DejaVu Sans"/>
              </a:rPr>
              <a:t>the</a:t>
            </a:r>
            <a:r>
              <a:rPr sz="1800" spc="-130" dirty="0">
                <a:latin typeface="DejaVu Sans"/>
                <a:cs typeface="DejaVu Sans"/>
              </a:rPr>
              <a:t> </a:t>
            </a:r>
            <a:r>
              <a:rPr sz="1800" spc="-105" dirty="0">
                <a:latin typeface="DejaVu Sans"/>
                <a:cs typeface="DejaVu Sans"/>
              </a:rPr>
              <a:t>risk</a:t>
            </a:r>
            <a:endParaRPr sz="18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240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spc="-125" dirty="0">
                <a:latin typeface="DejaVu Sans"/>
                <a:cs typeface="DejaVu Sans"/>
              </a:rPr>
              <a:t>Eating </a:t>
            </a:r>
            <a:r>
              <a:rPr sz="2100" spc="-130" dirty="0">
                <a:latin typeface="DejaVu Sans"/>
                <a:cs typeface="DejaVu Sans"/>
              </a:rPr>
              <a:t>lots </a:t>
            </a:r>
            <a:r>
              <a:rPr sz="2100" spc="-140" dirty="0">
                <a:latin typeface="DejaVu Sans"/>
                <a:cs typeface="DejaVu Sans"/>
              </a:rPr>
              <a:t>of</a:t>
            </a:r>
            <a:r>
              <a:rPr sz="2100" spc="-140" dirty="0">
                <a:solidFill>
                  <a:srgbClr val="D2601C"/>
                </a:solidFill>
                <a:latin typeface="DejaVu Sans"/>
                <a:cs typeface="DejaVu Sans"/>
              </a:rPr>
              <a:t> </a:t>
            </a:r>
            <a:r>
              <a:rPr sz="2100" u="heavy" spc="-17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white </a:t>
            </a:r>
            <a:r>
              <a:rPr sz="2100" u="heavy" spc="-13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rice</a:t>
            </a:r>
            <a:r>
              <a:rPr sz="2100" spc="-130" dirty="0">
                <a:solidFill>
                  <a:srgbClr val="D2601C"/>
                </a:solidFill>
                <a:latin typeface="DejaVu Sans"/>
                <a:cs typeface="DejaVu Sans"/>
                <a:hlinkClick r:id="rId7"/>
              </a:rPr>
              <a:t> </a:t>
            </a:r>
            <a:r>
              <a:rPr sz="2100" spc="-100" dirty="0">
                <a:latin typeface="DejaVu Sans"/>
                <a:cs typeface="DejaVu Sans"/>
              </a:rPr>
              <a:t>also </a:t>
            </a:r>
            <a:r>
              <a:rPr sz="2100" spc="-204" dirty="0">
                <a:latin typeface="DejaVu Sans"/>
                <a:cs typeface="DejaVu Sans"/>
              </a:rPr>
              <a:t>may </a:t>
            </a:r>
            <a:r>
              <a:rPr sz="2100" spc="-125" dirty="0">
                <a:latin typeface="DejaVu Sans"/>
                <a:cs typeface="DejaVu Sans"/>
              </a:rPr>
              <a:t>increase </a:t>
            </a:r>
            <a:r>
              <a:rPr sz="2100" spc="-180" dirty="0">
                <a:latin typeface="DejaVu Sans"/>
                <a:cs typeface="DejaVu Sans"/>
              </a:rPr>
              <a:t>the </a:t>
            </a:r>
            <a:r>
              <a:rPr sz="2100" spc="-125" dirty="0">
                <a:latin typeface="DejaVu Sans"/>
                <a:cs typeface="DejaVu Sans"/>
              </a:rPr>
              <a:t>risk </a:t>
            </a:r>
            <a:r>
              <a:rPr sz="2100" spc="-140" dirty="0">
                <a:latin typeface="DejaVu Sans"/>
                <a:cs typeface="DejaVu Sans"/>
              </a:rPr>
              <a:t>of</a:t>
            </a:r>
            <a:r>
              <a:rPr sz="2100" spc="-35" dirty="0">
                <a:latin typeface="DejaVu Sans"/>
                <a:cs typeface="DejaVu Sans"/>
              </a:rPr>
              <a:t> </a:t>
            </a:r>
            <a:r>
              <a:rPr sz="2100" spc="-160" dirty="0">
                <a:latin typeface="DejaVu Sans"/>
                <a:cs typeface="DejaVu Sans"/>
              </a:rPr>
              <a:t>diabetes.</a:t>
            </a:r>
            <a:endParaRPr sz="21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254"/>
              </a:spcBef>
              <a:buClr>
                <a:srgbClr val="FD8537"/>
              </a:buClr>
              <a:buSzPct val="78571"/>
              <a:buChar char=""/>
              <a:tabLst>
                <a:tab pos="652780" algn="l"/>
              </a:tabLst>
            </a:pPr>
            <a:r>
              <a:rPr sz="2100" spc="-40" dirty="0">
                <a:latin typeface="DejaVu Sans"/>
                <a:cs typeface="DejaVu Sans"/>
              </a:rPr>
              <a:t>A </a:t>
            </a:r>
            <a:r>
              <a:rPr sz="2100" spc="-125" dirty="0">
                <a:latin typeface="DejaVu Sans"/>
                <a:cs typeface="DejaVu Sans"/>
              </a:rPr>
              <a:t>lack </a:t>
            </a:r>
            <a:r>
              <a:rPr sz="2100" spc="-140" dirty="0">
                <a:latin typeface="DejaVu Sans"/>
                <a:cs typeface="DejaVu Sans"/>
              </a:rPr>
              <a:t>of </a:t>
            </a:r>
            <a:r>
              <a:rPr sz="2100" spc="-125" dirty="0">
                <a:latin typeface="DejaVu Sans"/>
                <a:cs typeface="DejaVu Sans"/>
              </a:rPr>
              <a:t>exercise </a:t>
            </a:r>
            <a:r>
              <a:rPr sz="2100" spc="-85" dirty="0">
                <a:latin typeface="DejaVu Sans"/>
                <a:cs typeface="DejaVu Sans"/>
              </a:rPr>
              <a:t>is </a:t>
            </a:r>
            <a:r>
              <a:rPr sz="2100" spc="-145" dirty="0">
                <a:latin typeface="DejaVu Sans"/>
                <a:cs typeface="DejaVu Sans"/>
              </a:rPr>
              <a:t>believed </a:t>
            </a:r>
            <a:r>
              <a:rPr sz="2100" spc="-180" dirty="0">
                <a:latin typeface="DejaVu Sans"/>
                <a:cs typeface="DejaVu Sans"/>
              </a:rPr>
              <a:t>to </a:t>
            </a:r>
            <a:r>
              <a:rPr sz="2100" spc="-114" dirty="0">
                <a:latin typeface="DejaVu Sans"/>
                <a:cs typeface="DejaVu Sans"/>
              </a:rPr>
              <a:t>cause </a:t>
            </a:r>
            <a:r>
              <a:rPr sz="2100" spc="-150" dirty="0">
                <a:latin typeface="DejaVu Sans"/>
                <a:cs typeface="DejaVu Sans"/>
              </a:rPr>
              <a:t>7% </a:t>
            </a:r>
            <a:r>
              <a:rPr sz="2100" spc="-140" dirty="0">
                <a:latin typeface="DejaVu Sans"/>
                <a:cs typeface="DejaVu Sans"/>
              </a:rPr>
              <a:t>of</a:t>
            </a:r>
            <a:r>
              <a:rPr sz="2100" spc="95" dirty="0">
                <a:latin typeface="DejaVu Sans"/>
                <a:cs typeface="DejaVu Sans"/>
              </a:rPr>
              <a:t> </a:t>
            </a:r>
            <a:r>
              <a:rPr sz="2100" spc="-90" dirty="0">
                <a:latin typeface="DejaVu Sans"/>
                <a:cs typeface="DejaVu Sans"/>
              </a:rPr>
              <a:t>cases</a:t>
            </a:r>
            <a:endParaRPr sz="21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758" y="83007"/>
            <a:ext cx="72447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 </a:t>
            </a:r>
            <a:r>
              <a:rPr sz="3000" spc="-85" dirty="0"/>
              <a:t>- </a:t>
            </a:r>
            <a:r>
              <a:rPr sz="3000" b="1" spc="-35" dirty="0">
                <a:latin typeface="Nimbus Sans L"/>
                <a:cs typeface="Nimbus Sans L"/>
              </a:rPr>
              <a:t>G</a:t>
            </a:r>
            <a:r>
              <a:rPr b="1" spc="-35" dirty="0">
                <a:latin typeface="Nimbus Sans L"/>
                <a:cs typeface="Nimbus Sans L"/>
              </a:rPr>
              <a:t>ESTATIONAL</a:t>
            </a:r>
            <a:r>
              <a:rPr b="1" spc="110" dirty="0">
                <a:latin typeface="Nimbus Sans L"/>
                <a:cs typeface="Nimbus Sans L"/>
              </a:rPr>
              <a:t> </a:t>
            </a:r>
            <a:r>
              <a:rPr b="1" spc="-5" dirty="0">
                <a:latin typeface="Nimbus Sans L"/>
                <a:cs typeface="Nimbus Sans L"/>
              </a:rPr>
              <a:t>DIABETES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005" y="711453"/>
            <a:ext cx="8164830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50" dirty="0">
                <a:latin typeface="DejaVu Sans"/>
                <a:cs typeface="DejaVu Sans"/>
              </a:rPr>
              <a:t>Gestational </a:t>
            </a:r>
            <a:r>
              <a:rPr sz="2400" spc="-160" dirty="0">
                <a:latin typeface="DejaVu Sans"/>
                <a:cs typeface="DejaVu Sans"/>
              </a:rPr>
              <a:t>diabetes </a:t>
            </a:r>
            <a:r>
              <a:rPr sz="2400" spc="-180" dirty="0">
                <a:latin typeface="DejaVu Sans"/>
                <a:cs typeface="DejaVu Sans"/>
              </a:rPr>
              <a:t>mellitus </a:t>
            </a:r>
            <a:r>
              <a:rPr sz="2400" spc="-90" dirty="0">
                <a:latin typeface="DejaVu Sans"/>
                <a:cs typeface="DejaVu Sans"/>
              </a:rPr>
              <a:t>(GDM) </a:t>
            </a:r>
            <a:r>
              <a:rPr sz="2400" spc="-155" dirty="0">
                <a:latin typeface="DejaVu Sans"/>
                <a:cs typeface="DejaVu Sans"/>
              </a:rPr>
              <a:t>resembles </a:t>
            </a:r>
            <a:r>
              <a:rPr sz="2400" spc="-210" dirty="0">
                <a:latin typeface="DejaVu Sans"/>
                <a:cs typeface="DejaVu Sans"/>
              </a:rPr>
              <a:t>type </a:t>
            </a:r>
            <a:r>
              <a:rPr sz="2400" spc="-195" dirty="0">
                <a:latin typeface="DejaVu Sans"/>
                <a:cs typeface="DejaVu Sans"/>
              </a:rPr>
              <a:t>2</a:t>
            </a:r>
            <a:r>
              <a:rPr sz="2400" spc="-360" dirty="0">
                <a:latin typeface="DejaVu Sans"/>
                <a:cs typeface="DejaVu Sans"/>
              </a:rPr>
              <a:t> </a:t>
            </a:r>
            <a:r>
              <a:rPr sz="2400" spc="-550" dirty="0">
                <a:latin typeface="DejaVu Sans"/>
                <a:cs typeface="DejaVu Sans"/>
              </a:rPr>
              <a:t>DM</a:t>
            </a:r>
            <a:endParaRPr sz="2400">
              <a:latin typeface="DejaVu Sans"/>
              <a:cs typeface="DejaVu Sans"/>
            </a:endParaRPr>
          </a:p>
          <a:p>
            <a:pPr marL="2957195">
              <a:lnSpc>
                <a:spcPct val="100000"/>
              </a:lnSpc>
            </a:pP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145" dirty="0">
                <a:latin typeface="DejaVu Sans"/>
                <a:cs typeface="DejaVu Sans"/>
              </a:rPr>
              <a:t>several</a:t>
            </a:r>
            <a:r>
              <a:rPr sz="2400" spc="-30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aspects.</a:t>
            </a:r>
            <a:endParaRPr sz="2400">
              <a:latin typeface="DejaVu Sans"/>
              <a:cs typeface="DejaVu Sans"/>
            </a:endParaRPr>
          </a:p>
          <a:p>
            <a:pPr marL="2161540" marR="260985" indent="-1894839">
              <a:lnSpc>
                <a:spcPct val="100000"/>
              </a:lnSpc>
              <a:spcBef>
                <a:spcPts val="600"/>
              </a:spcBef>
              <a:tabLst>
                <a:tab pos="1830070" algn="l"/>
              </a:tabLst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6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Involves	</a:t>
            </a:r>
            <a:r>
              <a:rPr sz="2400" spc="-140" dirty="0">
                <a:latin typeface="DejaVu Sans"/>
                <a:cs typeface="DejaVu Sans"/>
              </a:rPr>
              <a:t>a </a:t>
            </a:r>
            <a:r>
              <a:rPr sz="2400" spc="-185" dirty="0">
                <a:latin typeface="DejaVu Sans"/>
                <a:cs typeface="DejaVu Sans"/>
              </a:rPr>
              <a:t>combination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75" dirty="0">
                <a:latin typeface="DejaVu Sans"/>
                <a:cs typeface="DejaVu Sans"/>
              </a:rPr>
              <a:t>relatively inadequate </a:t>
            </a:r>
            <a:r>
              <a:rPr sz="2400" spc="-150" dirty="0">
                <a:latin typeface="DejaVu Sans"/>
                <a:cs typeface="DejaVu Sans"/>
              </a:rPr>
              <a:t>insulin  </a:t>
            </a:r>
            <a:r>
              <a:rPr sz="2400" spc="-155" dirty="0">
                <a:latin typeface="DejaVu Sans"/>
                <a:cs typeface="DejaVu Sans"/>
              </a:rPr>
              <a:t>secretion </a:t>
            </a:r>
            <a:r>
              <a:rPr sz="2400" spc="-175" dirty="0">
                <a:latin typeface="DejaVu Sans"/>
                <a:cs typeface="DejaVu Sans"/>
              </a:rPr>
              <a:t>and</a:t>
            </a:r>
            <a:r>
              <a:rPr sz="2400" spc="-35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responsiveness.</a:t>
            </a:r>
            <a:endParaRPr sz="2400">
              <a:latin typeface="DejaVu Sans"/>
              <a:cs typeface="DejaVu Sans"/>
            </a:endParaRPr>
          </a:p>
          <a:p>
            <a:pPr marL="1841500" marR="393700" indent="-1440815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60" dirty="0">
                <a:latin typeface="DejaVu Sans"/>
                <a:cs typeface="DejaVu Sans"/>
              </a:rPr>
              <a:t>It </a:t>
            </a:r>
            <a:r>
              <a:rPr sz="2400" spc="-135" dirty="0">
                <a:latin typeface="DejaVu Sans"/>
                <a:cs typeface="DejaVu Sans"/>
              </a:rPr>
              <a:t>occurs </a:t>
            </a:r>
            <a:r>
              <a:rPr sz="2400" spc="-170" dirty="0">
                <a:latin typeface="DejaVu Sans"/>
                <a:cs typeface="DejaVu Sans"/>
              </a:rPr>
              <a:t>in </a:t>
            </a:r>
            <a:r>
              <a:rPr sz="2400" spc="-190" dirty="0">
                <a:latin typeface="DejaVu Sans"/>
                <a:cs typeface="DejaVu Sans"/>
              </a:rPr>
              <a:t>about </a:t>
            </a:r>
            <a:r>
              <a:rPr sz="2400" spc="-125" dirty="0">
                <a:solidFill>
                  <a:srgbClr val="FF0000"/>
                </a:solidFill>
                <a:latin typeface="DejaVu Sans"/>
                <a:cs typeface="DejaVu Sans"/>
              </a:rPr>
              <a:t>2–10%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40" dirty="0">
                <a:latin typeface="DejaVu Sans"/>
                <a:cs typeface="DejaVu Sans"/>
              </a:rPr>
              <a:t>all </a:t>
            </a: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pregnancies</a:t>
            </a:r>
            <a:r>
              <a:rPr sz="2400" spc="-155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and</a:t>
            </a:r>
            <a:r>
              <a:rPr sz="2400" spc="-235" dirty="0">
                <a:latin typeface="DejaVu Sans"/>
                <a:cs typeface="DejaVu Sans"/>
              </a:rPr>
              <a:t> </a:t>
            </a:r>
            <a:r>
              <a:rPr sz="2400" spc="-565" dirty="0">
                <a:latin typeface="DejaVu Sans"/>
                <a:cs typeface="DejaVu Sans"/>
              </a:rPr>
              <a:t>may  </a:t>
            </a:r>
            <a:r>
              <a:rPr sz="2400" spc="-195" dirty="0">
                <a:latin typeface="DejaVu Sans"/>
                <a:cs typeface="DejaVu Sans"/>
              </a:rPr>
              <a:t>improve </a:t>
            </a:r>
            <a:r>
              <a:rPr sz="2400" spc="-165" dirty="0">
                <a:latin typeface="DejaVu Sans"/>
                <a:cs typeface="DejaVu Sans"/>
              </a:rPr>
              <a:t>or </a:t>
            </a:r>
            <a:r>
              <a:rPr sz="2400" spc="-155" dirty="0">
                <a:latin typeface="DejaVu Sans"/>
                <a:cs typeface="DejaVu Sans"/>
              </a:rPr>
              <a:t>disappear </a:t>
            </a:r>
            <a:r>
              <a:rPr sz="2400" spc="-185" dirty="0">
                <a:latin typeface="DejaVu Sans"/>
                <a:cs typeface="DejaVu Sans"/>
              </a:rPr>
              <a:t>after</a:t>
            </a:r>
            <a:r>
              <a:rPr sz="2400" spc="155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delivery.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3331464"/>
            <a:ext cx="6315456" cy="3307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1278" y="159207"/>
            <a:ext cx="71532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 </a:t>
            </a:r>
            <a:r>
              <a:rPr sz="3000" spc="-85" dirty="0"/>
              <a:t>- </a:t>
            </a:r>
            <a:r>
              <a:rPr sz="3000" spc="-40" dirty="0"/>
              <a:t>G</a:t>
            </a:r>
            <a:r>
              <a:rPr spc="-40" dirty="0"/>
              <a:t>ESTATIONAL</a:t>
            </a:r>
            <a:r>
              <a:rPr spc="-20" dirty="0"/>
              <a:t> </a:t>
            </a:r>
            <a:r>
              <a:rPr spc="-5" dirty="0"/>
              <a:t>DIABETES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23417" y="1244853"/>
            <a:ext cx="7152640" cy="293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715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75" dirty="0">
                <a:latin typeface="DejaVu Sans"/>
                <a:cs typeface="DejaVu Sans"/>
              </a:rPr>
              <a:t>However, </a:t>
            </a:r>
            <a:r>
              <a:rPr sz="2400" spc="-185" dirty="0">
                <a:latin typeface="DejaVu Sans"/>
                <a:cs typeface="DejaVu Sans"/>
              </a:rPr>
              <a:t>after </a:t>
            </a:r>
            <a:r>
              <a:rPr sz="2400" spc="-175" dirty="0">
                <a:latin typeface="DejaVu Sans"/>
                <a:cs typeface="DejaVu Sans"/>
              </a:rPr>
              <a:t>pregnancy </a:t>
            </a:r>
            <a:r>
              <a:rPr sz="2400" spc="-190" dirty="0">
                <a:latin typeface="DejaVu Sans"/>
                <a:cs typeface="DejaVu Sans"/>
              </a:rPr>
              <a:t>approximately </a:t>
            </a:r>
            <a:r>
              <a:rPr sz="2400" spc="-125" dirty="0">
                <a:solidFill>
                  <a:srgbClr val="FF0000"/>
                </a:solidFill>
                <a:latin typeface="DejaVu Sans"/>
                <a:cs typeface="DejaVu Sans"/>
              </a:rPr>
              <a:t>5–10%</a:t>
            </a:r>
            <a:r>
              <a:rPr sz="2400" spc="-380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400" spc="-590" dirty="0">
                <a:latin typeface="DejaVu Sans"/>
                <a:cs typeface="DejaVu Sans"/>
              </a:rPr>
              <a:t>of  </a:t>
            </a:r>
            <a:r>
              <a:rPr sz="2400" spc="-210" dirty="0">
                <a:latin typeface="DejaVu Sans"/>
                <a:cs typeface="DejaVu Sans"/>
              </a:rPr>
              <a:t>women with </a:t>
            </a:r>
            <a:r>
              <a:rPr sz="2400" spc="-165" dirty="0">
                <a:latin typeface="DejaVu Sans"/>
                <a:cs typeface="DejaVu Sans"/>
              </a:rPr>
              <a:t>gestational </a:t>
            </a:r>
            <a:r>
              <a:rPr sz="2400" spc="-160" dirty="0">
                <a:latin typeface="DejaVu Sans"/>
                <a:cs typeface="DejaVu Sans"/>
              </a:rPr>
              <a:t>diabetes are </a:t>
            </a:r>
            <a:r>
              <a:rPr sz="2400" spc="-180" dirty="0">
                <a:latin typeface="DejaVu Sans"/>
                <a:cs typeface="DejaVu Sans"/>
              </a:rPr>
              <a:t>found </a:t>
            </a:r>
            <a:r>
              <a:rPr sz="2400" spc="-204" dirty="0">
                <a:latin typeface="DejaVu Sans"/>
                <a:cs typeface="DejaVu Sans"/>
              </a:rPr>
              <a:t>to</a:t>
            </a:r>
            <a:r>
              <a:rPr sz="2400" spc="-100" dirty="0">
                <a:latin typeface="DejaVu Sans"/>
                <a:cs typeface="DejaVu Sans"/>
              </a:rPr>
              <a:t> </a:t>
            </a:r>
            <a:r>
              <a:rPr sz="2400" spc="-175" dirty="0">
                <a:solidFill>
                  <a:srgbClr val="FF0000"/>
                </a:solidFill>
                <a:latin typeface="DejaVu Sans"/>
                <a:cs typeface="DejaVu Sans"/>
              </a:rPr>
              <a:t>have</a:t>
            </a:r>
            <a:endParaRPr sz="2400">
              <a:latin typeface="DejaVu Sans"/>
              <a:cs typeface="DejaVu Sans"/>
            </a:endParaRPr>
          </a:p>
          <a:p>
            <a:pPr marL="916305">
              <a:lnSpc>
                <a:spcPct val="100000"/>
              </a:lnSpc>
            </a:pPr>
            <a:r>
              <a:rPr sz="2400" spc="-160" dirty="0">
                <a:latin typeface="DejaVu Sans"/>
                <a:cs typeface="DejaVu Sans"/>
              </a:rPr>
              <a:t>diabetes </a:t>
            </a:r>
            <a:r>
              <a:rPr sz="2400" spc="-170" dirty="0">
                <a:latin typeface="DejaVu Sans"/>
                <a:cs typeface="DejaVu Sans"/>
              </a:rPr>
              <a:t>mellitus, </a:t>
            </a:r>
            <a:r>
              <a:rPr sz="2400" spc="-200" dirty="0">
                <a:latin typeface="DejaVu Sans"/>
                <a:cs typeface="DejaVu Sans"/>
              </a:rPr>
              <a:t>most </a:t>
            </a:r>
            <a:r>
              <a:rPr sz="2400" spc="-204" dirty="0">
                <a:solidFill>
                  <a:srgbClr val="FF0000"/>
                </a:solidFill>
                <a:latin typeface="DejaVu Sans"/>
                <a:cs typeface="DejaVu Sans"/>
              </a:rPr>
              <a:t>commonly </a:t>
            </a:r>
            <a:r>
              <a:rPr sz="2400" spc="-210" dirty="0">
                <a:solidFill>
                  <a:srgbClr val="FF0000"/>
                </a:solidFill>
                <a:latin typeface="DejaVu Sans"/>
                <a:cs typeface="DejaVu Sans"/>
              </a:rPr>
              <a:t>type</a:t>
            </a:r>
            <a:r>
              <a:rPr sz="2400" spc="275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400" spc="-145" dirty="0">
                <a:solidFill>
                  <a:srgbClr val="FF0000"/>
                </a:solidFill>
                <a:latin typeface="DejaVu Sans"/>
                <a:cs typeface="DejaVu Sans"/>
              </a:rPr>
              <a:t>2</a:t>
            </a:r>
            <a:r>
              <a:rPr sz="2400" spc="-145" dirty="0">
                <a:latin typeface="DejaVu Sans"/>
                <a:cs typeface="DejaVu Sans"/>
              </a:rPr>
              <a:t>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DejaVu Sans"/>
              <a:cs typeface="DejaVu Sans"/>
            </a:endParaRPr>
          </a:p>
          <a:p>
            <a:pPr marL="838835" marR="60325" indent="-78994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50" dirty="0">
                <a:latin typeface="DejaVu Sans"/>
                <a:cs typeface="DejaVu Sans"/>
              </a:rPr>
              <a:t>Gestational </a:t>
            </a:r>
            <a:r>
              <a:rPr sz="2400" spc="-160" dirty="0">
                <a:latin typeface="DejaVu Sans"/>
                <a:cs typeface="DejaVu Sans"/>
              </a:rPr>
              <a:t>diabetes </a:t>
            </a:r>
            <a:r>
              <a:rPr sz="2400" spc="-95" dirty="0">
                <a:latin typeface="DejaVu Sans"/>
                <a:cs typeface="DejaVu Sans"/>
              </a:rPr>
              <a:t>is </a:t>
            </a:r>
            <a:r>
              <a:rPr sz="2400" spc="-175" dirty="0">
                <a:latin typeface="DejaVu Sans"/>
                <a:cs typeface="DejaVu Sans"/>
              </a:rPr>
              <a:t>fully treatable, </a:t>
            </a:r>
            <a:r>
              <a:rPr sz="2400" spc="-220" dirty="0">
                <a:latin typeface="DejaVu Sans"/>
                <a:cs typeface="DejaVu Sans"/>
              </a:rPr>
              <a:t>but</a:t>
            </a:r>
            <a:r>
              <a:rPr sz="2400" spc="-470" dirty="0">
                <a:latin typeface="DejaVu Sans"/>
                <a:cs typeface="DejaVu Sans"/>
              </a:rPr>
              <a:t> </a:t>
            </a:r>
            <a:r>
              <a:rPr sz="2400" spc="-280" dirty="0">
                <a:latin typeface="DejaVu Sans"/>
                <a:cs typeface="DejaVu Sans"/>
              </a:rPr>
              <a:t>requires  </a:t>
            </a:r>
            <a:r>
              <a:rPr sz="2400" spc="-155" dirty="0">
                <a:latin typeface="DejaVu Sans"/>
                <a:cs typeface="DejaVu Sans"/>
              </a:rPr>
              <a:t>careful </a:t>
            </a:r>
            <a:r>
              <a:rPr sz="2400" spc="-175" dirty="0">
                <a:latin typeface="DejaVu Sans"/>
                <a:cs typeface="DejaVu Sans"/>
              </a:rPr>
              <a:t>medical </a:t>
            </a:r>
            <a:r>
              <a:rPr sz="2400" spc="-150" dirty="0">
                <a:latin typeface="DejaVu Sans"/>
                <a:cs typeface="DejaVu Sans"/>
              </a:rPr>
              <a:t>supervision </a:t>
            </a:r>
            <a:r>
              <a:rPr sz="2400" spc="-195" dirty="0">
                <a:latin typeface="DejaVu Sans"/>
                <a:cs typeface="DejaVu Sans"/>
              </a:rPr>
              <a:t>throughout</a:t>
            </a:r>
            <a:r>
              <a:rPr sz="2400" spc="114" dirty="0">
                <a:latin typeface="DejaVu Sans"/>
                <a:cs typeface="DejaVu Sans"/>
              </a:rPr>
              <a:t> </a:t>
            </a:r>
            <a:r>
              <a:rPr sz="2400" spc="-200" dirty="0">
                <a:latin typeface="DejaVu Sans"/>
                <a:cs typeface="DejaVu Sans"/>
              </a:rPr>
              <a:t>the</a:t>
            </a:r>
            <a:endParaRPr sz="2400">
              <a:latin typeface="DejaVu Sans"/>
              <a:cs typeface="DejaVu Sans"/>
            </a:endParaRPr>
          </a:p>
          <a:p>
            <a:pPr marL="2962275">
              <a:lnSpc>
                <a:spcPct val="100000"/>
              </a:lnSpc>
            </a:pPr>
            <a:r>
              <a:rPr sz="2400" spc="-185" dirty="0">
                <a:latin typeface="DejaVu Sans"/>
                <a:cs typeface="DejaVu Sans"/>
              </a:rPr>
              <a:t>pregnancy.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905" y="5116829"/>
            <a:ext cx="71062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 marR="5080" indent="-113664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85" dirty="0">
                <a:latin typeface="DejaVu Sans"/>
                <a:cs typeface="DejaVu Sans"/>
              </a:rPr>
              <a:t>Management </a:t>
            </a:r>
            <a:r>
              <a:rPr sz="2400" spc="-235" dirty="0">
                <a:latin typeface="DejaVu Sans"/>
                <a:cs typeface="DejaVu Sans"/>
              </a:rPr>
              <a:t>may </a:t>
            </a:r>
            <a:r>
              <a:rPr sz="2400" spc="-160" dirty="0">
                <a:latin typeface="DejaVu Sans"/>
                <a:cs typeface="DejaVu Sans"/>
              </a:rPr>
              <a:t>include </a:t>
            </a:r>
            <a:r>
              <a:rPr sz="2400" spc="-185" dirty="0">
                <a:latin typeface="DejaVu Sans"/>
                <a:cs typeface="DejaVu Sans"/>
              </a:rPr>
              <a:t>dietary </a:t>
            </a:r>
            <a:r>
              <a:rPr sz="2400" spc="-140" dirty="0">
                <a:latin typeface="DejaVu Sans"/>
                <a:cs typeface="DejaVu Sans"/>
              </a:rPr>
              <a:t>changes, </a:t>
            </a:r>
            <a:r>
              <a:rPr sz="2400" spc="-160" dirty="0">
                <a:latin typeface="DejaVu Sans"/>
                <a:cs typeface="DejaVu Sans"/>
              </a:rPr>
              <a:t>blood  </a:t>
            </a:r>
            <a:r>
              <a:rPr sz="2400" spc="-140" dirty="0">
                <a:latin typeface="DejaVu Sans"/>
                <a:cs typeface="DejaVu Sans"/>
              </a:rPr>
              <a:t>glucose </a:t>
            </a:r>
            <a:r>
              <a:rPr sz="2400" spc="-185" dirty="0">
                <a:latin typeface="DejaVu Sans"/>
                <a:cs typeface="DejaVu Sans"/>
              </a:rPr>
              <a:t>monitoring,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170" dirty="0">
                <a:latin typeface="DejaVu Sans"/>
                <a:cs typeface="DejaVu Sans"/>
              </a:rPr>
              <a:t>some </a:t>
            </a:r>
            <a:r>
              <a:rPr sz="2400" spc="-100" dirty="0">
                <a:latin typeface="DejaVu Sans"/>
                <a:cs typeface="DejaVu Sans"/>
              </a:rPr>
              <a:t>cases, </a:t>
            </a:r>
            <a:r>
              <a:rPr sz="2400" spc="-150" dirty="0">
                <a:latin typeface="DejaVu Sans"/>
                <a:cs typeface="DejaVu Sans"/>
              </a:rPr>
              <a:t>insulin</a:t>
            </a:r>
            <a:r>
              <a:rPr sz="2400" spc="335" dirty="0">
                <a:latin typeface="DejaVu Sans"/>
                <a:cs typeface="DejaVu Sans"/>
              </a:rPr>
              <a:t> </a:t>
            </a:r>
            <a:r>
              <a:rPr sz="2400" spc="-235" dirty="0">
                <a:latin typeface="DejaVu Sans"/>
                <a:cs typeface="DejaVu Sans"/>
              </a:rPr>
              <a:t>may</a:t>
            </a:r>
            <a:endParaRPr sz="2400">
              <a:latin typeface="DejaVu Sans"/>
              <a:cs typeface="DejaVu Sans"/>
            </a:endParaRPr>
          </a:p>
          <a:p>
            <a:pPr marL="2797175">
              <a:lnSpc>
                <a:spcPct val="100000"/>
              </a:lnSpc>
            </a:pPr>
            <a:r>
              <a:rPr sz="2400" spc="-170" dirty="0">
                <a:latin typeface="DejaVu Sans"/>
                <a:cs typeface="DejaVu Sans"/>
              </a:rPr>
              <a:t>be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required.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0" y="3200400"/>
            <a:ext cx="3810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3678" y="159207"/>
            <a:ext cx="71532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 </a:t>
            </a:r>
            <a:r>
              <a:rPr sz="3000" spc="-85" dirty="0"/>
              <a:t>- </a:t>
            </a:r>
            <a:r>
              <a:rPr sz="3000" spc="-40" dirty="0"/>
              <a:t>G</a:t>
            </a:r>
            <a:r>
              <a:rPr spc="-40" dirty="0"/>
              <a:t>ESTATIONAL</a:t>
            </a:r>
            <a:r>
              <a:rPr spc="-20" dirty="0"/>
              <a:t> </a:t>
            </a:r>
            <a:r>
              <a:rPr spc="-5" dirty="0"/>
              <a:t>DIABETES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59740" y="1153794"/>
            <a:ext cx="7726680" cy="5031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99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800" spc="-150" dirty="0">
                <a:solidFill>
                  <a:srgbClr val="E75C00"/>
                </a:solidFill>
                <a:latin typeface="Nimbus Mono L"/>
                <a:cs typeface="Nimbus Mono L"/>
              </a:rPr>
              <a:t>o</a:t>
            </a:r>
            <a:r>
              <a:rPr sz="2800" spc="-150" dirty="0">
                <a:latin typeface="DejaVu Sans"/>
                <a:cs typeface="DejaVu Sans"/>
              </a:rPr>
              <a:t>Though </a:t>
            </a:r>
            <a:r>
              <a:rPr sz="2800" spc="-240" dirty="0">
                <a:latin typeface="DejaVu Sans"/>
                <a:cs typeface="DejaVu Sans"/>
              </a:rPr>
              <a:t>it </a:t>
            </a:r>
            <a:r>
              <a:rPr sz="2800" spc="-275" dirty="0">
                <a:latin typeface="DejaVu Sans"/>
                <a:cs typeface="DejaVu Sans"/>
              </a:rPr>
              <a:t>may </a:t>
            </a:r>
            <a:r>
              <a:rPr sz="2800" spc="-200" dirty="0">
                <a:latin typeface="DejaVu Sans"/>
                <a:cs typeface="DejaVu Sans"/>
              </a:rPr>
              <a:t>be </a:t>
            </a:r>
            <a:r>
              <a:rPr sz="2800" spc="-195" dirty="0">
                <a:latin typeface="DejaVu Sans"/>
                <a:cs typeface="DejaVu Sans"/>
              </a:rPr>
              <a:t>transient, </a:t>
            </a:r>
            <a:r>
              <a:rPr sz="2800" spc="-225" dirty="0">
                <a:latin typeface="DejaVu Sans"/>
                <a:cs typeface="DejaVu Sans"/>
              </a:rPr>
              <a:t>untreated  </a:t>
            </a:r>
            <a:r>
              <a:rPr sz="2800" spc="-190" dirty="0">
                <a:latin typeface="DejaVu Sans"/>
                <a:cs typeface="DejaVu Sans"/>
              </a:rPr>
              <a:t>gestational </a:t>
            </a:r>
            <a:r>
              <a:rPr sz="2800" spc="-185" dirty="0">
                <a:latin typeface="DejaVu Sans"/>
                <a:cs typeface="DejaVu Sans"/>
              </a:rPr>
              <a:t>diabetes </a:t>
            </a:r>
            <a:r>
              <a:rPr sz="2800" spc="-175" dirty="0">
                <a:latin typeface="DejaVu Sans"/>
                <a:cs typeface="DejaVu Sans"/>
              </a:rPr>
              <a:t>can </a:t>
            </a:r>
            <a:r>
              <a:rPr sz="2800" spc="-225" dirty="0">
                <a:latin typeface="DejaVu Sans"/>
                <a:cs typeface="DejaVu Sans"/>
              </a:rPr>
              <a:t>damage </a:t>
            </a:r>
            <a:r>
              <a:rPr sz="2800" spc="-240" dirty="0">
                <a:latin typeface="DejaVu Sans"/>
                <a:cs typeface="DejaVu Sans"/>
              </a:rPr>
              <a:t>the </a:t>
            </a:r>
            <a:r>
              <a:rPr sz="2800" spc="-210" dirty="0">
                <a:latin typeface="DejaVu Sans"/>
                <a:cs typeface="DejaVu Sans"/>
              </a:rPr>
              <a:t>health </a:t>
            </a:r>
            <a:r>
              <a:rPr sz="2800" spc="-185" dirty="0">
                <a:latin typeface="DejaVu Sans"/>
                <a:cs typeface="DejaVu Sans"/>
              </a:rPr>
              <a:t>of  </a:t>
            </a:r>
            <a:r>
              <a:rPr sz="2800" spc="-240" dirty="0">
                <a:latin typeface="DejaVu Sans"/>
                <a:cs typeface="DejaVu Sans"/>
              </a:rPr>
              <a:t>the </a:t>
            </a:r>
            <a:r>
              <a:rPr sz="2800" spc="-195" dirty="0">
                <a:latin typeface="DejaVu Sans"/>
                <a:cs typeface="DejaVu Sans"/>
              </a:rPr>
              <a:t>fetus </a:t>
            </a:r>
            <a:r>
              <a:rPr sz="2800" spc="-190" dirty="0">
                <a:latin typeface="DejaVu Sans"/>
                <a:cs typeface="DejaVu Sans"/>
              </a:rPr>
              <a:t>or</a:t>
            </a:r>
            <a:r>
              <a:rPr sz="2800" spc="90" dirty="0">
                <a:latin typeface="DejaVu Sans"/>
                <a:cs typeface="DejaVu Sans"/>
              </a:rPr>
              <a:t> </a:t>
            </a:r>
            <a:r>
              <a:rPr sz="2800" spc="-250" dirty="0">
                <a:latin typeface="DejaVu Sans"/>
                <a:cs typeface="DejaVu Sans"/>
              </a:rPr>
              <a:t>mother.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31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sz="1800" spc="905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800" spc="22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600" spc="-75" dirty="0">
                <a:latin typeface="DejaVu Sans"/>
                <a:cs typeface="DejaVu Sans"/>
              </a:rPr>
              <a:t>Risks </a:t>
            </a:r>
            <a:r>
              <a:rPr sz="2600" spc="-220" dirty="0">
                <a:latin typeface="DejaVu Sans"/>
                <a:cs typeface="DejaVu Sans"/>
              </a:rPr>
              <a:t>to the </a:t>
            </a:r>
            <a:r>
              <a:rPr sz="2600" spc="-200" dirty="0">
                <a:latin typeface="DejaVu Sans"/>
                <a:cs typeface="DejaVu Sans"/>
              </a:rPr>
              <a:t>baby </a:t>
            </a:r>
            <a:r>
              <a:rPr sz="2600" spc="-165" dirty="0">
                <a:latin typeface="DejaVu Sans"/>
                <a:cs typeface="DejaVu Sans"/>
              </a:rPr>
              <a:t>include:</a:t>
            </a:r>
            <a:endParaRPr sz="2600">
              <a:latin typeface="DejaVu Sans"/>
              <a:cs typeface="DejaVu Sans"/>
            </a:endParaRPr>
          </a:p>
          <a:p>
            <a:pPr marL="652780" marR="3962400" indent="-274955">
              <a:lnSpc>
                <a:spcPts val="2590"/>
              </a:lnSpc>
              <a:spcBef>
                <a:spcPts val="630"/>
              </a:spcBef>
              <a:buClr>
                <a:srgbClr val="FD8537"/>
              </a:buClr>
              <a:buSzPct val="79166"/>
              <a:buChar char=""/>
              <a:tabLst>
                <a:tab pos="652780" algn="l"/>
                <a:tab pos="653415" algn="l"/>
              </a:tabLst>
            </a:pPr>
            <a:r>
              <a:rPr sz="2400" u="heavy" spc="-1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Macrosomia</a:t>
            </a:r>
            <a:r>
              <a:rPr sz="2400" spc="-145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(high </a:t>
            </a:r>
            <a:r>
              <a:rPr sz="2400" spc="-200" dirty="0">
                <a:latin typeface="DejaVu Sans"/>
                <a:cs typeface="DejaVu Sans"/>
              </a:rPr>
              <a:t>birth  </a:t>
            </a:r>
            <a:r>
              <a:rPr sz="2400" spc="-190" dirty="0">
                <a:latin typeface="DejaVu Sans"/>
                <a:cs typeface="DejaVu Sans"/>
              </a:rPr>
              <a:t>weight)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250"/>
              </a:spcBef>
              <a:buClr>
                <a:srgbClr val="FD8537"/>
              </a:buClr>
              <a:buSzPct val="79166"/>
              <a:buChar char=""/>
              <a:tabLst>
                <a:tab pos="652780" algn="l"/>
                <a:tab pos="653415" algn="l"/>
              </a:tabLst>
            </a:pPr>
            <a:r>
              <a:rPr sz="2400" spc="-150" dirty="0">
                <a:latin typeface="DejaVu Sans"/>
                <a:cs typeface="DejaVu Sans"/>
              </a:rPr>
              <a:t>Congenital </a:t>
            </a:r>
            <a:r>
              <a:rPr sz="2400" spc="-165" dirty="0">
                <a:latin typeface="DejaVu Sans"/>
                <a:cs typeface="DejaVu Sans"/>
              </a:rPr>
              <a:t>Heart</a:t>
            </a:r>
            <a:r>
              <a:rPr sz="2400" spc="-5" dirty="0">
                <a:latin typeface="DejaVu Sans"/>
                <a:cs typeface="DejaVu Sans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Defects</a:t>
            </a:r>
            <a:endParaRPr sz="2400">
              <a:latin typeface="DejaVu Sans"/>
              <a:cs typeface="DejaVu Sans"/>
            </a:endParaRPr>
          </a:p>
          <a:p>
            <a:pPr marL="652780" marR="4136390" indent="-274955">
              <a:lnSpc>
                <a:spcPts val="2590"/>
              </a:lnSpc>
              <a:spcBef>
                <a:spcPts val="615"/>
              </a:spcBef>
              <a:buClr>
                <a:srgbClr val="FD8537"/>
              </a:buClr>
              <a:buSzPct val="79166"/>
              <a:buChar char=""/>
              <a:tabLst>
                <a:tab pos="652780" algn="l"/>
                <a:tab pos="653415" algn="l"/>
              </a:tabLst>
            </a:pPr>
            <a:r>
              <a:rPr sz="2400" spc="-145" dirty="0">
                <a:latin typeface="DejaVu Sans"/>
                <a:cs typeface="DejaVu Sans"/>
              </a:rPr>
              <a:t>Central Nervous  </a:t>
            </a:r>
            <a:r>
              <a:rPr sz="2400" spc="-160" dirty="0">
                <a:latin typeface="DejaVu Sans"/>
                <a:cs typeface="DejaVu Sans"/>
              </a:rPr>
              <a:t>System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Abnormalities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ts val="2735"/>
              </a:lnSpc>
              <a:spcBef>
                <a:spcPts val="254"/>
              </a:spcBef>
              <a:buClr>
                <a:srgbClr val="FD8537"/>
              </a:buClr>
              <a:buSzPct val="79166"/>
              <a:buChar char=""/>
              <a:tabLst>
                <a:tab pos="652780" algn="l"/>
                <a:tab pos="653415" algn="l"/>
              </a:tabLst>
            </a:pPr>
            <a:r>
              <a:rPr sz="2400" spc="-140" dirty="0">
                <a:latin typeface="DejaVu Sans"/>
                <a:cs typeface="DejaVu Sans"/>
              </a:rPr>
              <a:t>Skeletal</a:t>
            </a:r>
            <a:endParaRPr sz="2400">
              <a:latin typeface="DejaVu Sans"/>
              <a:cs typeface="DejaVu Sans"/>
            </a:endParaRPr>
          </a:p>
          <a:p>
            <a:pPr marL="652780">
              <a:lnSpc>
                <a:spcPts val="2735"/>
              </a:lnSpc>
            </a:pPr>
            <a:r>
              <a:rPr sz="2400" spc="-120" dirty="0">
                <a:latin typeface="DejaVu Sans"/>
                <a:cs typeface="DejaVu Sans"/>
              </a:rPr>
              <a:t>Muscle</a:t>
            </a:r>
            <a:r>
              <a:rPr sz="2400" spc="-90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Malformations.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5407"/>
            <a:ext cx="29476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INTRODUCTION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905662" y="1016253"/>
            <a:ext cx="76066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  <a:hlinkClick r:id="rId2"/>
              </a:rPr>
              <a:t> </a:t>
            </a:r>
            <a:r>
              <a:rPr sz="2400" b="1" spc="-5" dirty="0">
                <a:latin typeface="Nimbus Sans L"/>
                <a:cs typeface="Nimbus Sans L"/>
                <a:hlinkClick r:id="rId2"/>
              </a:rPr>
              <a:t>Diabetes </a:t>
            </a:r>
            <a:r>
              <a:rPr sz="2400" b="1" dirty="0">
                <a:latin typeface="Nimbus Sans L"/>
                <a:cs typeface="Nimbus Sans L"/>
                <a:hlinkClick r:id="rId2"/>
              </a:rPr>
              <a:t>mellitus </a:t>
            </a:r>
            <a:r>
              <a:rPr sz="2400" spc="-75" dirty="0">
                <a:latin typeface="DejaVu Sans"/>
                <a:cs typeface="DejaVu Sans"/>
                <a:hlinkClick r:id="rId2"/>
              </a:rPr>
              <a:t>(</a:t>
            </a:r>
            <a:r>
              <a:rPr sz="2400" b="1" spc="-75" dirty="0">
                <a:latin typeface="Nimbus Sans L"/>
                <a:cs typeface="Nimbus Sans L"/>
                <a:hlinkClick r:id="rId2"/>
              </a:rPr>
              <a:t>DM</a:t>
            </a:r>
            <a:r>
              <a:rPr sz="2400" spc="-75" dirty="0">
                <a:latin typeface="DejaVu Sans"/>
                <a:cs typeface="DejaVu Sans"/>
                <a:hlinkClick r:id="rId2"/>
              </a:rPr>
              <a:t>), </a:t>
            </a:r>
            <a:r>
              <a:rPr sz="2400" spc="-95" dirty="0">
                <a:latin typeface="DejaVu Sans"/>
                <a:cs typeface="DejaVu Sans"/>
                <a:hlinkClick r:id="rId2"/>
              </a:rPr>
              <a:t>is </a:t>
            </a:r>
            <a:r>
              <a:rPr sz="2400" spc="-140" dirty="0">
                <a:latin typeface="DejaVu Sans"/>
                <a:cs typeface="DejaVu Sans"/>
                <a:hlinkClick r:id="rId2"/>
              </a:rPr>
              <a:t>a </a:t>
            </a:r>
            <a:r>
              <a:rPr sz="2400" spc="-180" dirty="0">
                <a:latin typeface="DejaVu Sans"/>
                <a:cs typeface="DejaVu Sans"/>
                <a:hlinkClick r:id="rId2"/>
              </a:rPr>
              <a:t>group </a:t>
            </a:r>
            <a:r>
              <a:rPr sz="2400" spc="-160" dirty="0">
                <a:latin typeface="DejaVu Sans"/>
                <a:cs typeface="DejaVu Sans"/>
                <a:hlinkClick r:id="rId2"/>
              </a:rPr>
              <a:t>of </a:t>
            </a:r>
            <a:r>
              <a:rPr sz="2400" u="heavy" spc="-18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metabolic </a:t>
            </a:r>
            <a:r>
              <a:rPr sz="2400" spc="-185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400" u="heavy" spc="-114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diseases</a:t>
            </a:r>
            <a:r>
              <a:rPr sz="2400" spc="-114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400" spc="-165" dirty="0">
                <a:latin typeface="DejaVu Sans"/>
                <a:cs typeface="DejaVu Sans"/>
                <a:hlinkClick r:id="rId2"/>
              </a:rPr>
              <a:t>in </a:t>
            </a:r>
            <a:r>
              <a:rPr sz="2400" spc="-175" dirty="0">
                <a:latin typeface="DejaVu Sans"/>
                <a:cs typeface="DejaVu Sans"/>
                <a:hlinkClick r:id="rId2"/>
              </a:rPr>
              <a:t>which </a:t>
            </a:r>
            <a:r>
              <a:rPr sz="2400" spc="-190" dirty="0">
                <a:latin typeface="DejaVu Sans"/>
                <a:cs typeface="DejaVu Sans"/>
                <a:hlinkClick r:id="rId2"/>
              </a:rPr>
              <a:t>there </a:t>
            </a:r>
            <a:r>
              <a:rPr sz="2400" spc="-160" dirty="0">
                <a:latin typeface="DejaVu Sans"/>
                <a:cs typeface="DejaVu Sans"/>
                <a:hlinkClick r:id="rId2"/>
              </a:rPr>
              <a:t>are </a:t>
            </a:r>
            <a:r>
              <a:rPr sz="24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high </a:t>
            </a:r>
            <a:r>
              <a:rPr sz="2400" u="heavy" spc="-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blood </a:t>
            </a:r>
            <a:r>
              <a:rPr sz="2400" u="heavy" spc="-15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sugar</a:t>
            </a:r>
            <a:r>
              <a:rPr sz="2400" spc="-150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400" spc="-140" dirty="0">
                <a:latin typeface="DejaVu Sans"/>
                <a:cs typeface="DejaVu Sans"/>
                <a:hlinkClick r:id="rId2"/>
              </a:rPr>
              <a:t>levels</a:t>
            </a:r>
            <a:r>
              <a:rPr sz="2400" spc="-95" dirty="0">
                <a:latin typeface="DejaVu Sans"/>
                <a:cs typeface="DejaVu Sans"/>
                <a:hlinkClick r:id="rId2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over</a:t>
            </a:r>
            <a:endParaRPr sz="2400">
              <a:latin typeface="DejaVu Sans"/>
              <a:cs typeface="DejaVu Sans"/>
            </a:endParaRPr>
          </a:p>
          <a:p>
            <a:pPr marL="2489200">
              <a:lnSpc>
                <a:spcPct val="100000"/>
              </a:lnSpc>
            </a:pPr>
            <a:r>
              <a:rPr sz="2400" spc="-135" dirty="0">
                <a:latin typeface="DejaVu Sans"/>
                <a:cs typeface="DejaVu Sans"/>
              </a:rPr>
              <a:t>a </a:t>
            </a:r>
            <a:r>
              <a:rPr sz="2400" spc="-170" dirty="0">
                <a:latin typeface="DejaVu Sans"/>
                <a:cs typeface="DejaVu Sans"/>
              </a:rPr>
              <a:t>prolonged</a:t>
            </a:r>
            <a:r>
              <a:rPr sz="2400" spc="-30" dirty="0">
                <a:latin typeface="DejaVu Sans"/>
                <a:cs typeface="DejaVu Sans"/>
              </a:rPr>
              <a:t> </a:t>
            </a:r>
            <a:r>
              <a:rPr sz="2400" spc="-155" dirty="0">
                <a:latin typeface="DejaVu Sans"/>
                <a:cs typeface="DejaVu Sans"/>
              </a:rPr>
              <a:t>period.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505" y="5513019"/>
            <a:ext cx="801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5110" marR="5080" indent="-1503045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85" dirty="0">
                <a:latin typeface="DejaVu Sans"/>
                <a:cs typeface="DejaVu Sans"/>
              </a:rPr>
              <a:t>Symptoms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80" dirty="0">
                <a:latin typeface="DejaVu Sans"/>
                <a:cs typeface="DejaVu Sans"/>
              </a:rPr>
              <a:t>high </a:t>
            </a:r>
            <a:r>
              <a:rPr sz="2400" spc="-160" dirty="0">
                <a:latin typeface="DejaVu Sans"/>
                <a:cs typeface="DejaVu Sans"/>
              </a:rPr>
              <a:t>blood </a:t>
            </a:r>
            <a:r>
              <a:rPr sz="2400" spc="-150" dirty="0">
                <a:latin typeface="DejaVu Sans"/>
                <a:cs typeface="DejaVu Sans"/>
              </a:rPr>
              <a:t>sugar </a:t>
            </a:r>
            <a:r>
              <a:rPr sz="2400" spc="-160" dirty="0">
                <a:latin typeface="DejaVu Sans"/>
                <a:cs typeface="DejaVu Sans"/>
              </a:rPr>
              <a:t>include </a:t>
            </a:r>
            <a:r>
              <a:rPr sz="2400" spc="-190" dirty="0">
                <a:latin typeface="DejaVu Sans"/>
                <a:cs typeface="DejaVu Sans"/>
              </a:rPr>
              <a:t>frequent</a:t>
            </a:r>
            <a:r>
              <a:rPr sz="2400" spc="-305" dirty="0">
                <a:latin typeface="DejaVu Sans"/>
                <a:cs typeface="DejaVu Sans"/>
              </a:rPr>
              <a:t> </a:t>
            </a:r>
            <a:r>
              <a:rPr sz="2400" spc="-270" dirty="0">
                <a:latin typeface="DejaVu Sans"/>
                <a:cs typeface="DejaVu Sans"/>
              </a:rPr>
              <a:t>urination,  </a:t>
            </a:r>
            <a:r>
              <a:rPr sz="2400" spc="-145" dirty="0">
                <a:latin typeface="DejaVu Sans"/>
                <a:cs typeface="DejaVu Sans"/>
              </a:rPr>
              <a:t>increased </a:t>
            </a:r>
            <a:r>
              <a:rPr sz="2400" spc="-175" dirty="0">
                <a:latin typeface="DejaVu Sans"/>
                <a:cs typeface="DejaVu Sans"/>
              </a:rPr>
              <a:t>thirst, and </a:t>
            </a:r>
            <a:r>
              <a:rPr sz="2400" spc="-145" dirty="0">
                <a:latin typeface="DejaVu Sans"/>
                <a:cs typeface="DejaVu Sans"/>
              </a:rPr>
              <a:t>increased</a:t>
            </a:r>
            <a:r>
              <a:rPr sz="2400" spc="110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hunger.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2955" y="2720456"/>
            <a:ext cx="5914644" cy="2730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678" y="159207"/>
            <a:ext cx="71532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 </a:t>
            </a:r>
            <a:r>
              <a:rPr sz="3000" spc="-85" dirty="0"/>
              <a:t>- </a:t>
            </a:r>
            <a:r>
              <a:rPr sz="3000" spc="-40" dirty="0"/>
              <a:t>G</a:t>
            </a:r>
            <a:r>
              <a:rPr spc="-40" dirty="0"/>
              <a:t>ESTATIONAL</a:t>
            </a:r>
            <a:r>
              <a:rPr spc="-20" dirty="0"/>
              <a:t> </a:t>
            </a:r>
            <a:r>
              <a:rPr spc="-5" dirty="0"/>
              <a:t>DIABETES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347465" y="4794580"/>
            <a:ext cx="519176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2320" marR="5080" indent="-769620">
              <a:lnSpc>
                <a:spcPct val="100000"/>
              </a:lnSpc>
              <a:spcBef>
                <a:spcPts val="95"/>
              </a:spcBef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-6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spc="-50" dirty="0">
                <a:latin typeface="DejaVu Sans"/>
                <a:cs typeface="DejaVu Sans"/>
              </a:rPr>
              <a:t>A </a:t>
            </a:r>
            <a:r>
              <a:rPr sz="2800" u="heavy" spc="-204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high </a:t>
            </a:r>
            <a:r>
              <a:rPr sz="2800" u="heavy" spc="-18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blood </a:t>
            </a:r>
            <a:r>
              <a:rPr sz="2800" u="heavy" spc="-19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bilirubin </a:t>
            </a:r>
            <a:r>
              <a:rPr sz="28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level</a:t>
            </a:r>
            <a:r>
              <a:rPr sz="2800" spc="-180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800" spc="-670" dirty="0">
                <a:latin typeface="DejaVu Sans"/>
                <a:cs typeface="DejaVu Sans"/>
              </a:rPr>
              <a:t>may  </a:t>
            </a:r>
            <a:r>
              <a:rPr sz="2800" spc="-190" dirty="0">
                <a:latin typeface="DejaVu Sans"/>
                <a:cs typeface="DejaVu Sans"/>
              </a:rPr>
              <a:t>result </a:t>
            </a:r>
            <a:r>
              <a:rPr sz="2800" spc="-250" dirty="0">
                <a:latin typeface="DejaVu Sans"/>
                <a:cs typeface="DejaVu Sans"/>
                <a:hlinkClick r:id="rId3"/>
              </a:rPr>
              <a:t>from </a:t>
            </a:r>
            <a:r>
              <a:rPr sz="2800" u="heavy" spc="-204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red </a:t>
            </a:r>
            <a:r>
              <a:rPr sz="2800" u="heavy" spc="-18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blood</a:t>
            </a:r>
            <a:r>
              <a:rPr sz="2800" u="heavy" spc="20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 </a:t>
            </a:r>
            <a:r>
              <a:rPr sz="28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cell</a:t>
            </a:r>
            <a:endParaRPr sz="2800">
              <a:latin typeface="DejaVu Sans"/>
              <a:cs typeface="DejaVu Sans"/>
            </a:endParaRPr>
          </a:p>
          <a:p>
            <a:pPr marL="1812289">
              <a:lnSpc>
                <a:spcPct val="100000"/>
              </a:lnSpc>
              <a:spcBef>
                <a:spcPts val="5"/>
              </a:spcBef>
            </a:pPr>
            <a:r>
              <a:rPr sz="2800" u="heavy" spc="-19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destruction</a:t>
            </a:r>
            <a:r>
              <a:rPr sz="2800" spc="-195" dirty="0">
                <a:latin typeface="DejaVu Sans"/>
                <a:cs typeface="DejaVu Sans"/>
                <a:hlinkClick r:id="rId3"/>
              </a:rPr>
              <a:t>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25311" y="1190244"/>
            <a:ext cx="2685288" cy="3153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5109" y="1319529"/>
            <a:ext cx="506920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350" marR="26034" indent="-756285">
              <a:lnSpc>
                <a:spcPct val="100000"/>
              </a:lnSpc>
              <a:spcBef>
                <a:spcPts val="95"/>
              </a:spcBef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8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spc="-155" dirty="0">
                <a:latin typeface="DejaVu Sans"/>
                <a:cs typeface="DejaVu Sans"/>
              </a:rPr>
              <a:t>Increased </a:t>
            </a:r>
            <a:r>
              <a:rPr sz="2800" spc="-165" dirty="0">
                <a:latin typeface="DejaVu Sans"/>
                <a:cs typeface="DejaVu Sans"/>
              </a:rPr>
              <a:t>levels </a:t>
            </a:r>
            <a:r>
              <a:rPr sz="2800" spc="-185" dirty="0">
                <a:latin typeface="DejaVu Sans"/>
                <a:cs typeface="DejaVu Sans"/>
              </a:rPr>
              <a:t>of </a:t>
            </a:r>
            <a:r>
              <a:rPr sz="2800" spc="-170" dirty="0">
                <a:latin typeface="DejaVu Sans"/>
                <a:cs typeface="DejaVu Sans"/>
              </a:rPr>
              <a:t>insulin </a:t>
            </a:r>
            <a:r>
              <a:rPr sz="2800" spc="-190" dirty="0">
                <a:latin typeface="DejaVu Sans"/>
                <a:cs typeface="DejaVu Sans"/>
              </a:rPr>
              <a:t>in </a:t>
            </a:r>
            <a:r>
              <a:rPr sz="2800" spc="-1335" dirty="0">
                <a:latin typeface="DejaVu Sans"/>
                <a:cs typeface="DejaVu Sans"/>
              </a:rPr>
              <a:t>a </a:t>
            </a:r>
            <a:r>
              <a:rPr sz="2800" spc="-880" dirty="0">
                <a:latin typeface="DejaVu Sans"/>
                <a:cs typeface="DejaVu Sans"/>
              </a:rPr>
              <a:t> </a:t>
            </a:r>
            <a:r>
              <a:rPr sz="2800" spc="-185" dirty="0">
                <a:latin typeface="DejaVu Sans"/>
                <a:cs typeface="DejaVu Sans"/>
              </a:rPr>
              <a:t>fetus's blood </a:t>
            </a:r>
            <a:r>
              <a:rPr sz="2800" spc="-275" dirty="0">
                <a:latin typeface="DejaVu Sans"/>
                <a:cs typeface="DejaVu Sans"/>
              </a:rPr>
              <a:t>may</a:t>
            </a:r>
            <a:r>
              <a:rPr sz="2800" spc="35" dirty="0">
                <a:latin typeface="DejaVu Sans"/>
                <a:cs typeface="DejaVu Sans"/>
              </a:rPr>
              <a:t> </a:t>
            </a:r>
            <a:r>
              <a:rPr sz="2800" spc="-210" dirty="0">
                <a:latin typeface="DejaVu Sans"/>
                <a:cs typeface="DejaVu Sans"/>
              </a:rPr>
              <a:t>inhibit</a:t>
            </a:r>
            <a:endParaRPr sz="2800">
              <a:latin typeface="DejaVu Sans"/>
              <a:cs typeface="DejaVu Sans"/>
            </a:endParaRPr>
          </a:p>
          <a:p>
            <a:pPr marL="267335" marR="5080" algn="ctr">
              <a:lnSpc>
                <a:spcPct val="100000"/>
              </a:lnSpc>
              <a:spcBef>
                <a:spcPts val="5"/>
              </a:spcBef>
            </a:pPr>
            <a:r>
              <a:rPr sz="2800" spc="-204" dirty="0">
                <a:latin typeface="DejaVu Sans"/>
                <a:cs typeface="DejaVu Sans"/>
              </a:rPr>
              <a:t>fetal </a:t>
            </a:r>
            <a:r>
              <a:rPr sz="2800" u="heavy" spc="-204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surfactant</a:t>
            </a:r>
            <a:r>
              <a:rPr sz="2800" spc="-204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production </a:t>
            </a:r>
            <a:r>
              <a:rPr sz="2800" spc="-200" dirty="0">
                <a:latin typeface="DejaVu Sans"/>
                <a:cs typeface="DejaVu Sans"/>
              </a:rPr>
              <a:t>and  </a:t>
            </a:r>
            <a:r>
              <a:rPr sz="2800" spc="-150" dirty="0">
                <a:latin typeface="DejaVu Sans"/>
                <a:cs typeface="DejaVu Sans"/>
              </a:rPr>
              <a:t>cause </a:t>
            </a:r>
            <a:r>
              <a:rPr sz="2800" u="heavy" spc="-19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respiratory </a:t>
            </a:r>
            <a:r>
              <a:rPr sz="2800" u="heavy" spc="-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distress </a:t>
            </a:r>
            <a:r>
              <a:rPr sz="2800" spc="-160" dirty="0">
                <a:solidFill>
                  <a:srgbClr val="D2601C"/>
                </a:solidFill>
                <a:latin typeface="DejaVu Sans"/>
                <a:cs typeface="DejaVu Sans"/>
                <a:hlinkClick r:id="rId6"/>
              </a:rPr>
              <a:t> </a:t>
            </a:r>
            <a:r>
              <a:rPr sz="2800" u="heavy" spc="-20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syndrome</a:t>
            </a:r>
            <a:r>
              <a:rPr sz="2800" spc="-200" dirty="0">
                <a:latin typeface="DejaVu Sans"/>
                <a:cs typeface="DejaVu Sans"/>
                <a:hlinkClick r:id="rId6"/>
              </a:rPr>
              <a:t>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6675" y="3950206"/>
            <a:ext cx="2822448" cy="2833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658" y="83007"/>
            <a:ext cx="72447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</a:t>
            </a:r>
            <a:r>
              <a:rPr spc="-5" dirty="0"/>
              <a:t>ATHOPHYSIOLOGY </a:t>
            </a:r>
            <a:r>
              <a:rPr sz="3000" spc="-85" dirty="0"/>
              <a:t>- </a:t>
            </a:r>
            <a:r>
              <a:rPr sz="3000" b="1" spc="-40" dirty="0">
                <a:latin typeface="Nimbus Sans L"/>
                <a:cs typeface="Nimbus Sans L"/>
              </a:rPr>
              <a:t>G</a:t>
            </a:r>
            <a:r>
              <a:rPr b="1" spc="-40" dirty="0">
                <a:latin typeface="Nimbus Sans L"/>
                <a:cs typeface="Nimbus Sans L"/>
              </a:rPr>
              <a:t>ESTATIONAL</a:t>
            </a:r>
            <a:r>
              <a:rPr b="1" spc="170" dirty="0">
                <a:latin typeface="Nimbus Sans L"/>
                <a:cs typeface="Nimbus Sans L"/>
              </a:rPr>
              <a:t> </a:t>
            </a:r>
            <a:r>
              <a:rPr b="1" spc="-5" dirty="0">
                <a:latin typeface="Nimbus Sans L"/>
                <a:cs typeface="Nimbus Sans L"/>
              </a:rPr>
              <a:t>DIABETES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617" y="1016253"/>
            <a:ext cx="46716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 algn="just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24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In </a:t>
            </a:r>
            <a:r>
              <a:rPr sz="2400" spc="-150" dirty="0">
                <a:latin typeface="DejaVu Sans"/>
                <a:cs typeface="DejaVu Sans"/>
              </a:rPr>
              <a:t>severe </a:t>
            </a:r>
            <a:r>
              <a:rPr sz="2400" spc="-100" dirty="0">
                <a:latin typeface="DejaVu Sans"/>
                <a:cs typeface="DejaVu Sans"/>
              </a:rPr>
              <a:t>cases, </a:t>
            </a:r>
            <a:r>
              <a:rPr sz="2400" spc="-170" dirty="0">
                <a:solidFill>
                  <a:srgbClr val="FF0000"/>
                </a:solidFill>
                <a:latin typeface="DejaVu Sans"/>
                <a:cs typeface="DejaVu Sans"/>
              </a:rPr>
              <a:t>perinatal </a:t>
            </a:r>
            <a:r>
              <a:rPr sz="2400" spc="-315" dirty="0">
                <a:solidFill>
                  <a:srgbClr val="FF0000"/>
                </a:solidFill>
                <a:latin typeface="DejaVu Sans"/>
                <a:cs typeface="DejaVu Sans"/>
              </a:rPr>
              <a:t>death  </a:t>
            </a:r>
            <a:r>
              <a:rPr sz="2400" spc="-235" dirty="0">
                <a:latin typeface="DejaVu Sans"/>
                <a:cs typeface="DejaVu Sans"/>
              </a:rPr>
              <a:t>may </a:t>
            </a:r>
            <a:r>
              <a:rPr sz="2400" spc="-165" dirty="0">
                <a:latin typeface="DejaVu Sans"/>
                <a:cs typeface="DejaVu Sans"/>
              </a:rPr>
              <a:t>occur, </a:t>
            </a:r>
            <a:r>
              <a:rPr sz="2400" spc="-200" dirty="0">
                <a:latin typeface="DejaVu Sans"/>
                <a:cs typeface="DejaVu Sans"/>
              </a:rPr>
              <a:t>most </a:t>
            </a:r>
            <a:r>
              <a:rPr sz="2400" spc="-204" dirty="0">
                <a:latin typeface="DejaVu Sans"/>
                <a:cs typeface="DejaVu Sans"/>
              </a:rPr>
              <a:t>commonly </a:t>
            </a:r>
            <a:r>
              <a:rPr sz="2400" spc="-95" dirty="0">
                <a:latin typeface="DejaVu Sans"/>
                <a:cs typeface="DejaVu Sans"/>
              </a:rPr>
              <a:t>as </a:t>
            </a:r>
            <a:r>
              <a:rPr sz="2400" spc="-140" dirty="0">
                <a:latin typeface="DejaVu Sans"/>
                <a:cs typeface="DejaVu Sans"/>
              </a:rPr>
              <a:t>a  </a:t>
            </a:r>
            <a:r>
              <a:rPr sz="2400" spc="-165" dirty="0">
                <a:solidFill>
                  <a:srgbClr val="FF0000"/>
                </a:solidFill>
                <a:latin typeface="DejaVu Sans"/>
                <a:cs typeface="DejaVu Sans"/>
              </a:rPr>
              <a:t>result </a:t>
            </a:r>
            <a:r>
              <a:rPr sz="2400" spc="-155" dirty="0">
                <a:solidFill>
                  <a:srgbClr val="FF0000"/>
                </a:solidFill>
                <a:latin typeface="DejaVu Sans"/>
                <a:cs typeface="DejaVu Sans"/>
              </a:rPr>
              <a:t>of </a:t>
            </a:r>
            <a:r>
              <a:rPr sz="2400" spc="-165" dirty="0">
                <a:latin typeface="DejaVu Sans"/>
                <a:cs typeface="DejaVu Sans"/>
              </a:rPr>
              <a:t>poor placental</a:t>
            </a:r>
            <a:r>
              <a:rPr sz="2400" spc="105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perfusion</a:t>
            </a:r>
            <a:endParaRPr sz="2400">
              <a:latin typeface="DejaVu Sans"/>
              <a:cs typeface="DejaVu Sans"/>
            </a:endParaRPr>
          </a:p>
          <a:p>
            <a:pPr marL="573405" algn="just">
              <a:lnSpc>
                <a:spcPct val="100000"/>
              </a:lnSpc>
            </a:pPr>
            <a:r>
              <a:rPr sz="2400" spc="-175" dirty="0">
                <a:latin typeface="DejaVu Sans"/>
                <a:cs typeface="DejaVu Sans"/>
              </a:rPr>
              <a:t>due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50" dirty="0">
                <a:latin typeface="DejaVu Sans"/>
                <a:cs typeface="DejaVu Sans"/>
              </a:rPr>
              <a:t>vascular</a:t>
            </a:r>
            <a:r>
              <a:rPr sz="2400" spc="90" dirty="0">
                <a:latin typeface="DejaVu Sans"/>
                <a:cs typeface="DejaVu Sans"/>
              </a:rPr>
              <a:t> </a:t>
            </a:r>
            <a:r>
              <a:rPr sz="2400" spc="-200" dirty="0">
                <a:latin typeface="DejaVu Sans"/>
                <a:cs typeface="DejaVu Sans"/>
              </a:rPr>
              <a:t>impairment.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1308" y="914400"/>
            <a:ext cx="3508247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0997" y="3439490"/>
            <a:ext cx="8225155" cy="276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50" spc="844" dirty="0">
                <a:solidFill>
                  <a:srgbClr val="FD8537"/>
                </a:solidFill>
                <a:latin typeface="DejaVu Sans"/>
                <a:cs typeface="DejaVu Sans"/>
                <a:hlinkClick r:id="rId3"/>
              </a:rPr>
              <a:t> </a:t>
            </a:r>
            <a:r>
              <a:rPr sz="24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Labor </a:t>
            </a:r>
            <a:r>
              <a:rPr sz="2400" u="heavy" spc="-17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induction</a:t>
            </a:r>
            <a:r>
              <a:rPr sz="2400" spc="-175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400" spc="-235" dirty="0">
                <a:latin typeface="DejaVu Sans"/>
                <a:cs typeface="DejaVu Sans"/>
              </a:rPr>
              <a:t>may </a:t>
            </a:r>
            <a:r>
              <a:rPr sz="2400" spc="-165" dirty="0">
                <a:latin typeface="DejaVu Sans"/>
                <a:cs typeface="DejaVu Sans"/>
              </a:rPr>
              <a:t>be </a:t>
            </a:r>
            <a:r>
              <a:rPr sz="2400" spc="-170" dirty="0">
                <a:latin typeface="DejaVu Sans"/>
                <a:cs typeface="DejaVu Sans"/>
              </a:rPr>
              <a:t>indicated </a:t>
            </a:r>
            <a:r>
              <a:rPr sz="2400" spc="-210" dirty="0">
                <a:latin typeface="DejaVu Sans"/>
                <a:cs typeface="DejaVu Sans"/>
              </a:rPr>
              <a:t>with </a:t>
            </a:r>
            <a:r>
              <a:rPr sz="2400" spc="-145" dirty="0">
                <a:latin typeface="DejaVu Sans"/>
                <a:cs typeface="DejaVu Sans"/>
              </a:rPr>
              <a:t>decreased</a:t>
            </a:r>
            <a:r>
              <a:rPr sz="2400" spc="-130" dirty="0">
                <a:latin typeface="DejaVu Sans"/>
                <a:cs typeface="DejaVu Sans"/>
              </a:rPr>
              <a:t> </a:t>
            </a:r>
            <a:r>
              <a:rPr sz="2400" spc="-260" dirty="0">
                <a:latin typeface="DejaVu Sans"/>
                <a:cs typeface="DejaVu Sans"/>
              </a:rPr>
              <a:t>placental</a:t>
            </a:r>
            <a:endParaRPr sz="2400">
              <a:latin typeface="DejaVu Sans"/>
              <a:cs typeface="DejaVu Sans"/>
            </a:endParaRPr>
          </a:p>
          <a:p>
            <a:pPr marL="3669029">
              <a:lnSpc>
                <a:spcPct val="100000"/>
              </a:lnSpc>
              <a:spcBef>
                <a:spcPts val="5"/>
              </a:spcBef>
            </a:pPr>
            <a:r>
              <a:rPr sz="2400" spc="-170" dirty="0">
                <a:latin typeface="DejaVu Sans"/>
                <a:cs typeface="DejaVu Sans"/>
              </a:rPr>
              <a:t>function.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DejaVu Sans"/>
              <a:cs typeface="DejaVu Sans"/>
            </a:endParaRPr>
          </a:p>
          <a:p>
            <a:pPr marL="3259454" marR="622935" indent="104775">
              <a:lnSpc>
                <a:spcPct val="90000"/>
              </a:lnSpc>
            </a:pPr>
            <a:r>
              <a:rPr sz="1500" spc="78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200" spc="-45" dirty="0">
                <a:latin typeface="DejaVu Sans"/>
                <a:cs typeface="DejaVu Sans"/>
              </a:rPr>
              <a:t>A </a:t>
            </a:r>
            <a:r>
              <a:rPr sz="2200" u="heavy" spc="-11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Caesarean </a:t>
            </a:r>
            <a:r>
              <a:rPr sz="22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section</a:t>
            </a:r>
            <a:r>
              <a:rPr sz="2200" spc="-140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200" spc="-215" dirty="0">
                <a:latin typeface="DejaVu Sans"/>
                <a:cs typeface="DejaVu Sans"/>
              </a:rPr>
              <a:t>may </a:t>
            </a:r>
            <a:r>
              <a:rPr sz="2200" spc="-155" dirty="0">
                <a:latin typeface="DejaVu Sans"/>
                <a:cs typeface="DejaVu Sans"/>
              </a:rPr>
              <a:t>be  </a:t>
            </a:r>
            <a:r>
              <a:rPr sz="2200" spc="-175" dirty="0">
                <a:latin typeface="DejaVu Sans"/>
                <a:cs typeface="DejaVu Sans"/>
              </a:rPr>
              <a:t>performed </a:t>
            </a:r>
            <a:r>
              <a:rPr sz="2200" spc="-145" dirty="0">
                <a:latin typeface="DejaVu Sans"/>
                <a:cs typeface="DejaVu Sans"/>
              </a:rPr>
              <a:t>if </a:t>
            </a:r>
            <a:r>
              <a:rPr sz="2200" spc="-175" dirty="0">
                <a:latin typeface="DejaVu Sans"/>
                <a:cs typeface="DejaVu Sans"/>
              </a:rPr>
              <a:t>there </a:t>
            </a:r>
            <a:r>
              <a:rPr sz="2200" spc="-90" dirty="0">
                <a:latin typeface="DejaVu Sans"/>
                <a:cs typeface="DejaVu Sans"/>
              </a:rPr>
              <a:t>is </a:t>
            </a:r>
            <a:r>
              <a:rPr sz="2200" spc="-185" dirty="0">
                <a:latin typeface="DejaVu Sans"/>
                <a:cs typeface="DejaVu Sans"/>
              </a:rPr>
              <a:t>marked </a:t>
            </a:r>
            <a:r>
              <a:rPr sz="2200" spc="-160" dirty="0">
                <a:latin typeface="DejaVu Sans"/>
                <a:cs typeface="DejaVu Sans"/>
              </a:rPr>
              <a:t>fetal  </a:t>
            </a:r>
            <a:r>
              <a:rPr sz="2200" spc="-125" dirty="0">
                <a:latin typeface="DejaVu Sans"/>
                <a:cs typeface="DejaVu Sans"/>
              </a:rPr>
              <a:t>distress </a:t>
            </a:r>
            <a:r>
              <a:rPr sz="2200" spc="-150" dirty="0">
                <a:latin typeface="DejaVu Sans"/>
                <a:cs typeface="DejaVu Sans"/>
              </a:rPr>
              <a:t>or </a:t>
            </a:r>
            <a:r>
              <a:rPr sz="2200" spc="-155" dirty="0">
                <a:latin typeface="DejaVu Sans"/>
                <a:cs typeface="DejaVu Sans"/>
              </a:rPr>
              <a:t>an </a:t>
            </a:r>
            <a:r>
              <a:rPr sz="2200" spc="-135" dirty="0">
                <a:latin typeface="DejaVu Sans"/>
                <a:cs typeface="DejaVu Sans"/>
              </a:rPr>
              <a:t>increased </a:t>
            </a:r>
            <a:r>
              <a:rPr sz="2200" spc="-130" dirty="0">
                <a:latin typeface="DejaVu Sans"/>
                <a:cs typeface="DejaVu Sans"/>
              </a:rPr>
              <a:t>risk </a:t>
            </a:r>
            <a:r>
              <a:rPr sz="2200" spc="-145" dirty="0">
                <a:latin typeface="DejaVu Sans"/>
                <a:cs typeface="DejaVu Sans"/>
              </a:rPr>
              <a:t>of  </a:t>
            </a:r>
            <a:r>
              <a:rPr sz="2200" spc="-165" dirty="0">
                <a:latin typeface="DejaVu Sans"/>
                <a:cs typeface="DejaVu Sans"/>
              </a:rPr>
              <a:t>injury </a:t>
            </a:r>
            <a:r>
              <a:rPr sz="2200" spc="-130" dirty="0">
                <a:latin typeface="DejaVu Sans"/>
                <a:cs typeface="DejaVu Sans"/>
              </a:rPr>
              <a:t>associated </a:t>
            </a:r>
            <a:r>
              <a:rPr sz="2200" spc="-195" dirty="0">
                <a:latin typeface="DejaVu Sans"/>
                <a:cs typeface="DejaVu Sans"/>
              </a:rPr>
              <a:t>with</a:t>
            </a:r>
            <a:r>
              <a:rPr sz="2200" spc="60" dirty="0">
                <a:latin typeface="DejaVu Sans"/>
                <a:cs typeface="DejaVu Sans"/>
              </a:rPr>
              <a:t> </a:t>
            </a:r>
            <a:r>
              <a:rPr sz="22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macrosomia</a:t>
            </a:r>
            <a:r>
              <a:rPr sz="2200" spc="-155" dirty="0">
                <a:latin typeface="DejaVu Sans"/>
                <a:cs typeface="DejaVu Sans"/>
              </a:rPr>
              <a:t>,</a:t>
            </a:r>
            <a:endParaRPr sz="2200">
              <a:latin typeface="DejaVu Sans"/>
              <a:cs typeface="DejaVu Sans"/>
            </a:endParaRPr>
          </a:p>
          <a:p>
            <a:pPr marL="3778885">
              <a:lnSpc>
                <a:spcPts val="2375"/>
              </a:lnSpc>
            </a:pPr>
            <a:r>
              <a:rPr sz="2200" spc="-130" dirty="0">
                <a:latin typeface="DejaVu Sans"/>
                <a:cs typeface="DejaVu Sans"/>
              </a:rPr>
              <a:t>such </a:t>
            </a:r>
            <a:r>
              <a:rPr sz="2200" spc="-90" dirty="0">
                <a:latin typeface="DejaVu Sans"/>
                <a:cs typeface="DejaVu Sans"/>
              </a:rPr>
              <a:t>as </a:t>
            </a:r>
            <a:r>
              <a:rPr sz="22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shoulder</a:t>
            </a:r>
            <a:r>
              <a:rPr sz="2200" u="heavy" spc="-2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 </a:t>
            </a:r>
            <a:r>
              <a:rPr sz="22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dystocia</a:t>
            </a:r>
            <a:r>
              <a:rPr sz="2200" spc="-140" dirty="0">
                <a:latin typeface="DejaVu Sans"/>
                <a:cs typeface="DejaVu Sans"/>
              </a:rPr>
              <a:t>.</a:t>
            </a:r>
            <a:endParaRPr sz="220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4267198"/>
            <a:ext cx="2467356" cy="24673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980" y="70208"/>
            <a:ext cx="4875530" cy="10883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88390" marR="5080" indent="-1076325">
              <a:lnSpc>
                <a:spcPct val="117000"/>
              </a:lnSpc>
              <a:spcBef>
                <a:spcPts val="260"/>
              </a:spcBef>
              <a:tabLst>
                <a:tab pos="1216660" algn="l"/>
              </a:tabLst>
            </a:pPr>
            <a:r>
              <a:rPr sz="3200" b="1" spc="5" dirty="0">
                <a:latin typeface="Nimbus Sans L"/>
                <a:cs typeface="Nimbus Sans L"/>
              </a:rPr>
              <a:t>O</a:t>
            </a:r>
            <a:r>
              <a:rPr sz="2550" b="1" spc="5" dirty="0">
                <a:latin typeface="Nimbus Sans L"/>
                <a:cs typeface="Nimbus Sans L"/>
              </a:rPr>
              <a:t>RAL		</a:t>
            </a:r>
            <a:r>
              <a:rPr sz="2550" b="1" spc="-25" dirty="0">
                <a:latin typeface="Nimbus Sans L"/>
                <a:cs typeface="Nimbus Sans L"/>
              </a:rPr>
              <a:t>MANIFESTATIONS </a:t>
            </a:r>
            <a:r>
              <a:rPr sz="2550" b="1" spc="5" dirty="0">
                <a:latin typeface="Nimbus Sans L"/>
                <a:cs typeface="Nimbus Sans L"/>
              </a:rPr>
              <a:t>AND  </a:t>
            </a:r>
            <a:r>
              <a:rPr sz="2550" b="1" spc="-10" dirty="0">
                <a:latin typeface="Nimbus Sans L"/>
                <a:cs typeface="Nimbus Sans L"/>
              </a:rPr>
              <a:t>COMPLICATIONS</a:t>
            </a:r>
            <a:endParaRPr sz="255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" y="1446021"/>
            <a:ext cx="8004809" cy="521462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4965" marR="30480" indent="196850">
              <a:lnSpc>
                <a:spcPct val="101899"/>
              </a:lnSpc>
              <a:spcBef>
                <a:spcPts val="45"/>
              </a:spcBef>
            </a:pPr>
            <a:r>
              <a:rPr sz="2400" i="1" dirty="0">
                <a:latin typeface="Nimbus Roman No9 L"/>
                <a:cs typeface="Nimbus Roman No9 L"/>
              </a:rPr>
              <a:t>No specific oral lesions associated with diabetes. </a:t>
            </a:r>
            <a:r>
              <a:rPr sz="2400" i="1" spc="-35" dirty="0">
                <a:latin typeface="Nimbus Roman No9 L"/>
                <a:cs typeface="Nimbus Roman No9 L"/>
              </a:rPr>
              <a:t>However,  </a:t>
            </a:r>
            <a:r>
              <a:rPr sz="2400" i="1" spc="-15" dirty="0">
                <a:latin typeface="Nimbus Roman No9 L"/>
                <a:cs typeface="Nimbus Roman No9 L"/>
              </a:rPr>
              <a:t>there </a:t>
            </a:r>
            <a:r>
              <a:rPr sz="2400" i="1" spc="-30" dirty="0">
                <a:latin typeface="Nimbus Roman No9 L"/>
                <a:cs typeface="Nimbus Roman No9 L"/>
              </a:rPr>
              <a:t>are </a:t>
            </a:r>
            <a:r>
              <a:rPr sz="2400" i="1" dirty="0">
                <a:latin typeface="Nimbus Roman No9 L"/>
                <a:cs typeface="Nimbus Roman No9 L"/>
              </a:rPr>
              <a:t>a number of </a:t>
            </a:r>
            <a:r>
              <a:rPr sz="2400" i="1" spc="-10" dirty="0">
                <a:latin typeface="Nimbus Roman No9 L"/>
                <a:cs typeface="Nimbus Roman No9 L"/>
              </a:rPr>
              <a:t>problems </a:t>
            </a:r>
            <a:r>
              <a:rPr sz="2400" i="1" dirty="0">
                <a:latin typeface="Nimbus Roman No9 L"/>
                <a:cs typeface="Nimbus Roman No9 L"/>
              </a:rPr>
              <a:t>by </a:t>
            </a:r>
            <a:r>
              <a:rPr sz="2400" i="1" spc="-10" dirty="0">
                <a:latin typeface="Nimbus Roman No9 L"/>
                <a:cs typeface="Nimbus Roman No9 L"/>
              </a:rPr>
              <a:t>presence </a:t>
            </a:r>
            <a:r>
              <a:rPr sz="2400" i="1" dirty="0">
                <a:latin typeface="Nimbus Roman No9 L"/>
                <a:cs typeface="Nimbus Roman No9 L"/>
              </a:rPr>
              <a:t>of</a:t>
            </a:r>
            <a:r>
              <a:rPr sz="2400" i="1" spc="-50" dirty="0">
                <a:latin typeface="Nimbus Roman No9 L"/>
                <a:cs typeface="Nimbus Roman No9 L"/>
              </a:rPr>
              <a:t> </a:t>
            </a:r>
            <a:r>
              <a:rPr sz="2400" i="1" spc="-10" dirty="0">
                <a:latin typeface="Nimbus Roman No9 L"/>
                <a:cs typeface="Nimbus Roman No9 L"/>
              </a:rPr>
              <a:t>hyperglycemia</a:t>
            </a:r>
            <a:r>
              <a:rPr sz="2800" i="1" spc="-10" dirty="0">
                <a:latin typeface="Nimbus Roman No9 L"/>
                <a:cs typeface="Nimbus Roman No9 L"/>
              </a:rPr>
              <a:t>.</a:t>
            </a:r>
            <a:endParaRPr sz="2800">
              <a:latin typeface="Nimbus Roman No9 L"/>
              <a:cs typeface="Nimbus Roman No9 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Nimbus Roman No9 L"/>
              <a:cs typeface="Nimbus Roman No9 L"/>
            </a:endParaRPr>
          </a:p>
          <a:p>
            <a:pPr marL="381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2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b="1" spc="-5" dirty="0">
                <a:latin typeface="Nimbus Sans L"/>
                <a:cs typeface="Nimbus Sans L"/>
              </a:rPr>
              <a:t>Periodontal disease:</a:t>
            </a:r>
            <a:endParaRPr sz="2400">
              <a:latin typeface="Nimbus Sans L"/>
              <a:cs typeface="Nimbus Sans L"/>
            </a:endParaRPr>
          </a:p>
          <a:p>
            <a:pPr marL="405765" algn="ctr">
              <a:lnSpc>
                <a:spcPct val="100000"/>
              </a:lnSpc>
              <a:spcBef>
                <a:spcPts val="580"/>
              </a:spcBef>
            </a:pPr>
            <a:r>
              <a:rPr sz="1900" spc="950" dirty="0">
                <a:solidFill>
                  <a:srgbClr val="FD8537"/>
                </a:solidFill>
                <a:latin typeface="DejaVu Sans"/>
                <a:cs typeface="DejaVu Sans"/>
              </a:rPr>
              <a:t></a:t>
            </a:r>
            <a:r>
              <a:rPr sz="1900" spc="8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Microangiopathy </a:t>
            </a:r>
            <a:r>
              <a:rPr sz="2400" spc="-155" dirty="0">
                <a:latin typeface="DejaVu Sans"/>
                <a:cs typeface="DejaVu Sans"/>
              </a:rPr>
              <a:t>alters </a:t>
            </a:r>
            <a:r>
              <a:rPr sz="2400" spc="-170" dirty="0">
                <a:latin typeface="DejaVu Sans"/>
                <a:cs typeface="DejaVu Sans"/>
              </a:rPr>
              <a:t>antigenic </a:t>
            </a:r>
            <a:r>
              <a:rPr sz="2400" spc="-150" dirty="0">
                <a:latin typeface="DejaVu Sans"/>
                <a:cs typeface="DejaVu Sans"/>
              </a:rPr>
              <a:t>challenge.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DejaVu Sans"/>
              <a:cs typeface="DejaVu Sans"/>
            </a:endParaRPr>
          </a:p>
          <a:p>
            <a:pPr marL="2649220" marR="43815" indent="-2192020">
              <a:lnSpc>
                <a:spcPct val="100000"/>
              </a:lnSpc>
            </a:pPr>
            <a:r>
              <a:rPr sz="1900" spc="950" dirty="0">
                <a:solidFill>
                  <a:srgbClr val="FD8537"/>
                </a:solidFill>
                <a:latin typeface="DejaVu Sans"/>
                <a:cs typeface="DejaVu Sans"/>
              </a:rPr>
              <a:t></a:t>
            </a:r>
            <a:r>
              <a:rPr sz="1900" spc="33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Altered </a:t>
            </a:r>
            <a:r>
              <a:rPr sz="2400" spc="-170" dirty="0">
                <a:latin typeface="DejaVu Sans"/>
                <a:cs typeface="DejaVu Sans"/>
              </a:rPr>
              <a:t>cell-mediated </a:t>
            </a:r>
            <a:r>
              <a:rPr sz="2400" spc="-225" dirty="0">
                <a:latin typeface="DejaVu Sans"/>
                <a:cs typeface="DejaVu Sans"/>
              </a:rPr>
              <a:t>immune </a:t>
            </a:r>
            <a:r>
              <a:rPr sz="2400" spc="-140" dirty="0">
                <a:latin typeface="DejaVu Sans"/>
                <a:cs typeface="DejaVu Sans"/>
              </a:rPr>
              <a:t>response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330" dirty="0">
                <a:latin typeface="DejaVu Sans"/>
                <a:cs typeface="DejaVu Sans"/>
              </a:rPr>
              <a:t>impaired 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80" dirty="0">
                <a:latin typeface="DejaVu Sans"/>
                <a:cs typeface="DejaVu Sans"/>
              </a:rPr>
              <a:t>neutrophil</a:t>
            </a:r>
            <a:r>
              <a:rPr sz="2400" spc="-25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chemotaxis.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DejaVu Sans"/>
              <a:cs typeface="DejaVu Sans"/>
            </a:endParaRPr>
          </a:p>
          <a:p>
            <a:pPr marL="405130" algn="ctr">
              <a:lnSpc>
                <a:spcPct val="100000"/>
              </a:lnSpc>
            </a:pPr>
            <a:r>
              <a:rPr sz="1900" spc="950" dirty="0">
                <a:solidFill>
                  <a:srgbClr val="FD8537"/>
                </a:solidFill>
                <a:latin typeface="DejaVu Sans"/>
                <a:cs typeface="DejaVu Sans"/>
              </a:rPr>
              <a:t></a:t>
            </a:r>
            <a:r>
              <a:rPr sz="1900" spc="30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Increased </a:t>
            </a:r>
            <a:r>
              <a:rPr sz="2400" spc="-165" dirty="0">
                <a:latin typeface="DejaVu Sans"/>
                <a:cs typeface="DejaVu Sans"/>
              </a:rPr>
              <a:t>Ca</a:t>
            </a:r>
            <a:r>
              <a:rPr sz="2400" spc="-247" baseline="24305" dirty="0">
                <a:latin typeface="DejaVu Sans"/>
                <a:cs typeface="DejaVu Sans"/>
              </a:rPr>
              <a:t>+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40" dirty="0">
                <a:latin typeface="DejaVu Sans"/>
                <a:cs typeface="DejaVu Sans"/>
              </a:rPr>
              <a:t>glucose </a:t>
            </a:r>
            <a:r>
              <a:rPr sz="2400" spc="-155" dirty="0">
                <a:latin typeface="DejaVu Sans"/>
                <a:cs typeface="DejaVu Sans"/>
              </a:rPr>
              <a:t>lead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70" dirty="0">
                <a:latin typeface="DejaVu Sans"/>
                <a:cs typeface="DejaVu Sans"/>
              </a:rPr>
              <a:t>plaque </a:t>
            </a:r>
            <a:r>
              <a:rPr sz="2400" spc="-185" dirty="0">
                <a:latin typeface="DejaVu Sans"/>
                <a:cs typeface="DejaVu Sans"/>
              </a:rPr>
              <a:t>formation.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DejaVu Sans"/>
              <a:cs typeface="DejaVu Sans"/>
            </a:endParaRPr>
          </a:p>
          <a:p>
            <a:pPr marL="405765" algn="ctr">
              <a:lnSpc>
                <a:spcPct val="100000"/>
              </a:lnSpc>
            </a:pPr>
            <a:r>
              <a:rPr sz="1900" spc="950" dirty="0">
                <a:solidFill>
                  <a:srgbClr val="FD8537"/>
                </a:solidFill>
                <a:latin typeface="DejaVu Sans"/>
                <a:cs typeface="DejaVu Sans"/>
              </a:rPr>
              <a:t></a:t>
            </a:r>
            <a:r>
              <a:rPr sz="1900" spc="-4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Increased </a:t>
            </a:r>
            <a:r>
              <a:rPr sz="2400" spc="-150" dirty="0">
                <a:latin typeface="DejaVu Sans"/>
                <a:cs typeface="DejaVu Sans"/>
              </a:rPr>
              <a:t>collagen </a:t>
            </a:r>
            <a:r>
              <a:rPr sz="2400" spc="-170" dirty="0">
                <a:latin typeface="DejaVu Sans"/>
                <a:cs typeface="DejaVu Sans"/>
              </a:rPr>
              <a:t>breakdown.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56538" y="5516067"/>
            <a:ext cx="6877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40" dirty="0">
                <a:latin typeface="DejaVu Sans"/>
                <a:cs typeface="DejaVu Sans"/>
              </a:rPr>
              <a:t>Periodontal </a:t>
            </a:r>
            <a:r>
              <a:rPr sz="2400" spc="-150" dirty="0">
                <a:latin typeface="DejaVu Sans"/>
                <a:cs typeface="DejaVu Sans"/>
              </a:rPr>
              <a:t>changes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135" dirty="0">
                <a:latin typeface="DejaVu Sans"/>
                <a:cs typeface="DejaVu Sans"/>
              </a:rPr>
              <a:t>seen </a:t>
            </a:r>
            <a:r>
              <a:rPr sz="2400" spc="-170" dirty="0">
                <a:latin typeface="DejaVu Sans"/>
                <a:cs typeface="DejaVu Sans"/>
              </a:rPr>
              <a:t>in </a:t>
            </a:r>
            <a:r>
              <a:rPr sz="2400" spc="-155" dirty="0">
                <a:latin typeface="DejaVu Sans"/>
                <a:cs typeface="DejaVu Sans"/>
              </a:rPr>
              <a:t>Diabetes</a:t>
            </a:r>
            <a:r>
              <a:rPr sz="2400" spc="-390" dirty="0">
                <a:latin typeface="DejaVu Sans"/>
                <a:cs typeface="DejaVu Sans"/>
              </a:rPr>
              <a:t> </a:t>
            </a:r>
            <a:r>
              <a:rPr sz="2400" spc="-260" dirty="0">
                <a:latin typeface="DejaVu Sans"/>
                <a:cs typeface="DejaVu Sans"/>
              </a:rPr>
              <a:t>Mellitus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304800"/>
            <a:ext cx="7828788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980" y="0"/>
            <a:ext cx="4875530" cy="10883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88390" marR="5080" indent="-1076325">
              <a:lnSpc>
                <a:spcPct val="117000"/>
              </a:lnSpc>
              <a:spcBef>
                <a:spcPts val="260"/>
              </a:spcBef>
              <a:tabLst>
                <a:tab pos="1216660" algn="l"/>
              </a:tabLst>
            </a:pPr>
            <a:r>
              <a:rPr sz="3200" b="1" spc="5" dirty="0">
                <a:latin typeface="Nimbus Sans L"/>
                <a:cs typeface="Nimbus Sans L"/>
              </a:rPr>
              <a:t>O</a:t>
            </a:r>
            <a:r>
              <a:rPr sz="2550" b="1" spc="5" dirty="0">
                <a:latin typeface="Nimbus Sans L"/>
                <a:cs typeface="Nimbus Sans L"/>
              </a:rPr>
              <a:t>RAL		</a:t>
            </a:r>
            <a:r>
              <a:rPr sz="2550" b="1" spc="-25" dirty="0">
                <a:latin typeface="Nimbus Sans L"/>
                <a:cs typeface="Nimbus Sans L"/>
              </a:rPr>
              <a:t>MANIFESTATIONS </a:t>
            </a:r>
            <a:r>
              <a:rPr sz="2550" b="1" spc="5" dirty="0">
                <a:latin typeface="Nimbus Sans L"/>
                <a:cs typeface="Nimbus Sans L"/>
              </a:rPr>
              <a:t>AND  </a:t>
            </a:r>
            <a:r>
              <a:rPr sz="2550" b="1" spc="-10" dirty="0">
                <a:latin typeface="Nimbus Sans L"/>
                <a:cs typeface="Nimbus Sans L"/>
              </a:rPr>
              <a:t>COMPLICATIONS</a:t>
            </a:r>
            <a:endParaRPr sz="255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71775"/>
            <a:ext cx="8060690" cy="14351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20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40" dirty="0">
                <a:latin typeface="DejaVu Sans"/>
                <a:cs typeface="DejaVu Sans"/>
              </a:rPr>
              <a:t>Salivary </a:t>
            </a:r>
            <a:r>
              <a:rPr sz="2400" spc="-155" dirty="0">
                <a:latin typeface="DejaVu Sans"/>
                <a:cs typeface="DejaVu Sans"/>
              </a:rPr>
              <a:t>glands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245"/>
              </a:spcBef>
              <a:buClr>
                <a:srgbClr val="FD8537"/>
              </a:buClr>
              <a:buSzPct val="80000"/>
              <a:buChar char=""/>
              <a:tabLst>
                <a:tab pos="653415" algn="l"/>
              </a:tabLst>
            </a:pPr>
            <a:r>
              <a:rPr sz="2000" spc="-130" dirty="0">
                <a:latin typeface="DejaVu Sans"/>
                <a:cs typeface="DejaVu Sans"/>
              </a:rPr>
              <a:t>Xerostomia </a:t>
            </a:r>
            <a:r>
              <a:rPr sz="2000" spc="-80" dirty="0">
                <a:latin typeface="DejaVu Sans"/>
                <a:cs typeface="DejaVu Sans"/>
              </a:rPr>
              <a:t>is </a:t>
            </a:r>
            <a:r>
              <a:rPr sz="2000" spc="-160" dirty="0">
                <a:latin typeface="DejaVu Sans"/>
                <a:cs typeface="DejaVu Sans"/>
              </a:rPr>
              <a:t>common, </a:t>
            </a:r>
            <a:r>
              <a:rPr sz="2000" spc="-180" dirty="0">
                <a:latin typeface="DejaVu Sans"/>
                <a:cs typeface="DejaVu Sans"/>
              </a:rPr>
              <a:t>but </a:t>
            </a:r>
            <a:r>
              <a:rPr sz="2000" spc="-114" dirty="0">
                <a:latin typeface="DejaVu Sans"/>
                <a:cs typeface="DejaVu Sans"/>
              </a:rPr>
              <a:t>reason </a:t>
            </a:r>
            <a:r>
              <a:rPr sz="2000" spc="-80" dirty="0">
                <a:latin typeface="DejaVu Sans"/>
                <a:cs typeface="DejaVu Sans"/>
              </a:rPr>
              <a:t>is</a:t>
            </a:r>
            <a:r>
              <a:rPr sz="2000" spc="25" dirty="0">
                <a:latin typeface="DejaVu Sans"/>
                <a:cs typeface="DejaVu Sans"/>
              </a:rPr>
              <a:t> </a:t>
            </a:r>
            <a:r>
              <a:rPr sz="2000" spc="-135" dirty="0">
                <a:latin typeface="DejaVu Sans"/>
                <a:cs typeface="DejaVu Sans"/>
              </a:rPr>
              <a:t>unclear.</a:t>
            </a:r>
            <a:endParaRPr sz="20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240"/>
              </a:spcBef>
              <a:buClr>
                <a:srgbClr val="FD8537"/>
              </a:buClr>
              <a:buSzPct val="80000"/>
              <a:buChar char=""/>
              <a:tabLst>
                <a:tab pos="653415" algn="l"/>
              </a:tabLst>
            </a:pPr>
            <a:r>
              <a:rPr sz="2000" spc="-125" dirty="0">
                <a:latin typeface="DejaVu Sans"/>
                <a:cs typeface="DejaVu Sans"/>
              </a:rPr>
              <a:t>Tenderness, </a:t>
            </a:r>
            <a:r>
              <a:rPr sz="2000" spc="-135" dirty="0">
                <a:latin typeface="DejaVu Sans"/>
                <a:cs typeface="DejaVu Sans"/>
              </a:rPr>
              <a:t>pain </a:t>
            </a:r>
            <a:r>
              <a:rPr sz="2000" spc="-140" dirty="0">
                <a:latin typeface="DejaVu Sans"/>
                <a:cs typeface="DejaVu Sans"/>
              </a:rPr>
              <a:t>and </a:t>
            </a:r>
            <a:r>
              <a:rPr sz="2000" spc="-150" dirty="0">
                <a:latin typeface="DejaVu Sans"/>
                <a:cs typeface="DejaVu Sans"/>
              </a:rPr>
              <a:t>burning </a:t>
            </a:r>
            <a:r>
              <a:rPr sz="2000" spc="-120" dirty="0">
                <a:latin typeface="DejaVu Sans"/>
                <a:cs typeface="DejaVu Sans"/>
              </a:rPr>
              <a:t>sensation </a:t>
            </a:r>
            <a:r>
              <a:rPr sz="2000" spc="-130" dirty="0">
                <a:latin typeface="DejaVu Sans"/>
                <a:cs typeface="DejaVu Sans"/>
              </a:rPr>
              <a:t>of</a:t>
            </a:r>
            <a:r>
              <a:rPr sz="2000" spc="45" dirty="0">
                <a:latin typeface="DejaVu Sans"/>
                <a:cs typeface="DejaVu Sans"/>
              </a:rPr>
              <a:t> </a:t>
            </a:r>
            <a:r>
              <a:rPr sz="2000" spc="-145" dirty="0">
                <a:latin typeface="DejaVu Sans"/>
                <a:cs typeface="DejaVu Sans"/>
              </a:rPr>
              <a:t>tongue.</a:t>
            </a:r>
            <a:endParaRPr sz="20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244"/>
              </a:spcBef>
              <a:buClr>
                <a:srgbClr val="FD8537"/>
              </a:buClr>
              <a:buSzPct val="80000"/>
              <a:buChar char=""/>
              <a:tabLst>
                <a:tab pos="653415" algn="l"/>
              </a:tabLst>
            </a:pPr>
            <a:r>
              <a:rPr sz="2000" spc="-120" dirty="0">
                <a:latin typeface="DejaVu Sans"/>
                <a:cs typeface="DejaVu Sans"/>
              </a:rPr>
              <a:t>May </a:t>
            </a:r>
            <a:r>
              <a:rPr sz="2000" spc="-110" dirty="0">
                <a:latin typeface="DejaVu Sans"/>
                <a:cs typeface="DejaVu Sans"/>
              </a:rPr>
              <a:t>cause </a:t>
            </a:r>
            <a:r>
              <a:rPr sz="2000" spc="-130" dirty="0">
                <a:latin typeface="DejaVu Sans"/>
                <a:cs typeface="DejaVu Sans"/>
              </a:rPr>
              <a:t>secondary </a:t>
            </a:r>
            <a:r>
              <a:rPr sz="2000" spc="-160" dirty="0">
                <a:latin typeface="DejaVu Sans"/>
                <a:cs typeface="DejaVu Sans"/>
              </a:rPr>
              <a:t>enlargement </a:t>
            </a:r>
            <a:r>
              <a:rPr sz="2000" spc="-135" dirty="0">
                <a:latin typeface="DejaVu Sans"/>
                <a:cs typeface="DejaVu Sans"/>
              </a:rPr>
              <a:t>of </a:t>
            </a:r>
            <a:r>
              <a:rPr sz="2000" spc="-150" dirty="0">
                <a:latin typeface="DejaVu Sans"/>
                <a:cs typeface="DejaVu Sans"/>
              </a:rPr>
              <a:t>parotid </a:t>
            </a:r>
            <a:r>
              <a:rPr sz="2000" spc="-125" dirty="0">
                <a:latin typeface="DejaVu Sans"/>
                <a:cs typeface="DejaVu Sans"/>
              </a:rPr>
              <a:t>glands </a:t>
            </a:r>
            <a:r>
              <a:rPr sz="2000" spc="-170" dirty="0">
                <a:latin typeface="DejaVu Sans"/>
                <a:cs typeface="DejaVu Sans"/>
              </a:rPr>
              <a:t>with</a:t>
            </a:r>
            <a:r>
              <a:rPr sz="2000" spc="250" dirty="0">
                <a:latin typeface="DejaVu Sans"/>
                <a:cs typeface="DejaVu Sans"/>
              </a:rPr>
              <a:t> </a:t>
            </a:r>
            <a:r>
              <a:rPr sz="2000" spc="-180" dirty="0">
                <a:latin typeface="DejaVu Sans"/>
                <a:cs typeface="DejaVu Sans"/>
              </a:rPr>
              <a:t>sialosis.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610962"/>
            <a:ext cx="7682865" cy="164782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21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Dental </a:t>
            </a:r>
            <a:r>
              <a:rPr sz="2400" spc="-130" dirty="0">
                <a:latin typeface="DejaVu Sans"/>
                <a:cs typeface="DejaVu Sans"/>
              </a:rPr>
              <a:t>caries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ts val="2280"/>
              </a:lnSpc>
              <a:spcBef>
                <a:spcPts val="240"/>
              </a:spcBef>
              <a:buClr>
                <a:srgbClr val="FD8537"/>
              </a:buClr>
              <a:buSzPct val="80000"/>
              <a:buChar char=""/>
              <a:tabLst>
                <a:tab pos="653415" algn="l"/>
              </a:tabLst>
            </a:pPr>
            <a:r>
              <a:rPr sz="2000" spc="-105" dirty="0">
                <a:latin typeface="DejaVu Sans"/>
                <a:cs typeface="DejaVu Sans"/>
              </a:rPr>
              <a:t>Increase caries </a:t>
            </a:r>
            <a:r>
              <a:rPr sz="2000" spc="-135" dirty="0">
                <a:latin typeface="DejaVu Sans"/>
                <a:cs typeface="DejaVu Sans"/>
              </a:rPr>
              <a:t>prevalence in </a:t>
            </a:r>
            <a:r>
              <a:rPr sz="2000" spc="-155" dirty="0">
                <a:latin typeface="DejaVu Sans"/>
                <a:cs typeface="DejaVu Sans"/>
              </a:rPr>
              <a:t>adult </a:t>
            </a:r>
            <a:r>
              <a:rPr sz="2000" spc="-170" dirty="0">
                <a:latin typeface="DejaVu Sans"/>
                <a:cs typeface="DejaVu Sans"/>
              </a:rPr>
              <a:t>with </a:t>
            </a:r>
            <a:r>
              <a:rPr sz="2000" spc="-125" dirty="0">
                <a:latin typeface="DejaVu Sans"/>
                <a:cs typeface="DejaVu Sans"/>
              </a:rPr>
              <a:t>diabetes.</a:t>
            </a:r>
            <a:r>
              <a:rPr sz="2000" spc="114" dirty="0">
                <a:latin typeface="DejaVu Sans"/>
                <a:cs typeface="DejaVu Sans"/>
              </a:rPr>
              <a:t> </a:t>
            </a:r>
            <a:r>
              <a:rPr sz="2000" spc="-210" dirty="0">
                <a:latin typeface="DejaVu Sans"/>
                <a:cs typeface="DejaVu Sans"/>
              </a:rPr>
              <a:t>(xerostomia,</a:t>
            </a:r>
            <a:endParaRPr sz="2000">
              <a:latin typeface="DejaVu Sans"/>
              <a:cs typeface="DejaVu Sans"/>
            </a:endParaRPr>
          </a:p>
          <a:p>
            <a:pPr marL="652780">
              <a:lnSpc>
                <a:spcPts val="2280"/>
              </a:lnSpc>
            </a:pPr>
            <a:r>
              <a:rPr sz="2000" spc="-114" dirty="0">
                <a:latin typeface="DejaVu Sans"/>
                <a:cs typeface="DejaVu Sans"/>
              </a:rPr>
              <a:t>increase saliva</a:t>
            </a:r>
            <a:r>
              <a:rPr sz="2000" spc="-90" dirty="0">
                <a:latin typeface="DejaVu Sans"/>
                <a:cs typeface="DejaVu Sans"/>
              </a:rPr>
              <a:t> </a:t>
            </a:r>
            <a:r>
              <a:rPr sz="2000" spc="-114" dirty="0">
                <a:latin typeface="DejaVu Sans"/>
                <a:cs typeface="DejaVu Sans"/>
              </a:rPr>
              <a:t>glucose)</a:t>
            </a:r>
            <a:endParaRPr sz="2000">
              <a:latin typeface="DejaVu Sans"/>
              <a:cs typeface="DejaVu Sans"/>
            </a:endParaRPr>
          </a:p>
          <a:p>
            <a:pPr marL="652780" marR="161925" indent="-274955">
              <a:lnSpc>
                <a:spcPts val="2160"/>
              </a:lnSpc>
              <a:spcBef>
                <a:spcPts val="515"/>
              </a:spcBef>
              <a:buClr>
                <a:srgbClr val="FD8537"/>
              </a:buClr>
              <a:buSzPct val="80000"/>
              <a:buChar char=""/>
              <a:tabLst>
                <a:tab pos="653415" algn="l"/>
              </a:tabLst>
            </a:pPr>
            <a:r>
              <a:rPr sz="2000" spc="-145" dirty="0">
                <a:latin typeface="DejaVu Sans"/>
                <a:cs typeface="DejaVu Sans"/>
              </a:rPr>
              <a:t>Hyperglycemia state </a:t>
            </a:r>
            <a:r>
              <a:rPr sz="2000" spc="-110" dirty="0">
                <a:latin typeface="DejaVu Sans"/>
                <a:cs typeface="DejaVu Sans"/>
              </a:rPr>
              <a:t>shows </a:t>
            </a:r>
            <a:r>
              <a:rPr sz="2000" spc="-114" dirty="0">
                <a:latin typeface="DejaVu Sans"/>
                <a:cs typeface="DejaVu Sans"/>
              </a:rPr>
              <a:t>a </a:t>
            </a:r>
            <a:r>
              <a:rPr sz="2000" spc="-135" dirty="0">
                <a:latin typeface="DejaVu Sans"/>
                <a:cs typeface="DejaVu Sans"/>
              </a:rPr>
              <a:t>positive </a:t>
            </a:r>
            <a:r>
              <a:rPr sz="2000" spc="-114" dirty="0">
                <a:latin typeface="DejaVu Sans"/>
                <a:cs typeface="DejaVu Sans"/>
              </a:rPr>
              <a:t>association </a:t>
            </a:r>
            <a:r>
              <a:rPr sz="2000" spc="-170" dirty="0">
                <a:latin typeface="DejaVu Sans"/>
                <a:cs typeface="DejaVu Sans"/>
              </a:rPr>
              <a:t>with </a:t>
            </a:r>
            <a:r>
              <a:rPr sz="2000" spc="-310" dirty="0">
                <a:latin typeface="DejaVu Sans"/>
                <a:cs typeface="DejaVu Sans"/>
              </a:rPr>
              <a:t>dental  </a:t>
            </a:r>
            <a:r>
              <a:rPr sz="2000" spc="-100" dirty="0">
                <a:latin typeface="DejaVu Sans"/>
                <a:cs typeface="DejaVu Sans"/>
              </a:rPr>
              <a:t>caries.</a:t>
            </a:r>
            <a:endParaRPr sz="2000">
              <a:latin typeface="DejaVu Sans"/>
              <a:cs typeface="DejaVu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5676" y="2721864"/>
            <a:ext cx="8308975" cy="2461260"/>
            <a:chOff x="455676" y="2721864"/>
            <a:chExt cx="8308975" cy="2461260"/>
          </a:xfrm>
        </p:grpSpPr>
        <p:sp>
          <p:nvSpPr>
            <p:cNvPr id="6" name="object 6"/>
            <p:cNvSpPr/>
            <p:nvPr/>
          </p:nvSpPr>
          <p:spPr>
            <a:xfrm>
              <a:off x="3724655" y="2721864"/>
              <a:ext cx="2982468" cy="246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5676" y="2955036"/>
              <a:ext cx="3340608" cy="1999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99631" y="2894076"/>
              <a:ext cx="2564891" cy="17434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9575">
              <a:lnSpc>
                <a:spcPct val="100000"/>
              </a:lnSpc>
              <a:spcBef>
                <a:spcPts val="105"/>
              </a:spcBef>
            </a:pPr>
            <a:r>
              <a:rPr sz="3200" spc="100" dirty="0"/>
              <a:t>S</a:t>
            </a:r>
            <a:r>
              <a:rPr spc="-30" dirty="0"/>
              <a:t>IA</a:t>
            </a:r>
            <a:r>
              <a:rPr spc="-40" dirty="0"/>
              <a:t>L</a:t>
            </a:r>
            <a:r>
              <a:rPr spc="25" dirty="0"/>
              <a:t>OSIS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32977" y="425946"/>
            <a:ext cx="4375092" cy="3017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557" y="4872009"/>
            <a:ext cx="4364990" cy="109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3230">
              <a:lnSpc>
                <a:spcPct val="110000"/>
              </a:lnSpc>
              <a:spcBef>
                <a:spcPts val="95"/>
              </a:spcBef>
            </a:pPr>
            <a:r>
              <a:rPr sz="3200" spc="15" dirty="0">
                <a:solidFill>
                  <a:srgbClr val="565F6C"/>
                </a:solidFill>
                <a:latin typeface="DejaVu Sans"/>
                <a:cs typeface="DejaVu Sans"/>
              </a:rPr>
              <a:t>C</a:t>
            </a:r>
            <a:r>
              <a:rPr sz="2550" spc="15" dirty="0">
                <a:solidFill>
                  <a:srgbClr val="565F6C"/>
                </a:solidFill>
                <a:latin typeface="DejaVu Sans"/>
                <a:cs typeface="DejaVu Sans"/>
              </a:rPr>
              <a:t>ARIOUS </a:t>
            </a:r>
            <a:r>
              <a:rPr sz="2550" spc="5" dirty="0">
                <a:solidFill>
                  <a:srgbClr val="565F6C"/>
                </a:solidFill>
                <a:latin typeface="DejaVu Sans"/>
                <a:cs typeface="DejaVu Sans"/>
              </a:rPr>
              <a:t>LESION </a:t>
            </a:r>
            <a:r>
              <a:rPr sz="2550" spc="-45" dirty="0">
                <a:solidFill>
                  <a:srgbClr val="565F6C"/>
                </a:solidFill>
                <a:latin typeface="DejaVu Sans"/>
                <a:cs typeface="DejaVu Sans"/>
              </a:rPr>
              <a:t>ON  </a:t>
            </a:r>
            <a:r>
              <a:rPr sz="2550" spc="20" dirty="0">
                <a:solidFill>
                  <a:srgbClr val="565F6C"/>
                </a:solidFill>
                <a:latin typeface="DejaVu Sans"/>
                <a:cs typeface="DejaVu Sans"/>
              </a:rPr>
              <a:t>TEETH </a:t>
            </a:r>
            <a:r>
              <a:rPr sz="2550" spc="-60" dirty="0">
                <a:solidFill>
                  <a:srgbClr val="565F6C"/>
                </a:solidFill>
                <a:latin typeface="DejaVu Sans"/>
                <a:cs typeface="DejaVu Sans"/>
              </a:rPr>
              <a:t>WITH</a:t>
            </a:r>
            <a:r>
              <a:rPr sz="2550" spc="125" dirty="0">
                <a:solidFill>
                  <a:srgbClr val="565F6C"/>
                </a:solidFill>
                <a:latin typeface="DejaVu Sans"/>
                <a:cs typeface="DejaVu Sans"/>
              </a:rPr>
              <a:t> </a:t>
            </a:r>
            <a:r>
              <a:rPr sz="3200" spc="-5" dirty="0">
                <a:solidFill>
                  <a:srgbClr val="565F6C"/>
                </a:solidFill>
                <a:latin typeface="DejaVu Sans"/>
                <a:cs typeface="DejaVu Sans"/>
              </a:rPr>
              <a:t>X</a:t>
            </a:r>
            <a:r>
              <a:rPr sz="2550" spc="-5" dirty="0">
                <a:solidFill>
                  <a:srgbClr val="565F6C"/>
                </a:solidFill>
                <a:latin typeface="DejaVu Sans"/>
                <a:cs typeface="DejaVu Sans"/>
              </a:rPr>
              <a:t>EROSTOMIA</a:t>
            </a:r>
            <a:endParaRPr sz="25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2320"/>
            <a:ext cx="7855584" cy="383095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b="1" dirty="0">
                <a:latin typeface="Nimbus Sans L"/>
                <a:cs typeface="Nimbus Sans L"/>
              </a:rPr>
              <a:t>Increased risk </a:t>
            </a:r>
            <a:r>
              <a:rPr sz="2400" b="1" spc="-5" dirty="0">
                <a:latin typeface="Nimbus Sans L"/>
                <a:cs typeface="Nimbus Sans L"/>
              </a:rPr>
              <a:t>of </a:t>
            </a:r>
            <a:r>
              <a:rPr sz="2400" b="1" dirty="0">
                <a:latin typeface="Nimbus Sans L"/>
                <a:cs typeface="Nimbus Sans L"/>
              </a:rPr>
              <a:t>infection</a:t>
            </a:r>
            <a:endParaRPr sz="2400">
              <a:latin typeface="Nimbus Sans L"/>
              <a:cs typeface="Nimbus Sans L"/>
            </a:endParaRPr>
          </a:p>
          <a:p>
            <a:pPr marL="652780" marR="670560" indent="-274955">
              <a:lnSpc>
                <a:spcPct val="100000"/>
              </a:lnSpc>
              <a:spcBef>
                <a:spcPts val="580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95" dirty="0">
                <a:latin typeface="DejaVu Sans"/>
                <a:cs typeface="DejaVu Sans"/>
              </a:rPr>
              <a:t>Reasons </a:t>
            </a:r>
            <a:r>
              <a:rPr sz="2400" spc="-180" dirty="0">
                <a:latin typeface="DejaVu Sans"/>
                <a:cs typeface="DejaVu Sans"/>
              </a:rPr>
              <a:t>unknown, </a:t>
            </a:r>
            <a:r>
              <a:rPr sz="2400" spc="-220" dirty="0">
                <a:latin typeface="DejaVu Sans"/>
                <a:cs typeface="DejaVu Sans"/>
              </a:rPr>
              <a:t>but </a:t>
            </a:r>
            <a:r>
              <a:rPr sz="2400" spc="-180" dirty="0">
                <a:latin typeface="DejaVu Sans"/>
                <a:cs typeface="DejaVu Sans"/>
              </a:rPr>
              <a:t>macrophage </a:t>
            </a:r>
            <a:r>
              <a:rPr sz="2400" spc="-305" dirty="0">
                <a:latin typeface="DejaVu Sans"/>
                <a:cs typeface="DejaVu Sans"/>
              </a:rPr>
              <a:t>metabolism  </a:t>
            </a:r>
            <a:r>
              <a:rPr sz="2400" spc="-175" dirty="0">
                <a:latin typeface="DejaVu Sans"/>
                <a:cs typeface="DejaVu Sans"/>
              </a:rPr>
              <a:t>altered </a:t>
            </a:r>
            <a:r>
              <a:rPr sz="2400" spc="-210" dirty="0">
                <a:latin typeface="DejaVu Sans"/>
                <a:cs typeface="DejaVu Sans"/>
              </a:rPr>
              <a:t>with </a:t>
            </a:r>
            <a:r>
              <a:rPr sz="2400" spc="-175" dirty="0">
                <a:latin typeface="DejaVu Sans"/>
                <a:cs typeface="DejaVu Sans"/>
              </a:rPr>
              <a:t>inhibition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220" dirty="0">
                <a:latin typeface="DejaVu Sans"/>
                <a:cs typeface="DejaVu Sans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phagocytosis.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80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35" dirty="0">
                <a:latin typeface="DejaVu Sans"/>
                <a:cs typeface="DejaVu Sans"/>
              </a:rPr>
              <a:t>Peripheral </a:t>
            </a:r>
            <a:r>
              <a:rPr sz="2400" spc="-190" dirty="0">
                <a:latin typeface="DejaVu Sans"/>
                <a:cs typeface="DejaVu Sans"/>
              </a:rPr>
              <a:t>neuropathy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65" dirty="0">
                <a:latin typeface="DejaVu Sans"/>
                <a:cs typeface="DejaVu Sans"/>
              </a:rPr>
              <a:t>poor peripheral</a:t>
            </a:r>
            <a:r>
              <a:rPr sz="2400" spc="320" dirty="0">
                <a:latin typeface="DejaVu Sans"/>
                <a:cs typeface="DejaVu Sans"/>
              </a:rPr>
              <a:t> </a:t>
            </a:r>
            <a:r>
              <a:rPr sz="2400" spc="-260" dirty="0">
                <a:latin typeface="DejaVu Sans"/>
                <a:cs typeface="DejaVu Sans"/>
              </a:rPr>
              <a:t>circulation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75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75" dirty="0">
                <a:latin typeface="DejaVu Sans"/>
                <a:cs typeface="DejaVu Sans"/>
              </a:rPr>
              <a:t>Immunological</a:t>
            </a:r>
            <a:r>
              <a:rPr sz="2400" spc="-70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deficiency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75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50" dirty="0">
                <a:latin typeface="DejaVu Sans"/>
                <a:cs typeface="DejaVu Sans"/>
              </a:rPr>
              <a:t>High sugar</a:t>
            </a:r>
            <a:r>
              <a:rPr sz="2400" spc="-30" dirty="0">
                <a:latin typeface="DejaVu Sans"/>
                <a:cs typeface="DejaVu Sans"/>
              </a:rPr>
              <a:t> </a:t>
            </a:r>
            <a:r>
              <a:rPr sz="2400" spc="-225" dirty="0">
                <a:latin typeface="DejaVu Sans"/>
                <a:cs typeface="DejaVu Sans"/>
              </a:rPr>
              <a:t>medium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80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35" dirty="0">
                <a:latin typeface="DejaVu Sans"/>
                <a:cs typeface="DejaVu Sans"/>
              </a:rPr>
              <a:t>Decrease </a:t>
            </a:r>
            <a:r>
              <a:rPr sz="2400" spc="-175" dirty="0">
                <a:latin typeface="DejaVu Sans"/>
                <a:cs typeface="DejaVu Sans"/>
              </a:rPr>
              <a:t>production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-95" dirty="0">
                <a:latin typeface="DejaVu Sans"/>
                <a:cs typeface="DejaVu Sans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Antibodies</a:t>
            </a:r>
            <a:endParaRPr sz="2400">
              <a:latin typeface="DejaVu Sans"/>
              <a:cs typeface="DejaVu Sans"/>
            </a:endParaRPr>
          </a:p>
          <a:p>
            <a:pPr marL="652780" marR="617855" indent="-274955">
              <a:lnSpc>
                <a:spcPct val="100000"/>
              </a:lnSpc>
              <a:spcBef>
                <a:spcPts val="575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35" dirty="0">
                <a:latin typeface="DejaVu Sans"/>
                <a:cs typeface="DejaVu Sans"/>
              </a:rPr>
              <a:t>Candidal </a:t>
            </a:r>
            <a:r>
              <a:rPr sz="2400" spc="-170" dirty="0">
                <a:latin typeface="DejaVu Sans"/>
                <a:cs typeface="DejaVu Sans"/>
              </a:rPr>
              <a:t>infection </a:t>
            </a:r>
            <a:r>
              <a:rPr sz="2400" spc="-160" dirty="0">
                <a:latin typeface="DejaVu Sans"/>
                <a:cs typeface="DejaVu Sans"/>
              </a:rPr>
              <a:t>are </a:t>
            </a:r>
            <a:r>
              <a:rPr sz="2400" spc="-200" dirty="0">
                <a:latin typeface="DejaVu Sans"/>
                <a:cs typeface="DejaVu Sans"/>
              </a:rPr>
              <a:t>more </a:t>
            </a:r>
            <a:r>
              <a:rPr sz="2400" spc="-210" dirty="0">
                <a:latin typeface="DejaVu Sans"/>
                <a:cs typeface="DejaVu Sans"/>
              </a:rPr>
              <a:t>common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365" dirty="0">
                <a:latin typeface="DejaVu Sans"/>
                <a:cs typeface="DejaVu Sans"/>
              </a:rPr>
              <a:t>adding  </a:t>
            </a:r>
            <a:r>
              <a:rPr sz="2400" spc="-165" dirty="0">
                <a:latin typeface="DejaVu Sans"/>
                <a:cs typeface="DejaVu Sans"/>
              </a:rPr>
              <a:t>effects </a:t>
            </a:r>
            <a:r>
              <a:rPr sz="2400" spc="-210" dirty="0">
                <a:latin typeface="DejaVu Sans"/>
                <a:cs typeface="DejaVu Sans"/>
              </a:rPr>
              <a:t>with</a:t>
            </a:r>
            <a:r>
              <a:rPr sz="2400" spc="-35" dirty="0">
                <a:latin typeface="DejaVu Sans"/>
                <a:cs typeface="DejaVu Sans"/>
              </a:rPr>
              <a:t> </a:t>
            </a:r>
            <a:r>
              <a:rPr sz="2400" spc="-180" dirty="0">
                <a:latin typeface="DejaVu Sans"/>
                <a:cs typeface="DejaVu Sans"/>
              </a:rPr>
              <a:t>xerostomia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980" y="0"/>
            <a:ext cx="4875530" cy="10883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88390" marR="5080" indent="-1076325">
              <a:lnSpc>
                <a:spcPct val="117000"/>
              </a:lnSpc>
              <a:spcBef>
                <a:spcPts val="260"/>
              </a:spcBef>
              <a:tabLst>
                <a:tab pos="1216660" algn="l"/>
              </a:tabLst>
            </a:pPr>
            <a:r>
              <a:rPr sz="3200" b="1" spc="5" dirty="0">
                <a:latin typeface="Nimbus Sans L"/>
                <a:cs typeface="Nimbus Sans L"/>
              </a:rPr>
              <a:t>O</a:t>
            </a:r>
            <a:r>
              <a:rPr sz="2550" b="1" spc="5" dirty="0">
                <a:latin typeface="Nimbus Sans L"/>
                <a:cs typeface="Nimbus Sans L"/>
              </a:rPr>
              <a:t>RAL		</a:t>
            </a:r>
            <a:r>
              <a:rPr sz="2550" b="1" spc="-25" dirty="0">
                <a:latin typeface="Nimbus Sans L"/>
                <a:cs typeface="Nimbus Sans L"/>
              </a:rPr>
              <a:t>MANIFESTATIONS </a:t>
            </a:r>
            <a:r>
              <a:rPr sz="2550" b="1" spc="5" dirty="0">
                <a:latin typeface="Nimbus Sans L"/>
                <a:cs typeface="Nimbus Sans L"/>
              </a:rPr>
              <a:t>AND  </a:t>
            </a:r>
            <a:r>
              <a:rPr sz="2550" b="1" spc="-10" dirty="0">
                <a:latin typeface="Nimbus Sans L"/>
                <a:cs typeface="Nimbus Sans L"/>
              </a:rPr>
              <a:t>COMPLICATIONS</a:t>
            </a:r>
            <a:endParaRPr sz="255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2321"/>
            <a:ext cx="8224520" cy="45777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4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b="1" spc="-5" dirty="0">
                <a:latin typeface="Nimbus Sans L"/>
                <a:cs typeface="Nimbus Sans L"/>
              </a:rPr>
              <a:t>Delayed healing </a:t>
            </a:r>
            <a:r>
              <a:rPr sz="2400" b="1" dirty="0">
                <a:latin typeface="Nimbus Sans L"/>
                <a:cs typeface="Nimbus Sans L"/>
              </a:rPr>
              <a:t>of wounds</a:t>
            </a:r>
            <a:endParaRPr sz="2400">
              <a:latin typeface="Nimbus Sans L"/>
              <a:cs typeface="Nimbus Sans L"/>
            </a:endParaRPr>
          </a:p>
          <a:p>
            <a:pPr marL="652780" marR="525780" indent="-274955">
              <a:lnSpc>
                <a:spcPts val="2590"/>
              </a:lnSpc>
              <a:spcBef>
                <a:spcPts val="620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55" dirty="0">
                <a:latin typeface="DejaVu Sans"/>
                <a:cs typeface="DejaVu Sans"/>
              </a:rPr>
              <a:t>Due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85" dirty="0">
                <a:latin typeface="DejaVu Sans"/>
                <a:cs typeface="DejaVu Sans"/>
              </a:rPr>
              <a:t>microangiopathy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65" dirty="0">
                <a:latin typeface="DejaVu Sans"/>
                <a:cs typeface="DejaVu Sans"/>
              </a:rPr>
              <a:t>ultilisation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80" dirty="0">
                <a:latin typeface="DejaVu Sans"/>
                <a:cs typeface="DejaVu Sans"/>
              </a:rPr>
              <a:t>protein </a:t>
            </a:r>
            <a:r>
              <a:rPr sz="2400" spc="-550" dirty="0">
                <a:latin typeface="DejaVu Sans"/>
                <a:cs typeface="DejaVu Sans"/>
              </a:rPr>
              <a:t>for  </a:t>
            </a:r>
            <a:r>
              <a:rPr sz="2400" spc="-195" dirty="0">
                <a:latin typeface="DejaVu Sans"/>
                <a:cs typeface="DejaVu Sans"/>
              </a:rPr>
              <a:t>energy, </a:t>
            </a:r>
            <a:r>
              <a:rPr sz="2400" spc="-235" dirty="0">
                <a:latin typeface="DejaVu Sans"/>
                <a:cs typeface="DejaVu Sans"/>
              </a:rPr>
              <a:t>may </a:t>
            </a:r>
            <a:r>
              <a:rPr sz="2400" spc="-190" dirty="0">
                <a:latin typeface="DejaVu Sans"/>
                <a:cs typeface="DejaVu Sans"/>
              </a:rPr>
              <a:t>retard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65" dirty="0">
                <a:latin typeface="DejaVu Sans"/>
                <a:cs typeface="DejaVu Sans"/>
              </a:rPr>
              <a:t>repair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400" dirty="0">
                <a:latin typeface="DejaVu Sans"/>
                <a:cs typeface="DejaVu Sans"/>
              </a:rPr>
              <a:t> </a:t>
            </a:r>
            <a:r>
              <a:rPr sz="2400" spc="-125" dirty="0">
                <a:latin typeface="DejaVu Sans"/>
                <a:cs typeface="DejaVu Sans"/>
              </a:rPr>
              <a:t>tissues.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250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30" dirty="0">
                <a:latin typeface="DejaVu Sans"/>
                <a:cs typeface="DejaVu Sans"/>
              </a:rPr>
              <a:t>Increase </a:t>
            </a:r>
            <a:r>
              <a:rPr sz="2400" spc="-165" dirty="0">
                <a:latin typeface="DejaVu Sans"/>
                <a:cs typeface="DejaVu Sans"/>
              </a:rPr>
              <a:t>prevalence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204" dirty="0">
                <a:latin typeface="DejaVu Sans"/>
                <a:cs typeface="DejaVu Sans"/>
              </a:rPr>
              <a:t>dry</a:t>
            </a:r>
            <a:r>
              <a:rPr sz="2400" spc="80" dirty="0"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socket.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DejaVu Sans"/>
              <a:buChar char=""/>
            </a:pPr>
            <a:endParaRPr sz="27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Font typeface="DejaVu Sans"/>
              <a:buChar char=""/>
            </a:pPr>
            <a:endParaRPr sz="21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2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b="1" spc="-5" dirty="0">
                <a:latin typeface="Nimbus Sans L"/>
                <a:cs typeface="Nimbus Sans L"/>
              </a:rPr>
              <a:t>Miscellaneous conditions</a:t>
            </a:r>
            <a:endParaRPr sz="2400">
              <a:latin typeface="Nimbus Sans L"/>
              <a:cs typeface="Nimbus Sans L"/>
            </a:endParaRPr>
          </a:p>
          <a:p>
            <a:pPr marL="652780" indent="-275590">
              <a:lnSpc>
                <a:spcPct val="100000"/>
              </a:lnSpc>
              <a:spcBef>
                <a:spcPts val="290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25" dirty="0">
                <a:latin typeface="DejaVu Sans"/>
                <a:cs typeface="DejaVu Sans"/>
              </a:rPr>
              <a:t>Pulpitis </a:t>
            </a:r>
            <a:r>
              <a:rPr sz="2400" spc="-145" dirty="0">
                <a:latin typeface="DejaVu Sans"/>
                <a:cs typeface="DejaVu Sans"/>
              </a:rPr>
              <a:t>: </a:t>
            </a:r>
            <a:r>
              <a:rPr sz="2400" spc="-175" dirty="0">
                <a:latin typeface="DejaVu Sans"/>
                <a:cs typeface="DejaVu Sans"/>
              </a:rPr>
              <a:t>degeneration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95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vascular.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290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55" dirty="0">
                <a:latin typeface="DejaVu Sans"/>
                <a:cs typeface="DejaVu Sans"/>
              </a:rPr>
              <a:t>Neuropathies </a:t>
            </a:r>
            <a:r>
              <a:rPr sz="2400" spc="-145" dirty="0">
                <a:latin typeface="DejaVu Sans"/>
                <a:cs typeface="DejaVu Sans"/>
              </a:rPr>
              <a:t>: </a:t>
            </a:r>
            <a:r>
              <a:rPr sz="2400" spc="-235" dirty="0">
                <a:latin typeface="DejaVu Sans"/>
                <a:cs typeface="DejaVu Sans"/>
              </a:rPr>
              <a:t>may </a:t>
            </a:r>
            <a:r>
              <a:rPr sz="2400" spc="-180" dirty="0">
                <a:latin typeface="DejaVu Sans"/>
                <a:cs typeface="DejaVu Sans"/>
              </a:rPr>
              <a:t>affect </a:t>
            </a:r>
            <a:r>
              <a:rPr sz="2400" spc="-150" dirty="0">
                <a:latin typeface="DejaVu Sans"/>
                <a:cs typeface="DejaVu Sans"/>
              </a:rPr>
              <a:t>cranial nerves.</a:t>
            </a:r>
            <a:r>
              <a:rPr sz="2400" spc="295" dirty="0"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(facial)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ts val="2735"/>
              </a:lnSpc>
              <a:spcBef>
                <a:spcPts val="285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70" dirty="0">
                <a:latin typeface="DejaVu Sans"/>
                <a:cs typeface="DejaVu Sans"/>
              </a:rPr>
              <a:t>Drug </a:t>
            </a:r>
            <a:r>
              <a:rPr sz="2400" spc="-145" dirty="0">
                <a:latin typeface="DejaVu Sans"/>
                <a:cs typeface="DejaVu Sans"/>
              </a:rPr>
              <a:t>side-effects : </a:t>
            </a:r>
            <a:r>
              <a:rPr sz="2400" spc="-155" dirty="0">
                <a:latin typeface="DejaVu Sans"/>
                <a:cs typeface="DejaVu Sans"/>
              </a:rPr>
              <a:t>lichenoid </a:t>
            </a:r>
            <a:r>
              <a:rPr sz="2400" spc="-165" dirty="0">
                <a:latin typeface="DejaVu Sans"/>
                <a:cs typeface="DejaVu Sans"/>
              </a:rPr>
              <a:t>reaction </a:t>
            </a:r>
            <a:r>
              <a:rPr sz="2400" spc="-235" dirty="0">
                <a:latin typeface="DejaVu Sans"/>
                <a:cs typeface="DejaVu Sans"/>
              </a:rPr>
              <a:t>may </a:t>
            </a:r>
            <a:r>
              <a:rPr sz="2400" spc="-165" dirty="0">
                <a:latin typeface="DejaVu Sans"/>
                <a:cs typeface="DejaVu Sans"/>
              </a:rPr>
              <a:t>be </a:t>
            </a:r>
            <a:r>
              <a:rPr sz="2400" spc="-250" dirty="0">
                <a:latin typeface="DejaVu Sans"/>
                <a:cs typeface="DejaVu Sans"/>
              </a:rPr>
              <a:t>associated</a:t>
            </a:r>
            <a:endParaRPr sz="2400">
              <a:latin typeface="DejaVu Sans"/>
              <a:cs typeface="DejaVu Sans"/>
            </a:endParaRPr>
          </a:p>
          <a:p>
            <a:pPr marL="652780">
              <a:lnSpc>
                <a:spcPts val="2735"/>
              </a:lnSpc>
            </a:pPr>
            <a:r>
              <a:rPr sz="2400" spc="-210" dirty="0">
                <a:latin typeface="DejaVu Sans"/>
                <a:cs typeface="DejaVu Sans"/>
              </a:rPr>
              <a:t>with </a:t>
            </a:r>
            <a:r>
              <a:rPr sz="2400" spc="-155" dirty="0">
                <a:latin typeface="DejaVu Sans"/>
                <a:cs typeface="DejaVu Sans"/>
              </a:rPr>
              <a:t>sulphonylureas</a:t>
            </a:r>
            <a:r>
              <a:rPr sz="2400" spc="85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(chlopropamide)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290"/>
              </a:spcBef>
              <a:buClr>
                <a:srgbClr val="FD8537"/>
              </a:buClr>
              <a:buSzPct val="79166"/>
              <a:buChar char=""/>
              <a:tabLst>
                <a:tab pos="653415" algn="l"/>
              </a:tabLst>
            </a:pPr>
            <a:r>
              <a:rPr sz="2400" spc="-114" dirty="0">
                <a:latin typeface="DejaVu Sans"/>
                <a:cs typeface="DejaVu Sans"/>
              </a:rPr>
              <a:t>Ulcers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980" y="146408"/>
            <a:ext cx="4875530" cy="10883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88390" marR="5080" indent="-1076325">
              <a:lnSpc>
                <a:spcPct val="117000"/>
              </a:lnSpc>
              <a:spcBef>
                <a:spcPts val="260"/>
              </a:spcBef>
              <a:tabLst>
                <a:tab pos="1216660" algn="l"/>
              </a:tabLst>
            </a:pPr>
            <a:r>
              <a:rPr sz="3200" b="1" spc="5" dirty="0">
                <a:latin typeface="Nimbus Sans L"/>
                <a:cs typeface="Nimbus Sans L"/>
              </a:rPr>
              <a:t>O</a:t>
            </a:r>
            <a:r>
              <a:rPr sz="2550" b="1" spc="5" dirty="0">
                <a:latin typeface="Nimbus Sans L"/>
                <a:cs typeface="Nimbus Sans L"/>
              </a:rPr>
              <a:t>RAL		</a:t>
            </a:r>
            <a:r>
              <a:rPr sz="2550" b="1" spc="-25" dirty="0">
                <a:latin typeface="Nimbus Sans L"/>
                <a:cs typeface="Nimbus Sans L"/>
              </a:rPr>
              <a:t>MANIFESTATIONS </a:t>
            </a:r>
            <a:r>
              <a:rPr sz="2550" b="1" spc="5" dirty="0">
                <a:latin typeface="Nimbus Sans L"/>
                <a:cs typeface="Nimbus Sans L"/>
              </a:rPr>
              <a:t>AND  </a:t>
            </a:r>
            <a:r>
              <a:rPr sz="2550" b="1" spc="-10" dirty="0">
                <a:latin typeface="Nimbus Sans L"/>
                <a:cs typeface="Nimbus Sans L"/>
              </a:rPr>
              <a:t>COMPLICATIONS</a:t>
            </a:r>
            <a:endParaRPr sz="255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11510"/>
            <a:ext cx="4811395" cy="13506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285"/>
              </a:spcBef>
            </a:pPr>
            <a:r>
              <a:rPr sz="4000" b="1" spc="-40" dirty="0">
                <a:latin typeface="Nimbus Sans L"/>
                <a:cs typeface="Nimbus Sans L"/>
              </a:rPr>
              <a:t>D</a:t>
            </a:r>
            <a:r>
              <a:rPr sz="3200" b="1" spc="-40" dirty="0">
                <a:latin typeface="Nimbus Sans L"/>
                <a:cs typeface="Nimbus Sans L"/>
              </a:rPr>
              <a:t>ENTAL </a:t>
            </a:r>
            <a:r>
              <a:rPr sz="3200" b="1" dirty="0">
                <a:latin typeface="Nimbus Sans L"/>
                <a:cs typeface="Nimbus Sans L"/>
              </a:rPr>
              <a:t>MANAGEMENT  </a:t>
            </a:r>
            <a:r>
              <a:rPr sz="3200" b="1" spc="-15" dirty="0">
                <a:latin typeface="Nimbus Sans L"/>
                <a:cs typeface="Nimbus Sans L"/>
              </a:rPr>
              <a:t>CONSIDERATIONS</a:t>
            </a:r>
            <a:endParaRPr sz="32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04186"/>
            <a:ext cx="7775575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551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i="1" spc="-110" dirty="0">
                <a:latin typeface="Nimbus Roman No9 L"/>
                <a:cs typeface="Nimbus Roman No9 L"/>
              </a:rPr>
              <a:t>To </a:t>
            </a:r>
            <a:r>
              <a:rPr sz="2400" i="1" dirty="0">
                <a:latin typeface="Nimbus Roman No9 L"/>
                <a:cs typeface="Nimbus Roman No9 L"/>
              </a:rPr>
              <a:t>minimize the risk of an intraoperative </a:t>
            </a:r>
            <a:r>
              <a:rPr sz="2400" i="1" spc="-25" dirty="0">
                <a:latin typeface="Nimbus Roman No9 L"/>
                <a:cs typeface="Nimbus Roman No9 L"/>
              </a:rPr>
              <a:t>emergency,  </a:t>
            </a:r>
            <a:r>
              <a:rPr sz="2400" i="1" dirty="0">
                <a:latin typeface="Nimbus Roman No9 L"/>
                <a:cs typeface="Nimbus Roman No9 L"/>
              </a:rPr>
              <a:t>clinicians need to consider some issues </a:t>
            </a:r>
            <a:r>
              <a:rPr sz="2400" i="1" spc="-15" dirty="0">
                <a:latin typeface="Nimbus Roman No9 L"/>
                <a:cs typeface="Nimbus Roman No9 L"/>
              </a:rPr>
              <a:t>before</a:t>
            </a:r>
            <a:r>
              <a:rPr sz="2400" i="1" spc="-160" dirty="0">
                <a:latin typeface="Nimbus Roman No9 L"/>
                <a:cs typeface="Nimbus Roman No9 L"/>
              </a:rPr>
              <a:t> </a:t>
            </a:r>
            <a:r>
              <a:rPr sz="2400" i="1" dirty="0">
                <a:latin typeface="Nimbus Roman No9 L"/>
                <a:cs typeface="Nimbus Roman No9 L"/>
              </a:rPr>
              <a:t>initiating  dental</a:t>
            </a:r>
            <a:r>
              <a:rPr sz="2400" i="1" spc="-20" dirty="0">
                <a:latin typeface="Nimbus Roman No9 L"/>
                <a:cs typeface="Nimbus Roman No9 L"/>
              </a:rPr>
              <a:t> </a:t>
            </a:r>
            <a:r>
              <a:rPr sz="2400" i="1" spc="-10" dirty="0">
                <a:latin typeface="Nimbus Roman No9 L"/>
                <a:cs typeface="Nimbus Roman No9 L"/>
              </a:rPr>
              <a:t>treatment.</a:t>
            </a:r>
            <a:endParaRPr sz="2400">
              <a:latin typeface="Nimbus Roman No9 L"/>
              <a:cs typeface="Nimbus Roman No9 L"/>
            </a:endParaRPr>
          </a:p>
          <a:p>
            <a:pPr>
              <a:lnSpc>
                <a:spcPct val="100000"/>
              </a:lnSpc>
            </a:pPr>
            <a:endParaRPr sz="3400">
              <a:latin typeface="Nimbus Roman No9 L"/>
              <a:cs typeface="Nimbus Roman No9 L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8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Medical </a:t>
            </a:r>
            <a:r>
              <a:rPr sz="2400" spc="-170" dirty="0">
                <a:latin typeface="DejaVu Sans"/>
                <a:cs typeface="DejaVu Sans"/>
              </a:rPr>
              <a:t>history: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484"/>
              </a:spcBef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90" dirty="0">
                <a:latin typeface="DejaVu Sans"/>
                <a:cs typeface="DejaVu Sans"/>
              </a:rPr>
              <a:t>Glucose</a:t>
            </a:r>
            <a:r>
              <a:rPr sz="2000" spc="-125" dirty="0">
                <a:latin typeface="DejaVu Sans"/>
                <a:cs typeface="DejaVu Sans"/>
              </a:rPr>
              <a:t> </a:t>
            </a:r>
            <a:r>
              <a:rPr sz="2000" spc="-114" dirty="0">
                <a:latin typeface="DejaVu Sans"/>
                <a:cs typeface="DejaVu Sans"/>
              </a:rPr>
              <a:t>levels</a:t>
            </a:r>
            <a:endParaRPr sz="20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120" dirty="0">
                <a:latin typeface="DejaVu Sans"/>
                <a:cs typeface="DejaVu Sans"/>
              </a:rPr>
              <a:t>Frequency </a:t>
            </a:r>
            <a:r>
              <a:rPr sz="2000" spc="-130" dirty="0">
                <a:latin typeface="DejaVu Sans"/>
                <a:cs typeface="DejaVu Sans"/>
              </a:rPr>
              <a:t>of </a:t>
            </a:r>
            <a:r>
              <a:rPr sz="2000" spc="-150" dirty="0">
                <a:latin typeface="DejaVu Sans"/>
                <a:cs typeface="DejaVu Sans"/>
              </a:rPr>
              <a:t>hypoglycemic</a:t>
            </a:r>
            <a:r>
              <a:rPr sz="2000" spc="-80" dirty="0">
                <a:latin typeface="DejaVu Sans"/>
                <a:cs typeface="DejaVu Sans"/>
              </a:rPr>
              <a:t> </a:t>
            </a:r>
            <a:r>
              <a:rPr sz="2000" spc="-105" dirty="0">
                <a:latin typeface="DejaVu Sans"/>
                <a:cs typeface="DejaVu Sans"/>
              </a:rPr>
              <a:t>episodes</a:t>
            </a:r>
            <a:endParaRPr sz="20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125" dirty="0">
                <a:latin typeface="DejaVu Sans"/>
                <a:cs typeface="DejaVu Sans"/>
              </a:rPr>
              <a:t>Medication, </a:t>
            </a:r>
            <a:r>
              <a:rPr sz="2000" spc="-114" dirty="0">
                <a:latin typeface="DejaVu Sans"/>
                <a:cs typeface="DejaVu Sans"/>
              </a:rPr>
              <a:t>dosage </a:t>
            </a:r>
            <a:r>
              <a:rPr sz="2000" spc="-140" dirty="0">
                <a:latin typeface="DejaVu Sans"/>
                <a:cs typeface="DejaVu Sans"/>
              </a:rPr>
              <a:t>and</a:t>
            </a:r>
            <a:r>
              <a:rPr sz="2000" spc="-80" dirty="0">
                <a:latin typeface="DejaVu Sans"/>
                <a:cs typeface="DejaVu Sans"/>
              </a:rPr>
              <a:t> </a:t>
            </a:r>
            <a:r>
              <a:rPr sz="2000" spc="-145" dirty="0">
                <a:latin typeface="DejaVu Sans"/>
                <a:cs typeface="DejaVu Sans"/>
              </a:rPr>
              <a:t>times.</a:t>
            </a:r>
            <a:endParaRPr sz="20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484"/>
              </a:spcBef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125" dirty="0">
                <a:latin typeface="DejaVu Sans"/>
                <a:cs typeface="DejaVu Sans"/>
              </a:rPr>
              <a:t>Consultation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762"/>
            <a:ext cx="4329430" cy="12192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245"/>
              </a:spcBef>
            </a:pPr>
            <a:r>
              <a:rPr sz="3600" b="1" spc="-20" dirty="0">
                <a:latin typeface="Nimbus Sans L"/>
                <a:cs typeface="Nimbus Sans L"/>
              </a:rPr>
              <a:t>D</a:t>
            </a:r>
            <a:r>
              <a:rPr sz="2850" b="1" spc="-20" dirty="0">
                <a:latin typeface="Nimbus Sans L"/>
                <a:cs typeface="Nimbus Sans L"/>
              </a:rPr>
              <a:t>ENTAL </a:t>
            </a:r>
            <a:r>
              <a:rPr sz="2850" b="1" spc="20" dirty="0">
                <a:latin typeface="Nimbus Sans L"/>
                <a:cs typeface="Nimbus Sans L"/>
              </a:rPr>
              <a:t>MANAGEMENT  </a:t>
            </a:r>
            <a:r>
              <a:rPr sz="2850" b="1" dirty="0">
                <a:latin typeface="Nimbus Sans L"/>
                <a:cs typeface="Nimbus Sans L"/>
              </a:rPr>
              <a:t>CONSIDERATIONS</a:t>
            </a:r>
            <a:endParaRPr sz="285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2702"/>
            <a:ext cx="6616700" cy="503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28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Scheduling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50" dirty="0">
                <a:latin typeface="DejaVu Sans"/>
                <a:cs typeface="DejaVu Sans"/>
              </a:rPr>
              <a:t>visits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130" dirty="0">
                <a:latin typeface="DejaVu Sans"/>
                <a:cs typeface="DejaVu Sans"/>
              </a:rPr>
              <a:t>Morning</a:t>
            </a:r>
            <a:r>
              <a:rPr sz="2000" spc="-114" dirty="0">
                <a:latin typeface="DejaVu Sans"/>
                <a:cs typeface="DejaVu Sans"/>
              </a:rPr>
              <a:t> </a:t>
            </a:r>
            <a:r>
              <a:rPr sz="2000" spc="-165" dirty="0">
                <a:latin typeface="DejaVu Sans"/>
                <a:cs typeface="DejaVu Sans"/>
              </a:rPr>
              <a:t>appointment</a:t>
            </a:r>
            <a:endParaRPr sz="20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105" dirty="0">
                <a:latin typeface="DejaVu Sans"/>
                <a:cs typeface="DejaVu Sans"/>
              </a:rPr>
              <a:t>Do </a:t>
            </a:r>
            <a:r>
              <a:rPr sz="2000" spc="-165" dirty="0">
                <a:latin typeface="DejaVu Sans"/>
                <a:cs typeface="DejaVu Sans"/>
              </a:rPr>
              <a:t>not </a:t>
            </a:r>
            <a:r>
              <a:rPr sz="2000" spc="-120" dirty="0">
                <a:latin typeface="DejaVu Sans"/>
                <a:cs typeface="DejaVu Sans"/>
              </a:rPr>
              <a:t>coincide </a:t>
            </a:r>
            <a:r>
              <a:rPr sz="2000" spc="-170" dirty="0">
                <a:latin typeface="DejaVu Sans"/>
                <a:cs typeface="DejaVu Sans"/>
              </a:rPr>
              <a:t>with </a:t>
            </a:r>
            <a:r>
              <a:rPr sz="2000" spc="-135" dirty="0">
                <a:latin typeface="DejaVu Sans"/>
                <a:cs typeface="DejaVu Sans"/>
              </a:rPr>
              <a:t>peak</a:t>
            </a:r>
            <a:r>
              <a:rPr sz="2000" spc="75" dirty="0">
                <a:latin typeface="DejaVu Sans"/>
                <a:cs typeface="DejaVu Sans"/>
              </a:rPr>
              <a:t> </a:t>
            </a:r>
            <a:r>
              <a:rPr sz="2000" spc="-170" dirty="0">
                <a:latin typeface="DejaVu Sans"/>
                <a:cs typeface="DejaVu Sans"/>
              </a:rPr>
              <a:t>activity.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D8537"/>
              </a:buClr>
              <a:buFont typeface="DejaVu Sans"/>
              <a:buChar char="•"/>
            </a:pPr>
            <a:endParaRPr sz="2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Diet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ts val="2160"/>
              </a:lnSpc>
              <a:spcBef>
                <a:spcPts val="5"/>
              </a:spcBef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90" dirty="0">
                <a:latin typeface="DejaVu Sans"/>
                <a:cs typeface="DejaVu Sans"/>
              </a:rPr>
              <a:t>Ensure </a:t>
            </a:r>
            <a:r>
              <a:rPr sz="2000" spc="-180" dirty="0">
                <a:latin typeface="DejaVu Sans"/>
                <a:cs typeface="DejaVu Sans"/>
              </a:rPr>
              <a:t>that </a:t>
            </a:r>
            <a:r>
              <a:rPr sz="2000" spc="-170" dirty="0">
                <a:latin typeface="DejaVu Sans"/>
                <a:cs typeface="DejaVu Sans"/>
              </a:rPr>
              <a:t>the </a:t>
            </a:r>
            <a:r>
              <a:rPr sz="2000" spc="-160" dirty="0">
                <a:latin typeface="DejaVu Sans"/>
                <a:cs typeface="DejaVu Sans"/>
              </a:rPr>
              <a:t>patient </a:t>
            </a:r>
            <a:r>
              <a:rPr sz="2000" spc="-105" dirty="0">
                <a:latin typeface="DejaVu Sans"/>
                <a:cs typeface="DejaVu Sans"/>
              </a:rPr>
              <a:t>has </a:t>
            </a:r>
            <a:r>
              <a:rPr sz="2000" spc="-145" dirty="0">
                <a:latin typeface="DejaVu Sans"/>
                <a:cs typeface="DejaVu Sans"/>
              </a:rPr>
              <a:t>eaten </a:t>
            </a:r>
            <a:r>
              <a:rPr sz="2000" spc="-155" dirty="0">
                <a:latin typeface="DejaVu Sans"/>
                <a:cs typeface="DejaVu Sans"/>
              </a:rPr>
              <a:t>normally </a:t>
            </a:r>
            <a:r>
              <a:rPr sz="2000" spc="-140" dirty="0">
                <a:latin typeface="DejaVu Sans"/>
                <a:cs typeface="DejaVu Sans"/>
              </a:rPr>
              <a:t>and</a:t>
            </a:r>
            <a:r>
              <a:rPr sz="2000" spc="170" dirty="0">
                <a:latin typeface="DejaVu Sans"/>
                <a:cs typeface="DejaVu Sans"/>
              </a:rPr>
              <a:t> </a:t>
            </a:r>
            <a:r>
              <a:rPr sz="2000" spc="-155" dirty="0">
                <a:latin typeface="DejaVu Sans"/>
                <a:cs typeface="DejaVu Sans"/>
              </a:rPr>
              <a:t>taken</a:t>
            </a:r>
            <a:endParaRPr sz="2000">
              <a:latin typeface="DejaVu Sans"/>
              <a:cs typeface="DejaVu Sans"/>
            </a:endParaRPr>
          </a:p>
          <a:p>
            <a:pPr marL="652780">
              <a:lnSpc>
                <a:spcPts val="2160"/>
              </a:lnSpc>
            </a:pPr>
            <a:r>
              <a:rPr sz="2000" spc="-140" dirty="0">
                <a:latin typeface="DejaVu Sans"/>
                <a:cs typeface="DejaVu Sans"/>
              </a:rPr>
              <a:t>medications </a:t>
            </a:r>
            <a:r>
              <a:rPr sz="2000" spc="-75" dirty="0">
                <a:latin typeface="DejaVu Sans"/>
                <a:cs typeface="DejaVu Sans"/>
              </a:rPr>
              <a:t>as</a:t>
            </a:r>
            <a:r>
              <a:rPr sz="2000" spc="-80" dirty="0">
                <a:latin typeface="DejaVu Sans"/>
                <a:cs typeface="DejaVu Sans"/>
              </a:rPr>
              <a:t> </a:t>
            </a:r>
            <a:r>
              <a:rPr sz="2000" spc="-110" dirty="0">
                <a:latin typeface="DejaVu Sans"/>
                <a:cs typeface="DejaVu Sans"/>
              </a:rPr>
              <a:t>usual.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23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30" dirty="0">
                <a:latin typeface="DejaVu Sans"/>
                <a:cs typeface="DejaVu Sans"/>
              </a:rPr>
              <a:t>Blood </a:t>
            </a:r>
            <a:r>
              <a:rPr sz="2400" spc="-140" dirty="0">
                <a:latin typeface="DejaVu Sans"/>
                <a:cs typeface="DejaVu Sans"/>
              </a:rPr>
              <a:t>glucose </a:t>
            </a:r>
            <a:r>
              <a:rPr sz="2400" spc="-190" dirty="0">
                <a:latin typeface="DejaVu Sans"/>
                <a:cs typeface="DejaVu Sans"/>
              </a:rPr>
              <a:t>monitoring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114" dirty="0">
                <a:latin typeface="DejaVu Sans"/>
                <a:cs typeface="DejaVu Sans"/>
              </a:rPr>
              <a:t>Measured </a:t>
            </a:r>
            <a:r>
              <a:rPr sz="2000" spc="-135" dirty="0">
                <a:latin typeface="DejaVu Sans"/>
                <a:cs typeface="DejaVu Sans"/>
              </a:rPr>
              <a:t>before beginning. </a:t>
            </a:r>
            <a:r>
              <a:rPr sz="2000" spc="-235" dirty="0">
                <a:latin typeface="DejaVu Sans"/>
                <a:cs typeface="DejaVu Sans"/>
              </a:rPr>
              <a:t>(&lt;70</a:t>
            </a:r>
            <a:r>
              <a:rPr sz="2000" spc="-80" dirty="0">
                <a:latin typeface="DejaVu Sans"/>
                <a:cs typeface="DejaVu Sans"/>
              </a:rPr>
              <a:t> </a:t>
            </a:r>
            <a:r>
              <a:rPr sz="2000" spc="-135" dirty="0">
                <a:latin typeface="DejaVu Sans"/>
                <a:cs typeface="DejaVu Sans"/>
              </a:rPr>
              <a:t>mg/dL)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D8537"/>
              </a:buClr>
              <a:buFont typeface="DejaVu Sans"/>
              <a:buChar char="•"/>
            </a:pP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20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Prophylactic </a:t>
            </a:r>
            <a:r>
              <a:rPr sz="2400" spc="-165" dirty="0">
                <a:latin typeface="DejaVu Sans"/>
                <a:cs typeface="DejaVu Sans"/>
              </a:rPr>
              <a:t>antibiotics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105" dirty="0">
                <a:latin typeface="DejaVu Sans"/>
                <a:cs typeface="DejaVu Sans"/>
              </a:rPr>
              <a:t>Established</a:t>
            </a:r>
            <a:r>
              <a:rPr sz="2000" spc="-114" dirty="0">
                <a:latin typeface="DejaVu Sans"/>
                <a:cs typeface="DejaVu Sans"/>
              </a:rPr>
              <a:t> </a:t>
            </a:r>
            <a:r>
              <a:rPr sz="2000" spc="-140" dirty="0">
                <a:latin typeface="DejaVu Sans"/>
                <a:cs typeface="DejaVu Sans"/>
              </a:rPr>
              <a:t>infection</a:t>
            </a:r>
            <a:endParaRPr sz="20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114" dirty="0">
                <a:latin typeface="DejaVu Sans"/>
                <a:cs typeface="DejaVu Sans"/>
              </a:rPr>
              <a:t>Pre-operation </a:t>
            </a:r>
            <a:r>
              <a:rPr sz="2000" spc="-155" dirty="0">
                <a:latin typeface="DejaVu Sans"/>
                <a:cs typeface="DejaVu Sans"/>
              </a:rPr>
              <a:t>contamination</a:t>
            </a:r>
            <a:r>
              <a:rPr sz="2000" spc="-110" dirty="0">
                <a:latin typeface="DejaVu Sans"/>
                <a:cs typeface="DejaVu Sans"/>
              </a:rPr>
              <a:t> </a:t>
            </a:r>
            <a:r>
              <a:rPr sz="2000" spc="-155" dirty="0">
                <a:latin typeface="DejaVu Sans"/>
                <a:cs typeface="DejaVu Sans"/>
              </a:rPr>
              <a:t>wound</a:t>
            </a:r>
            <a:endParaRPr sz="20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buClr>
                <a:srgbClr val="FD8537"/>
              </a:buClr>
              <a:buSzPct val="80000"/>
              <a:buChar char="•"/>
              <a:tabLst>
                <a:tab pos="652780" algn="l"/>
                <a:tab pos="653415" algn="l"/>
              </a:tabLst>
            </a:pPr>
            <a:r>
              <a:rPr sz="2000" spc="-110" dirty="0">
                <a:latin typeface="DejaVu Sans"/>
                <a:cs typeface="DejaVu Sans"/>
              </a:rPr>
              <a:t>Major </a:t>
            </a:r>
            <a:r>
              <a:rPr sz="2000" spc="-140" dirty="0">
                <a:latin typeface="DejaVu Sans"/>
                <a:cs typeface="DejaVu Sans"/>
              </a:rPr>
              <a:t>surgery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406095"/>
            <a:ext cx="7972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844" dirty="0">
                <a:solidFill>
                  <a:srgbClr val="FD8537"/>
                </a:solidFill>
              </a:rPr>
              <a:t> </a:t>
            </a:r>
            <a:r>
              <a:rPr spc="-110" dirty="0">
                <a:solidFill>
                  <a:srgbClr val="000000"/>
                </a:solidFill>
              </a:rPr>
              <a:t>If </a:t>
            </a:r>
            <a:r>
              <a:rPr spc="-185" dirty="0">
                <a:solidFill>
                  <a:srgbClr val="000000"/>
                </a:solidFill>
              </a:rPr>
              <a:t>left untreated, </a:t>
            </a:r>
            <a:r>
              <a:rPr spc="-160" dirty="0">
                <a:solidFill>
                  <a:srgbClr val="000000"/>
                </a:solidFill>
              </a:rPr>
              <a:t>diabetes </a:t>
            </a:r>
            <a:r>
              <a:rPr spc="-150" dirty="0">
                <a:solidFill>
                  <a:srgbClr val="000000"/>
                </a:solidFill>
              </a:rPr>
              <a:t>can </a:t>
            </a:r>
            <a:r>
              <a:rPr spc="-130" dirty="0">
                <a:solidFill>
                  <a:srgbClr val="000000"/>
                </a:solidFill>
              </a:rPr>
              <a:t>cause </a:t>
            </a:r>
            <a:r>
              <a:rPr spc="-220" dirty="0">
                <a:solidFill>
                  <a:srgbClr val="000000"/>
                </a:solidFill>
              </a:rPr>
              <a:t>many</a:t>
            </a:r>
            <a:r>
              <a:rPr spc="-390" dirty="0">
                <a:solidFill>
                  <a:srgbClr val="000000"/>
                </a:solidFill>
              </a:rPr>
              <a:t> </a:t>
            </a:r>
            <a:r>
              <a:rPr spc="-229" dirty="0">
                <a:solidFill>
                  <a:srgbClr val="000000"/>
                </a:solidFill>
              </a:rPr>
              <a:t>complications.</a:t>
            </a:r>
            <a:endParaRPr sz="1650"/>
          </a:p>
        </p:txBody>
      </p:sp>
      <p:sp>
        <p:nvSpPr>
          <p:cNvPr id="3" name="object 3"/>
          <p:cNvSpPr txBox="1"/>
          <p:nvPr/>
        </p:nvSpPr>
        <p:spPr>
          <a:xfrm>
            <a:off x="971194" y="3851529"/>
            <a:ext cx="7399655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5005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  <a:hlinkClick r:id="rId2"/>
              </a:rPr>
              <a:t> </a:t>
            </a: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Acute</a:t>
            </a:r>
            <a:r>
              <a:rPr sz="2400" spc="-155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400" spc="-165" dirty="0">
                <a:latin typeface="DejaVu Sans"/>
                <a:cs typeface="DejaVu Sans"/>
                <a:hlinkClick r:id="rId2"/>
              </a:rPr>
              <a:t>complications </a:t>
            </a:r>
            <a:r>
              <a:rPr sz="2400" spc="-150" dirty="0">
                <a:latin typeface="DejaVu Sans"/>
                <a:cs typeface="DejaVu Sans"/>
                <a:hlinkClick r:id="rId2"/>
              </a:rPr>
              <a:t>can </a:t>
            </a:r>
            <a:r>
              <a:rPr sz="2400" spc="-160" dirty="0">
                <a:latin typeface="DejaVu Sans"/>
                <a:cs typeface="DejaVu Sans"/>
                <a:hlinkClick r:id="rId2"/>
              </a:rPr>
              <a:t>include </a:t>
            </a:r>
            <a:r>
              <a:rPr sz="24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diabetic </a:t>
            </a:r>
            <a:r>
              <a:rPr sz="2400" spc="-170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4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ketoacidosis</a:t>
            </a:r>
            <a:r>
              <a:rPr sz="2400" spc="-140" dirty="0">
                <a:latin typeface="DejaVu Sans"/>
                <a:cs typeface="DejaVu Sans"/>
                <a:hlinkClick r:id="rId2"/>
              </a:rPr>
              <a:t>, </a:t>
            </a:r>
            <a:r>
              <a:rPr sz="24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nonketotic </a:t>
            </a:r>
            <a:r>
              <a:rPr sz="2400" u="heavy" spc="-17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hyperosmolar </a:t>
            </a:r>
            <a:r>
              <a:rPr sz="2400" u="heavy" spc="-16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coma</a:t>
            </a:r>
            <a:r>
              <a:rPr sz="2400" spc="-165" dirty="0">
                <a:latin typeface="DejaVu Sans"/>
                <a:cs typeface="DejaVu Sans"/>
                <a:hlinkClick r:id="rId2"/>
              </a:rPr>
              <a:t>, or</a:t>
            </a:r>
            <a:r>
              <a:rPr sz="2400" spc="240" dirty="0">
                <a:latin typeface="DejaVu Sans"/>
                <a:cs typeface="DejaVu Sans"/>
                <a:hlinkClick r:id="rId2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death.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DejaVu Sans"/>
              <a:cs typeface="DejaVu Sans"/>
            </a:endParaRPr>
          </a:p>
          <a:p>
            <a:pPr marL="327660" marR="318770" indent="1016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  <a:hlinkClick r:id="rId4"/>
              </a:rPr>
              <a:t> </a:t>
            </a:r>
            <a:r>
              <a:rPr sz="2400" spc="-110" dirty="0">
                <a:latin typeface="DejaVu Sans"/>
                <a:cs typeface="DejaVu Sans"/>
                <a:hlinkClick r:id="rId4"/>
              </a:rPr>
              <a:t>Serious </a:t>
            </a:r>
            <a:r>
              <a:rPr sz="2400" spc="-185" dirty="0">
                <a:latin typeface="DejaVu Sans"/>
                <a:cs typeface="DejaVu Sans"/>
                <a:hlinkClick r:id="rId4"/>
              </a:rPr>
              <a:t>long-term </a:t>
            </a:r>
            <a:r>
              <a:rPr sz="2400" spc="-165" dirty="0">
                <a:latin typeface="DejaVu Sans"/>
                <a:cs typeface="DejaVu Sans"/>
                <a:hlinkClick r:id="rId4"/>
              </a:rPr>
              <a:t>complications </a:t>
            </a:r>
            <a:r>
              <a:rPr sz="2400" spc="-160" dirty="0">
                <a:latin typeface="DejaVu Sans"/>
                <a:cs typeface="DejaVu Sans"/>
                <a:hlinkClick r:id="rId4"/>
              </a:rPr>
              <a:t>include </a:t>
            </a:r>
            <a:r>
              <a:rPr sz="2400" u="heavy" spc="-19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heart </a:t>
            </a:r>
            <a:r>
              <a:rPr sz="2400" spc="-190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400" u="heavy" spc="-12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disease</a:t>
            </a:r>
            <a:r>
              <a:rPr sz="2400" spc="-120" dirty="0">
                <a:latin typeface="DejaVu Sans"/>
                <a:cs typeface="DejaVu Sans"/>
                <a:hlinkClick r:id="rId4"/>
              </a:rPr>
              <a:t>, </a:t>
            </a: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stroke</a:t>
            </a:r>
            <a:r>
              <a:rPr sz="2400" spc="-155" dirty="0">
                <a:latin typeface="DejaVu Sans"/>
                <a:cs typeface="DejaVu Sans"/>
                <a:hlinkClick r:id="rId4"/>
              </a:rPr>
              <a:t>, </a:t>
            </a: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chronic </a:t>
            </a:r>
            <a:r>
              <a:rPr sz="24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kidney </a:t>
            </a:r>
            <a:r>
              <a:rPr sz="2400" u="heavy" spc="-15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failure</a:t>
            </a:r>
            <a:r>
              <a:rPr sz="2400" spc="-150" dirty="0">
                <a:latin typeface="DejaVu Sans"/>
                <a:cs typeface="DejaVu Sans"/>
                <a:hlinkClick r:id="rId4"/>
              </a:rPr>
              <a:t>, </a:t>
            </a:r>
            <a:r>
              <a:rPr sz="24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foot</a:t>
            </a:r>
            <a:r>
              <a:rPr sz="2400" u="heavy" spc="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 </a:t>
            </a:r>
            <a:r>
              <a:rPr sz="24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7"/>
              </a:rPr>
              <a:t>ulcers</a:t>
            </a:r>
            <a:r>
              <a:rPr sz="2400" spc="-135" dirty="0">
                <a:latin typeface="DejaVu Sans"/>
                <a:cs typeface="DejaVu Sans"/>
              </a:rPr>
              <a:t>,</a:t>
            </a:r>
            <a:endParaRPr sz="2400">
              <a:latin typeface="DejaVu Sans"/>
              <a:cs typeface="DejaVu Sans"/>
            </a:endParaRPr>
          </a:p>
          <a:p>
            <a:pPr marL="2021205">
              <a:lnSpc>
                <a:spcPct val="100000"/>
              </a:lnSpc>
            </a:pP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u="heavy" spc="-19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8"/>
              </a:rPr>
              <a:t>damage </a:t>
            </a:r>
            <a:r>
              <a:rPr sz="2400" u="heavy" spc="-204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8"/>
              </a:rPr>
              <a:t>to the</a:t>
            </a:r>
            <a:r>
              <a:rPr sz="2400" u="heavy" spc="17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8"/>
              </a:rPr>
              <a:t> </a:t>
            </a:r>
            <a:r>
              <a:rPr sz="24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8"/>
              </a:rPr>
              <a:t>eyes</a:t>
            </a:r>
            <a:r>
              <a:rPr sz="2400" spc="-135" dirty="0">
                <a:latin typeface="DejaVu Sans"/>
                <a:cs typeface="DejaVu Sans"/>
              </a:rPr>
              <a:t>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5479" y="1219200"/>
            <a:ext cx="4770120" cy="2980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762"/>
            <a:ext cx="4329430" cy="12192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245"/>
              </a:spcBef>
            </a:pPr>
            <a:r>
              <a:rPr sz="3600" b="1" spc="-20" dirty="0">
                <a:latin typeface="Nimbus Sans L"/>
                <a:cs typeface="Nimbus Sans L"/>
              </a:rPr>
              <a:t>D</a:t>
            </a:r>
            <a:r>
              <a:rPr sz="2850" b="1" spc="-20" dirty="0">
                <a:latin typeface="Nimbus Sans L"/>
                <a:cs typeface="Nimbus Sans L"/>
              </a:rPr>
              <a:t>ENTAL </a:t>
            </a:r>
            <a:r>
              <a:rPr sz="2850" b="1" spc="20" dirty="0">
                <a:latin typeface="Nimbus Sans L"/>
                <a:cs typeface="Nimbus Sans L"/>
              </a:rPr>
              <a:t>MANAGEMENT  </a:t>
            </a:r>
            <a:r>
              <a:rPr sz="2850" b="1" dirty="0">
                <a:latin typeface="Nimbus Sans L"/>
                <a:cs typeface="Nimbus Sans L"/>
              </a:rPr>
              <a:t>CONSIDERATIONS</a:t>
            </a:r>
            <a:endParaRPr sz="285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2086628"/>
            <a:ext cx="7552690" cy="34067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22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During </a:t>
            </a:r>
            <a:r>
              <a:rPr sz="2400" spc="-220" dirty="0">
                <a:latin typeface="DejaVu Sans"/>
                <a:cs typeface="DejaVu Sans"/>
              </a:rPr>
              <a:t>treatment</a:t>
            </a:r>
            <a:endParaRPr sz="24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80000"/>
              <a:buChar char="•"/>
              <a:tabLst>
                <a:tab pos="652145" algn="l"/>
                <a:tab pos="652780" algn="l"/>
              </a:tabLst>
            </a:pPr>
            <a:r>
              <a:rPr sz="2000" spc="-90" dirty="0">
                <a:latin typeface="DejaVu Sans"/>
                <a:cs typeface="DejaVu Sans"/>
              </a:rPr>
              <a:t>The </a:t>
            </a:r>
            <a:r>
              <a:rPr sz="2000" spc="-165" dirty="0">
                <a:latin typeface="DejaVu Sans"/>
                <a:cs typeface="DejaVu Sans"/>
              </a:rPr>
              <a:t>most </a:t>
            </a:r>
            <a:r>
              <a:rPr sz="2000" spc="-140" dirty="0">
                <a:latin typeface="DejaVu Sans"/>
                <a:cs typeface="DejaVu Sans"/>
              </a:rPr>
              <a:t>complication </a:t>
            </a:r>
            <a:r>
              <a:rPr sz="2000" spc="-130" dirty="0">
                <a:latin typeface="DejaVu Sans"/>
                <a:cs typeface="DejaVu Sans"/>
              </a:rPr>
              <a:t>of </a:t>
            </a:r>
            <a:r>
              <a:rPr sz="2000" spc="-75" dirty="0">
                <a:latin typeface="DejaVu Sans"/>
                <a:cs typeface="DejaVu Sans"/>
              </a:rPr>
              <a:t>DM </a:t>
            </a:r>
            <a:r>
              <a:rPr sz="2000" spc="-125" dirty="0">
                <a:latin typeface="DejaVu Sans"/>
                <a:cs typeface="DejaVu Sans"/>
              </a:rPr>
              <a:t>occur </a:t>
            </a:r>
            <a:r>
              <a:rPr sz="2000" spc="-80" dirty="0">
                <a:latin typeface="DejaVu Sans"/>
                <a:cs typeface="DejaVu Sans"/>
              </a:rPr>
              <a:t>is </a:t>
            </a:r>
            <a:r>
              <a:rPr sz="2000" spc="-150" dirty="0">
                <a:latin typeface="DejaVu Sans"/>
                <a:cs typeface="DejaVu Sans"/>
              </a:rPr>
              <a:t>hypoglycemia</a:t>
            </a:r>
            <a:r>
              <a:rPr sz="2000" dirty="0">
                <a:latin typeface="DejaVu Sans"/>
                <a:cs typeface="DejaVu Sans"/>
              </a:rPr>
              <a:t> </a:t>
            </a:r>
            <a:r>
              <a:rPr sz="2000" spc="-110" dirty="0">
                <a:latin typeface="DejaVu Sans"/>
                <a:cs typeface="DejaVu Sans"/>
              </a:rPr>
              <a:t>episode.</a:t>
            </a:r>
            <a:endParaRPr sz="20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80000"/>
              <a:buChar char="•"/>
              <a:tabLst>
                <a:tab pos="652145" algn="l"/>
                <a:tab pos="652780" algn="l"/>
              </a:tabLst>
            </a:pPr>
            <a:r>
              <a:rPr sz="2000" spc="-145" dirty="0">
                <a:latin typeface="DejaVu Sans"/>
                <a:cs typeface="DejaVu Sans"/>
              </a:rPr>
              <a:t>Hyperglycemia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D8537"/>
              </a:buClr>
              <a:buFont typeface="DejaVu Sans"/>
              <a:buChar char="•"/>
            </a:pPr>
            <a:endParaRPr sz="29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8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After </a:t>
            </a:r>
            <a:r>
              <a:rPr sz="2400" spc="-220" dirty="0">
                <a:latin typeface="DejaVu Sans"/>
                <a:cs typeface="DejaVu Sans"/>
              </a:rPr>
              <a:t>treatment</a:t>
            </a:r>
            <a:endParaRPr sz="24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484"/>
              </a:spcBef>
              <a:buClr>
                <a:srgbClr val="FD8537"/>
              </a:buClr>
              <a:buSzPct val="80000"/>
              <a:buChar char="•"/>
              <a:tabLst>
                <a:tab pos="652145" algn="l"/>
                <a:tab pos="652780" algn="l"/>
              </a:tabLst>
            </a:pPr>
            <a:r>
              <a:rPr sz="2000" spc="-130" dirty="0">
                <a:latin typeface="DejaVu Sans"/>
                <a:cs typeface="DejaVu Sans"/>
              </a:rPr>
              <a:t>Infection</a:t>
            </a:r>
            <a:r>
              <a:rPr sz="2000" spc="-120" dirty="0">
                <a:latin typeface="DejaVu Sans"/>
                <a:cs typeface="DejaVu Sans"/>
              </a:rPr>
              <a:t> </a:t>
            </a:r>
            <a:r>
              <a:rPr sz="2000" spc="-140" dirty="0">
                <a:latin typeface="DejaVu Sans"/>
                <a:cs typeface="DejaVu Sans"/>
              </a:rPr>
              <a:t>control</a:t>
            </a:r>
            <a:endParaRPr sz="2000">
              <a:latin typeface="DejaVu Sans"/>
              <a:cs typeface="DejaVu Sans"/>
            </a:endParaRPr>
          </a:p>
          <a:p>
            <a:pPr marL="652780" indent="-274320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80000"/>
              <a:buChar char="•"/>
              <a:tabLst>
                <a:tab pos="652145" algn="l"/>
                <a:tab pos="652780" algn="l"/>
              </a:tabLst>
            </a:pPr>
            <a:r>
              <a:rPr sz="2000" spc="-145" dirty="0">
                <a:latin typeface="DejaVu Sans"/>
                <a:cs typeface="DejaVu Sans"/>
              </a:rPr>
              <a:t>Dietary</a:t>
            </a:r>
            <a:r>
              <a:rPr sz="2000" spc="-110" dirty="0">
                <a:latin typeface="DejaVu Sans"/>
                <a:cs typeface="DejaVu Sans"/>
              </a:rPr>
              <a:t> </a:t>
            </a:r>
            <a:r>
              <a:rPr sz="2000" spc="-150" dirty="0">
                <a:latin typeface="DejaVu Sans"/>
                <a:cs typeface="DejaVu Sans"/>
              </a:rPr>
              <a:t>intake</a:t>
            </a:r>
            <a:endParaRPr sz="2000">
              <a:latin typeface="DejaVu Sans"/>
              <a:cs typeface="DejaVu Sans"/>
            </a:endParaRPr>
          </a:p>
          <a:p>
            <a:pPr marL="652780" marR="734060" indent="-274320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80000"/>
              <a:buChar char="•"/>
              <a:tabLst>
                <a:tab pos="652145" algn="l"/>
                <a:tab pos="652780" algn="l"/>
              </a:tabLst>
            </a:pPr>
            <a:r>
              <a:rPr sz="2000" spc="-120" dirty="0">
                <a:latin typeface="DejaVu Sans"/>
                <a:cs typeface="DejaVu Sans"/>
              </a:rPr>
              <a:t>Medications : </a:t>
            </a:r>
            <a:r>
              <a:rPr sz="2000" spc="-114" dirty="0">
                <a:latin typeface="DejaVu Sans"/>
                <a:cs typeface="DejaVu Sans"/>
              </a:rPr>
              <a:t>salicylates increase </a:t>
            </a:r>
            <a:r>
              <a:rPr sz="2000" spc="-120" dirty="0">
                <a:latin typeface="DejaVu Sans"/>
                <a:cs typeface="DejaVu Sans"/>
              </a:rPr>
              <a:t>insulin </a:t>
            </a:r>
            <a:r>
              <a:rPr sz="2000" spc="-125" dirty="0">
                <a:latin typeface="DejaVu Sans"/>
                <a:cs typeface="DejaVu Sans"/>
              </a:rPr>
              <a:t>secretion </a:t>
            </a:r>
            <a:r>
              <a:rPr sz="2000" spc="-140" dirty="0">
                <a:latin typeface="DejaVu Sans"/>
                <a:cs typeface="DejaVu Sans"/>
              </a:rPr>
              <a:t>and  </a:t>
            </a:r>
            <a:r>
              <a:rPr sz="2000" dirty="0">
                <a:latin typeface="DejaVu Sans"/>
                <a:cs typeface="DejaVu Sans"/>
              </a:rPr>
              <a:t>sensitivity </a:t>
            </a:r>
            <a:r>
              <a:rPr sz="2000" spc="-135" dirty="0">
                <a:latin typeface="DejaVu Sans"/>
                <a:cs typeface="DejaVu Sans"/>
              </a:rPr>
              <a:t>avoid</a:t>
            </a:r>
            <a:r>
              <a:rPr sz="2000" spc="-180" dirty="0">
                <a:latin typeface="DejaVu Sans"/>
                <a:cs typeface="DejaVu Sans"/>
              </a:rPr>
              <a:t> </a:t>
            </a:r>
            <a:r>
              <a:rPr sz="2000" spc="-114" dirty="0">
                <a:latin typeface="DejaVu Sans"/>
                <a:cs typeface="DejaVu Sans"/>
              </a:rPr>
              <a:t>aspirin.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9008"/>
            <a:ext cx="43592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Nimbus Sans L"/>
                <a:cs typeface="Nimbus Sans L"/>
              </a:rPr>
              <a:t>E</a:t>
            </a:r>
            <a:r>
              <a:rPr b="1" spc="-5" dirty="0">
                <a:latin typeface="Nimbus Sans L"/>
                <a:cs typeface="Nimbus Sans L"/>
              </a:rPr>
              <a:t>MERGENCY</a:t>
            </a:r>
            <a:r>
              <a:rPr b="1" spc="114" dirty="0">
                <a:latin typeface="Nimbus Sans L"/>
                <a:cs typeface="Nimbus Sans L"/>
              </a:rPr>
              <a:t> </a:t>
            </a:r>
            <a:r>
              <a:rPr b="1" spc="-5" dirty="0">
                <a:latin typeface="Nimbus Sans L"/>
                <a:cs typeface="Nimbus Sans L"/>
              </a:rPr>
              <a:t>MANAGEMENT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77949"/>
            <a:ext cx="7726045" cy="3757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844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b="1" spc="-125" dirty="0">
                <a:latin typeface="Nimbus Sans L"/>
                <a:cs typeface="Nimbus Sans L"/>
              </a:rPr>
              <a:t>Hypo</a:t>
            </a:r>
            <a:r>
              <a:rPr sz="2400" spc="-125" dirty="0">
                <a:latin typeface="DejaVu Sans"/>
                <a:cs typeface="DejaVu Sans"/>
              </a:rPr>
              <a:t>glycemia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DejaVu Sans"/>
              <a:cs typeface="DejaVu Sans"/>
            </a:endParaRPr>
          </a:p>
          <a:p>
            <a:pPr marL="652780" marR="5080" indent="-274955">
              <a:lnSpc>
                <a:spcPct val="100000"/>
              </a:lnSpc>
              <a:buClr>
                <a:srgbClr val="FD8537"/>
              </a:buClr>
              <a:buSzPct val="79166"/>
              <a:buChar char=""/>
              <a:tabLst>
                <a:tab pos="653415" algn="l"/>
              </a:tabLst>
            </a:pPr>
            <a:r>
              <a:rPr sz="2400" spc="-150" dirty="0">
                <a:latin typeface="DejaVu Sans"/>
                <a:cs typeface="DejaVu Sans"/>
              </a:rPr>
              <a:t>Initial </a:t>
            </a:r>
            <a:r>
              <a:rPr sz="2400" spc="-125" dirty="0">
                <a:latin typeface="DejaVu Sans"/>
                <a:cs typeface="DejaVu Sans"/>
              </a:rPr>
              <a:t>signs </a:t>
            </a:r>
            <a:r>
              <a:rPr sz="2400" spc="-145" dirty="0">
                <a:latin typeface="DejaVu Sans"/>
                <a:cs typeface="DejaVu Sans"/>
              </a:rPr>
              <a:t>: </a:t>
            </a:r>
            <a:r>
              <a:rPr sz="2400" spc="-200" dirty="0">
                <a:latin typeface="DejaVu Sans"/>
                <a:cs typeface="DejaVu Sans"/>
              </a:rPr>
              <a:t>mood </a:t>
            </a:r>
            <a:r>
              <a:rPr sz="2400" spc="-140" dirty="0">
                <a:latin typeface="DejaVu Sans"/>
                <a:cs typeface="DejaVu Sans"/>
              </a:rPr>
              <a:t>changes, </a:t>
            </a:r>
            <a:r>
              <a:rPr sz="2400" spc="-145" dirty="0">
                <a:latin typeface="DejaVu Sans"/>
                <a:cs typeface="DejaVu Sans"/>
              </a:rPr>
              <a:t>decreased </a:t>
            </a:r>
            <a:r>
              <a:rPr sz="2400" spc="-285" dirty="0">
                <a:latin typeface="DejaVu Sans"/>
                <a:cs typeface="DejaVu Sans"/>
              </a:rPr>
              <a:t>spontaneity,  </a:t>
            </a:r>
            <a:r>
              <a:rPr sz="2400" spc="-185" dirty="0">
                <a:latin typeface="DejaVu Sans"/>
                <a:cs typeface="DejaVu Sans"/>
              </a:rPr>
              <a:t>hunger </a:t>
            </a:r>
            <a:r>
              <a:rPr sz="2400" spc="-175" dirty="0">
                <a:latin typeface="DejaVu Sans"/>
                <a:cs typeface="DejaVu Sans"/>
              </a:rPr>
              <a:t>and</a:t>
            </a:r>
            <a:r>
              <a:rPr sz="2400" spc="5" dirty="0">
                <a:latin typeface="DejaVu Sans"/>
                <a:cs typeface="DejaVu Sans"/>
              </a:rPr>
              <a:t> </a:t>
            </a:r>
            <a:r>
              <a:rPr sz="2400" spc="-140" dirty="0">
                <a:latin typeface="DejaVu Sans"/>
                <a:cs typeface="DejaVu Sans"/>
              </a:rPr>
              <a:t>weakness.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D8537"/>
              </a:buClr>
              <a:buFont typeface="DejaVu Sans"/>
              <a:buChar char=""/>
            </a:pPr>
            <a:endParaRPr sz="345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9166"/>
              <a:buChar char=""/>
              <a:tabLst>
                <a:tab pos="653415" algn="l"/>
              </a:tabLst>
            </a:pPr>
            <a:r>
              <a:rPr sz="2400" spc="-135" dirty="0">
                <a:latin typeface="DejaVu Sans"/>
                <a:cs typeface="DejaVu Sans"/>
              </a:rPr>
              <a:t>Followed </a:t>
            </a:r>
            <a:r>
              <a:rPr sz="2400" spc="-204" dirty="0">
                <a:latin typeface="DejaVu Sans"/>
                <a:cs typeface="DejaVu Sans"/>
              </a:rPr>
              <a:t>by </a:t>
            </a:r>
            <a:r>
              <a:rPr sz="2400" spc="-165" dirty="0">
                <a:latin typeface="DejaVu Sans"/>
                <a:cs typeface="DejaVu Sans"/>
              </a:rPr>
              <a:t>sweating, </a:t>
            </a:r>
            <a:r>
              <a:rPr sz="2400" spc="-150" dirty="0">
                <a:latin typeface="DejaVu Sans"/>
                <a:cs typeface="DejaVu Sans"/>
              </a:rPr>
              <a:t>incoherence,</a:t>
            </a:r>
            <a:r>
              <a:rPr sz="2400" spc="200" dirty="0"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tachycardia.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D8537"/>
              </a:buClr>
              <a:buFont typeface="DejaVu Sans"/>
              <a:buChar char=""/>
            </a:pPr>
            <a:endParaRPr sz="3450">
              <a:latin typeface="DejaVu Sans"/>
              <a:cs typeface="DejaVu Sans"/>
            </a:endParaRPr>
          </a:p>
          <a:p>
            <a:pPr marL="652780" marR="1405255" indent="-274955">
              <a:lnSpc>
                <a:spcPct val="100000"/>
              </a:lnSpc>
              <a:buClr>
                <a:srgbClr val="FD8537"/>
              </a:buClr>
              <a:buSzPct val="79166"/>
              <a:buChar char=""/>
              <a:tabLst>
                <a:tab pos="653415" algn="l"/>
              </a:tabLst>
            </a:pPr>
            <a:r>
              <a:rPr sz="2400" spc="-114" dirty="0">
                <a:latin typeface="DejaVu Sans"/>
                <a:cs typeface="DejaVu Sans"/>
              </a:rPr>
              <a:t>Results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130" dirty="0">
                <a:latin typeface="DejaVu Sans"/>
                <a:cs typeface="DejaVu Sans"/>
              </a:rPr>
              <a:t>unconsciousness, </a:t>
            </a:r>
            <a:r>
              <a:rPr sz="2400" spc="-265" dirty="0">
                <a:latin typeface="DejaVu Sans"/>
                <a:cs typeface="DejaVu Sans"/>
              </a:rPr>
              <a:t>hypotension,  </a:t>
            </a:r>
            <a:r>
              <a:rPr sz="2400" spc="-190" dirty="0">
                <a:latin typeface="DejaVu Sans"/>
                <a:cs typeface="DejaVu Sans"/>
              </a:rPr>
              <a:t>hypothermia, </a:t>
            </a:r>
            <a:r>
              <a:rPr sz="2400" spc="-120" dirty="0">
                <a:latin typeface="DejaVu Sans"/>
                <a:cs typeface="DejaVu Sans"/>
              </a:rPr>
              <a:t>seizures, </a:t>
            </a:r>
            <a:r>
              <a:rPr sz="2400" spc="-165" dirty="0">
                <a:latin typeface="DejaVu Sans"/>
                <a:cs typeface="DejaVu Sans"/>
              </a:rPr>
              <a:t>coma, </a:t>
            </a:r>
            <a:r>
              <a:rPr sz="2400" spc="-180" dirty="0">
                <a:latin typeface="DejaVu Sans"/>
                <a:cs typeface="DejaVu Sans"/>
              </a:rPr>
              <a:t>even</a:t>
            </a:r>
            <a:r>
              <a:rPr sz="2400" spc="114" dirty="0">
                <a:latin typeface="DejaVu Sans"/>
                <a:cs typeface="DejaVu Sans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death.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1853"/>
            <a:ext cx="39255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5" dirty="0">
                <a:latin typeface="Nimbus Sans L"/>
                <a:cs typeface="Nimbus Sans L"/>
              </a:rPr>
              <a:t>E</a:t>
            </a:r>
            <a:r>
              <a:rPr sz="2150" b="1" spc="5" dirty="0">
                <a:latin typeface="Nimbus Sans L"/>
                <a:cs typeface="Nimbus Sans L"/>
              </a:rPr>
              <a:t>MERGENCY</a:t>
            </a:r>
            <a:r>
              <a:rPr sz="2150" b="1" spc="50" dirty="0">
                <a:latin typeface="Nimbus Sans L"/>
                <a:cs typeface="Nimbus Sans L"/>
              </a:rPr>
              <a:t> </a:t>
            </a:r>
            <a:r>
              <a:rPr sz="2150" b="1" spc="5" dirty="0">
                <a:latin typeface="Nimbus Sans L"/>
                <a:cs typeface="Nimbus Sans L"/>
              </a:rPr>
              <a:t>MANAGEMENT</a:t>
            </a:r>
            <a:endParaRPr sz="215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54555"/>
            <a:ext cx="8092440" cy="340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95" dirty="0">
                <a:latin typeface="DejaVu Sans"/>
                <a:cs typeface="DejaVu Sans"/>
              </a:rPr>
              <a:t>15 </a:t>
            </a:r>
            <a:r>
              <a:rPr sz="2400" spc="-185" dirty="0">
                <a:latin typeface="DejaVu Sans"/>
                <a:cs typeface="DejaVu Sans"/>
              </a:rPr>
              <a:t>grams </a:t>
            </a:r>
            <a:r>
              <a:rPr sz="2400" spc="-160" dirty="0">
                <a:latin typeface="DejaVu Sans"/>
                <a:cs typeface="DejaVu Sans"/>
              </a:rPr>
              <a:t>of fast-acting </a:t>
            </a:r>
            <a:r>
              <a:rPr sz="2400" spc="-150" dirty="0">
                <a:latin typeface="DejaVu Sans"/>
                <a:cs typeface="DejaVu Sans"/>
              </a:rPr>
              <a:t>oral</a:t>
            </a:r>
            <a:r>
              <a:rPr sz="2400" spc="-515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carbohydrate.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26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40" dirty="0">
                <a:latin typeface="DejaVu Sans"/>
                <a:cs typeface="DejaVu Sans"/>
              </a:rPr>
              <a:t>Measured </a:t>
            </a:r>
            <a:r>
              <a:rPr sz="2400" spc="-160" dirty="0">
                <a:latin typeface="DejaVu Sans"/>
                <a:cs typeface="DejaVu Sans"/>
              </a:rPr>
              <a:t>blood </a:t>
            </a:r>
            <a:r>
              <a:rPr sz="2400" spc="-165" dirty="0">
                <a:latin typeface="DejaVu Sans"/>
                <a:cs typeface="DejaVu Sans"/>
              </a:rPr>
              <a:t>sugar.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DejaVu Sans"/>
              <a:cs typeface="DejaVu Sans"/>
            </a:endParaRPr>
          </a:p>
          <a:p>
            <a:pPr marL="286385" marR="5080" indent="-27432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60" dirty="0">
                <a:latin typeface="DejaVu Sans"/>
                <a:cs typeface="DejaVu Sans"/>
              </a:rPr>
              <a:t>Loss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25" dirty="0">
                <a:latin typeface="DejaVu Sans"/>
                <a:cs typeface="DejaVu Sans"/>
              </a:rPr>
              <a:t>consciousness: </a:t>
            </a:r>
            <a:r>
              <a:rPr sz="2400" spc="-190" dirty="0">
                <a:latin typeface="DejaVu Sans"/>
                <a:cs typeface="DejaVu Sans"/>
              </a:rPr>
              <a:t>25-30ml </a:t>
            </a:r>
            <a:r>
              <a:rPr sz="2400" spc="-180" dirty="0">
                <a:latin typeface="DejaVu Sans"/>
                <a:cs typeface="DejaVu Sans"/>
              </a:rPr>
              <a:t>50% </a:t>
            </a:r>
            <a:r>
              <a:rPr sz="2400" spc="-170" dirty="0">
                <a:latin typeface="DejaVu Sans"/>
                <a:cs typeface="DejaVu Sans"/>
              </a:rPr>
              <a:t>dextrose </a:t>
            </a:r>
            <a:r>
              <a:rPr sz="2400" spc="-155" dirty="0">
                <a:latin typeface="DejaVu Sans"/>
                <a:cs typeface="DejaVu Sans"/>
              </a:rPr>
              <a:t>solution</a:t>
            </a:r>
            <a:r>
              <a:rPr sz="2400" spc="-470" dirty="0">
                <a:latin typeface="DejaVu Sans"/>
                <a:cs typeface="DejaVu Sans"/>
              </a:rPr>
              <a:t> </a:t>
            </a:r>
            <a:r>
              <a:rPr sz="2400" spc="-535" dirty="0">
                <a:latin typeface="DejaVu Sans"/>
                <a:cs typeface="DejaVu Sans"/>
              </a:rPr>
              <a:t>iv.  </a:t>
            </a:r>
            <a:r>
              <a:rPr sz="2400" spc="-175" dirty="0">
                <a:latin typeface="DejaVu Sans"/>
                <a:cs typeface="DejaVu Sans"/>
              </a:rPr>
              <a:t>over </a:t>
            </a:r>
            <a:r>
              <a:rPr sz="2400" spc="-195" dirty="0">
                <a:latin typeface="DejaVu Sans"/>
                <a:cs typeface="DejaVu Sans"/>
              </a:rPr>
              <a:t>3 </a:t>
            </a:r>
            <a:r>
              <a:rPr sz="2400" spc="-220" dirty="0">
                <a:latin typeface="DejaVu Sans"/>
                <a:cs typeface="DejaVu Sans"/>
              </a:rPr>
              <a:t>min</a:t>
            </a:r>
            <a:r>
              <a:rPr sz="2400" spc="70" dirty="0">
                <a:latin typeface="DejaVu Sans"/>
                <a:cs typeface="DejaVu Sans"/>
              </a:rPr>
              <a:t> </a:t>
            </a:r>
            <a:r>
              <a:rPr sz="2400" spc="-155" dirty="0">
                <a:latin typeface="DejaVu Sans"/>
                <a:cs typeface="DejaVu Sans"/>
              </a:rPr>
              <a:t>period.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8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40" dirty="0">
                <a:latin typeface="DejaVu Sans"/>
                <a:cs typeface="DejaVu Sans"/>
              </a:rPr>
              <a:t>Glucagon </a:t>
            </a:r>
            <a:r>
              <a:rPr sz="2400" spc="-204" dirty="0">
                <a:latin typeface="DejaVu Sans"/>
                <a:cs typeface="DejaVu Sans"/>
              </a:rPr>
              <a:t>1mg.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6541"/>
            <a:ext cx="43599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Nimbus Sans L"/>
                <a:cs typeface="Nimbus Sans L"/>
              </a:rPr>
              <a:t>E</a:t>
            </a:r>
            <a:r>
              <a:rPr b="1" spc="-5" dirty="0">
                <a:latin typeface="Nimbus Sans L"/>
                <a:cs typeface="Nimbus Sans L"/>
              </a:rPr>
              <a:t>MERGENCY</a:t>
            </a:r>
            <a:r>
              <a:rPr b="1" spc="114" dirty="0">
                <a:latin typeface="Nimbus Sans L"/>
                <a:cs typeface="Nimbus Sans L"/>
              </a:rPr>
              <a:t> </a:t>
            </a:r>
            <a:r>
              <a:rPr b="1" spc="-5" dirty="0">
                <a:latin typeface="Nimbus Sans L"/>
                <a:cs typeface="Nimbus Sans L"/>
              </a:rPr>
              <a:t>MANAGEMENT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329"/>
            <a:ext cx="7317740" cy="3883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-15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spc="-150" dirty="0">
                <a:latin typeface="DejaVu Sans"/>
                <a:cs typeface="DejaVu Sans"/>
              </a:rPr>
              <a:t>Severe </a:t>
            </a:r>
            <a:r>
              <a:rPr sz="2800" b="1" spc="-130" dirty="0">
                <a:latin typeface="Nimbus Sans L"/>
                <a:cs typeface="Nimbus Sans L"/>
              </a:rPr>
              <a:t>hyper</a:t>
            </a:r>
            <a:r>
              <a:rPr sz="2800" spc="-130" dirty="0">
                <a:latin typeface="DejaVu Sans"/>
                <a:cs typeface="DejaVu Sans"/>
              </a:rPr>
              <a:t>glycemia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buClr>
                <a:srgbClr val="FD8537"/>
              </a:buClr>
              <a:buSzPct val="79166"/>
              <a:buChar char=""/>
              <a:tabLst>
                <a:tab pos="653415" algn="l"/>
              </a:tabLst>
            </a:pPr>
            <a:r>
              <a:rPr sz="2400" spc="-45" dirty="0">
                <a:latin typeface="DejaVu Sans"/>
                <a:cs typeface="DejaVu Sans"/>
              </a:rPr>
              <a:t>A </a:t>
            </a:r>
            <a:r>
              <a:rPr sz="2400" spc="-170" dirty="0">
                <a:latin typeface="DejaVu Sans"/>
                <a:cs typeface="DejaVu Sans"/>
              </a:rPr>
              <a:t>prolonged</a:t>
            </a:r>
            <a:r>
              <a:rPr sz="2400" spc="-260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onset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D8537"/>
              </a:buClr>
              <a:buFont typeface="DejaVu Sans"/>
              <a:buChar char=""/>
            </a:pPr>
            <a:endParaRPr sz="345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buClr>
                <a:srgbClr val="FD8537"/>
              </a:buClr>
              <a:buSzPct val="79166"/>
              <a:buChar char=""/>
              <a:tabLst>
                <a:tab pos="653415" algn="l"/>
              </a:tabLst>
            </a:pPr>
            <a:r>
              <a:rPr sz="2400" spc="-125" dirty="0">
                <a:latin typeface="DejaVu Sans"/>
                <a:cs typeface="DejaVu Sans"/>
              </a:rPr>
              <a:t>Ketoacidosis </a:t>
            </a:r>
            <a:r>
              <a:rPr sz="2400" spc="-235" dirty="0">
                <a:latin typeface="DejaVu Sans"/>
                <a:cs typeface="DejaVu Sans"/>
              </a:rPr>
              <a:t>may </a:t>
            </a:r>
            <a:r>
              <a:rPr sz="2400" spc="-165" dirty="0">
                <a:latin typeface="DejaVu Sans"/>
                <a:cs typeface="DejaVu Sans"/>
              </a:rPr>
              <a:t>develop </a:t>
            </a:r>
            <a:r>
              <a:rPr sz="2400" spc="-204" dirty="0">
                <a:latin typeface="DejaVu Sans"/>
                <a:cs typeface="DejaVu Sans"/>
              </a:rPr>
              <a:t>with </a:t>
            </a:r>
            <a:r>
              <a:rPr sz="2400" spc="-135" dirty="0">
                <a:latin typeface="DejaVu Sans"/>
                <a:cs typeface="DejaVu Sans"/>
              </a:rPr>
              <a:t>nausea,</a:t>
            </a:r>
            <a:r>
              <a:rPr sz="2400" spc="275" dirty="0">
                <a:latin typeface="DejaVu Sans"/>
                <a:cs typeface="DejaVu Sans"/>
              </a:rPr>
              <a:t> </a:t>
            </a:r>
            <a:r>
              <a:rPr sz="2400" spc="-310" dirty="0">
                <a:latin typeface="DejaVu Sans"/>
                <a:cs typeface="DejaVu Sans"/>
              </a:rPr>
              <a:t>vomiting,</a:t>
            </a:r>
            <a:endParaRPr sz="2400">
              <a:latin typeface="DejaVu Sans"/>
              <a:cs typeface="DejaVu Sans"/>
            </a:endParaRPr>
          </a:p>
          <a:p>
            <a:pPr marL="652780">
              <a:lnSpc>
                <a:spcPct val="100000"/>
              </a:lnSpc>
              <a:spcBef>
                <a:spcPts val="5"/>
              </a:spcBef>
            </a:pPr>
            <a:r>
              <a:rPr sz="2400" spc="-180" dirty="0">
                <a:latin typeface="DejaVu Sans"/>
                <a:cs typeface="DejaVu Sans"/>
              </a:rPr>
              <a:t>abdominal </a:t>
            </a:r>
            <a:r>
              <a:rPr sz="2400" spc="-165" dirty="0">
                <a:latin typeface="DejaVu Sans"/>
                <a:cs typeface="DejaVu Sans"/>
              </a:rPr>
              <a:t>pain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65" dirty="0">
                <a:latin typeface="DejaVu Sans"/>
                <a:cs typeface="DejaVu Sans"/>
              </a:rPr>
              <a:t>acetone</a:t>
            </a:r>
            <a:r>
              <a:rPr sz="2400" spc="180" dirty="0">
                <a:latin typeface="DejaVu Sans"/>
                <a:cs typeface="DejaVu Sans"/>
              </a:rPr>
              <a:t> </a:t>
            </a:r>
            <a:r>
              <a:rPr sz="2400" spc="-180" dirty="0">
                <a:latin typeface="DejaVu Sans"/>
                <a:cs typeface="DejaVu Sans"/>
              </a:rPr>
              <a:t>odor.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DejaVu Sans"/>
              <a:cs typeface="DejaVu Sans"/>
            </a:endParaRPr>
          </a:p>
          <a:p>
            <a:pPr marL="652780" marR="1838960" indent="-274955">
              <a:lnSpc>
                <a:spcPct val="100000"/>
              </a:lnSpc>
              <a:buClr>
                <a:srgbClr val="FD8537"/>
              </a:buClr>
              <a:buSzPct val="79166"/>
              <a:buChar char=""/>
              <a:tabLst>
                <a:tab pos="653415" algn="l"/>
              </a:tabLst>
            </a:pPr>
            <a:r>
              <a:rPr sz="2400" spc="-170" dirty="0">
                <a:latin typeface="DejaVu Sans"/>
                <a:cs typeface="DejaVu Sans"/>
              </a:rPr>
              <a:t>Difficult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90" dirty="0">
                <a:latin typeface="DejaVu Sans"/>
                <a:cs typeface="DejaVu Sans"/>
              </a:rPr>
              <a:t>different </a:t>
            </a:r>
            <a:r>
              <a:rPr sz="2400" spc="-185" dirty="0">
                <a:latin typeface="DejaVu Sans"/>
                <a:cs typeface="DejaVu Sans"/>
              </a:rPr>
              <a:t>hypoglycemia </a:t>
            </a:r>
            <a:r>
              <a:rPr sz="2400" spc="-740" dirty="0">
                <a:latin typeface="DejaVu Sans"/>
                <a:cs typeface="DejaVu Sans"/>
              </a:rPr>
              <a:t>or  </a:t>
            </a:r>
            <a:r>
              <a:rPr sz="2400" spc="-175" dirty="0">
                <a:latin typeface="DejaVu Sans"/>
                <a:cs typeface="DejaVu Sans"/>
              </a:rPr>
              <a:t>hyperglycemia.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2400" y="76200"/>
            <a:ext cx="8763000" cy="6654165"/>
            <a:chOff x="152400" y="76200"/>
            <a:chExt cx="8763000" cy="6654165"/>
          </a:xfrm>
        </p:grpSpPr>
        <p:sp>
          <p:nvSpPr>
            <p:cNvPr id="8" name="object 8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76200"/>
              <a:ext cx="8763000" cy="66537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6541"/>
            <a:ext cx="43599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Nimbus Sans L"/>
                <a:cs typeface="Nimbus Sans L"/>
              </a:rPr>
              <a:t>E</a:t>
            </a:r>
            <a:r>
              <a:rPr b="1" spc="-5" dirty="0">
                <a:latin typeface="Nimbus Sans L"/>
                <a:cs typeface="Nimbus Sans L"/>
              </a:rPr>
              <a:t>MERGENCY</a:t>
            </a:r>
            <a:r>
              <a:rPr b="1" spc="114" dirty="0">
                <a:latin typeface="Nimbus Sans L"/>
                <a:cs typeface="Nimbus Sans L"/>
              </a:rPr>
              <a:t> </a:t>
            </a:r>
            <a:r>
              <a:rPr b="1" spc="-5" dirty="0">
                <a:latin typeface="Nimbus Sans L"/>
                <a:cs typeface="Nimbus Sans L"/>
              </a:rPr>
              <a:t>MANAGEMENT</a:t>
            </a:r>
            <a:endParaRPr sz="30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1653031"/>
            <a:ext cx="7680959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18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Hyperglycemia </a:t>
            </a:r>
            <a:r>
              <a:rPr sz="2800" spc="-170" dirty="0">
                <a:latin typeface="DejaVu Sans"/>
                <a:cs typeface="DejaVu Sans"/>
              </a:rPr>
              <a:t>needs </a:t>
            </a:r>
            <a:r>
              <a:rPr sz="2800" spc="-200" dirty="0">
                <a:latin typeface="DejaVu Sans"/>
                <a:cs typeface="DejaVu Sans"/>
              </a:rPr>
              <a:t>medical </a:t>
            </a:r>
            <a:r>
              <a:rPr sz="2800" spc="-215" dirty="0">
                <a:latin typeface="DejaVu Sans"/>
                <a:cs typeface="DejaVu Sans"/>
              </a:rPr>
              <a:t>intervention </a:t>
            </a:r>
            <a:r>
              <a:rPr sz="2800" spc="-585" dirty="0">
                <a:latin typeface="DejaVu Sans"/>
                <a:cs typeface="DejaVu Sans"/>
              </a:rPr>
              <a:t>and  </a:t>
            </a:r>
            <a:r>
              <a:rPr sz="2800" spc="-170" dirty="0">
                <a:latin typeface="DejaVu Sans"/>
                <a:cs typeface="DejaVu Sans"/>
              </a:rPr>
              <a:t>insulin</a:t>
            </a:r>
            <a:r>
              <a:rPr sz="2800" spc="-120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administration.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17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spc="-170" dirty="0">
                <a:latin typeface="DejaVu Sans"/>
                <a:cs typeface="DejaVu Sans"/>
              </a:rPr>
              <a:t>While </a:t>
            </a:r>
            <a:r>
              <a:rPr sz="2800" spc="-229" dirty="0">
                <a:latin typeface="DejaVu Sans"/>
                <a:cs typeface="DejaVu Sans"/>
              </a:rPr>
              <a:t>emergency, </a:t>
            </a:r>
            <a:r>
              <a:rPr sz="2800" spc="-200" dirty="0">
                <a:latin typeface="DejaVu Sans"/>
                <a:cs typeface="DejaVu Sans"/>
              </a:rPr>
              <a:t>give </a:t>
            </a:r>
            <a:r>
              <a:rPr sz="2800" spc="-160" dirty="0">
                <a:latin typeface="DejaVu Sans"/>
                <a:cs typeface="DejaVu Sans"/>
              </a:rPr>
              <a:t>glucose </a:t>
            </a:r>
            <a:r>
              <a:rPr sz="2800" spc="-195" dirty="0">
                <a:latin typeface="DejaVu Sans"/>
                <a:cs typeface="DejaVu Sans"/>
              </a:rPr>
              <a:t>first </a:t>
            </a:r>
            <a:r>
              <a:rPr sz="2800" spc="-350" dirty="0">
                <a:latin typeface="DejaVu Sans"/>
                <a:cs typeface="DejaVu Sans"/>
              </a:rPr>
              <a:t>!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DejaVu Sans"/>
              <a:cs typeface="DejaVu Sans"/>
            </a:endParaRPr>
          </a:p>
          <a:p>
            <a:pPr marL="286385" marR="443230" indent="-274320">
              <a:lnSpc>
                <a:spcPct val="100000"/>
              </a:lnSpc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22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spc="-160" dirty="0">
                <a:latin typeface="DejaVu Sans"/>
                <a:cs typeface="DejaVu Sans"/>
              </a:rPr>
              <a:t>Small </a:t>
            </a:r>
            <a:r>
              <a:rPr sz="2800" spc="-245" dirty="0">
                <a:latin typeface="DejaVu Sans"/>
                <a:cs typeface="DejaVu Sans"/>
              </a:rPr>
              <a:t>amount </a:t>
            </a:r>
            <a:r>
              <a:rPr sz="2800" spc="-110" dirty="0">
                <a:latin typeface="DejaVu Sans"/>
                <a:cs typeface="DejaVu Sans"/>
              </a:rPr>
              <a:t>is </a:t>
            </a:r>
            <a:r>
              <a:rPr sz="2800" spc="-195" dirty="0">
                <a:latin typeface="DejaVu Sans"/>
                <a:cs typeface="DejaVu Sans"/>
              </a:rPr>
              <a:t>unlikely </a:t>
            </a:r>
            <a:r>
              <a:rPr sz="2800" spc="-240" dirty="0">
                <a:latin typeface="DejaVu Sans"/>
                <a:cs typeface="DejaVu Sans"/>
              </a:rPr>
              <a:t>to </a:t>
            </a:r>
            <a:r>
              <a:rPr sz="2800" spc="-150" dirty="0">
                <a:latin typeface="DejaVu Sans"/>
                <a:cs typeface="DejaVu Sans"/>
              </a:rPr>
              <a:t>cause </a:t>
            </a:r>
            <a:r>
              <a:rPr sz="2800" spc="-290" dirty="0">
                <a:latin typeface="DejaVu Sans"/>
                <a:cs typeface="DejaVu Sans"/>
              </a:rPr>
              <a:t>significant  </a:t>
            </a:r>
            <a:r>
              <a:rPr sz="2800" spc="-225" dirty="0">
                <a:latin typeface="DejaVu Sans"/>
                <a:cs typeface="DejaVu Sans"/>
              </a:rPr>
              <a:t>harm.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4466"/>
            <a:ext cx="1775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D</a:t>
            </a:r>
            <a:r>
              <a:rPr spc="-25" dirty="0"/>
              <a:t>IAGNOSIS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23240" y="1095502"/>
            <a:ext cx="8082280" cy="47599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9085" marR="858519" indent="-274320">
              <a:lnSpc>
                <a:spcPct val="80000"/>
              </a:lnSpc>
              <a:spcBef>
                <a:spcPts val="675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95" dirty="0">
                <a:latin typeface="DejaVu Sans"/>
                <a:cs typeface="DejaVu Sans"/>
              </a:rPr>
              <a:t>Can </a:t>
            </a:r>
            <a:r>
              <a:rPr sz="2400" spc="-170" dirty="0">
                <a:latin typeface="DejaVu Sans"/>
                <a:cs typeface="DejaVu Sans"/>
              </a:rPr>
              <a:t>be </a:t>
            </a:r>
            <a:r>
              <a:rPr sz="2400" spc="-155" dirty="0">
                <a:latin typeface="DejaVu Sans"/>
                <a:cs typeface="DejaVu Sans"/>
              </a:rPr>
              <a:t>diagnosed </a:t>
            </a:r>
            <a:r>
              <a:rPr sz="2400" spc="-204" dirty="0">
                <a:latin typeface="DejaVu Sans"/>
                <a:cs typeface="DejaVu Sans"/>
              </a:rPr>
              <a:t>by </a:t>
            </a:r>
            <a:r>
              <a:rPr sz="2400" spc="-190" dirty="0">
                <a:latin typeface="DejaVu Sans"/>
                <a:cs typeface="DejaVu Sans"/>
              </a:rPr>
              <a:t>demonstrating </a:t>
            </a:r>
            <a:r>
              <a:rPr sz="2400" spc="-185" dirty="0">
                <a:latin typeface="DejaVu Sans"/>
                <a:cs typeface="DejaVu Sans"/>
              </a:rPr>
              <a:t>any </a:t>
            </a:r>
            <a:r>
              <a:rPr sz="2400" spc="-155" dirty="0">
                <a:latin typeface="DejaVu Sans"/>
                <a:cs typeface="DejaVu Sans"/>
              </a:rPr>
              <a:t>one </a:t>
            </a:r>
            <a:r>
              <a:rPr sz="2400" spc="-160" dirty="0">
                <a:latin typeface="DejaVu Sans"/>
                <a:cs typeface="DejaVu Sans"/>
              </a:rPr>
              <a:t>of</a:t>
            </a:r>
            <a:r>
              <a:rPr sz="2400" spc="-254" dirty="0">
                <a:latin typeface="DejaVu Sans"/>
                <a:cs typeface="DejaVu Sans"/>
              </a:rPr>
              <a:t> </a:t>
            </a:r>
            <a:r>
              <a:rPr sz="2400" spc="-540" dirty="0">
                <a:latin typeface="DejaVu Sans"/>
                <a:cs typeface="DejaVu Sans"/>
              </a:rPr>
              <a:t>the  </a:t>
            </a:r>
            <a:r>
              <a:rPr sz="2400" spc="-165" dirty="0">
                <a:latin typeface="DejaVu Sans"/>
                <a:cs typeface="DejaVu Sans"/>
              </a:rPr>
              <a:t>following: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DejaVu Sans"/>
              <a:cs typeface="DejaVu Sans"/>
            </a:endParaRPr>
          </a:p>
          <a:p>
            <a:pPr marL="665480" indent="-275590">
              <a:lnSpc>
                <a:spcPct val="100000"/>
              </a:lnSpc>
              <a:buClr>
                <a:srgbClr val="FD8537"/>
              </a:buClr>
              <a:buSzPct val="79166"/>
              <a:buChar char=""/>
              <a:tabLst>
                <a:tab pos="666115" algn="l"/>
              </a:tabLst>
            </a:pPr>
            <a:r>
              <a:rPr sz="2400" spc="-130" dirty="0">
                <a:latin typeface="DejaVu Sans"/>
                <a:cs typeface="DejaVu Sans"/>
              </a:rPr>
              <a:t>Fasting </a:t>
            </a:r>
            <a:r>
              <a:rPr sz="2400" spc="-170" dirty="0">
                <a:latin typeface="DejaVu Sans"/>
                <a:cs typeface="DejaVu Sans"/>
              </a:rPr>
              <a:t>plasma </a:t>
            </a:r>
            <a:r>
              <a:rPr sz="2400" spc="-145" dirty="0">
                <a:latin typeface="DejaVu Sans"/>
                <a:cs typeface="DejaVu Sans"/>
              </a:rPr>
              <a:t>glucose </a:t>
            </a:r>
            <a:r>
              <a:rPr sz="2400" spc="-160" dirty="0">
                <a:latin typeface="DejaVu Sans"/>
                <a:cs typeface="DejaVu Sans"/>
              </a:rPr>
              <a:t>level </a:t>
            </a:r>
            <a:r>
              <a:rPr sz="2400" spc="-695" dirty="0">
                <a:latin typeface="DejaVu Sans"/>
                <a:cs typeface="DejaVu Sans"/>
              </a:rPr>
              <a:t>≥ </a:t>
            </a:r>
            <a:r>
              <a:rPr sz="2400" spc="-165" dirty="0">
                <a:latin typeface="DejaVu Sans"/>
                <a:cs typeface="DejaVu Sans"/>
              </a:rPr>
              <a:t>7.0 </a:t>
            </a:r>
            <a:r>
              <a:rPr sz="2400" spc="-204" dirty="0">
                <a:latin typeface="DejaVu Sans"/>
                <a:cs typeface="DejaVu Sans"/>
              </a:rPr>
              <a:t>mmol/l </a:t>
            </a:r>
            <a:r>
              <a:rPr sz="2400" spc="-180" dirty="0">
                <a:latin typeface="DejaVu Sans"/>
                <a:cs typeface="DejaVu Sans"/>
              </a:rPr>
              <a:t>(126</a:t>
            </a:r>
            <a:r>
              <a:rPr sz="2400" spc="345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mg/dl)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D8537"/>
              </a:buClr>
              <a:buFont typeface="DejaVu Sans"/>
              <a:buChar char=""/>
            </a:pPr>
            <a:endParaRPr sz="2950">
              <a:latin typeface="DejaVu Sans"/>
              <a:cs typeface="DejaVu Sans"/>
            </a:endParaRPr>
          </a:p>
          <a:p>
            <a:pPr marL="665480" marR="17780" indent="-274955">
              <a:lnSpc>
                <a:spcPct val="80000"/>
              </a:lnSpc>
              <a:buClr>
                <a:srgbClr val="FD8537"/>
              </a:buClr>
              <a:buSzPct val="79166"/>
              <a:buChar char=""/>
              <a:tabLst>
                <a:tab pos="666115" algn="l"/>
              </a:tabLst>
            </a:pPr>
            <a:r>
              <a:rPr sz="2400" u="heavy" spc="-11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Plasma </a:t>
            </a:r>
            <a:r>
              <a:rPr sz="24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glucose</a:t>
            </a:r>
            <a:r>
              <a:rPr sz="2400" spc="-140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400" spc="-695" dirty="0">
                <a:latin typeface="DejaVu Sans"/>
                <a:cs typeface="DejaVu Sans"/>
              </a:rPr>
              <a:t>≥ </a:t>
            </a:r>
            <a:r>
              <a:rPr sz="2400" spc="-215" dirty="0">
                <a:latin typeface="DejaVu Sans"/>
                <a:cs typeface="DejaVu Sans"/>
              </a:rPr>
              <a:t>11.1 </a:t>
            </a:r>
            <a:r>
              <a:rPr sz="2400" spc="-204" dirty="0">
                <a:latin typeface="DejaVu Sans"/>
                <a:cs typeface="DejaVu Sans"/>
              </a:rPr>
              <a:t>mmol/l </a:t>
            </a:r>
            <a:r>
              <a:rPr sz="2400" spc="-180" dirty="0">
                <a:latin typeface="DejaVu Sans"/>
                <a:cs typeface="DejaVu Sans"/>
              </a:rPr>
              <a:t>(200 </a:t>
            </a:r>
            <a:r>
              <a:rPr sz="2400" spc="-190" dirty="0">
                <a:latin typeface="DejaVu Sans"/>
                <a:cs typeface="DejaVu Sans"/>
              </a:rPr>
              <a:t>mg/dl) </a:t>
            </a:r>
            <a:r>
              <a:rPr sz="2400" spc="-215" dirty="0">
                <a:latin typeface="DejaVu Sans"/>
                <a:cs typeface="DejaVu Sans"/>
              </a:rPr>
              <a:t>two </a:t>
            </a:r>
            <a:r>
              <a:rPr sz="2400" spc="-155" dirty="0">
                <a:latin typeface="DejaVu Sans"/>
                <a:cs typeface="DejaVu Sans"/>
              </a:rPr>
              <a:t>hours </a:t>
            </a:r>
            <a:r>
              <a:rPr sz="2400" spc="-155" dirty="0">
                <a:latin typeface="DejaVu Sans"/>
                <a:cs typeface="DejaVu Sans"/>
                <a:hlinkClick r:id="rId3"/>
              </a:rPr>
              <a:t> </a:t>
            </a:r>
            <a:r>
              <a:rPr sz="2400" spc="-185" dirty="0">
                <a:latin typeface="DejaVu Sans"/>
                <a:cs typeface="DejaVu Sans"/>
                <a:hlinkClick r:id="rId3"/>
              </a:rPr>
              <a:t>after </a:t>
            </a:r>
            <a:r>
              <a:rPr sz="2400" spc="-140" dirty="0">
                <a:latin typeface="DejaVu Sans"/>
                <a:cs typeface="DejaVu Sans"/>
                <a:hlinkClick r:id="rId3"/>
              </a:rPr>
              <a:t>a </a:t>
            </a:r>
            <a:r>
              <a:rPr sz="2400" spc="-195" dirty="0">
                <a:latin typeface="DejaVu Sans"/>
                <a:cs typeface="DejaVu Sans"/>
                <a:hlinkClick r:id="rId3"/>
              </a:rPr>
              <a:t>75 </a:t>
            </a:r>
            <a:r>
              <a:rPr sz="2400" spc="-190" dirty="0">
                <a:latin typeface="DejaVu Sans"/>
                <a:cs typeface="DejaVu Sans"/>
                <a:hlinkClick r:id="rId3"/>
              </a:rPr>
              <a:t>g </a:t>
            </a:r>
            <a:r>
              <a:rPr sz="2400" spc="-150" dirty="0">
                <a:latin typeface="DejaVu Sans"/>
                <a:cs typeface="DejaVu Sans"/>
                <a:hlinkClick r:id="rId3"/>
              </a:rPr>
              <a:t>oral </a:t>
            </a:r>
            <a:r>
              <a:rPr sz="2400" spc="-140" dirty="0">
                <a:latin typeface="DejaVu Sans"/>
                <a:cs typeface="DejaVu Sans"/>
                <a:hlinkClick r:id="rId3"/>
              </a:rPr>
              <a:t>glucose </a:t>
            </a:r>
            <a:r>
              <a:rPr sz="2400" spc="-155" dirty="0">
                <a:latin typeface="DejaVu Sans"/>
                <a:cs typeface="DejaVu Sans"/>
                <a:hlinkClick r:id="rId3"/>
              </a:rPr>
              <a:t>load </a:t>
            </a:r>
            <a:r>
              <a:rPr sz="2400" spc="-95" dirty="0">
                <a:latin typeface="DejaVu Sans"/>
                <a:cs typeface="DejaVu Sans"/>
                <a:hlinkClick r:id="rId3"/>
              </a:rPr>
              <a:t>as </a:t>
            </a:r>
            <a:r>
              <a:rPr sz="2400" spc="-165" dirty="0">
                <a:latin typeface="DejaVu Sans"/>
                <a:cs typeface="DejaVu Sans"/>
                <a:hlinkClick r:id="rId3"/>
              </a:rPr>
              <a:t>in </a:t>
            </a:r>
            <a:r>
              <a:rPr sz="2400" spc="-140" dirty="0">
                <a:latin typeface="DejaVu Sans"/>
                <a:cs typeface="DejaVu Sans"/>
                <a:hlinkClick r:id="rId3"/>
              </a:rPr>
              <a:t>a</a:t>
            </a:r>
            <a:r>
              <a:rPr sz="2400" spc="-140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400"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glucose </a:t>
            </a:r>
            <a:r>
              <a:rPr sz="2400" u="heavy" spc="-16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tolerance  </a:t>
            </a:r>
            <a:r>
              <a:rPr sz="24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test</a:t>
            </a:r>
            <a:r>
              <a:rPr sz="2400" spc="-170" dirty="0">
                <a:latin typeface="DejaVu Sans"/>
                <a:cs typeface="DejaVu Sans"/>
                <a:hlinkClick r:id="rId3"/>
              </a:rPr>
              <a:t>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D8537"/>
              </a:buClr>
              <a:buFont typeface="DejaVu Sans"/>
              <a:buChar char=""/>
            </a:pPr>
            <a:endParaRPr sz="2950">
              <a:latin typeface="DejaVu Sans"/>
              <a:cs typeface="DejaVu Sans"/>
            </a:endParaRPr>
          </a:p>
          <a:p>
            <a:pPr marL="665480" marR="665480" indent="-274955">
              <a:lnSpc>
                <a:spcPct val="80000"/>
              </a:lnSpc>
              <a:spcBef>
                <a:spcPts val="5"/>
              </a:spcBef>
              <a:buClr>
                <a:srgbClr val="FD8537"/>
              </a:buClr>
              <a:buSzPct val="79166"/>
              <a:buChar char=""/>
              <a:tabLst>
                <a:tab pos="666115" algn="l"/>
              </a:tabLst>
            </a:pPr>
            <a:r>
              <a:rPr sz="2400" spc="-185" dirty="0">
                <a:latin typeface="DejaVu Sans"/>
                <a:cs typeface="DejaVu Sans"/>
              </a:rPr>
              <a:t>Symptoms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80" dirty="0">
                <a:latin typeface="DejaVu Sans"/>
                <a:cs typeface="DejaVu Sans"/>
              </a:rPr>
              <a:t>high </a:t>
            </a:r>
            <a:r>
              <a:rPr sz="2400" spc="-160" dirty="0">
                <a:latin typeface="DejaVu Sans"/>
                <a:cs typeface="DejaVu Sans"/>
              </a:rPr>
              <a:t>blood </a:t>
            </a:r>
            <a:r>
              <a:rPr sz="2400" spc="-150" dirty="0">
                <a:latin typeface="DejaVu Sans"/>
                <a:cs typeface="DejaVu Sans"/>
              </a:rPr>
              <a:t>sugar </a:t>
            </a:r>
            <a:r>
              <a:rPr sz="2400" spc="-175" dirty="0">
                <a:latin typeface="DejaVu Sans"/>
                <a:cs typeface="DejaVu Sans"/>
              </a:rPr>
              <a:t>and </a:t>
            </a:r>
            <a:r>
              <a:rPr sz="2400" spc="-130" dirty="0">
                <a:latin typeface="DejaVu Sans"/>
                <a:cs typeface="DejaVu Sans"/>
              </a:rPr>
              <a:t>casual </a:t>
            </a:r>
            <a:r>
              <a:rPr sz="2400" spc="-365" dirty="0">
                <a:latin typeface="DejaVu Sans"/>
                <a:cs typeface="DejaVu Sans"/>
              </a:rPr>
              <a:t>plasma  </a:t>
            </a:r>
            <a:r>
              <a:rPr sz="2400" spc="-145" dirty="0">
                <a:latin typeface="DejaVu Sans"/>
                <a:cs typeface="DejaVu Sans"/>
              </a:rPr>
              <a:t>glucose </a:t>
            </a:r>
            <a:r>
              <a:rPr sz="2400" spc="-695" dirty="0">
                <a:latin typeface="DejaVu Sans"/>
                <a:cs typeface="DejaVu Sans"/>
              </a:rPr>
              <a:t>≥ </a:t>
            </a:r>
            <a:r>
              <a:rPr sz="2400" spc="-215" dirty="0">
                <a:latin typeface="DejaVu Sans"/>
                <a:cs typeface="DejaVu Sans"/>
              </a:rPr>
              <a:t>11.1 </a:t>
            </a:r>
            <a:r>
              <a:rPr sz="2400" spc="-204" dirty="0">
                <a:latin typeface="DejaVu Sans"/>
                <a:cs typeface="DejaVu Sans"/>
              </a:rPr>
              <a:t>mmol/l </a:t>
            </a:r>
            <a:r>
              <a:rPr sz="2400" spc="-180" dirty="0">
                <a:latin typeface="DejaVu Sans"/>
                <a:cs typeface="DejaVu Sans"/>
              </a:rPr>
              <a:t>(200</a:t>
            </a:r>
            <a:r>
              <a:rPr sz="2400" spc="160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mg/dl)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D8537"/>
              </a:buClr>
              <a:buFont typeface="DejaVu Sans"/>
              <a:buChar char=""/>
            </a:pPr>
            <a:endParaRPr sz="2950">
              <a:latin typeface="DejaVu Sans"/>
              <a:cs typeface="DejaVu Sans"/>
            </a:endParaRPr>
          </a:p>
          <a:p>
            <a:pPr marL="665480" marR="1320800" indent="-274955">
              <a:lnSpc>
                <a:spcPct val="80000"/>
              </a:lnSpc>
              <a:spcBef>
                <a:spcPts val="5"/>
              </a:spcBef>
              <a:buClr>
                <a:srgbClr val="FD8537"/>
              </a:buClr>
              <a:buSzPct val="79166"/>
              <a:buChar char=""/>
              <a:tabLst>
                <a:tab pos="666115" algn="l"/>
              </a:tabLst>
            </a:pPr>
            <a:r>
              <a:rPr sz="24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Glycated </a:t>
            </a:r>
            <a:r>
              <a:rPr sz="2400" u="heavy" spc="-18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hemoglobin</a:t>
            </a:r>
            <a:r>
              <a:rPr sz="2400" spc="-180" dirty="0">
                <a:solidFill>
                  <a:srgbClr val="D2601C"/>
                </a:solidFill>
                <a:latin typeface="DejaVu Sans"/>
                <a:cs typeface="DejaVu Sans"/>
                <a:hlinkClick r:id="rId4"/>
              </a:rPr>
              <a:t> </a:t>
            </a:r>
            <a:r>
              <a:rPr sz="2400" spc="-100" dirty="0">
                <a:latin typeface="DejaVu Sans"/>
                <a:cs typeface="DejaVu Sans"/>
              </a:rPr>
              <a:t>(HbA</a:t>
            </a:r>
            <a:r>
              <a:rPr sz="2400" spc="-150" baseline="-20833" dirty="0">
                <a:latin typeface="DejaVu Sans"/>
                <a:cs typeface="DejaVu Sans"/>
              </a:rPr>
              <a:t>1C</a:t>
            </a:r>
            <a:r>
              <a:rPr sz="2400" spc="-100" dirty="0">
                <a:latin typeface="DejaVu Sans"/>
                <a:cs typeface="DejaVu Sans"/>
              </a:rPr>
              <a:t>) </a:t>
            </a:r>
            <a:r>
              <a:rPr sz="2400" spc="-695" dirty="0">
                <a:latin typeface="DejaVu Sans"/>
                <a:cs typeface="DejaVu Sans"/>
              </a:rPr>
              <a:t>≥ </a:t>
            </a:r>
            <a:r>
              <a:rPr sz="2400" spc="-195" dirty="0">
                <a:latin typeface="DejaVu Sans"/>
                <a:cs typeface="DejaVu Sans"/>
              </a:rPr>
              <a:t>48 </a:t>
            </a:r>
            <a:r>
              <a:rPr sz="2400" spc="-360" dirty="0">
                <a:latin typeface="DejaVu Sans"/>
                <a:cs typeface="DejaVu Sans"/>
              </a:rPr>
              <a:t>mmol/mol  </a:t>
            </a:r>
            <a:r>
              <a:rPr sz="2400" spc="-420" dirty="0">
                <a:latin typeface="DejaVu Sans"/>
                <a:cs typeface="DejaVu Sans"/>
              </a:rPr>
              <a:t>(≥ </a:t>
            </a:r>
            <a:r>
              <a:rPr sz="2400" spc="-165" dirty="0">
                <a:latin typeface="DejaVu Sans"/>
                <a:cs typeface="DejaVu Sans"/>
              </a:rPr>
              <a:t>6.5</a:t>
            </a:r>
            <a:r>
              <a:rPr sz="2400" spc="-165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 </a:t>
            </a:r>
            <a:r>
              <a:rPr sz="2400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DCCT</a:t>
            </a:r>
            <a:r>
              <a:rPr sz="2400" spc="-100" dirty="0">
                <a:solidFill>
                  <a:srgbClr val="D2601C"/>
                </a:solidFill>
                <a:latin typeface="DejaVu Sans"/>
                <a:cs typeface="DejaVu Sans"/>
                <a:hlinkClick r:id="rId5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%)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4466"/>
            <a:ext cx="1775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D</a:t>
            </a:r>
            <a:r>
              <a:rPr spc="-25" dirty="0"/>
              <a:t>IAGNOSIS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124458"/>
            <a:ext cx="8062595" cy="5094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-7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b="1" spc="-5" dirty="0">
                <a:latin typeface="Nimbus Sans L"/>
                <a:cs typeface="Nimbus Sans L"/>
              </a:rPr>
              <a:t>Oral Glucose </a:t>
            </a:r>
            <a:r>
              <a:rPr sz="2800" b="1" spc="-25" dirty="0">
                <a:latin typeface="Nimbus Sans L"/>
                <a:cs typeface="Nimbus Sans L"/>
              </a:rPr>
              <a:t>Tolerance </a:t>
            </a:r>
            <a:r>
              <a:rPr sz="2800" b="1" spc="-55" dirty="0">
                <a:latin typeface="Nimbus Sans L"/>
                <a:cs typeface="Nimbus Sans L"/>
              </a:rPr>
              <a:t>Test </a:t>
            </a:r>
            <a:r>
              <a:rPr sz="2800" b="1" spc="-5" dirty="0">
                <a:latin typeface="Nimbus Sans L"/>
                <a:cs typeface="Nimbus Sans L"/>
              </a:rPr>
              <a:t>(OGTT)</a:t>
            </a:r>
            <a:endParaRPr sz="28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Nimbus Sans L"/>
              <a:cs typeface="Nimbus Sans L"/>
            </a:endParaRPr>
          </a:p>
          <a:p>
            <a:pPr marL="819150">
              <a:lnSpc>
                <a:spcPts val="3190"/>
              </a:lnSpc>
              <a:tabLst>
                <a:tab pos="1191895" algn="l"/>
              </a:tabLst>
            </a:pPr>
            <a:r>
              <a:rPr sz="2250" spc="-180" dirty="0">
                <a:solidFill>
                  <a:srgbClr val="FD8537"/>
                </a:solidFill>
                <a:latin typeface="DejaVu Sans"/>
                <a:cs typeface="DejaVu Sans"/>
              </a:rPr>
              <a:t>	</a:t>
            </a:r>
            <a:r>
              <a:rPr sz="2800" spc="-145" dirty="0">
                <a:latin typeface="DejaVu Sans"/>
                <a:cs typeface="DejaVu Sans"/>
              </a:rPr>
              <a:t>Measures </a:t>
            </a:r>
            <a:r>
              <a:rPr sz="2800" spc="-240" dirty="0">
                <a:latin typeface="DejaVu Sans"/>
                <a:cs typeface="DejaVu Sans"/>
              </a:rPr>
              <a:t>the </a:t>
            </a:r>
            <a:r>
              <a:rPr sz="2800" spc="-195" dirty="0">
                <a:latin typeface="DejaVu Sans"/>
                <a:cs typeface="DejaVu Sans"/>
              </a:rPr>
              <a:t>body's </a:t>
            </a:r>
            <a:r>
              <a:rPr sz="2800" spc="-204" dirty="0">
                <a:latin typeface="DejaVu Sans"/>
                <a:cs typeface="DejaVu Sans"/>
              </a:rPr>
              <a:t>ability </a:t>
            </a:r>
            <a:r>
              <a:rPr sz="2800" spc="-240" dirty="0">
                <a:latin typeface="DejaVu Sans"/>
                <a:cs typeface="DejaVu Sans"/>
              </a:rPr>
              <a:t>to</a:t>
            </a:r>
            <a:r>
              <a:rPr sz="2800" spc="280" dirty="0">
                <a:latin typeface="DejaVu Sans"/>
                <a:cs typeface="DejaVu Sans"/>
              </a:rPr>
              <a:t> </a:t>
            </a:r>
            <a:r>
              <a:rPr sz="2800" spc="-200" dirty="0">
                <a:latin typeface="DejaVu Sans"/>
                <a:cs typeface="DejaVu Sans"/>
              </a:rPr>
              <a:t>metobolise</a:t>
            </a:r>
            <a:endParaRPr sz="2800">
              <a:latin typeface="DejaVu Sans"/>
              <a:cs typeface="DejaVu Sans"/>
            </a:endParaRPr>
          </a:p>
          <a:p>
            <a:pPr marL="3778885">
              <a:lnSpc>
                <a:spcPts val="3190"/>
              </a:lnSpc>
            </a:pPr>
            <a:r>
              <a:rPr sz="2800" spc="-160" dirty="0">
                <a:latin typeface="DejaVu Sans"/>
                <a:cs typeface="DejaVu Sans"/>
              </a:rPr>
              <a:t>glucose</a:t>
            </a:r>
            <a:endParaRPr sz="2800">
              <a:latin typeface="DejaVu Sans"/>
              <a:cs typeface="DejaVu Sans"/>
            </a:endParaRPr>
          </a:p>
          <a:p>
            <a:pPr marL="820419" indent="-274955">
              <a:lnSpc>
                <a:spcPts val="3190"/>
              </a:lnSpc>
              <a:spcBef>
                <a:spcPts val="335"/>
              </a:spcBef>
              <a:buClr>
                <a:srgbClr val="FD8537"/>
              </a:buClr>
              <a:buSzPct val="80357"/>
              <a:buChar char=""/>
              <a:tabLst>
                <a:tab pos="821055" algn="l"/>
              </a:tabLst>
            </a:pPr>
            <a:r>
              <a:rPr sz="2800" spc="-160" dirty="0">
                <a:latin typeface="DejaVu Sans"/>
                <a:cs typeface="DejaVu Sans"/>
              </a:rPr>
              <a:t>Most </a:t>
            </a:r>
            <a:r>
              <a:rPr sz="2800" spc="-235" dirty="0">
                <a:latin typeface="DejaVu Sans"/>
                <a:cs typeface="DejaVu Sans"/>
              </a:rPr>
              <a:t>commonly </a:t>
            </a:r>
            <a:r>
              <a:rPr sz="2800" spc="-195" dirty="0">
                <a:latin typeface="DejaVu Sans"/>
                <a:cs typeface="DejaVu Sans"/>
              </a:rPr>
              <a:t>do</a:t>
            </a:r>
            <a:r>
              <a:rPr sz="2800" spc="-195" dirty="0">
                <a:latin typeface="DejaVu Sans"/>
                <a:cs typeface="DejaVu Sans"/>
                <a:hlinkClick r:id="rId2"/>
              </a:rPr>
              <a:t>ne </a:t>
            </a:r>
            <a:r>
              <a:rPr sz="2800" spc="-240" dirty="0">
                <a:latin typeface="DejaVu Sans"/>
                <a:cs typeface="DejaVu Sans"/>
                <a:hlinkClick r:id="rId2"/>
              </a:rPr>
              <a:t>to </a:t>
            </a:r>
            <a:r>
              <a:rPr sz="2800" spc="-180" dirty="0">
                <a:latin typeface="DejaVu Sans"/>
                <a:cs typeface="DejaVu Sans"/>
                <a:hlinkClick r:id="rId2"/>
              </a:rPr>
              <a:t>check </a:t>
            </a:r>
            <a:r>
              <a:rPr sz="2800" spc="-200" dirty="0">
                <a:latin typeface="DejaVu Sans"/>
                <a:cs typeface="DejaVu Sans"/>
                <a:hlinkClick r:id="rId2"/>
              </a:rPr>
              <a:t>for</a:t>
            </a:r>
            <a:r>
              <a:rPr sz="2800" spc="400" dirty="0">
                <a:solidFill>
                  <a:srgbClr val="D2601C"/>
                </a:solidFill>
                <a:latin typeface="DejaVu Sans"/>
                <a:cs typeface="DejaVu Sans"/>
                <a:hlinkClick r:id="rId2"/>
              </a:rPr>
              <a:t> </a:t>
            </a:r>
            <a:r>
              <a:rPr sz="2800" u="heavy" spc="-20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gestational</a:t>
            </a:r>
            <a:endParaRPr sz="2800">
              <a:latin typeface="DejaVu Sans"/>
              <a:cs typeface="DejaVu Sans"/>
            </a:endParaRPr>
          </a:p>
          <a:p>
            <a:pPr marL="3670935">
              <a:lnSpc>
                <a:spcPts val="3190"/>
              </a:lnSpc>
            </a:pPr>
            <a:r>
              <a:rPr sz="2800" u="heavy" spc="-17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diabetes</a:t>
            </a:r>
            <a:r>
              <a:rPr sz="2800" spc="-175" dirty="0">
                <a:latin typeface="DejaVu Sans"/>
                <a:cs typeface="DejaVu Sans"/>
                <a:hlinkClick r:id="rId2"/>
              </a:rPr>
              <a:t>.</a:t>
            </a:r>
            <a:endParaRPr sz="2800">
              <a:latin typeface="DejaVu Sans"/>
              <a:cs typeface="DejaVu Sans"/>
            </a:endParaRPr>
          </a:p>
          <a:p>
            <a:pPr marL="1114425" marR="241300" lvl="1" indent="-421005">
              <a:lnSpc>
                <a:spcPts val="3020"/>
              </a:lnSpc>
              <a:spcBef>
                <a:spcPts val="725"/>
              </a:spcBef>
              <a:buClr>
                <a:srgbClr val="FD8537"/>
              </a:buClr>
              <a:buSzPct val="80357"/>
              <a:buChar char=""/>
              <a:tabLst>
                <a:tab pos="969010" algn="l"/>
              </a:tabLst>
            </a:pPr>
            <a:r>
              <a:rPr sz="2800" spc="-130" dirty="0">
                <a:latin typeface="DejaVu Sans"/>
                <a:cs typeface="DejaVu Sans"/>
              </a:rPr>
              <a:t>The </a:t>
            </a:r>
            <a:r>
              <a:rPr sz="2800" spc="-225" dirty="0">
                <a:latin typeface="DejaVu Sans"/>
                <a:cs typeface="DejaVu Sans"/>
              </a:rPr>
              <a:t>patient </a:t>
            </a:r>
            <a:r>
              <a:rPr sz="2800" spc="-110" dirty="0">
                <a:latin typeface="DejaVu Sans"/>
                <a:cs typeface="DejaVu Sans"/>
              </a:rPr>
              <a:t>is </a:t>
            </a:r>
            <a:r>
              <a:rPr sz="2800" spc="-170" dirty="0">
                <a:latin typeface="DejaVu Sans"/>
                <a:cs typeface="DejaVu Sans"/>
              </a:rPr>
              <a:t>asked </a:t>
            </a:r>
            <a:r>
              <a:rPr sz="2800" spc="-240" dirty="0">
                <a:latin typeface="DejaVu Sans"/>
                <a:cs typeface="DejaVu Sans"/>
              </a:rPr>
              <a:t>to </a:t>
            </a:r>
            <a:r>
              <a:rPr sz="2800" spc="-220" dirty="0">
                <a:latin typeface="DejaVu Sans"/>
                <a:cs typeface="DejaVu Sans"/>
              </a:rPr>
              <a:t>take </a:t>
            </a:r>
            <a:r>
              <a:rPr sz="2800" spc="-165" dirty="0">
                <a:latin typeface="DejaVu Sans"/>
                <a:cs typeface="DejaVu Sans"/>
              </a:rPr>
              <a:t>a </a:t>
            </a:r>
            <a:r>
              <a:rPr sz="2800" spc="-160" dirty="0">
                <a:latin typeface="DejaVu Sans"/>
                <a:cs typeface="DejaVu Sans"/>
              </a:rPr>
              <a:t>glucose </a:t>
            </a:r>
            <a:r>
              <a:rPr sz="2800" spc="-375" dirty="0">
                <a:latin typeface="DejaVu Sans"/>
                <a:cs typeface="DejaVu Sans"/>
              </a:rPr>
              <a:t>drink  </a:t>
            </a:r>
            <a:r>
              <a:rPr sz="2800" spc="-200" dirty="0">
                <a:latin typeface="DejaVu Sans"/>
                <a:cs typeface="DejaVu Sans"/>
              </a:rPr>
              <a:t>and </a:t>
            </a:r>
            <a:r>
              <a:rPr sz="2800" spc="-220" dirty="0">
                <a:latin typeface="DejaVu Sans"/>
                <a:cs typeface="DejaVu Sans"/>
              </a:rPr>
              <a:t>their</a:t>
            </a:r>
            <a:r>
              <a:rPr sz="2800" spc="-220" dirty="0">
                <a:solidFill>
                  <a:srgbClr val="D2601C"/>
                </a:solidFill>
                <a:latin typeface="DejaVu Sans"/>
                <a:cs typeface="DejaVu Sans"/>
              </a:rPr>
              <a:t> </a:t>
            </a:r>
            <a:r>
              <a:rPr sz="2800" u="heavy" spc="-18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blood </a:t>
            </a:r>
            <a:r>
              <a:rPr sz="2800" u="heavy" spc="-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glucose </a:t>
            </a:r>
            <a:r>
              <a:rPr sz="2800" u="heavy" spc="-18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level</a:t>
            </a:r>
            <a:r>
              <a:rPr sz="2800" spc="-185" dirty="0">
                <a:solidFill>
                  <a:srgbClr val="D2601C"/>
                </a:solidFill>
                <a:latin typeface="DejaVu Sans"/>
                <a:cs typeface="DejaVu Sans"/>
                <a:hlinkClick r:id="rId3"/>
              </a:rPr>
              <a:t> </a:t>
            </a:r>
            <a:r>
              <a:rPr sz="2800" spc="-110" dirty="0">
                <a:latin typeface="DejaVu Sans"/>
                <a:cs typeface="DejaVu Sans"/>
              </a:rPr>
              <a:t>is</a:t>
            </a:r>
            <a:r>
              <a:rPr sz="2800" spc="335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measured</a:t>
            </a:r>
            <a:endParaRPr sz="2800">
              <a:latin typeface="DejaVu Sans"/>
              <a:cs typeface="DejaVu Sans"/>
            </a:endParaRPr>
          </a:p>
          <a:p>
            <a:pPr marL="3908425" marR="5080" indent="-3179445">
              <a:lnSpc>
                <a:spcPts val="3020"/>
              </a:lnSpc>
              <a:spcBef>
                <a:spcPts val="5"/>
              </a:spcBef>
            </a:pPr>
            <a:r>
              <a:rPr sz="2800" spc="-190" dirty="0">
                <a:latin typeface="DejaVu Sans"/>
                <a:cs typeface="DejaVu Sans"/>
              </a:rPr>
              <a:t>before </a:t>
            </a:r>
            <a:r>
              <a:rPr sz="2800" spc="-200" dirty="0">
                <a:latin typeface="DejaVu Sans"/>
                <a:cs typeface="DejaVu Sans"/>
              </a:rPr>
              <a:t>and </a:t>
            </a:r>
            <a:r>
              <a:rPr sz="2800" spc="-245" dirty="0">
                <a:latin typeface="DejaVu Sans"/>
                <a:cs typeface="DejaVu Sans"/>
              </a:rPr>
              <a:t>at </a:t>
            </a:r>
            <a:r>
              <a:rPr sz="2800" spc="-190" dirty="0">
                <a:latin typeface="DejaVu Sans"/>
                <a:cs typeface="DejaVu Sans"/>
              </a:rPr>
              <a:t>intervals </a:t>
            </a:r>
            <a:r>
              <a:rPr sz="2800" spc="-215" dirty="0">
                <a:latin typeface="DejaVu Sans"/>
                <a:cs typeface="DejaVu Sans"/>
              </a:rPr>
              <a:t>after </a:t>
            </a:r>
            <a:r>
              <a:rPr sz="2800" spc="-240" dirty="0">
                <a:latin typeface="DejaVu Sans"/>
                <a:cs typeface="DejaVu Sans"/>
              </a:rPr>
              <a:t>the </a:t>
            </a:r>
            <a:r>
              <a:rPr sz="2800" spc="-190" dirty="0">
                <a:latin typeface="DejaVu Sans"/>
                <a:cs typeface="DejaVu Sans"/>
              </a:rPr>
              <a:t>sugary </a:t>
            </a:r>
            <a:r>
              <a:rPr sz="2800" spc="-210" dirty="0">
                <a:latin typeface="DejaVu Sans"/>
                <a:cs typeface="DejaVu Sans"/>
              </a:rPr>
              <a:t>drink </a:t>
            </a:r>
            <a:r>
              <a:rPr sz="2800" spc="-110" dirty="0">
                <a:latin typeface="DejaVu Sans"/>
                <a:cs typeface="DejaVu Sans"/>
              </a:rPr>
              <a:t>is  </a:t>
            </a:r>
            <a:r>
              <a:rPr sz="2800" spc="-200" dirty="0">
                <a:latin typeface="DejaVu Sans"/>
                <a:cs typeface="DejaVu Sans"/>
              </a:rPr>
              <a:t>taken.</a:t>
            </a:r>
            <a:endParaRPr sz="2800">
              <a:latin typeface="DejaVu Sans"/>
              <a:cs typeface="DejaVu Sans"/>
            </a:endParaRPr>
          </a:p>
          <a:p>
            <a:pPr marL="1490980" marR="252095" lvl="1" indent="-786765">
              <a:lnSpc>
                <a:spcPts val="3020"/>
              </a:lnSpc>
              <a:spcBef>
                <a:spcPts val="685"/>
              </a:spcBef>
              <a:buClr>
                <a:srgbClr val="FD8537"/>
              </a:buClr>
              <a:buSzPct val="80357"/>
              <a:buChar char=""/>
              <a:tabLst>
                <a:tab pos="979169" algn="l"/>
              </a:tabLst>
            </a:pPr>
            <a:r>
              <a:rPr sz="2800" spc="-95" dirty="0">
                <a:latin typeface="DejaVu Sans"/>
                <a:cs typeface="DejaVu Sans"/>
              </a:rPr>
              <a:t>For </a:t>
            </a:r>
            <a:r>
              <a:rPr sz="2800" spc="-240" dirty="0">
                <a:latin typeface="DejaVu Sans"/>
                <a:cs typeface="DejaVu Sans"/>
              </a:rPr>
              <a:t>the </a:t>
            </a:r>
            <a:r>
              <a:rPr sz="2800" spc="-200" dirty="0">
                <a:latin typeface="DejaVu Sans"/>
                <a:cs typeface="DejaVu Sans"/>
              </a:rPr>
              <a:t>standard </a:t>
            </a:r>
            <a:r>
              <a:rPr sz="2800" spc="-160" dirty="0">
                <a:latin typeface="DejaVu Sans"/>
                <a:cs typeface="DejaVu Sans"/>
              </a:rPr>
              <a:t>glucose </a:t>
            </a:r>
            <a:r>
              <a:rPr sz="2800" spc="-190" dirty="0">
                <a:latin typeface="DejaVu Sans"/>
                <a:cs typeface="DejaVu Sans"/>
              </a:rPr>
              <a:t>tolerance </a:t>
            </a:r>
            <a:r>
              <a:rPr sz="2800" spc="-195" dirty="0">
                <a:latin typeface="DejaVu Sans"/>
                <a:cs typeface="DejaVu Sans"/>
              </a:rPr>
              <a:t>test, </a:t>
            </a:r>
            <a:r>
              <a:rPr sz="2800" spc="-630" dirty="0">
                <a:latin typeface="DejaVu Sans"/>
                <a:cs typeface="DejaVu Sans"/>
              </a:rPr>
              <a:t>we  </a:t>
            </a:r>
            <a:r>
              <a:rPr sz="2800" spc="-175" dirty="0">
                <a:latin typeface="DejaVu Sans"/>
                <a:cs typeface="DejaVu Sans"/>
              </a:rPr>
              <a:t>should </a:t>
            </a:r>
            <a:r>
              <a:rPr sz="2800" spc="-210" dirty="0">
                <a:latin typeface="DejaVu Sans"/>
                <a:cs typeface="DejaVu Sans"/>
              </a:rPr>
              <a:t>drink </a:t>
            </a:r>
            <a:r>
              <a:rPr sz="2800" spc="-229" dirty="0">
                <a:latin typeface="DejaVu Sans"/>
                <a:cs typeface="DejaVu Sans"/>
              </a:rPr>
              <a:t>75 </a:t>
            </a:r>
            <a:r>
              <a:rPr sz="2800" spc="-215" dirty="0">
                <a:latin typeface="DejaVu Sans"/>
                <a:cs typeface="DejaVu Sans"/>
              </a:rPr>
              <a:t>grams </a:t>
            </a:r>
            <a:r>
              <a:rPr sz="2800" spc="-190" dirty="0">
                <a:latin typeface="DejaVu Sans"/>
                <a:cs typeface="DejaVu Sans"/>
              </a:rPr>
              <a:t>or </a:t>
            </a:r>
            <a:r>
              <a:rPr sz="2800" spc="-225" dirty="0">
                <a:latin typeface="DejaVu Sans"/>
                <a:cs typeface="DejaVu Sans"/>
              </a:rPr>
              <a:t>100</a:t>
            </a:r>
            <a:r>
              <a:rPr sz="2800" spc="370" dirty="0">
                <a:latin typeface="DejaVu Sans"/>
                <a:cs typeface="DejaVu Sans"/>
              </a:rPr>
              <a:t> </a:t>
            </a:r>
            <a:r>
              <a:rPr sz="2800" spc="-195" dirty="0">
                <a:latin typeface="DejaVu Sans"/>
                <a:cs typeface="DejaVu Sans"/>
              </a:rPr>
              <a:t>grams.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0"/>
            <a:ext cx="913942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325" y="356362"/>
            <a:ext cx="3180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Nimbus Sans L"/>
                <a:cs typeface="Nimbus Sans L"/>
              </a:rPr>
              <a:t>OGTT </a:t>
            </a:r>
            <a:r>
              <a:rPr sz="3200" b="1" spc="-25" dirty="0">
                <a:latin typeface="Nimbus Sans L"/>
                <a:cs typeface="Nimbus Sans L"/>
              </a:rPr>
              <a:t>R</a:t>
            </a:r>
            <a:r>
              <a:rPr sz="2550" b="1" spc="-25" dirty="0">
                <a:latin typeface="Nimbus Sans L"/>
                <a:cs typeface="Nimbus Sans L"/>
              </a:rPr>
              <a:t>ESULT</a:t>
            </a:r>
            <a:r>
              <a:rPr sz="3200" b="1" spc="-25" dirty="0">
                <a:latin typeface="Nimbus Sans L"/>
                <a:cs typeface="Nimbus Sans L"/>
              </a:rPr>
              <a:t>’</a:t>
            </a:r>
            <a:r>
              <a:rPr sz="2550" b="1" spc="-25" dirty="0">
                <a:latin typeface="Nimbus Sans L"/>
                <a:cs typeface="Nimbus Sans L"/>
              </a:rPr>
              <a:t>S</a:t>
            </a:r>
            <a:r>
              <a:rPr sz="2550" b="1" spc="110" dirty="0">
                <a:latin typeface="Nimbus Sans L"/>
                <a:cs typeface="Nimbus Sans L"/>
              </a:rPr>
              <a:t> </a:t>
            </a:r>
            <a:r>
              <a:rPr sz="3200" b="1" dirty="0">
                <a:latin typeface="Nimbus Sans L"/>
                <a:cs typeface="Nimbus Sans L"/>
              </a:rPr>
              <a:t>:</a:t>
            </a:r>
            <a:endParaRPr sz="3200">
              <a:latin typeface="Nimbus Sans L"/>
              <a:cs typeface="Nimbus Sans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140" y="1094752"/>
            <a:ext cx="8011159" cy="474345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330"/>
              </a:spcBef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-17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b="1" spc="-5" dirty="0">
                <a:latin typeface="Nimbus Sans L"/>
                <a:cs typeface="Nimbus Sans L"/>
              </a:rPr>
              <a:t>People without diabetes</a:t>
            </a:r>
            <a:endParaRPr sz="2800">
              <a:latin typeface="Nimbus Sans L"/>
              <a:cs typeface="Nimbus Sans L"/>
            </a:endParaRPr>
          </a:p>
          <a:p>
            <a:pPr marL="703580" indent="-274955">
              <a:lnSpc>
                <a:spcPct val="100000"/>
              </a:lnSpc>
              <a:spcBef>
                <a:spcPts val="200"/>
              </a:spcBef>
              <a:buClr>
                <a:srgbClr val="FD8537"/>
              </a:buClr>
              <a:buSzPct val="80000"/>
              <a:buFont typeface="DejaVu Sans"/>
              <a:buChar char=""/>
              <a:tabLst>
                <a:tab pos="703580" algn="l"/>
                <a:tab pos="704215" algn="l"/>
              </a:tabLst>
            </a:pPr>
            <a:r>
              <a:rPr sz="2500" b="1" spc="-5" dirty="0">
                <a:latin typeface="Nimbus Sans L"/>
                <a:cs typeface="Nimbus Sans L"/>
              </a:rPr>
              <a:t>Fasting value (before test): </a:t>
            </a:r>
            <a:r>
              <a:rPr sz="2500" spc="-190" dirty="0">
                <a:latin typeface="DejaVu Sans"/>
                <a:cs typeface="DejaVu Sans"/>
              </a:rPr>
              <a:t>under </a:t>
            </a:r>
            <a:r>
              <a:rPr sz="2500" spc="-204" dirty="0">
                <a:latin typeface="DejaVu Sans"/>
                <a:cs typeface="DejaVu Sans"/>
              </a:rPr>
              <a:t>6</a:t>
            </a:r>
            <a:r>
              <a:rPr sz="2500" spc="85" dirty="0">
                <a:latin typeface="DejaVu Sans"/>
                <a:cs typeface="DejaVu Sans"/>
              </a:rPr>
              <a:t> </a:t>
            </a:r>
            <a:r>
              <a:rPr sz="2500" spc="-195" dirty="0">
                <a:latin typeface="DejaVu Sans"/>
                <a:cs typeface="DejaVu Sans"/>
              </a:rPr>
              <a:t>mmol/L</a:t>
            </a:r>
            <a:endParaRPr sz="2500">
              <a:latin typeface="DejaVu Sans"/>
              <a:cs typeface="DejaVu Sans"/>
            </a:endParaRPr>
          </a:p>
          <a:p>
            <a:pPr marL="703580" indent="-274955">
              <a:lnSpc>
                <a:spcPct val="100000"/>
              </a:lnSpc>
              <a:spcBef>
                <a:spcPts val="305"/>
              </a:spcBef>
              <a:buClr>
                <a:srgbClr val="FD8537"/>
              </a:buClr>
              <a:buSzPct val="80000"/>
              <a:buFont typeface="DejaVu Sans"/>
              <a:buChar char=""/>
              <a:tabLst>
                <a:tab pos="703580" algn="l"/>
                <a:tab pos="704215" algn="l"/>
              </a:tabLst>
            </a:pPr>
            <a:r>
              <a:rPr sz="2500" b="1" spc="-5" dirty="0">
                <a:latin typeface="Nimbus Sans L"/>
                <a:cs typeface="Nimbus Sans L"/>
              </a:rPr>
              <a:t>At 2 hours: </a:t>
            </a:r>
            <a:r>
              <a:rPr sz="2500" spc="-185" dirty="0">
                <a:latin typeface="DejaVu Sans"/>
                <a:cs typeface="DejaVu Sans"/>
              </a:rPr>
              <a:t>under </a:t>
            </a:r>
            <a:r>
              <a:rPr sz="2500" spc="-170" dirty="0">
                <a:latin typeface="DejaVu Sans"/>
                <a:cs typeface="DejaVu Sans"/>
              </a:rPr>
              <a:t>7.8</a:t>
            </a:r>
            <a:r>
              <a:rPr sz="2500" spc="5" dirty="0">
                <a:latin typeface="DejaVu Sans"/>
                <a:cs typeface="DejaVu Sans"/>
              </a:rPr>
              <a:t> </a:t>
            </a:r>
            <a:r>
              <a:rPr sz="2500" spc="-195" dirty="0">
                <a:latin typeface="DejaVu Sans"/>
                <a:cs typeface="DejaVu Sans"/>
              </a:rPr>
              <a:t>mmol/L</a:t>
            </a:r>
            <a:endParaRPr sz="25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D8537"/>
              </a:buClr>
              <a:buFont typeface="DejaVu Sans"/>
              <a:buChar char=""/>
            </a:pPr>
            <a:endParaRPr sz="3100">
              <a:latin typeface="DejaVu Sans"/>
              <a:cs typeface="DejaVu Sans"/>
            </a:endParaRPr>
          </a:p>
          <a:p>
            <a:pPr marL="63500">
              <a:lnSpc>
                <a:spcPct val="100000"/>
              </a:lnSpc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-8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b="1" spc="-5" dirty="0">
                <a:latin typeface="Nimbus Sans L"/>
                <a:cs typeface="Nimbus Sans L"/>
              </a:rPr>
              <a:t>People with impaired glucose tolerance </a:t>
            </a:r>
            <a:r>
              <a:rPr sz="2800" b="1" spc="-145" dirty="0">
                <a:latin typeface="Nimbus Sans L"/>
                <a:cs typeface="Nimbus Sans L"/>
              </a:rPr>
              <a:t>(IGT)</a:t>
            </a:r>
            <a:endParaRPr sz="2800">
              <a:latin typeface="Nimbus Sans L"/>
              <a:cs typeface="Nimbus Sans L"/>
            </a:endParaRPr>
          </a:p>
          <a:p>
            <a:pPr marL="703580" indent="-274955">
              <a:lnSpc>
                <a:spcPct val="100000"/>
              </a:lnSpc>
              <a:spcBef>
                <a:spcPts val="204"/>
              </a:spcBef>
              <a:buClr>
                <a:srgbClr val="FD8537"/>
              </a:buClr>
              <a:buSzPct val="80000"/>
              <a:buFont typeface="DejaVu Sans"/>
              <a:buChar char=""/>
              <a:tabLst>
                <a:tab pos="703580" algn="l"/>
                <a:tab pos="704215" algn="l"/>
              </a:tabLst>
            </a:pPr>
            <a:r>
              <a:rPr sz="2500" b="1" spc="-5" dirty="0">
                <a:latin typeface="Nimbus Sans L"/>
                <a:cs typeface="Nimbus Sans L"/>
              </a:rPr>
              <a:t>Fasting value (before test): </a:t>
            </a:r>
            <a:r>
              <a:rPr sz="2500" spc="-170" dirty="0">
                <a:latin typeface="DejaVu Sans"/>
                <a:cs typeface="DejaVu Sans"/>
              </a:rPr>
              <a:t>6.0 </a:t>
            </a:r>
            <a:r>
              <a:rPr sz="2500" spc="-215" dirty="0">
                <a:latin typeface="DejaVu Sans"/>
                <a:cs typeface="DejaVu Sans"/>
              </a:rPr>
              <a:t>to </a:t>
            </a:r>
            <a:r>
              <a:rPr sz="2500" spc="-170" dirty="0">
                <a:latin typeface="DejaVu Sans"/>
                <a:cs typeface="DejaVu Sans"/>
              </a:rPr>
              <a:t>7.0</a:t>
            </a:r>
            <a:r>
              <a:rPr sz="2500" spc="195" dirty="0">
                <a:latin typeface="DejaVu Sans"/>
                <a:cs typeface="DejaVu Sans"/>
              </a:rPr>
              <a:t> </a:t>
            </a:r>
            <a:r>
              <a:rPr sz="2500" spc="-195" dirty="0">
                <a:latin typeface="DejaVu Sans"/>
                <a:cs typeface="DejaVu Sans"/>
              </a:rPr>
              <a:t>mmol/L</a:t>
            </a:r>
            <a:endParaRPr sz="2500">
              <a:latin typeface="DejaVu Sans"/>
              <a:cs typeface="DejaVu Sans"/>
            </a:endParaRPr>
          </a:p>
          <a:p>
            <a:pPr marL="703580" indent="-274955">
              <a:lnSpc>
                <a:spcPct val="100000"/>
              </a:lnSpc>
              <a:spcBef>
                <a:spcPts val="305"/>
              </a:spcBef>
              <a:buClr>
                <a:srgbClr val="FD8537"/>
              </a:buClr>
              <a:buSzPct val="80000"/>
              <a:buFont typeface="DejaVu Sans"/>
              <a:buChar char=""/>
              <a:tabLst>
                <a:tab pos="703580" algn="l"/>
                <a:tab pos="704215" algn="l"/>
              </a:tabLst>
            </a:pPr>
            <a:r>
              <a:rPr sz="2500" b="1" spc="-5" dirty="0">
                <a:latin typeface="Nimbus Sans L"/>
                <a:cs typeface="Nimbus Sans L"/>
              </a:rPr>
              <a:t>At 2 hours: </a:t>
            </a:r>
            <a:r>
              <a:rPr sz="2500" spc="-170" dirty="0">
                <a:latin typeface="DejaVu Sans"/>
                <a:cs typeface="DejaVu Sans"/>
              </a:rPr>
              <a:t>7.9 </a:t>
            </a:r>
            <a:r>
              <a:rPr sz="2500" spc="-215" dirty="0">
                <a:latin typeface="DejaVu Sans"/>
                <a:cs typeface="DejaVu Sans"/>
              </a:rPr>
              <a:t>to </a:t>
            </a:r>
            <a:r>
              <a:rPr sz="2500" spc="-220" dirty="0">
                <a:latin typeface="DejaVu Sans"/>
                <a:cs typeface="DejaVu Sans"/>
              </a:rPr>
              <a:t>11.0</a:t>
            </a:r>
            <a:r>
              <a:rPr sz="2500" spc="110" dirty="0">
                <a:latin typeface="DejaVu Sans"/>
                <a:cs typeface="DejaVu Sans"/>
              </a:rPr>
              <a:t> </a:t>
            </a:r>
            <a:r>
              <a:rPr sz="2500" spc="-195" dirty="0">
                <a:latin typeface="DejaVu Sans"/>
                <a:cs typeface="DejaVu Sans"/>
              </a:rPr>
              <a:t>mmol/L</a:t>
            </a:r>
            <a:endParaRPr sz="25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D8537"/>
              </a:buClr>
              <a:buFont typeface="DejaVu Sans"/>
              <a:buChar char=""/>
            </a:pPr>
            <a:endParaRPr sz="3100">
              <a:latin typeface="DejaVu Sans"/>
              <a:cs typeface="DejaVu Sans"/>
            </a:endParaRPr>
          </a:p>
          <a:p>
            <a:pPr marL="63500">
              <a:lnSpc>
                <a:spcPct val="100000"/>
              </a:lnSpc>
            </a:pPr>
            <a:r>
              <a:rPr sz="1950" spc="95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950" spc="-19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800" b="1" spc="-5" dirty="0">
                <a:latin typeface="Nimbus Sans L"/>
                <a:cs typeface="Nimbus Sans L"/>
              </a:rPr>
              <a:t>Diabetic levels</a:t>
            </a:r>
            <a:endParaRPr sz="2800">
              <a:latin typeface="Nimbus Sans L"/>
              <a:cs typeface="Nimbus Sans L"/>
            </a:endParaRPr>
          </a:p>
          <a:p>
            <a:pPr marL="703580" indent="-274955">
              <a:lnSpc>
                <a:spcPct val="100000"/>
              </a:lnSpc>
              <a:spcBef>
                <a:spcPts val="204"/>
              </a:spcBef>
              <a:buClr>
                <a:srgbClr val="FD8537"/>
              </a:buClr>
              <a:buSzPct val="80000"/>
              <a:buFont typeface="DejaVu Sans"/>
              <a:buChar char=""/>
              <a:tabLst>
                <a:tab pos="703580" algn="l"/>
                <a:tab pos="704215" algn="l"/>
              </a:tabLst>
            </a:pPr>
            <a:r>
              <a:rPr sz="2500" b="1" spc="-5" dirty="0">
                <a:latin typeface="Nimbus Sans L"/>
                <a:cs typeface="Nimbus Sans L"/>
              </a:rPr>
              <a:t>Fasting value (before test): </a:t>
            </a:r>
            <a:r>
              <a:rPr sz="2500" spc="-180" dirty="0">
                <a:latin typeface="DejaVu Sans"/>
                <a:cs typeface="DejaVu Sans"/>
              </a:rPr>
              <a:t>over </a:t>
            </a:r>
            <a:r>
              <a:rPr sz="2500" spc="-170" dirty="0">
                <a:latin typeface="DejaVu Sans"/>
                <a:cs typeface="DejaVu Sans"/>
              </a:rPr>
              <a:t>7.0</a:t>
            </a:r>
            <a:r>
              <a:rPr sz="2500" spc="65" dirty="0">
                <a:latin typeface="DejaVu Sans"/>
                <a:cs typeface="DejaVu Sans"/>
              </a:rPr>
              <a:t> </a:t>
            </a:r>
            <a:r>
              <a:rPr sz="2500" spc="-195" dirty="0">
                <a:latin typeface="DejaVu Sans"/>
                <a:cs typeface="DejaVu Sans"/>
              </a:rPr>
              <a:t>mmol/L</a:t>
            </a:r>
            <a:endParaRPr sz="2500">
              <a:latin typeface="DejaVu Sans"/>
              <a:cs typeface="DejaVu Sans"/>
            </a:endParaRPr>
          </a:p>
          <a:p>
            <a:pPr marL="703580" indent="-274955">
              <a:lnSpc>
                <a:spcPct val="100000"/>
              </a:lnSpc>
              <a:spcBef>
                <a:spcPts val="300"/>
              </a:spcBef>
              <a:buClr>
                <a:srgbClr val="FD8537"/>
              </a:buClr>
              <a:buSzPct val="80000"/>
              <a:buFont typeface="DejaVu Sans"/>
              <a:buChar char=""/>
              <a:tabLst>
                <a:tab pos="703580" algn="l"/>
                <a:tab pos="704215" algn="l"/>
              </a:tabLst>
            </a:pPr>
            <a:r>
              <a:rPr sz="2500" b="1" spc="-5" dirty="0">
                <a:latin typeface="Nimbus Sans L"/>
                <a:cs typeface="Nimbus Sans L"/>
              </a:rPr>
              <a:t>At 2 hours: </a:t>
            </a:r>
            <a:r>
              <a:rPr sz="2500" spc="-180" dirty="0">
                <a:latin typeface="DejaVu Sans"/>
                <a:cs typeface="DejaVu Sans"/>
              </a:rPr>
              <a:t>over </a:t>
            </a:r>
            <a:r>
              <a:rPr sz="2500" spc="-220" dirty="0">
                <a:latin typeface="DejaVu Sans"/>
                <a:cs typeface="DejaVu Sans"/>
              </a:rPr>
              <a:t>11.0</a:t>
            </a:r>
            <a:r>
              <a:rPr sz="2500" spc="-10" dirty="0">
                <a:latin typeface="DejaVu Sans"/>
                <a:cs typeface="DejaVu Sans"/>
              </a:rPr>
              <a:t> </a:t>
            </a:r>
            <a:r>
              <a:rPr sz="2500" spc="-195" dirty="0">
                <a:latin typeface="DejaVu Sans"/>
                <a:cs typeface="DejaVu Sans"/>
              </a:rPr>
              <a:t>mmol/L</a:t>
            </a:r>
            <a:endParaRPr sz="25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588" y="177495"/>
            <a:ext cx="74434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</a:rPr>
              <a:t> </a:t>
            </a:r>
            <a:r>
              <a:rPr spc="-150" dirty="0">
                <a:solidFill>
                  <a:srgbClr val="000000"/>
                </a:solidFill>
              </a:rPr>
              <a:t>Diabetes </a:t>
            </a:r>
            <a:r>
              <a:rPr spc="-95" dirty="0">
                <a:solidFill>
                  <a:srgbClr val="000000"/>
                </a:solidFill>
              </a:rPr>
              <a:t>is </a:t>
            </a:r>
            <a:r>
              <a:rPr spc="-175" dirty="0">
                <a:solidFill>
                  <a:srgbClr val="000000"/>
                </a:solidFill>
              </a:rPr>
              <a:t>due </a:t>
            </a:r>
            <a:r>
              <a:rPr spc="-204" dirty="0">
                <a:solidFill>
                  <a:srgbClr val="000000"/>
                </a:solidFill>
              </a:rPr>
              <a:t>to </a:t>
            </a:r>
            <a:r>
              <a:rPr spc="-185" dirty="0">
                <a:solidFill>
                  <a:srgbClr val="000000"/>
                </a:solidFill>
              </a:rPr>
              <a:t>either </a:t>
            </a:r>
            <a:r>
              <a:rPr spc="-200" dirty="0">
                <a:solidFill>
                  <a:srgbClr val="000000"/>
                </a:solidFill>
              </a:rPr>
              <a:t>the </a:t>
            </a:r>
            <a:r>
              <a:rPr u="heavy" spc="-14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hlinkClick r:id="rId2"/>
              </a:rPr>
              <a:t>pancreas</a:t>
            </a:r>
            <a:r>
              <a:rPr spc="-145" dirty="0">
                <a:solidFill>
                  <a:srgbClr val="D2601C"/>
                </a:solidFill>
                <a:hlinkClick r:id="rId2"/>
              </a:rPr>
              <a:t> </a:t>
            </a:r>
            <a:r>
              <a:rPr spc="-204" dirty="0">
                <a:solidFill>
                  <a:srgbClr val="000000"/>
                </a:solidFill>
              </a:rPr>
              <a:t>not</a:t>
            </a:r>
            <a:r>
              <a:rPr spc="-260" dirty="0">
                <a:solidFill>
                  <a:srgbClr val="000000"/>
                </a:solidFill>
              </a:rPr>
              <a:t> </a:t>
            </a:r>
            <a:r>
              <a:rPr spc="-210" dirty="0">
                <a:solidFill>
                  <a:srgbClr val="000000"/>
                </a:solidFill>
              </a:rPr>
              <a:t>producing</a:t>
            </a:r>
            <a:endParaRPr sz="1650"/>
          </a:p>
          <a:p>
            <a:pPr marL="1650364" marR="5080" indent="-1440180">
              <a:lnSpc>
                <a:spcPct val="100000"/>
              </a:lnSpc>
              <a:spcBef>
                <a:spcPts val="5"/>
              </a:spcBef>
            </a:pPr>
            <a:r>
              <a:rPr spc="-175" dirty="0">
                <a:solidFill>
                  <a:srgbClr val="000000"/>
                </a:solidFill>
              </a:rPr>
              <a:t>enough </a:t>
            </a:r>
            <a:r>
              <a:rPr u="heavy" spc="-15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hlinkClick r:id="rId3"/>
              </a:rPr>
              <a:t>insulin</a:t>
            </a:r>
            <a:r>
              <a:rPr spc="-150" dirty="0">
                <a:solidFill>
                  <a:srgbClr val="D2601C"/>
                </a:solidFill>
                <a:hlinkClick r:id="rId3"/>
              </a:rPr>
              <a:t> </a:t>
            </a:r>
            <a:r>
              <a:rPr spc="-165" dirty="0">
                <a:solidFill>
                  <a:srgbClr val="000000"/>
                </a:solidFill>
              </a:rPr>
              <a:t>or </a:t>
            </a:r>
            <a:r>
              <a:rPr spc="-204" dirty="0">
                <a:solidFill>
                  <a:srgbClr val="000000"/>
                </a:solidFill>
              </a:rPr>
              <a:t>the </a:t>
            </a:r>
            <a:r>
              <a:rPr spc="-120" dirty="0">
                <a:solidFill>
                  <a:srgbClr val="000000"/>
                </a:solidFill>
              </a:rPr>
              <a:t>cells </a:t>
            </a:r>
            <a:r>
              <a:rPr spc="-160" dirty="0">
                <a:solidFill>
                  <a:srgbClr val="000000"/>
                </a:solidFill>
              </a:rPr>
              <a:t>of </a:t>
            </a:r>
            <a:r>
              <a:rPr spc="-204" dirty="0">
                <a:solidFill>
                  <a:srgbClr val="000000"/>
                </a:solidFill>
              </a:rPr>
              <a:t>the </a:t>
            </a:r>
            <a:r>
              <a:rPr spc="-190" dirty="0">
                <a:solidFill>
                  <a:srgbClr val="000000"/>
                </a:solidFill>
              </a:rPr>
              <a:t>body </a:t>
            </a:r>
            <a:r>
              <a:rPr spc="-200" dirty="0">
                <a:solidFill>
                  <a:srgbClr val="000000"/>
                </a:solidFill>
              </a:rPr>
              <a:t>not </a:t>
            </a:r>
            <a:r>
              <a:rPr spc="-165" dirty="0">
                <a:solidFill>
                  <a:srgbClr val="000000"/>
                </a:solidFill>
              </a:rPr>
              <a:t>responding  </a:t>
            </a:r>
            <a:r>
              <a:rPr spc="-175" dirty="0">
                <a:solidFill>
                  <a:srgbClr val="000000"/>
                </a:solidFill>
              </a:rPr>
              <a:t>properly </a:t>
            </a:r>
            <a:r>
              <a:rPr spc="-204" dirty="0">
                <a:solidFill>
                  <a:srgbClr val="000000"/>
                </a:solidFill>
              </a:rPr>
              <a:t>to the </a:t>
            </a:r>
            <a:r>
              <a:rPr spc="-150" dirty="0">
                <a:solidFill>
                  <a:srgbClr val="000000"/>
                </a:solidFill>
              </a:rPr>
              <a:t>insulin</a:t>
            </a:r>
            <a:r>
              <a:rPr spc="220" dirty="0">
                <a:solidFill>
                  <a:srgbClr val="000000"/>
                </a:solidFill>
              </a:rPr>
              <a:t> </a:t>
            </a:r>
            <a:r>
              <a:rPr spc="-165" dirty="0">
                <a:solidFill>
                  <a:srgbClr val="000000"/>
                </a:solidFill>
              </a:rPr>
              <a:t>produced.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798712"/>
            <a:ext cx="6738620" cy="16179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 </a:t>
            </a:r>
            <a:r>
              <a:rPr sz="2400" spc="-135" dirty="0">
                <a:latin typeface="DejaVu Sans"/>
                <a:cs typeface="DejaVu Sans"/>
              </a:rPr>
              <a:t>There </a:t>
            </a:r>
            <a:r>
              <a:rPr sz="2400" spc="-155" dirty="0">
                <a:latin typeface="DejaVu Sans"/>
                <a:cs typeface="DejaVu Sans"/>
              </a:rPr>
              <a:t>are </a:t>
            </a:r>
            <a:r>
              <a:rPr sz="2400" spc="-190" dirty="0">
                <a:latin typeface="DejaVu Sans"/>
                <a:cs typeface="DejaVu Sans"/>
              </a:rPr>
              <a:t>three </a:t>
            </a:r>
            <a:r>
              <a:rPr sz="2400" spc="-200" dirty="0">
                <a:latin typeface="DejaVu Sans"/>
                <a:cs typeface="DejaVu Sans"/>
              </a:rPr>
              <a:t>main </a:t>
            </a:r>
            <a:r>
              <a:rPr sz="2400" spc="-175" dirty="0">
                <a:latin typeface="DejaVu Sans"/>
                <a:cs typeface="DejaVu Sans"/>
              </a:rPr>
              <a:t>types </a:t>
            </a:r>
            <a:r>
              <a:rPr sz="2400" spc="-155" dirty="0">
                <a:latin typeface="DejaVu Sans"/>
                <a:cs typeface="DejaVu Sans"/>
              </a:rPr>
              <a:t>of </a:t>
            </a:r>
            <a:r>
              <a:rPr sz="2400" spc="-160" dirty="0">
                <a:latin typeface="DejaVu Sans"/>
                <a:cs typeface="DejaVu Sans"/>
              </a:rPr>
              <a:t>diabetes</a:t>
            </a:r>
            <a:r>
              <a:rPr sz="2400" spc="-355" dirty="0">
                <a:latin typeface="DejaVu Sans"/>
                <a:cs typeface="DejaVu Sans"/>
              </a:rPr>
              <a:t> </a:t>
            </a:r>
            <a:r>
              <a:rPr sz="2400" spc="-280" dirty="0">
                <a:latin typeface="DejaVu Sans"/>
                <a:cs typeface="DejaVu Sans"/>
              </a:rPr>
              <a:t>mellitus:</a:t>
            </a:r>
            <a:endParaRPr sz="24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05"/>
              </a:spcBef>
              <a:buClr>
                <a:srgbClr val="FD8537"/>
              </a:buClr>
              <a:buSzPct val="78571"/>
              <a:buChar char=""/>
              <a:tabLst>
                <a:tab pos="653415" algn="l"/>
              </a:tabLst>
            </a:pPr>
            <a:r>
              <a:rPr sz="21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Type </a:t>
            </a:r>
            <a:r>
              <a:rPr sz="21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1</a:t>
            </a:r>
            <a:r>
              <a:rPr sz="2100" u="heavy" spc="-9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 </a:t>
            </a:r>
            <a:r>
              <a:rPr sz="2100" u="heavy" spc="-8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DM</a:t>
            </a:r>
            <a:endParaRPr sz="21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05"/>
              </a:spcBef>
              <a:buClr>
                <a:srgbClr val="FD8537"/>
              </a:buClr>
              <a:buSzPct val="78571"/>
              <a:buChar char=""/>
              <a:tabLst>
                <a:tab pos="653415" algn="l"/>
              </a:tabLst>
            </a:pPr>
            <a:r>
              <a:rPr sz="21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Type </a:t>
            </a:r>
            <a:r>
              <a:rPr sz="2100" u="heavy" spc="-1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2</a:t>
            </a:r>
            <a:r>
              <a:rPr sz="2100" u="heavy" spc="-9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 </a:t>
            </a:r>
            <a:r>
              <a:rPr sz="2100" u="heavy" spc="-8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5"/>
              </a:rPr>
              <a:t>DM</a:t>
            </a:r>
            <a:endParaRPr sz="21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05"/>
              </a:spcBef>
              <a:buClr>
                <a:srgbClr val="FD8537"/>
              </a:buClr>
              <a:buSzPct val="78571"/>
              <a:buChar char=""/>
              <a:tabLst>
                <a:tab pos="653415" algn="l"/>
              </a:tabLst>
            </a:pPr>
            <a:r>
              <a:rPr sz="2100" u="heavy" spc="-13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Gestational</a:t>
            </a:r>
            <a:r>
              <a:rPr sz="2100" u="heavy" spc="-11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 </a:t>
            </a:r>
            <a:r>
              <a:rPr sz="2100" u="heavy" spc="-13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6"/>
              </a:rPr>
              <a:t>Diabetes</a:t>
            </a:r>
            <a:endParaRPr sz="2100">
              <a:latin typeface="DejaVu Sans"/>
              <a:cs typeface="DejaVu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5800" y="1734311"/>
            <a:ext cx="7772400" cy="2685415"/>
            <a:chOff x="685800" y="1734311"/>
            <a:chExt cx="7772400" cy="2685415"/>
          </a:xfrm>
        </p:grpSpPr>
        <p:sp>
          <p:nvSpPr>
            <p:cNvPr id="5" name="object 5"/>
            <p:cNvSpPr/>
            <p:nvPr/>
          </p:nvSpPr>
          <p:spPr>
            <a:xfrm>
              <a:off x="685800" y="1752599"/>
              <a:ext cx="3971544" cy="26487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74464" y="1734311"/>
              <a:ext cx="3983736" cy="26852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61709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Nimbus Sans L"/>
                <a:cs typeface="Nimbus Sans L"/>
              </a:rPr>
              <a:t>WHO </a:t>
            </a:r>
            <a:r>
              <a:rPr b="1" spc="-5" dirty="0">
                <a:latin typeface="Nimbus Sans L"/>
                <a:cs typeface="Nimbus Sans L"/>
              </a:rPr>
              <a:t>DIABETES </a:t>
            </a:r>
            <a:r>
              <a:rPr b="1" dirty="0">
                <a:latin typeface="Nimbus Sans L"/>
                <a:cs typeface="Nimbus Sans L"/>
              </a:rPr>
              <a:t>DIAGNOSTIC</a:t>
            </a:r>
            <a:r>
              <a:rPr b="1" spc="325" dirty="0">
                <a:latin typeface="Nimbus Sans L"/>
                <a:cs typeface="Nimbus Sans L"/>
              </a:rPr>
              <a:t> </a:t>
            </a:r>
            <a:r>
              <a:rPr b="1" spc="-5" dirty="0">
                <a:latin typeface="Nimbus Sans L"/>
                <a:cs typeface="Nimbus Sans L"/>
              </a:rPr>
              <a:t>CRITERIA</a:t>
            </a:r>
            <a:endParaRPr sz="3000">
              <a:latin typeface="Nimbus Sans L"/>
              <a:cs typeface="Nimbus Sans 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48650" cy="351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3130"/>
                <a:gridCol w="1678940"/>
                <a:gridCol w="1595120"/>
                <a:gridCol w="1124584"/>
                <a:gridCol w="1645284"/>
              </a:tblGrid>
              <a:tr h="876300"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95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Condition</a:t>
                      </a:r>
                      <a:endParaRPr sz="2400">
                        <a:latin typeface="Nimbus Sans L"/>
                        <a:cs typeface="Nimbus Sans L"/>
                      </a:endParaRPr>
                    </a:p>
                  </a:txBody>
                  <a:tcPr marL="0" marR="0" marT="248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229870" indent="1187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2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Hour 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G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l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uc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o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se</a:t>
                      </a:r>
                      <a:endParaRPr sz="2400">
                        <a:latin typeface="Nimbus Sans L"/>
                        <a:cs typeface="Nimbus Sans L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96215" marR="188595" indent="5905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Fasting 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G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l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uc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o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se</a:t>
                      </a:r>
                      <a:endParaRPr sz="2400">
                        <a:latin typeface="Nimbus Sans L"/>
                        <a:cs typeface="Nimbus Sans L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HbA</a:t>
                      </a:r>
                      <a:r>
                        <a:rPr sz="2400" b="1" spc="-7" baseline="-20833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1c</a:t>
                      </a:r>
                      <a:endParaRPr sz="2400" baseline="-20833">
                        <a:latin typeface="Nimbus Sans L"/>
                        <a:cs typeface="Nimbus Sans L"/>
                      </a:endParaRPr>
                    </a:p>
                  </a:txBody>
                  <a:tcPr marL="0" marR="0" marT="248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76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30" dirty="0">
                          <a:latin typeface="DejaVu Sans"/>
                          <a:cs typeface="DejaVu Sans"/>
                        </a:rPr>
                        <a:t>Unit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8740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spc="-175" dirty="0">
                          <a:latin typeface="DejaVu Sans"/>
                          <a:cs typeface="DejaVu Sans"/>
                        </a:rPr>
                        <a:t>mmol/l  </a:t>
                      </a:r>
                      <a:r>
                        <a:rPr sz="2000" dirty="0">
                          <a:latin typeface="DejaVu Sans"/>
                          <a:cs typeface="DejaVu Sans"/>
                        </a:rPr>
                        <a:t>(mg/dl)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0294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spc="-175" dirty="0">
                          <a:latin typeface="DejaVu Sans"/>
                          <a:cs typeface="DejaVu Sans"/>
                        </a:rPr>
                        <a:t>mmol/l  </a:t>
                      </a:r>
                      <a:r>
                        <a:rPr sz="2000" dirty="0">
                          <a:latin typeface="DejaVu Sans"/>
                          <a:cs typeface="DejaVu Sans"/>
                        </a:rPr>
                        <a:t>(mg/dl)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192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dirty="0">
                          <a:latin typeface="DejaVu Sans"/>
                          <a:cs typeface="DejaVu Sans"/>
                        </a:rPr>
                        <a:t>mmo</a:t>
                      </a:r>
                      <a:r>
                        <a:rPr sz="2000" spc="-5" dirty="0">
                          <a:latin typeface="DejaVu Sans"/>
                          <a:cs typeface="DejaVu Sans"/>
                        </a:rPr>
                        <a:t>l</a:t>
                      </a:r>
                      <a:r>
                        <a:rPr sz="2000" spc="-10" dirty="0">
                          <a:latin typeface="DejaVu Sans"/>
                          <a:cs typeface="DejaVu Sans"/>
                        </a:rPr>
                        <a:t>/m  </a:t>
                      </a:r>
                      <a:r>
                        <a:rPr sz="2000" spc="-114" dirty="0">
                          <a:latin typeface="DejaVu Sans"/>
                          <a:cs typeface="DejaVu Sans"/>
                        </a:rPr>
                        <a:t>ol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DejaVu Sans"/>
                          <a:cs typeface="DejaVu Sans"/>
                        </a:rPr>
                        <a:t>DCCT</a:t>
                      </a:r>
                      <a:r>
                        <a:rPr sz="2000" spc="-14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000" spc="-120" dirty="0">
                          <a:latin typeface="DejaVu Sans"/>
                          <a:cs typeface="DejaVu Sans"/>
                        </a:rPr>
                        <a:t>%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40" dirty="0">
                          <a:latin typeface="DejaVu Sans"/>
                          <a:cs typeface="DejaVu Sans"/>
                        </a:rPr>
                        <a:t>Normal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225" dirty="0">
                          <a:latin typeface="DejaVu Sans"/>
                          <a:cs typeface="DejaVu Sans"/>
                        </a:rPr>
                        <a:t>&lt;7.8</a:t>
                      </a:r>
                      <a:r>
                        <a:rPr sz="2000" spc="-13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000" spc="-204" dirty="0">
                          <a:latin typeface="DejaVu Sans"/>
                          <a:cs typeface="DejaVu Sans"/>
                        </a:rPr>
                        <a:t>(&lt;140)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225" dirty="0">
                          <a:latin typeface="DejaVu Sans"/>
                          <a:cs typeface="DejaVu Sans"/>
                        </a:rPr>
                        <a:t>&lt;6.1</a:t>
                      </a:r>
                      <a:r>
                        <a:rPr sz="2000" spc="-14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000" spc="-225" dirty="0">
                          <a:latin typeface="DejaVu Sans"/>
                          <a:cs typeface="DejaVu Sans"/>
                        </a:rPr>
                        <a:t>(&lt;110)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275" dirty="0">
                          <a:latin typeface="DejaVu Sans"/>
                          <a:cs typeface="DejaVu Sans"/>
                        </a:rPr>
                        <a:t>&lt;42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2000" spc="-225" dirty="0">
                          <a:latin typeface="DejaVu Sans"/>
                          <a:cs typeface="DejaVu Sans"/>
                        </a:rPr>
                        <a:t>&lt;6.0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b="1" dirty="0">
                          <a:latin typeface="Nimbus Sans L"/>
                          <a:cs typeface="Nimbus Sans L"/>
                        </a:rPr>
                        <a:t>Diabetes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Nimbus Sans L"/>
                          <a:cs typeface="Nimbus Sans L"/>
                        </a:rPr>
                        <a:t>mellitus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260" dirty="0">
                          <a:latin typeface="DejaVu Sans"/>
                          <a:cs typeface="DejaVu Sans"/>
                        </a:rPr>
                        <a:t>≥11.1</a:t>
                      </a:r>
                      <a:r>
                        <a:rPr sz="2000" spc="-12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000" spc="-220" dirty="0">
                          <a:latin typeface="DejaVu Sans"/>
                          <a:cs typeface="DejaVu Sans"/>
                        </a:rPr>
                        <a:t>(≥200)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245" dirty="0">
                          <a:latin typeface="DejaVu Sans"/>
                          <a:cs typeface="DejaVu Sans"/>
                        </a:rPr>
                        <a:t>≥7.0</a:t>
                      </a:r>
                      <a:r>
                        <a:rPr sz="2000" spc="-114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000" spc="-220" dirty="0">
                          <a:latin typeface="DejaVu Sans"/>
                          <a:cs typeface="DejaVu Sans"/>
                        </a:rPr>
                        <a:t>(≥126)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300" dirty="0">
                          <a:latin typeface="DejaVu Sans"/>
                          <a:cs typeface="DejaVu Sans"/>
                        </a:rPr>
                        <a:t>≥48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DejaVu Serif"/>
                        <a:cs typeface="DejaVu Serif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2000" spc="-245" dirty="0">
                          <a:latin typeface="DejaVu Sans"/>
                          <a:cs typeface="DejaVu Sans"/>
                        </a:rPr>
                        <a:t>≥6.5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2273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M</a:t>
            </a:r>
            <a:r>
              <a:rPr spc="-25" dirty="0"/>
              <a:t>ANAGEMENT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552266"/>
            <a:ext cx="5297170" cy="36537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b="1" spc="-5" dirty="0">
                <a:latin typeface="Nimbus Sans L"/>
                <a:cs typeface="Nimbus Sans L"/>
              </a:rPr>
              <a:t>Lifestyle</a:t>
            </a:r>
            <a:endParaRPr sz="2400">
              <a:latin typeface="Nimbus Sans L"/>
              <a:cs typeface="Nimbus Sans L"/>
            </a:endParaRPr>
          </a:p>
          <a:p>
            <a:pPr marL="652780" indent="-275590">
              <a:lnSpc>
                <a:spcPct val="100000"/>
              </a:lnSpc>
              <a:spcBef>
                <a:spcPts val="505"/>
              </a:spcBef>
              <a:buClr>
                <a:srgbClr val="FD8537"/>
              </a:buClr>
              <a:buSzPct val="78571"/>
              <a:buChar char=""/>
              <a:tabLst>
                <a:tab pos="652780" algn="l"/>
                <a:tab pos="653415" algn="l"/>
              </a:tabLst>
            </a:pPr>
            <a:r>
              <a:rPr sz="2100" spc="-105" dirty="0">
                <a:latin typeface="DejaVu Sans"/>
                <a:cs typeface="DejaVu Sans"/>
              </a:rPr>
              <a:t>Good</a:t>
            </a:r>
            <a:r>
              <a:rPr sz="2100" spc="-90" dirty="0">
                <a:latin typeface="DejaVu Sans"/>
                <a:cs typeface="DejaVu Sans"/>
              </a:rPr>
              <a:t> </a:t>
            </a:r>
            <a:r>
              <a:rPr sz="2100" spc="-170" dirty="0">
                <a:latin typeface="DejaVu Sans"/>
                <a:cs typeface="DejaVu Sans"/>
              </a:rPr>
              <a:t>nutrition</a:t>
            </a:r>
            <a:endParaRPr sz="21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05"/>
              </a:spcBef>
              <a:buClr>
                <a:srgbClr val="FD8537"/>
              </a:buClr>
              <a:buSzPct val="78571"/>
              <a:buChar char=""/>
              <a:tabLst>
                <a:tab pos="652780" algn="l"/>
                <a:tab pos="653415" algn="l"/>
              </a:tabLst>
            </a:pPr>
            <a:r>
              <a:rPr sz="2100" spc="-120" dirty="0">
                <a:latin typeface="DejaVu Sans"/>
                <a:cs typeface="DejaVu Sans"/>
              </a:rPr>
              <a:t>Regular</a:t>
            </a:r>
            <a:r>
              <a:rPr sz="2100" spc="-105" dirty="0">
                <a:latin typeface="DejaVu Sans"/>
                <a:cs typeface="DejaVu Sans"/>
              </a:rPr>
              <a:t> </a:t>
            </a:r>
            <a:r>
              <a:rPr sz="2100" spc="-130" dirty="0">
                <a:latin typeface="DejaVu Sans"/>
                <a:cs typeface="DejaVu Sans"/>
              </a:rPr>
              <a:t>exercise</a:t>
            </a:r>
            <a:endParaRPr sz="21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05"/>
              </a:spcBef>
              <a:buClr>
                <a:srgbClr val="FD8537"/>
              </a:buClr>
              <a:buSzPct val="78571"/>
              <a:buChar char=""/>
              <a:tabLst>
                <a:tab pos="652780" algn="l"/>
                <a:tab pos="653415" algn="l"/>
              </a:tabLst>
            </a:pPr>
            <a:r>
              <a:rPr sz="2100" spc="-150" dirty="0">
                <a:latin typeface="DejaVu Sans"/>
                <a:cs typeface="DejaVu Sans"/>
              </a:rPr>
              <a:t>Diet control </a:t>
            </a:r>
            <a:r>
              <a:rPr sz="2100" spc="-180" dirty="0">
                <a:latin typeface="DejaVu Sans"/>
                <a:cs typeface="DejaVu Sans"/>
              </a:rPr>
              <a:t>to </a:t>
            </a:r>
            <a:r>
              <a:rPr sz="2100" spc="-170" dirty="0">
                <a:latin typeface="DejaVu Sans"/>
                <a:cs typeface="DejaVu Sans"/>
              </a:rPr>
              <a:t>maintain </a:t>
            </a:r>
            <a:r>
              <a:rPr sz="2100" spc="-140" dirty="0">
                <a:latin typeface="DejaVu Sans"/>
                <a:cs typeface="DejaVu Sans"/>
              </a:rPr>
              <a:t>blood</a:t>
            </a:r>
            <a:r>
              <a:rPr sz="2100" spc="185" dirty="0">
                <a:latin typeface="DejaVu Sans"/>
                <a:cs typeface="DejaVu Sans"/>
              </a:rPr>
              <a:t> </a:t>
            </a:r>
            <a:r>
              <a:rPr sz="2100" spc="-125" dirty="0">
                <a:latin typeface="DejaVu Sans"/>
                <a:cs typeface="DejaVu Sans"/>
              </a:rPr>
              <a:t>pressure.</a:t>
            </a:r>
            <a:endParaRPr sz="21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b="1" dirty="0">
                <a:latin typeface="Nimbus Sans L"/>
                <a:cs typeface="Nimbus Sans L"/>
              </a:rPr>
              <a:t>Medications</a:t>
            </a:r>
            <a:endParaRPr sz="24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b="1" spc="-5" dirty="0">
                <a:latin typeface="Nimbus Sans L"/>
                <a:cs typeface="Nimbus Sans L"/>
              </a:rPr>
              <a:t>Surgery</a:t>
            </a:r>
            <a:endParaRPr sz="2400">
              <a:latin typeface="Nimbus Sans L"/>
              <a:cs typeface="Nimbus Sans L"/>
            </a:endParaRPr>
          </a:p>
          <a:p>
            <a:pPr marL="652780" indent="-275590">
              <a:lnSpc>
                <a:spcPct val="100000"/>
              </a:lnSpc>
              <a:spcBef>
                <a:spcPts val="505"/>
              </a:spcBef>
              <a:buClr>
                <a:srgbClr val="FD8537"/>
              </a:buClr>
              <a:buSzPct val="78571"/>
              <a:buChar char=""/>
              <a:tabLst>
                <a:tab pos="652780" algn="l"/>
                <a:tab pos="653415" algn="l"/>
              </a:tabLst>
            </a:pPr>
            <a:r>
              <a:rPr sz="2100" u="heavy" spc="-9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P</a:t>
            </a:r>
            <a:r>
              <a:rPr sz="2100" u="heavy" spc="-9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ancreas</a:t>
            </a:r>
            <a:r>
              <a:rPr sz="2100" u="heavy" spc="-11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 </a:t>
            </a:r>
            <a:r>
              <a:rPr sz="21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transplant</a:t>
            </a:r>
            <a:endParaRPr sz="21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05"/>
              </a:spcBef>
              <a:buClr>
                <a:srgbClr val="FD8537"/>
              </a:buClr>
              <a:buSzPct val="78571"/>
              <a:buChar char=""/>
              <a:tabLst>
                <a:tab pos="652780" algn="l"/>
                <a:tab pos="653415" algn="l"/>
              </a:tabLst>
            </a:pPr>
            <a:r>
              <a:rPr sz="2100" u="heavy" spc="-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kidney</a:t>
            </a:r>
            <a:r>
              <a:rPr sz="2100" u="heavy" spc="-11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 </a:t>
            </a:r>
            <a:r>
              <a:rPr sz="2100" u="heavy" spc="-15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2"/>
              </a:rPr>
              <a:t>transplantation</a:t>
            </a:r>
            <a:endParaRPr sz="2100">
              <a:latin typeface="DejaVu Sans"/>
              <a:cs typeface="DejaVu Sans"/>
            </a:endParaRPr>
          </a:p>
          <a:p>
            <a:pPr marL="652780" indent="-275590">
              <a:lnSpc>
                <a:spcPct val="100000"/>
              </a:lnSpc>
              <a:spcBef>
                <a:spcPts val="500"/>
              </a:spcBef>
              <a:buClr>
                <a:srgbClr val="FD8537"/>
              </a:buClr>
              <a:buSzPct val="78571"/>
              <a:buChar char=""/>
              <a:tabLst>
                <a:tab pos="652780" algn="l"/>
                <a:tab pos="653415" algn="l"/>
              </a:tabLst>
            </a:pPr>
            <a:r>
              <a:rPr sz="2100" u="heavy" spc="-1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Weight </a:t>
            </a:r>
            <a:r>
              <a:rPr sz="2100" u="heavy" spc="-8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loss</a:t>
            </a:r>
            <a:r>
              <a:rPr sz="2100" u="heavy" spc="-2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 </a:t>
            </a:r>
            <a:r>
              <a:rPr sz="2100" u="heavy" spc="-15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4"/>
              </a:rPr>
              <a:t>surgery</a:t>
            </a:r>
            <a:endParaRPr sz="21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9365"/>
            <a:ext cx="2265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5" dirty="0"/>
              <a:t>R</a:t>
            </a:r>
            <a:r>
              <a:rPr spc="35" dirty="0"/>
              <a:t>EFERENCES</a:t>
            </a:r>
            <a:r>
              <a:rPr sz="3000" spc="35" dirty="0"/>
              <a:t>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142480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32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30" dirty="0">
                <a:latin typeface="DejaVu Sans"/>
                <a:cs typeface="DejaVu Sans"/>
              </a:rPr>
              <a:t>Harsh </a:t>
            </a:r>
            <a:r>
              <a:rPr sz="2400" spc="-145" dirty="0">
                <a:latin typeface="DejaVu Sans"/>
                <a:cs typeface="DejaVu Sans"/>
              </a:rPr>
              <a:t>Mohan </a:t>
            </a:r>
            <a:r>
              <a:rPr sz="2400" spc="-70" dirty="0">
                <a:latin typeface="DejaVu Sans"/>
                <a:cs typeface="DejaVu Sans"/>
              </a:rPr>
              <a:t>- </a:t>
            </a:r>
            <a:r>
              <a:rPr sz="2400" spc="-195" dirty="0">
                <a:latin typeface="DejaVu Sans"/>
                <a:cs typeface="DejaVu Sans"/>
              </a:rPr>
              <a:t>Textbook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40" dirty="0">
                <a:latin typeface="DejaVu Sans"/>
                <a:cs typeface="DejaVu Sans"/>
              </a:rPr>
              <a:t>Pathology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35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45" dirty="0">
                <a:latin typeface="DejaVu Sans"/>
                <a:cs typeface="DejaVu Sans"/>
              </a:rPr>
              <a:t>A </a:t>
            </a:r>
            <a:r>
              <a:rPr sz="2400" spc="-130" dirty="0">
                <a:latin typeface="DejaVu Sans"/>
                <a:cs typeface="DejaVu Sans"/>
              </a:rPr>
              <a:t>Book </a:t>
            </a:r>
            <a:r>
              <a:rPr sz="2400" spc="-100" dirty="0">
                <a:latin typeface="DejaVu Sans"/>
                <a:cs typeface="DejaVu Sans"/>
              </a:rPr>
              <a:t>Of </a:t>
            </a:r>
            <a:r>
              <a:rPr sz="2400" spc="-120" dirty="0">
                <a:latin typeface="DejaVu Sans"/>
                <a:cs typeface="DejaVu Sans"/>
              </a:rPr>
              <a:t>Clinical </a:t>
            </a:r>
            <a:r>
              <a:rPr sz="2400" spc="-160" dirty="0">
                <a:latin typeface="DejaVu Sans"/>
                <a:cs typeface="DejaVu Sans"/>
              </a:rPr>
              <a:t>Biochemistry-</a:t>
            </a:r>
            <a:endParaRPr sz="2400">
              <a:latin typeface="DejaVu Sans"/>
              <a:cs typeface="DejaVu Sans"/>
            </a:endParaRPr>
          </a:p>
          <a:p>
            <a:pPr marL="286385">
              <a:lnSpc>
                <a:spcPct val="100000"/>
              </a:lnSpc>
              <a:tabLst>
                <a:tab pos="3897629" algn="l"/>
              </a:tabLst>
            </a:pPr>
            <a:r>
              <a:rPr sz="2400" spc="45" dirty="0">
                <a:latin typeface="DejaVu Sans"/>
                <a:cs typeface="DejaVu Sans"/>
              </a:rPr>
              <a:t>Jay </a:t>
            </a:r>
            <a:r>
              <a:rPr sz="2400" spc="-165" dirty="0">
                <a:latin typeface="DejaVu Sans"/>
                <a:cs typeface="DejaVu Sans"/>
              </a:rPr>
              <a:t>pee</a:t>
            </a:r>
            <a:r>
              <a:rPr sz="2400" spc="-210" dirty="0">
                <a:latin typeface="DejaVu Sans"/>
                <a:cs typeface="DejaVu Sans"/>
              </a:rPr>
              <a:t> </a:t>
            </a:r>
            <a:r>
              <a:rPr sz="2400" spc="-155" dirty="0">
                <a:latin typeface="DejaVu Sans"/>
                <a:cs typeface="DejaVu Sans"/>
              </a:rPr>
              <a:t>Brothers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Medical	</a:t>
            </a:r>
            <a:r>
              <a:rPr sz="2400" spc="-114" dirty="0">
                <a:latin typeface="DejaVu Sans"/>
                <a:cs typeface="DejaVu Sans"/>
              </a:rPr>
              <a:t>Publishers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27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10" dirty="0">
                <a:latin typeface="DejaVu Sans"/>
                <a:cs typeface="DejaVu Sans"/>
              </a:rPr>
              <a:t>Essentials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35" dirty="0">
                <a:latin typeface="DejaVu Sans"/>
                <a:cs typeface="DejaVu Sans"/>
              </a:rPr>
              <a:t>Medical </a:t>
            </a:r>
            <a:r>
              <a:rPr sz="2400" spc="-130" dirty="0">
                <a:latin typeface="DejaVu Sans"/>
                <a:cs typeface="DejaVu Sans"/>
              </a:rPr>
              <a:t>Physiology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27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70" dirty="0">
                <a:latin typeface="DejaVu Sans"/>
                <a:cs typeface="DejaVu Sans"/>
              </a:rPr>
              <a:t>K.D. </a:t>
            </a:r>
            <a:r>
              <a:rPr sz="2400" spc="-170" dirty="0">
                <a:latin typeface="DejaVu Sans"/>
                <a:cs typeface="DejaVu Sans"/>
              </a:rPr>
              <a:t>Tripathi </a:t>
            </a:r>
            <a:r>
              <a:rPr sz="2400" spc="-70" dirty="0">
                <a:latin typeface="DejaVu Sans"/>
                <a:cs typeface="DejaVu Sans"/>
              </a:rPr>
              <a:t>- </a:t>
            </a:r>
            <a:r>
              <a:rPr sz="2400" spc="-110" dirty="0">
                <a:latin typeface="DejaVu Sans"/>
                <a:cs typeface="DejaVu Sans"/>
              </a:rPr>
              <a:t>Essentials </a:t>
            </a:r>
            <a:r>
              <a:rPr sz="2400" spc="-160" dirty="0">
                <a:latin typeface="DejaVu Sans"/>
                <a:cs typeface="DejaVu Sans"/>
              </a:rPr>
              <a:t>of </a:t>
            </a:r>
            <a:r>
              <a:rPr sz="2400" spc="-135" dirty="0">
                <a:latin typeface="DejaVu Sans"/>
                <a:cs typeface="DejaVu Sans"/>
              </a:rPr>
              <a:t>Medical </a:t>
            </a:r>
            <a:r>
              <a:rPr sz="2400" spc="-229" dirty="0">
                <a:latin typeface="DejaVu Sans"/>
                <a:cs typeface="DejaVu Sans"/>
              </a:rPr>
              <a:t>Pharmacology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650" spc="840" dirty="0">
                <a:solidFill>
                  <a:srgbClr val="FD8537"/>
                </a:solidFill>
                <a:latin typeface="DejaVu Sans"/>
                <a:cs typeface="DejaVu Sans"/>
              </a:rPr>
              <a:t></a:t>
            </a:r>
            <a:r>
              <a:rPr sz="1650" spc="130" dirty="0">
                <a:solidFill>
                  <a:srgbClr val="FD8537"/>
                </a:solidFill>
                <a:latin typeface="DejaVu Sans"/>
                <a:cs typeface="DejaVu Sans"/>
              </a:rPr>
              <a:t> </a:t>
            </a:r>
            <a:r>
              <a:rPr sz="2400" spc="-180" dirty="0">
                <a:latin typeface="DejaVu Sans"/>
                <a:cs typeface="DejaVu Sans"/>
              </a:rPr>
              <a:t>Internet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180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5971"/>
            <a:ext cx="2019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spc="955" dirty="0">
                <a:solidFill>
                  <a:srgbClr val="FD8537"/>
                </a:solidFill>
                <a:hlinkClick r:id="rId2"/>
              </a:rPr>
              <a:t></a:t>
            </a:r>
            <a:r>
              <a:rPr sz="1950" spc="-55" dirty="0">
                <a:solidFill>
                  <a:srgbClr val="FD8537"/>
                </a:solidFill>
                <a:hlinkClick r:id="rId2"/>
              </a:rPr>
              <a:t> </a:t>
            </a:r>
            <a:r>
              <a:rPr sz="2800" u="heavy" spc="-204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hlinkClick r:id="rId2"/>
              </a:rPr>
              <a:t>Type </a:t>
            </a:r>
            <a:r>
              <a:rPr sz="2800" u="heavy" spc="-229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hlinkClick r:id="rId2"/>
              </a:rPr>
              <a:t>1 </a:t>
            </a:r>
            <a:r>
              <a:rPr sz="2800" u="heavy" spc="-67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hlinkClick r:id="rId2"/>
              </a:rPr>
              <a:t>DM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48944" y="677926"/>
            <a:ext cx="7610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74320" algn="l"/>
              </a:tabLst>
            </a:pPr>
            <a:r>
              <a:rPr sz="1900" spc="-130" dirty="0">
                <a:solidFill>
                  <a:srgbClr val="FD8537"/>
                </a:solidFill>
                <a:latin typeface="DejaVu Sans"/>
                <a:cs typeface="DejaVu Sans"/>
              </a:rPr>
              <a:t>	</a:t>
            </a:r>
            <a:r>
              <a:rPr sz="2400" spc="-114" dirty="0">
                <a:latin typeface="DejaVu Sans"/>
                <a:cs typeface="DejaVu Sans"/>
              </a:rPr>
              <a:t>Results </a:t>
            </a:r>
            <a:r>
              <a:rPr sz="2400" spc="-210" dirty="0">
                <a:latin typeface="DejaVu Sans"/>
                <a:cs typeface="DejaVu Sans"/>
              </a:rPr>
              <a:t>from </a:t>
            </a:r>
            <a:r>
              <a:rPr sz="2400" spc="-204" dirty="0">
                <a:latin typeface="DejaVu Sans"/>
                <a:cs typeface="DejaVu Sans"/>
              </a:rPr>
              <a:t>the </a:t>
            </a:r>
            <a:r>
              <a:rPr sz="2400" spc="-145" dirty="0">
                <a:latin typeface="DejaVu Sans"/>
                <a:cs typeface="DejaVu Sans"/>
              </a:rPr>
              <a:t>pancreas's </a:t>
            </a:r>
            <a:r>
              <a:rPr sz="2400" spc="-160" dirty="0">
                <a:latin typeface="DejaVu Sans"/>
                <a:cs typeface="DejaVu Sans"/>
              </a:rPr>
              <a:t>failure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70" dirty="0">
                <a:latin typeface="DejaVu Sans"/>
                <a:cs typeface="DejaVu Sans"/>
              </a:rPr>
              <a:t>produce</a:t>
            </a:r>
            <a:r>
              <a:rPr sz="2400" spc="-165" dirty="0">
                <a:latin typeface="DejaVu Sans"/>
                <a:cs typeface="DejaVu Sans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enough</a:t>
            </a:r>
            <a:endParaRPr sz="2400">
              <a:latin typeface="DejaVu Sans"/>
              <a:cs typeface="DejaVu Sans"/>
            </a:endParaRPr>
          </a:p>
          <a:p>
            <a:pPr marL="274955" algn="ctr">
              <a:lnSpc>
                <a:spcPct val="100000"/>
              </a:lnSpc>
            </a:pPr>
            <a:r>
              <a:rPr sz="2400" spc="-145" dirty="0">
                <a:latin typeface="DejaVu Sans"/>
                <a:cs typeface="DejaVu Sans"/>
              </a:rPr>
              <a:t>insulin.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0302" y="4555617"/>
            <a:ext cx="677862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00" spc="-130" dirty="0">
                <a:solidFill>
                  <a:srgbClr val="FD8537"/>
                </a:solidFill>
                <a:latin typeface="DejaVu Sans"/>
                <a:cs typeface="DejaVu Sans"/>
              </a:rPr>
              <a:t>		</a:t>
            </a:r>
            <a:r>
              <a:rPr sz="2400" spc="-100" dirty="0">
                <a:latin typeface="DejaVu Sans"/>
                <a:cs typeface="DejaVu Sans"/>
              </a:rPr>
              <a:t>This </a:t>
            </a:r>
            <a:r>
              <a:rPr sz="2400" spc="-210" dirty="0">
                <a:latin typeface="DejaVu Sans"/>
                <a:cs typeface="DejaVu Sans"/>
              </a:rPr>
              <a:t>form </a:t>
            </a:r>
            <a:r>
              <a:rPr sz="2400" spc="-145" dirty="0">
                <a:latin typeface="DejaVu Sans"/>
                <a:cs typeface="DejaVu Sans"/>
              </a:rPr>
              <a:t>was </a:t>
            </a:r>
            <a:r>
              <a:rPr sz="2400" spc="-165" dirty="0">
                <a:latin typeface="DejaVu Sans"/>
                <a:cs typeface="DejaVu Sans"/>
              </a:rPr>
              <a:t>previously </a:t>
            </a:r>
            <a:r>
              <a:rPr sz="2400" spc="-170" dirty="0">
                <a:latin typeface="DejaVu Sans"/>
                <a:cs typeface="DejaVu Sans"/>
              </a:rPr>
              <a:t>referred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95" dirty="0">
                <a:latin typeface="DejaVu Sans"/>
                <a:cs typeface="DejaVu Sans"/>
              </a:rPr>
              <a:t>as </a:t>
            </a:r>
            <a:r>
              <a:rPr sz="2400" spc="-150" dirty="0">
                <a:latin typeface="DejaVu Sans"/>
                <a:cs typeface="DejaVu Sans"/>
              </a:rPr>
              <a:t>"insulin-  </a:t>
            </a:r>
            <a:r>
              <a:rPr sz="2400" spc="-190" dirty="0">
                <a:latin typeface="DejaVu Sans"/>
                <a:cs typeface="DejaVu Sans"/>
              </a:rPr>
              <a:t>dependent </a:t>
            </a:r>
            <a:r>
              <a:rPr sz="2400" spc="-165" dirty="0">
                <a:latin typeface="DejaVu Sans"/>
                <a:cs typeface="DejaVu Sans"/>
              </a:rPr>
              <a:t>diabetes </a:t>
            </a:r>
            <a:r>
              <a:rPr sz="2400" spc="-190" dirty="0">
                <a:latin typeface="DejaVu Sans"/>
                <a:cs typeface="DejaVu Sans"/>
              </a:rPr>
              <a:t>mellitus" </a:t>
            </a:r>
            <a:r>
              <a:rPr sz="2400" spc="-105" dirty="0">
                <a:latin typeface="DejaVu Sans"/>
                <a:cs typeface="DejaVu Sans"/>
              </a:rPr>
              <a:t>(IDDM) </a:t>
            </a:r>
            <a:r>
              <a:rPr sz="2400" spc="-165" dirty="0">
                <a:latin typeface="DejaVu Sans"/>
                <a:cs typeface="DejaVu Sans"/>
              </a:rPr>
              <a:t>or</a:t>
            </a:r>
            <a:r>
              <a:rPr sz="2400" spc="265" dirty="0">
                <a:latin typeface="DejaVu Sans"/>
                <a:cs typeface="DejaVu Sans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"juvenile</a:t>
            </a:r>
            <a:endParaRPr sz="2400">
              <a:latin typeface="DejaVu Sans"/>
              <a:cs typeface="DejaVu Sans"/>
            </a:endParaRPr>
          </a:p>
          <a:p>
            <a:pPr marL="2818765">
              <a:lnSpc>
                <a:spcPct val="100000"/>
              </a:lnSpc>
            </a:pPr>
            <a:r>
              <a:rPr sz="2400" spc="-165" dirty="0">
                <a:latin typeface="DejaVu Sans"/>
                <a:cs typeface="DejaVu Sans"/>
              </a:rPr>
              <a:t>diabetes".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DejaVu Sans"/>
              <a:cs typeface="DejaVu Sans"/>
            </a:endParaRPr>
          </a:p>
          <a:p>
            <a:pPr marR="62230" algn="ctr">
              <a:lnSpc>
                <a:spcPct val="100000"/>
              </a:lnSpc>
              <a:tabLst>
                <a:tab pos="273685" algn="l"/>
              </a:tabLst>
            </a:pPr>
            <a:r>
              <a:rPr sz="1900" spc="-130" dirty="0">
                <a:solidFill>
                  <a:srgbClr val="FD8537"/>
                </a:solidFill>
                <a:latin typeface="DejaVu Sans"/>
                <a:cs typeface="DejaVu Sans"/>
              </a:rPr>
              <a:t>	</a:t>
            </a:r>
            <a:r>
              <a:rPr sz="2400" spc="-110" dirty="0">
                <a:latin typeface="DejaVu Sans"/>
                <a:cs typeface="DejaVu Sans"/>
              </a:rPr>
              <a:t>The </a:t>
            </a:r>
            <a:r>
              <a:rPr sz="2400" spc="-130" dirty="0">
                <a:latin typeface="DejaVu Sans"/>
                <a:cs typeface="DejaVu Sans"/>
              </a:rPr>
              <a:t>cause </a:t>
            </a:r>
            <a:r>
              <a:rPr sz="2400" spc="-95" dirty="0">
                <a:latin typeface="DejaVu Sans"/>
                <a:cs typeface="DejaVu Sans"/>
              </a:rPr>
              <a:t>is</a:t>
            </a:r>
            <a:r>
              <a:rPr sz="2400" spc="-60" dirty="0">
                <a:latin typeface="DejaVu Sans"/>
                <a:cs typeface="DejaVu Sans"/>
              </a:rPr>
              <a:t> </a:t>
            </a:r>
            <a:r>
              <a:rPr sz="2400" spc="-180" dirty="0">
                <a:latin typeface="DejaVu Sans"/>
                <a:cs typeface="DejaVu Sans"/>
              </a:rPr>
              <a:t>unknown.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5400" y="1555953"/>
            <a:ext cx="3150107" cy="2939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1600200"/>
            <a:ext cx="4024221" cy="28537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2011"/>
            <a:ext cx="7814945" cy="12312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950" spc="950" dirty="0">
                <a:solidFill>
                  <a:srgbClr val="FD8537"/>
                </a:solidFill>
                <a:hlinkClick r:id="rId2"/>
              </a:rPr>
              <a:t></a:t>
            </a:r>
            <a:r>
              <a:rPr sz="1950" spc="5" dirty="0">
                <a:solidFill>
                  <a:srgbClr val="FD8537"/>
                </a:solidFill>
                <a:hlinkClick r:id="rId2"/>
              </a:rPr>
              <a:t> </a:t>
            </a:r>
            <a:r>
              <a:rPr sz="2800" u="heavy" spc="-204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hlinkClick r:id="rId2"/>
              </a:rPr>
              <a:t>Type </a:t>
            </a:r>
            <a:r>
              <a:rPr sz="2800" u="heavy" spc="-229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hlinkClick r:id="rId2"/>
              </a:rPr>
              <a:t>2 </a:t>
            </a:r>
            <a:r>
              <a:rPr sz="2800" u="heavy" spc="-114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hlinkClick r:id="rId2"/>
              </a:rPr>
              <a:t>DM</a:t>
            </a:r>
            <a:endParaRPr sz="2800"/>
          </a:p>
          <a:p>
            <a:pPr marL="1818639" marR="5080" indent="-1106805">
              <a:lnSpc>
                <a:spcPts val="2590"/>
              </a:lnSpc>
              <a:spcBef>
                <a:spcPts val="635"/>
              </a:spcBef>
            </a:pPr>
            <a:r>
              <a:rPr sz="1900" spc="950" dirty="0">
                <a:solidFill>
                  <a:srgbClr val="FD8537"/>
                </a:solidFill>
              </a:rPr>
              <a:t></a:t>
            </a:r>
            <a:r>
              <a:rPr sz="1900" spc="370" dirty="0">
                <a:solidFill>
                  <a:srgbClr val="FD8537"/>
                </a:solidFill>
              </a:rPr>
              <a:t> </a:t>
            </a:r>
            <a:r>
              <a:rPr spc="-130" dirty="0">
                <a:solidFill>
                  <a:srgbClr val="000000"/>
                </a:solidFill>
              </a:rPr>
              <a:t>Begins </a:t>
            </a:r>
            <a:r>
              <a:rPr spc="-210" dirty="0">
                <a:solidFill>
                  <a:srgbClr val="000000"/>
                </a:solidFill>
              </a:rPr>
              <a:t>with</a:t>
            </a:r>
            <a:r>
              <a:rPr spc="-210" dirty="0">
                <a:solidFill>
                  <a:srgbClr val="D2601C"/>
                </a:solidFill>
              </a:rPr>
              <a:t> </a:t>
            </a:r>
            <a:r>
              <a:rPr u="heavy" spc="-15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hlinkClick r:id="rId3"/>
              </a:rPr>
              <a:t>insulin </a:t>
            </a:r>
            <a:r>
              <a:rPr u="heavy" spc="-1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hlinkClick r:id="rId3"/>
              </a:rPr>
              <a:t>resistance</a:t>
            </a:r>
            <a:r>
              <a:rPr spc="-140" dirty="0">
                <a:solidFill>
                  <a:srgbClr val="000000"/>
                </a:solidFill>
              </a:rPr>
              <a:t>, a </a:t>
            </a:r>
            <a:r>
              <a:rPr spc="-170" dirty="0">
                <a:solidFill>
                  <a:srgbClr val="000000"/>
                </a:solidFill>
              </a:rPr>
              <a:t>condition </a:t>
            </a:r>
            <a:r>
              <a:rPr spc="-165" dirty="0">
                <a:solidFill>
                  <a:srgbClr val="000000"/>
                </a:solidFill>
              </a:rPr>
              <a:t>in </a:t>
            </a:r>
            <a:r>
              <a:rPr spc="-405" dirty="0">
                <a:solidFill>
                  <a:srgbClr val="000000"/>
                </a:solidFill>
              </a:rPr>
              <a:t>which  </a:t>
            </a:r>
            <a:r>
              <a:rPr spc="-120" dirty="0">
                <a:solidFill>
                  <a:srgbClr val="000000"/>
                </a:solidFill>
              </a:rPr>
              <a:t>cells </a:t>
            </a:r>
            <a:r>
              <a:rPr spc="-150" dirty="0">
                <a:solidFill>
                  <a:srgbClr val="000000"/>
                </a:solidFill>
              </a:rPr>
              <a:t>fail </a:t>
            </a:r>
            <a:r>
              <a:rPr spc="-204" dirty="0">
                <a:solidFill>
                  <a:srgbClr val="000000"/>
                </a:solidFill>
              </a:rPr>
              <a:t>to </a:t>
            </a:r>
            <a:r>
              <a:rPr spc="-160" dirty="0">
                <a:solidFill>
                  <a:srgbClr val="000000"/>
                </a:solidFill>
              </a:rPr>
              <a:t>respond </a:t>
            </a:r>
            <a:r>
              <a:rPr spc="-204" dirty="0">
                <a:solidFill>
                  <a:srgbClr val="000000"/>
                </a:solidFill>
              </a:rPr>
              <a:t>to </a:t>
            </a:r>
            <a:r>
              <a:rPr spc="-150" dirty="0">
                <a:solidFill>
                  <a:srgbClr val="000000"/>
                </a:solidFill>
              </a:rPr>
              <a:t>insulin</a:t>
            </a:r>
            <a:r>
              <a:rPr spc="305" dirty="0">
                <a:solidFill>
                  <a:srgbClr val="000000"/>
                </a:solidFill>
              </a:rPr>
              <a:t> </a:t>
            </a:r>
            <a:r>
              <a:rPr spc="-185" dirty="0">
                <a:solidFill>
                  <a:srgbClr val="000000"/>
                </a:solidFill>
              </a:rPr>
              <a:t>properly.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802640" y="4741545"/>
            <a:ext cx="7461250" cy="17818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5580" marR="5080" indent="-149860">
              <a:lnSpc>
                <a:spcPts val="2590"/>
              </a:lnSpc>
              <a:spcBef>
                <a:spcPts val="425"/>
              </a:spcBef>
              <a:buClr>
                <a:srgbClr val="FD8537"/>
              </a:buClr>
              <a:buSzPct val="79166"/>
              <a:buChar char=""/>
              <a:tabLst>
                <a:tab pos="321310" algn="l"/>
              </a:tabLst>
            </a:pPr>
            <a:r>
              <a:rPr sz="2400" spc="-100" dirty="0">
                <a:latin typeface="DejaVu Sans"/>
                <a:cs typeface="DejaVu Sans"/>
              </a:rPr>
              <a:t>This </a:t>
            </a:r>
            <a:r>
              <a:rPr sz="2400" spc="-210" dirty="0">
                <a:latin typeface="DejaVu Sans"/>
                <a:cs typeface="DejaVu Sans"/>
              </a:rPr>
              <a:t>form </a:t>
            </a:r>
            <a:r>
              <a:rPr sz="2400" spc="-145" dirty="0">
                <a:latin typeface="DejaVu Sans"/>
                <a:cs typeface="DejaVu Sans"/>
              </a:rPr>
              <a:t>was </a:t>
            </a:r>
            <a:r>
              <a:rPr sz="2400" spc="-165" dirty="0">
                <a:latin typeface="DejaVu Sans"/>
                <a:cs typeface="DejaVu Sans"/>
              </a:rPr>
              <a:t>previously </a:t>
            </a:r>
            <a:r>
              <a:rPr sz="2400" spc="-170" dirty="0">
                <a:latin typeface="DejaVu Sans"/>
                <a:cs typeface="DejaVu Sans"/>
              </a:rPr>
              <a:t>referred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95" dirty="0">
                <a:latin typeface="DejaVu Sans"/>
                <a:cs typeface="DejaVu Sans"/>
              </a:rPr>
              <a:t>as </a:t>
            </a:r>
            <a:r>
              <a:rPr sz="2400" spc="-190" dirty="0">
                <a:latin typeface="DejaVu Sans"/>
                <a:cs typeface="DejaVu Sans"/>
              </a:rPr>
              <a:t>"non </a:t>
            </a:r>
            <a:r>
              <a:rPr sz="2400" spc="-160" dirty="0">
                <a:latin typeface="DejaVu Sans"/>
                <a:cs typeface="DejaVu Sans"/>
              </a:rPr>
              <a:t>insulin-  </a:t>
            </a:r>
            <a:r>
              <a:rPr sz="2400" spc="-190" dirty="0">
                <a:latin typeface="DejaVu Sans"/>
                <a:cs typeface="DejaVu Sans"/>
              </a:rPr>
              <a:t>dependent </a:t>
            </a:r>
            <a:r>
              <a:rPr sz="2400" spc="-165" dirty="0">
                <a:latin typeface="DejaVu Sans"/>
                <a:cs typeface="DejaVu Sans"/>
              </a:rPr>
              <a:t>diabetes </a:t>
            </a:r>
            <a:r>
              <a:rPr sz="2400" spc="-190" dirty="0">
                <a:latin typeface="DejaVu Sans"/>
                <a:cs typeface="DejaVu Sans"/>
              </a:rPr>
              <a:t>mellitus" </a:t>
            </a:r>
            <a:r>
              <a:rPr sz="2400" spc="-100" dirty="0">
                <a:latin typeface="DejaVu Sans"/>
                <a:cs typeface="DejaVu Sans"/>
              </a:rPr>
              <a:t>(NIDDM) </a:t>
            </a:r>
            <a:r>
              <a:rPr sz="2400" spc="-165" dirty="0">
                <a:latin typeface="DejaVu Sans"/>
                <a:cs typeface="DejaVu Sans"/>
              </a:rPr>
              <a:t>or</a:t>
            </a:r>
            <a:r>
              <a:rPr sz="2400" spc="280" dirty="0">
                <a:latin typeface="DejaVu Sans"/>
                <a:cs typeface="DejaVu Sans"/>
              </a:rPr>
              <a:t> </a:t>
            </a:r>
            <a:r>
              <a:rPr sz="2400" spc="-170" dirty="0">
                <a:latin typeface="DejaVu Sans"/>
                <a:cs typeface="DejaVu Sans"/>
              </a:rPr>
              <a:t>"adult-onset</a:t>
            </a:r>
            <a:endParaRPr sz="2400">
              <a:latin typeface="DejaVu Sans"/>
              <a:cs typeface="DejaVu Sans"/>
            </a:endParaRPr>
          </a:p>
          <a:p>
            <a:pPr marL="3149600">
              <a:lnSpc>
                <a:spcPts val="2560"/>
              </a:lnSpc>
            </a:pPr>
            <a:r>
              <a:rPr sz="2400" spc="-165" dirty="0">
                <a:latin typeface="DejaVu Sans"/>
                <a:cs typeface="DejaVu Sans"/>
              </a:rPr>
              <a:t>diabetes".</a:t>
            </a:r>
            <a:endParaRPr sz="2400">
              <a:latin typeface="DejaVu Sans"/>
              <a:cs typeface="DejaVu Sans"/>
            </a:endParaRPr>
          </a:p>
          <a:p>
            <a:pPr marL="287020" indent="-274955">
              <a:lnSpc>
                <a:spcPts val="2735"/>
              </a:lnSpc>
              <a:spcBef>
                <a:spcPts val="290"/>
              </a:spcBef>
              <a:buClr>
                <a:srgbClr val="FD8537"/>
              </a:buClr>
              <a:buSzPct val="79166"/>
              <a:buChar char=""/>
              <a:tabLst>
                <a:tab pos="287655" algn="l"/>
              </a:tabLst>
            </a:pPr>
            <a:r>
              <a:rPr sz="2400" spc="-110" dirty="0">
                <a:latin typeface="DejaVu Sans"/>
                <a:cs typeface="DejaVu Sans"/>
              </a:rPr>
              <a:t>The </a:t>
            </a:r>
            <a:r>
              <a:rPr sz="2400" spc="-200" dirty="0">
                <a:latin typeface="DejaVu Sans"/>
                <a:cs typeface="DejaVu Sans"/>
              </a:rPr>
              <a:t>primary </a:t>
            </a:r>
            <a:r>
              <a:rPr sz="2400" spc="-130" dirty="0">
                <a:latin typeface="DejaVu Sans"/>
                <a:cs typeface="DejaVu Sans"/>
              </a:rPr>
              <a:t>cause </a:t>
            </a:r>
            <a:r>
              <a:rPr sz="2400" spc="-95" dirty="0">
                <a:latin typeface="DejaVu Sans"/>
                <a:cs typeface="DejaVu Sans"/>
              </a:rPr>
              <a:t>is </a:t>
            </a:r>
            <a:r>
              <a:rPr sz="2400" spc="-140" dirty="0">
                <a:latin typeface="DejaVu Sans"/>
                <a:cs typeface="DejaVu Sans"/>
              </a:rPr>
              <a:t>excessive </a:t>
            </a:r>
            <a:r>
              <a:rPr sz="2400" spc="-190" dirty="0">
                <a:latin typeface="DejaVu Sans"/>
                <a:cs typeface="DejaVu Sans"/>
              </a:rPr>
              <a:t>body </a:t>
            </a:r>
            <a:r>
              <a:rPr sz="2400" spc="-195" dirty="0">
                <a:latin typeface="DejaVu Sans"/>
                <a:cs typeface="DejaVu Sans"/>
              </a:rPr>
              <a:t>weight </a:t>
            </a:r>
            <a:r>
              <a:rPr sz="2400" spc="-175" dirty="0">
                <a:latin typeface="DejaVu Sans"/>
                <a:cs typeface="DejaVu Sans"/>
              </a:rPr>
              <a:t>and</a:t>
            </a:r>
            <a:r>
              <a:rPr sz="2400" spc="310" dirty="0">
                <a:latin typeface="DejaVu Sans"/>
                <a:cs typeface="DejaVu Sans"/>
              </a:rPr>
              <a:t> </a:t>
            </a:r>
            <a:r>
              <a:rPr sz="2400" spc="-305" dirty="0">
                <a:latin typeface="DejaVu Sans"/>
                <a:cs typeface="DejaVu Sans"/>
              </a:rPr>
              <a:t>not</a:t>
            </a:r>
            <a:endParaRPr sz="2400">
              <a:latin typeface="DejaVu Sans"/>
              <a:cs typeface="DejaVu Sans"/>
            </a:endParaRPr>
          </a:p>
          <a:p>
            <a:pPr marL="2661920">
              <a:lnSpc>
                <a:spcPts val="2735"/>
              </a:lnSpc>
            </a:pPr>
            <a:r>
              <a:rPr sz="2400" spc="-175" dirty="0">
                <a:latin typeface="DejaVu Sans"/>
                <a:cs typeface="DejaVu Sans"/>
              </a:rPr>
              <a:t>enough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140" dirty="0">
                <a:latin typeface="DejaVu Sans"/>
                <a:cs typeface="DejaVu Sans"/>
              </a:rPr>
              <a:t>exercise.</a:t>
            </a:r>
            <a:endParaRPr sz="2400">
              <a:latin typeface="DejaVu Sans"/>
              <a:cs typeface="DejaVu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28800" y="1447800"/>
            <a:ext cx="5715000" cy="3214370"/>
            <a:chOff x="1828800" y="1447800"/>
            <a:chExt cx="5715000" cy="3214370"/>
          </a:xfrm>
        </p:grpSpPr>
        <p:sp>
          <p:nvSpPr>
            <p:cNvPr id="5" name="object 5"/>
            <p:cNvSpPr/>
            <p:nvPr/>
          </p:nvSpPr>
          <p:spPr>
            <a:xfrm>
              <a:off x="1828800" y="1447800"/>
              <a:ext cx="5715000" cy="3214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4519" y="1569720"/>
              <a:ext cx="1339595" cy="396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1256" y="1616837"/>
              <a:ext cx="1246505" cy="301625"/>
            </a:xfrm>
            <a:custGeom>
              <a:avLst/>
              <a:gdLst/>
              <a:ahLst/>
              <a:cxnLst/>
              <a:rect l="l" t="t" r="r" b="b"/>
              <a:pathLst>
                <a:path w="1246505" h="301625">
                  <a:moveTo>
                    <a:pt x="838962" y="4952"/>
                  </a:moveTo>
                  <a:lnTo>
                    <a:pt x="800481" y="4952"/>
                  </a:lnTo>
                  <a:lnTo>
                    <a:pt x="800481" y="296163"/>
                  </a:lnTo>
                  <a:lnTo>
                    <a:pt x="982471" y="296163"/>
                  </a:lnTo>
                  <a:lnTo>
                    <a:pt x="982471" y="261874"/>
                  </a:lnTo>
                  <a:lnTo>
                    <a:pt x="838962" y="261874"/>
                  </a:lnTo>
                  <a:lnTo>
                    <a:pt x="838962" y="4952"/>
                  </a:lnTo>
                  <a:close/>
                </a:path>
                <a:path w="1246505" h="301625">
                  <a:moveTo>
                    <a:pt x="613410" y="4952"/>
                  </a:moveTo>
                  <a:lnTo>
                    <a:pt x="574929" y="4952"/>
                  </a:lnTo>
                  <a:lnTo>
                    <a:pt x="574929" y="296163"/>
                  </a:lnTo>
                  <a:lnTo>
                    <a:pt x="756919" y="296163"/>
                  </a:lnTo>
                  <a:lnTo>
                    <a:pt x="756919" y="261874"/>
                  </a:lnTo>
                  <a:lnTo>
                    <a:pt x="613410" y="261874"/>
                  </a:lnTo>
                  <a:lnTo>
                    <a:pt x="613410" y="4952"/>
                  </a:lnTo>
                  <a:close/>
                </a:path>
                <a:path w="1246505" h="301625">
                  <a:moveTo>
                    <a:pt x="516636" y="4952"/>
                  </a:moveTo>
                  <a:lnTo>
                    <a:pt x="306069" y="4952"/>
                  </a:lnTo>
                  <a:lnTo>
                    <a:pt x="306069" y="296163"/>
                  </a:lnTo>
                  <a:lnTo>
                    <a:pt x="523367" y="296163"/>
                  </a:lnTo>
                  <a:lnTo>
                    <a:pt x="523367" y="261874"/>
                  </a:lnTo>
                  <a:lnTo>
                    <a:pt x="344550" y="261874"/>
                  </a:lnTo>
                  <a:lnTo>
                    <a:pt x="344550" y="162687"/>
                  </a:lnTo>
                  <a:lnTo>
                    <a:pt x="505713" y="162687"/>
                  </a:lnTo>
                  <a:lnTo>
                    <a:pt x="505713" y="128524"/>
                  </a:lnTo>
                  <a:lnTo>
                    <a:pt x="344550" y="128524"/>
                  </a:lnTo>
                  <a:lnTo>
                    <a:pt x="344550" y="39370"/>
                  </a:lnTo>
                  <a:lnTo>
                    <a:pt x="516636" y="39370"/>
                  </a:lnTo>
                  <a:lnTo>
                    <a:pt x="516636" y="4952"/>
                  </a:lnTo>
                  <a:close/>
                </a:path>
                <a:path w="1246505" h="301625">
                  <a:moveTo>
                    <a:pt x="1050925" y="199516"/>
                  </a:moveTo>
                  <a:lnTo>
                    <a:pt x="1014476" y="202691"/>
                  </a:lnTo>
                  <a:lnTo>
                    <a:pt x="1015761" y="216886"/>
                  </a:lnTo>
                  <a:lnTo>
                    <a:pt x="1018857" y="230330"/>
                  </a:lnTo>
                  <a:lnTo>
                    <a:pt x="1038812" y="265826"/>
                  </a:lnTo>
                  <a:lnTo>
                    <a:pt x="1072388" y="289687"/>
                  </a:lnTo>
                  <a:lnTo>
                    <a:pt x="1119697" y="300509"/>
                  </a:lnTo>
                  <a:lnTo>
                    <a:pt x="1138682" y="301243"/>
                  </a:lnTo>
                  <a:lnTo>
                    <a:pt x="1153900" y="300529"/>
                  </a:lnTo>
                  <a:lnTo>
                    <a:pt x="1194816" y="289813"/>
                  </a:lnTo>
                  <a:lnTo>
                    <a:pt x="1226383" y="266573"/>
                  </a:lnTo>
                  <a:lnTo>
                    <a:pt x="1136904" y="266573"/>
                  </a:lnTo>
                  <a:lnTo>
                    <a:pt x="1124811" y="266045"/>
                  </a:lnTo>
                  <a:lnTo>
                    <a:pt x="1082936" y="253297"/>
                  </a:lnTo>
                  <a:lnTo>
                    <a:pt x="1055179" y="219328"/>
                  </a:lnTo>
                  <a:lnTo>
                    <a:pt x="1052611" y="209899"/>
                  </a:lnTo>
                  <a:lnTo>
                    <a:pt x="1050925" y="199516"/>
                  </a:lnTo>
                  <a:close/>
                </a:path>
                <a:path w="1246505" h="301625">
                  <a:moveTo>
                    <a:pt x="1128141" y="0"/>
                  </a:moveTo>
                  <a:lnTo>
                    <a:pt x="1087028" y="5572"/>
                  </a:lnTo>
                  <a:lnTo>
                    <a:pt x="1045098" y="30015"/>
                  </a:lnTo>
                  <a:lnTo>
                    <a:pt x="1026435" y="69403"/>
                  </a:lnTo>
                  <a:lnTo>
                    <a:pt x="1025651" y="80263"/>
                  </a:lnTo>
                  <a:lnTo>
                    <a:pt x="1026292" y="90027"/>
                  </a:lnTo>
                  <a:lnTo>
                    <a:pt x="1048750" y="131381"/>
                  </a:lnTo>
                  <a:lnTo>
                    <a:pt x="1089056" y="152479"/>
                  </a:lnTo>
                  <a:lnTo>
                    <a:pt x="1141499" y="166324"/>
                  </a:lnTo>
                  <a:lnTo>
                    <a:pt x="1156239" y="170195"/>
                  </a:lnTo>
                  <a:lnTo>
                    <a:pt x="1196649" y="188291"/>
                  </a:lnTo>
                  <a:lnTo>
                    <a:pt x="1209167" y="208025"/>
                  </a:lnTo>
                  <a:lnTo>
                    <a:pt x="1209167" y="217170"/>
                  </a:lnTo>
                  <a:lnTo>
                    <a:pt x="1190545" y="252269"/>
                  </a:lnTo>
                  <a:lnTo>
                    <a:pt x="1147621" y="266168"/>
                  </a:lnTo>
                  <a:lnTo>
                    <a:pt x="1136904" y="266573"/>
                  </a:lnTo>
                  <a:lnTo>
                    <a:pt x="1226383" y="266573"/>
                  </a:lnTo>
                  <a:lnTo>
                    <a:pt x="1245544" y="225448"/>
                  </a:lnTo>
                  <a:lnTo>
                    <a:pt x="1246377" y="213995"/>
                  </a:lnTo>
                  <a:lnTo>
                    <a:pt x="1245617" y="202614"/>
                  </a:lnTo>
                  <a:lnTo>
                    <a:pt x="1227385" y="163949"/>
                  </a:lnTo>
                  <a:lnTo>
                    <a:pt x="1186122" y="138707"/>
                  </a:lnTo>
                  <a:lnTo>
                    <a:pt x="1110992" y="118971"/>
                  </a:lnTo>
                  <a:lnTo>
                    <a:pt x="1094232" y="113760"/>
                  </a:lnTo>
                  <a:lnTo>
                    <a:pt x="1063450" y="85199"/>
                  </a:lnTo>
                  <a:lnTo>
                    <a:pt x="1062736" y="77724"/>
                  </a:lnTo>
                  <a:lnTo>
                    <a:pt x="1063736" y="69006"/>
                  </a:lnTo>
                  <a:lnTo>
                    <a:pt x="1099502" y="37131"/>
                  </a:lnTo>
                  <a:lnTo>
                    <a:pt x="1129792" y="33909"/>
                  </a:lnTo>
                  <a:lnTo>
                    <a:pt x="1217725" y="33909"/>
                  </a:lnTo>
                  <a:lnTo>
                    <a:pt x="1215955" y="31595"/>
                  </a:lnTo>
                  <a:lnTo>
                    <a:pt x="1172432" y="5840"/>
                  </a:lnTo>
                  <a:lnTo>
                    <a:pt x="1143857" y="644"/>
                  </a:lnTo>
                  <a:lnTo>
                    <a:pt x="1128141" y="0"/>
                  </a:lnTo>
                  <a:close/>
                </a:path>
                <a:path w="1246505" h="301625">
                  <a:moveTo>
                    <a:pt x="1217725" y="33909"/>
                  </a:moveTo>
                  <a:lnTo>
                    <a:pt x="1129792" y="33909"/>
                  </a:lnTo>
                  <a:lnTo>
                    <a:pt x="1145532" y="34790"/>
                  </a:lnTo>
                  <a:lnTo>
                    <a:pt x="1159224" y="37433"/>
                  </a:lnTo>
                  <a:lnTo>
                    <a:pt x="1194133" y="65563"/>
                  </a:lnTo>
                  <a:lnTo>
                    <a:pt x="1200658" y="89788"/>
                  </a:lnTo>
                  <a:lnTo>
                    <a:pt x="1237614" y="86995"/>
                  </a:lnTo>
                  <a:lnTo>
                    <a:pt x="1236354" y="74545"/>
                  </a:lnTo>
                  <a:lnTo>
                    <a:pt x="1233535" y="62737"/>
                  </a:lnTo>
                  <a:lnTo>
                    <a:pt x="1229167" y="51597"/>
                  </a:lnTo>
                  <a:lnTo>
                    <a:pt x="1223259" y="41142"/>
                  </a:lnTo>
                  <a:lnTo>
                    <a:pt x="1217725" y="33909"/>
                  </a:lnTo>
                  <a:close/>
                </a:path>
                <a:path w="1246505" h="301625">
                  <a:moveTo>
                    <a:pt x="137413" y="0"/>
                  </a:moveTo>
                  <a:lnTo>
                    <a:pt x="83282" y="9858"/>
                  </a:lnTo>
                  <a:lnTo>
                    <a:pt x="38433" y="39258"/>
                  </a:lnTo>
                  <a:lnTo>
                    <a:pt x="9804" y="86705"/>
                  </a:lnTo>
                  <a:lnTo>
                    <a:pt x="1093" y="126416"/>
                  </a:lnTo>
                  <a:lnTo>
                    <a:pt x="0" y="148462"/>
                  </a:lnTo>
                  <a:lnTo>
                    <a:pt x="954" y="168969"/>
                  </a:lnTo>
                  <a:lnTo>
                    <a:pt x="8626" y="207934"/>
                  </a:lnTo>
                  <a:lnTo>
                    <a:pt x="23963" y="243562"/>
                  </a:lnTo>
                  <a:lnTo>
                    <a:pt x="60325" y="282066"/>
                  </a:lnTo>
                  <a:lnTo>
                    <a:pt x="114474" y="300033"/>
                  </a:lnTo>
                  <a:lnTo>
                    <a:pt x="136906" y="301243"/>
                  </a:lnTo>
                  <a:lnTo>
                    <a:pt x="158789" y="299674"/>
                  </a:lnTo>
                  <a:lnTo>
                    <a:pt x="178911" y="294973"/>
                  </a:lnTo>
                  <a:lnTo>
                    <a:pt x="197270" y="287152"/>
                  </a:lnTo>
                  <a:lnTo>
                    <a:pt x="213868" y="276225"/>
                  </a:lnTo>
                  <a:lnTo>
                    <a:pt x="222237" y="268224"/>
                  </a:lnTo>
                  <a:lnTo>
                    <a:pt x="133731" y="268224"/>
                  </a:lnTo>
                  <a:lnTo>
                    <a:pt x="120634" y="267366"/>
                  </a:lnTo>
                  <a:lnTo>
                    <a:pt x="84200" y="254508"/>
                  </a:lnTo>
                  <a:lnTo>
                    <a:pt x="56715" y="226058"/>
                  </a:lnTo>
                  <a:lnTo>
                    <a:pt x="42433" y="182991"/>
                  </a:lnTo>
                  <a:lnTo>
                    <a:pt x="39750" y="148209"/>
                  </a:lnTo>
                  <a:lnTo>
                    <a:pt x="40322" y="133923"/>
                  </a:lnTo>
                  <a:lnTo>
                    <a:pt x="48894" y="92328"/>
                  </a:lnTo>
                  <a:lnTo>
                    <a:pt x="70111" y="57788"/>
                  </a:lnTo>
                  <a:lnTo>
                    <a:pt x="105870" y="37020"/>
                  </a:lnTo>
                  <a:lnTo>
                    <a:pt x="136651" y="33020"/>
                  </a:lnTo>
                  <a:lnTo>
                    <a:pt x="223102" y="33020"/>
                  </a:lnTo>
                  <a:lnTo>
                    <a:pt x="210946" y="22225"/>
                  </a:lnTo>
                  <a:lnTo>
                    <a:pt x="195206" y="12483"/>
                  </a:lnTo>
                  <a:lnTo>
                    <a:pt x="177704" y="5540"/>
                  </a:lnTo>
                  <a:lnTo>
                    <a:pt x="158440" y="1383"/>
                  </a:lnTo>
                  <a:lnTo>
                    <a:pt x="137413" y="0"/>
                  </a:lnTo>
                  <a:close/>
                </a:path>
                <a:path w="1246505" h="301625">
                  <a:moveTo>
                    <a:pt x="218948" y="194055"/>
                  </a:moveTo>
                  <a:lnTo>
                    <a:pt x="198856" y="239079"/>
                  </a:lnTo>
                  <a:lnTo>
                    <a:pt x="163639" y="263556"/>
                  </a:lnTo>
                  <a:lnTo>
                    <a:pt x="133731" y="268224"/>
                  </a:lnTo>
                  <a:lnTo>
                    <a:pt x="222237" y="268224"/>
                  </a:lnTo>
                  <a:lnTo>
                    <a:pt x="250103" y="226329"/>
                  </a:lnTo>
                  <a:lnTo>
                    <a:pt x="257429" y="203835"/>
                  </a:lnTo>
                  <a:lnTo>
                    <a:pt x="218948" y="194055"/>
                  </a:lnTo>
                  <a:close/>
                </a:path>
                <a:path w="1246505" h="301625">
                  <a:moveTo>
                    <a:pt x="223102" y="33020"/>
                  </a:moveTo>
                  <a:lnTo>
                    <a:pt x="136651" y="33020"/>
                  </a:lnTo>
                  <a:lnTo>
                    <a:pt x="150679" y="33924"/>
                  </a:lnTo>
                  <a:lnTo>
                    <a:pt x="163433" y="36639"/>
                  </a:lnTo>
                  <a:lnTo>
                    <a:pt x="202120" y="66278"/>
                  </a:lnTo>
                  <a:lnTo>
                    <a:pt x="214502" y="93725"/>
                  </a:lnTo>
                  <a:lnTo>
                    <a:pt x="252475" y="84836"/>
                  </a:lnTo>
                  <a:lnTo>
                    <a:pt x="245522" y="65784"/>
                  </a:lnTo>
                  <a:lnTo>
                    <a:pt x="236283" y="49006"/>
                  </a:lnTo>
                  <a:lnTo>
                    <a:pt x="224758" y="34490"/>
                  </a:lnTo>
                  <a:lnTo>
                    <a:pt x="223102" y="330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1256" y="1616837"/>
              <a:ext cx="1246505" cy="301625"/>
            </a:xfrm>
            <a:custGeom>
              <a:avLst/>
              <a:gdLst/>
              <a:ahLst/>
              <a:cxnLst/>
              <a:rect l="l" t="t" r="r" b="b"/>
              <a:pathLst>
                <a:path w="1246505" h="301625">
                  <a:moveTo>
                    <a:pt x="800481" y="4952"/>
                  </a:moveTo>
                  <a:lnTo>
                    <a:pt x="838962" y="4952"/>
                  </a:lnTo>
                  <a:lnTo>
                    <a:pt x="838962" y="261874"/>
                  </a:lnTo>
                  <a:lnTo>
                    <a:pt x="982471" y="261874"/>
                  </a:lnTo>
                  <a:lnTo>
                    <a:pt x="982471" y="296163"/>
                  </a:lnTo>
                  <a:lnTo>
                    <a:pt x="800481" y="296163"/>
                  </a:lnTo>
                  <a:lnTo>
                    <a:pt x="800481" y="4952"/>
                  </a:lnTo>
                  <a:close/>
                </a:path>
                <a:path w="1246505" h="301625">
                  <a:moveTo>
                    <a:pt x="574929" y="4952"/>
                  </a:moveTo>
                  <a:lnTo>
                    <a:pt x="613410" y="4952"/>
                  </a:lnTo>
                  <a:lnTo>
                    <a:pt x="613410" y="261874"/>
                  </a:lnTo>
                  <a:lnTo>
                    <a:pt x="756919" y="261874"/>
                  </a:lnTo>
                  <a:lnTo>
                    <a:pt x="756919" y="296163"/>
                  </a:lnTo>
                  <a:lnTo>
                    <a:pt x="574929" y="296163"/>
                  </a:lnTo>
                  <a:lnTo>
                    <a:pt x="574929" y="4952"/>
                  </a:lnTo>
                  <a:close/>
                </a:path>
                <a:path w="1246505" h="301625">
                  <a:moveTo>
                    <a:pt x="306069" y="4952"/>
                  </a:moveTo>
                  <a:lnTo>
                    <a:pt x="516636" y="4952"/>
                  </a:lnTo>
                  <a:lnTo>
                    <a:pt x="516636" y="39370"/>
                  </a:lnTo>
                  <a:lnTo>
                    <a:pt x="344550" y="39370"/>
                  </a:lnTo>
                  <a:lnTo>
                    <a:pt x="344550" y="128524"/>
                  </a:lnTo>
                  <a:lnTo>
                    <a:pt x="505713" y="128524"/>
                  </a:lnTo>
                  <a:lnTo>
                    <a:pt x="505713" y="162687"/>
                  </a:lnTo>
                  <a:lnTo>
                    <a:pt x="344550" y="162687"/>
                  </a:lnTo>
                  <a:lnTo>
                    <a:pt x="344550" y="261874"/>
                  </a:lnTo>
                  <a:lnTo>
                    <a:pt x="523367" y="261874"/>
                  </a:lnTo>
                  <a:lnTo>
                    <a:pt x="523367" y="296163"/>
                  </a:lnTo>
                  <a:lnTo>
                    <a:pt x="306069" y="296163"/>
                  </a:lnTo>
                  <a:lnTo>
                    <a:pt x="306069" y="4952"/>
                  </a:lnTo>
                  <a:close/>
                </a:path>
                <a:path w="1246505" h="301625">
                  <a:moveTo>
                    <a:pt x="1128141" y="0"/>
                  </a:moveTo>
                  <a:lnTo>
                    <a:pt x="1172432" y="5840"/>
                  </a:lnTo>
                  <a:lnTo>
                    <a:pt x="1207182" y="23304"/>
                  </a:lnTo>
                  <a:lnTo>
                    <a:pt x="1233535" y="62737"/>
                  </a:lnTo>
                  <a:lnTo>
                    <a:pt x="1237614" y="86995"/>
                  </a:lnTo>
                  <a:lnTo>
                    <a:pt x="1200658" y="89788"/>
                  </a:lnTo>
                  <a:lnTo>
                    <a:pt x="1198270" y="76831"/>
                  </a:lnTo>
                  <a:lnTo>
                    <a:pt x="1194133" y="65563"/>
                  </a:lnTo>
                  <a:lnTo>
                    <a:pt x="1159224" y="37433"/>
                  </a:lnTo>
                  <a:lnTo>
                    <a:pt x="1129792" y="33909"/>
                  </a:lnTo>
                  <a:lnTo>
                    <a:pt x="1113456" y="34716"/>
                  </a:lnTo>
                  <a:lnTo>
                    <a:pt x="1071737" y="53524"/>
                  </a:lnTo>
                  <a:lnTo>
                    <a:pt x="1062736" y="77724"/>
                  </a:lnTo>
                  <a:lnTo>
                    <a:pt x="1063450" y="85199"/>
                  </a:lnTo>
                  <a:lnTo>
                    <a:pt x="1094232" y="113760"/>
                  </a:lnTo>
                  <a:lnTo>
                    <a:pt x="1132205" y="124205"/>
                  </a:lnTo>
                  <a:lnTo>
                    <a:pt x="1153876" y="129373"/>
                  </a:lnTo>
                  <a:lnTo>
                    <a:pt x="1171844" y="134207"/>
                  </a:lnTo>
                  <a:lnTo>
                    <a:pt x="1208577" y="149090"/>
                  </a:lnTo>
                  <a:lnTo>
                    <a:pt x="1239573" y="181901"/>
                  </a:lnTo>
                  <a:lnTo>
                    <a:pt x="1246377" y="213995"/>
                  </a:lnTo>
                  <a:lnTo>
                    <a:pt x="1245544" y="225448"/>
                  </a:lnTo>
                  <a:lnTo>
                    <a:pt x="1225659" y="267525"/>
                  </a:lnTo>
                  <a:lnTo>
                    <a:pt x="1181955" y="294814"/>
                  </a:lnTo>
                  <a:lnTo>
                    <a:pt x="1138682" y="301243"/>
                  </a:lnTo>
                  <a:lnTo>
                    <a:pt x="1119697" y="300509"/>
                  </a:lnTo>
                  <a:lnTo>
                    <a:pt x="1072388" y="289687"/>
                  </a:lnTo>
                  <a:lnTo>
                    <a:pt x="1038812" y="265826"/>
                  </a:lnTo>
                  <a:lnTo>
                    <a:pt x="1018857" y="230330"/>
                  </a:lnTo>
                  <a:lnTo>
                    <a:pt x="1014476" y="202691"/>
                  </a:lnTo>
                  <a:lnTo>
                    <a:pt x="1050925" y="199516"/>
                  </a:lnTo>
                  <a:lnTo>
                    <a:pt x="1052611" y="209899"/>
                  </a:lnTo>
                  <a:lnTo>
                    <a:pt x="1055179" y="219328"/>
                  </a:lnTo>
                  <a:lnTo>
                    <a:pt x="1082936" y="253297"/>
                  </a:lnTo>
                  <a:lnTo>
                    <a:pt x="1124811" y="266045"/>
                  </a:lnTo>
                  <a:lnTo>
                    <a:pt x="1136904" y="266573"/>
                  </a:lnTo>
                  <a:lnTo>
                    <a:pt x="1147621" y="266168"/>
                  </a:lnTo>
                  <a:lnTo>
                    <a:pt x="1190545" y="252269"/>
                  </a:lnTo>
                  <a:lnTo>
                    <a:pt x="1209167" y="217170"/>
                  </a:lnTo>
                  <a:lnTo>
                    <a:pt x="1209167" y="208025"/>
                  </a:lnTo>
                  <a:lnTo>
                    <a:pt x="1183505" y="179683"/>
                  </a:lnTo>
                  <a:lnTo>
                    <a:pt x="1141499" y="166324"/>
                  </a:lnTo>
                  <a:lnTo>
                    <a:pt x="1123188" y="161798"/>
                  </a:lnTo>
                  <a:lnTo>
                    <a:pt x="1104610" y="157085"/>
                  </a:lnTo>
                  <a:lnTo>
                    <a:pt x="1066927" y="143637"/>
                  </a:lnTo>
                  <a:lnTo>
                    <a:pt x="1035812" y="116459"/>
                  </a:lnTo>
                  <a:lnTo>
                    <a:pt x="1025651" y="80263"/>
                  </a:lnTo>
                  <a:lnTo>
                    <a:pt x="1026435" y="69403"/>
                  </a:lnTo>
                  <a:lnTo>
                    <a:pt x="1045098" y="30015"/>
                  </a:lnTo>
                  <a:lnTo>
                    <a:pt x="1087028" y="5572"/>
                  </a:lnTo>
                  <a:lnTo>
                    <a:pt x="1113786" y="619"/>
                  </a:lnTo>
                  <a:lnTo>
                    <a:pt x="1128141" y="0"/>
                  </a:lnTo>
                  <a:close/>
                </a:path>
                <a:path w="1246505" h="301625">
                  <a:moveTo>
                    <a:pt x="137413" y="0"/>
                  </a:moveTo>
                  <a:lnTo>
                    <a:pt x="177704" y="5540"/>
                  </a:lnTo>
                  <a:lnTo>
                    <a:pt x="224758" y="34490"/>
                  </a:lnTo>
                  <a:lnTo>
                    <a:pt x="252475" y="84836"/>
                  </a:lnTo>
                  <a:lnTo>
                    <a:pt x="214502" y="93725"/>
                  </a:lnTo>
                  <a:lnTo>
                    <a:pt x="208883" y="78912"/>
                  </a:lnTo>
                  <a:lnTo>
                    <a:pt x="202120" y="66278"/>
                  </a:lnTo>
                  <a:lnTo>
                    <a:pt x="163433" y="36639"/>
                  </a:lnTo>
                  <a:lnTo>
                    <a:pt x="136651" y="33020"/>
                  </a:lnTo>
                  <a:lnTo>
                    <a:pt x="120576" y="34020"/>
                  </a:lnTo>
                  <a:lnTo>
                    <a:pt x="80518" y="49022"/>
                  </a:lnTo>
                  <a:lnTo>
                    <a:pt x="54300" y="79418"/>
                  </a:lnTo>
                  <a:lnTo>
                    <a:pt x="42037" y="119840"/>
                  </a:lnTo>
                  <a:lnTo>
                    <a:pt x="39750" y="148209"/>
                  </a:lnTo>
                  <a:lnTo>
                    <a:pt x="40419" y="166189"/>
                  </a:lnTo>
                  <a:lnTo>
                    <a:pt x="50545" y="213105"/>
                  </a:lnTo>
                  <a:lnTo>
                    <a:pt x="73531" y="246770"/>
                  </a:lnTo>
                  <a:lnTo>
                    <a:pt x="108013" y="264794"/>
                  </a:lnTo>
                  <a:lnTo>
                    <a:pt x="133731" y="268224"/>
                  </a:lnTo>
                  <a:lnTo>
                    <a:pt x="149304" y="267057"/>
                  </a:lnTo>
                  <a:lnTo>
                    <a:pt x="188594" y="249554"/>
                  </a:lnTo>
                  <a:lnTo>
                    <a:pt x="214044" y="211318"/>
                  </a:lnTo>
                  <a:lnTo>
                    <a:pt x="218948" y="194055"/>
                  </a:lnTo>
                  <a:lnTo>
                    <a:pt x="257429" y="203835"/>
                  </a:lnTo>
                  <a:lnTo>
                    <a:pt x="240506" y="245649"/>
                  </a:lnTo>
                  <a:lnTo>
                    <a:pt x="213868" y="276225"/>
                  </a:lnTo>
                  <a:lnTo>
                    <a:pt x="178911" y="294973"/>
                  </a:lnTo>
                  <a:lnTo>
                    <a:pt x="136906" y="301243"/>
                  </a:lnTo>
                  <a:lnTo>
                    <a:pt x="114474" y="300033"/>
                  </a:lnTo>
                  <a:lnTo>
                    <a:pt x="76184" y="290421"/>
                  </a:lnTo>
                  <a:lnTo>
                    <a:pt x="34321" y="258540"/>
                  </a:lnTo>
                  <a:lnTo>
                    <a:pt x="8626" y="207934"/>
                  </a:lnTo>
                  <a:lnTo>
                    <a:pt x="954" y="168969"/>
                  </a:lnTo>
                  <a:lnTo>
                    <a:pt x="0" y="148462"/>
                  </a:lnTo>
                  <a:lnTo>
                    <a:pt x="1093" y="126416"/>
                  </a:lnTo>
                  <a:lnTo>
                    <a:pt x="9804" y="86705"/>
                  </a:lnTo>
                  <a:lnTo>
                    <a:pt x="38433" y="39258"/>
                  </a:lnTo>
                  <a:lnTo>
                    <a:pt x="83282" y="9858"/>
                  </a:lnTo>
                  <a:lnTo>
                    <a:pt x="118576" y="1095"/>
                  </a:lnTo>
                  <a:lnTo>
                    <a:pt x="13741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8108" y="3808476"/>
              <a:ext cx="1229867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39255" y="3850385"/>
              <a:ext cx="1148080" cy="226060"/>
            </a:xfrm>
            <a:custGeom>
              <a:avLst/>
              <a:gdLst/>
              <a:ahLst/>
              <a:cxnLst/>
              <a:rect l="l" t="t" r="r" b="b"/>
              <a:pathLst>
                <a:path w="1148079" h="226060">
                  <a:moveTo>
                    <a:pt x="1005840" y="3682"/>
                  </a:moveTo>
                  <a:lnTo>
                    <a:pt x="976249" y="3682"/>
                  </a:lnTo>
                  <a:lnTo>
                    <a:pt x="976249" y="221869"/>
                  </a:lnTo>
                  <a:lnTo>
                    <a:pt x="1003935" y="221869"/>
                  </a:lnTo>
                  <a:lnTo>
                    <a:pt x="1003935" y="50418"/>
                  </a:lnTo>
                  <a:lnTo>
                    <a:pt x="1037089" y="50418"/>
                  </a:lnTo>
                  <a:lnTo>
                    <a:pt x="1005840" y="3682"/>
                  </a:lnTo>
                  <a:close/>
                </a:path>
                <a:path w="1148079" h="226060">
                  <a:moveTo>
                    <a:pt x="1037089" y="50418"/>
                  </a:moveTo>
                  <a:lnTo>
                    <a:pt x="1003935" y="50418"/>
                  </a:lnTo>
                  <a:lnTo>
                    <a:pt x="1118489" y="221869"/>
                  </a:lnTo>
                  <a:lnTo>
                    <a:pt x="1148079" y="221869"/>
                  </a:lnTo>
                  <a:lnTo>
                    <a:pt x="1148079" y="175006"/>
                  </a:lnTo>
                  <a:lnTo>
                    <a:pt x="1120394" y="175006"/>
                  </a:lnTo>
                  <a:lnTo>
                    <a:pt x="1037089" y="50418"/>
                  </a:lnTo>
                  <a:close/>
                </a:path>
                <a:path w="1148079" h="226060">
                  <a:moveTo>
                    <a:pt x="1148079" y="3682"/>
                  </a:moveTo>
                  <a:lnTo>
                    <a:pt x="1120394" y="3682"/>
                  </a:lnTo>
                  <a:lnTo>
                    <a:pt x="1120394" y="175006"/>
                  </a:lnTo>
                  <a:lnTo>
                    <a:pt x="1148079" y="175006"/>
                  </a:lnTo>
                  <a:lnTo>
                    <a:pt x="1148079" y="3682"/>
                  </a:lnTo>
                  <a:close/>
                </a:path>
                <a:path w="1148079" h="226060">
                  <a:moveTo>
                    <a:pt x="924941" y="3682"/>
                  </a:moveTo>
                  <a:lnTo>
                    <a:pt x="896112" y="3682"/>
                  </a:lnTo>
                  <a:lnTo>
                    <a:pt x="896112" y="221869"/>
                  </a:lnTo>
                  <a:lnTo>
                    <a:pt x="924941" y="221869"/>
                  </a:lnTo>
                  <a:lnTo>
                    <a:pt x="924941" y="3682"/>
                  </a:lnTo>
                  <a:close/>
                </a:path>
                <a:path w="1148079" h="226060">
                  <a:moveTo>
                    <a:pt x="749680" y="3682"/>
                  </a:moveTo>
                  <a:lnTo>
                    <a:pt x="720851" y="3682"/>
                  </a:lnTo>
                  <a:lnTo>
                    <a:pt x="720851" y="221869"/>
                  </a:lnTo>
                  <a:lnTo>
                    <a:pt x="857123" y="221869"/>
                  </a:lnTo>
                  <a:lnTo>
                    <a:pt x="857123" y="196087"/>
                  </a:lnTo>
                  <a:lnTo>
                    <a:pt x="749680" y="196087"/>
                  </a:lnTo>
                  <a:lnTo>
                    <a:pt x="749680" y="3682"/>
                  </a:lnTo>
                  <a:close/>
                </a:path>
                <a:path w="1148079" h="226060">
                  <a:moveTo>
                    <a:pt x="531876" y="3682"/>
                  </a:moveTo>
                  <a:lnTo>
                    <a:pt x="503047" y="3682"/>
                  </a:lnTo>
                  <a:lnTo>
                    <a:pt x="503047" y="129666"/>
                  </a:lnTo>
                  <a:lnTo>
                    <a:pt x="507708" y="173476"/>
                  </a:lnTo>
                  <a:lnTo>
                    <a:pt x="530090" y="209103"/>
                  </a:lnTo>
                  <a:lnTo>
                    <a:pt x="574655" y="224887"/>
                  </a:lnTo>
                  <a:lnTo>
                    <a:pt x="589279" y="225551"/>
                  </a:lnTo>
                  <a:lnTo>
                    <a:pt x="604329" y="224791"/>
                  </a:lnTo>
                  <a:lnTo>
                    <a:pt x="649289" y="206940"/>
                  </a:lnTo>
                  <a:lnTo>
                    <a:pt x="656716" y="199516"/>
                  </a:lnTo>
                  <a:lnTo>
                    <a:pt x="586740" y="199516"/>
                  </a:lnTo>
                  <a:lnTo>
                    <a:pt x="577838" y="199064"/>
                  </a:lnTo>
                  <a:lnTo>
                    <a:pt x="540279" y="177811"/>
                  </a:lnTo>
                  <a:lnTo>
                    <a:pt x="531879" y="129666"/>
                  </a:lnTo>
                  <a:lnTo>
                    <a:pt x="531876" y="3682"/>
                  </a:lnTo>
                  <a:close/>
                </a:path>
                <a:path w="1148079" h="226060">
                  <a:moveTo>
                    <a:pt x="674624" y="3682"/>
                  </a:moveTo>
                  <a:lnTo>
                    <a:pt x="645795" y="3682"/>
                  </a:lnTo>
                  <a:lnTo>
                    <a:pt x="645789" y="129666"/>
                  </a:lnTo>
                  <a:lnTo>
                    <a:pt x="644939" y="148445"/>
                  </a:lnTo>
                  <a:lnTo>
                    <a:pt x="632205" y="185038"/>
                  </a:lnTo>
                  <a:lnTo>
                    <a:pt x="586740" y="199516"/>
                  </a:lnTo>
                  <a:lnTo>
                    <a:pt x="656716" y="199516"/>
                  </a:lnTo>
                  <a:lnTo>
                    <a:pt x="672734" y="159210"/>
                  </a:lnTo>
                  <a:lnTo>
                    <a:pt x="674624" y="129666"/>
                  </a:lnTo>
                  <a:lnTo>
                    <a:pt x="674624" y="3682"/>
                  </a:lnTo>
                  <a:close/>
                </a:path>
                <a:path w="1148079" h="226060">
                  <a:moveTo>
                    <a:pt x="109728" y="3682"/>
                  </a:moveTo>
                  <a:lnTo>
                    <a:pt x="80137" y="3682"/>
                  </a:lnTo>
                  <a:lnTo>
                    <a:pt x="80137" y="221869"/>
                  </a:lnTo>
                  <a:lnTo>
                    <a:pt x="107823" y="221869"/>
                  </a:lnTo>
                  <a:lnTo>
                    <a:pt x="107823" y="50418"/>
                  </a:lnTo>
                  <a:lnTo>
                    <a:pt x="140977" y="50418"/>
                  </a:lnTo>
                  <a:lnTo>
                    <a:pt x="109728" y="3682"/>
                  </a:lnTo>
                  <a:close/>
                </a:path>
                <a:path w="1148079" h="226060">
                  <a:moveTo>
                    <a:pt x="140977" y="50418"/>
                  </a:moveTo>
                  <a:lnTo>
                    <a:pt x="107823" y="50418"/>
                  </a:lnTo>
                  <a:lnTo>
                    <a:pt x="222377" y="221869"/>
                  </a:lnTo>
                  <a:lnTo>
                    <a:pt x="251968" y="221869"/>
                  </a:lnTo>
                  <a:lnTo>
                    <a:pt x="251968" y="175006"/>
                  </a:lnTo>
                  <a:lnTo>
                    <a:pt x="224282" y="175006"/>
                  </a:lnTo>
                  <a:lnTo>
                    <a:pt x="140977" y="50418"/>
                  </a:lnTo>
                  <a:close/>
                </a:path>
                <a:path w="1148079" h="226060">
                  <a:moveTo>
                    <a:pt x="251968" y="3682"/>
                  </a:moveTo>
                  <a:lnTo>
                    <a:pt x="224282" y="3682"/>
                  </a:lnTo>
                  <a:lnTo>
                    <a:pt x="224282" y="175006"/>
                  </a:lnTo>
                  <a:lnTo>
                    <a:pt x="251968" y="175006"/>
                  </a:lnTo>
                  <a:lnTo>
                    <a:pt x="251968" y="3682"/>
                  </a:lnTo>
                  <a:close/>
                </a:path>
                <a:path w="1148079" h="226060">
                  <a:moveTo>
                    <a:pt x="28829" y="3682"/>
                  </a:moveTo>
                  <a:lnTo>
                    <a:pt x="0" y="3682"/>
                  </a:lnTo>
                  <a:lnTo>
                    <a:pt x="0" y="221869"/>
                  </a:lnTo>
                  <a:lnTo>
                    <a:pt x="28829" y="221869"/>
                  </a:lnTo>
                  <a:lnTo>
                    <a:pt x="28829" y="3682"/>
                  </a:lnTo>
                  <a:close/>
                </a:path>
                <a:path w="1148079" h="226060">
                  <a:moveTo>
                    <a:pt x="317246" y="149351"/>
                  </a:moveTo>
                  <a:lnTo>
                    <a:pt x="290068" y="151764"/>
                  </a:lnTo>
                  <a:lnTo>
                    <a:pt x="291022" y="162432"/>
                  </a:lnTo>
                  <a:lnTo>
                    <a:pt x="293322" y="172529"/>
                  </a:lnTo>
                  <a:lnTo>
                    <a:pt x="315547" y="206152"/>
                  </a:lnTo>
                  <a:lnTo>
                    <a:pt x="355869" y="223377"/>
                  </a:lnTo>
                  <a:lnTo>
                    <a:pt x="383032" y="225551"/>
                  </a:lnTo>
                  <a:lnTo>
                    <a:pt x="394440" y="225026"/>
                  </a:lnTo>
                  <a:lnTo>
                    <a:pt x="433875" y="212328"/>
                  </a:lnTo>
                  <a:lnTo>
                    <a:pt x="448767" y="199644"/>
                  </a:lnTo>
                  <a:lnTo>
                    <a:pt x="381762" y="199644"/>
                  </a:lnTo>
                  <a:lnTo>
                    <a:pt x="372665" y="199239"/>
                  </a:lnTo>
                  <a:lnTo>
                    <a:pt x="335295" y="185721"/>
                  </a:lnTo>
                  <a:lnTo>
                    <a:pt x="318529" y="157184"/>
                  </a:lnTo>
                  <a:lnTo>
                    <a:pt x="317246" y="149351"/>
                  </a:lnTo>
                  <a:close/>
                </a:path>
                <a:path w="1148079" h="226060">
                  <a:moveTo>
                    <a:pt x="375158" y="0"/>
                  </a:moveTo>
                  <a:lnTo>
                    <a:pt x="335152" y="7365"/>
                  </a:lnTo>
                  <a:lnTo>
                    <a:pt x="303647" y="36496"/>
                  </a:lnTo>
                  <a:lnTo>
                    <a:pt x="298450" y="60070"/>
                  </a:lnTo>
                  <a:lnTo>
                    <a:pt x="298926" y="67407"/>
                  </a:lnTo>
                  <a:lnTo>
                    <a:pt x="322000" y="103233"/>
                  </a:lnTo>
                  <a:lnTo>
                    <a:pt x="357564" y="117588"/>
                  </a:lnTo>
                  <a:lnTo>
                    <a:pt x="385191" y="124539"/>
                  </a:lnTo>
                  <a:lnTo>
                    <a:pt x="396240" y="127444"/>
                  </a:lnTo>
                  <a:lnTo>
                    <a:pt x="429895" y="144652"/>
                  </a:lnTo>
                  <a:lnTo>
                    <a:pt x="433959" y="149732"/>
                  </a:lnTo>
                  <a:lnTo>
                    <a:pt x="435864" y="155828"/>
                  </a:lnTo>
                  <a:lnTo>
                    <a:pt x="435864" y="169418"/>
                  </a:lnTo>
                  <a:lnTo>
                    <a:pt x="404300" y="196911"/>
                  </a:lnTo>
                  <a:lnTo>
                    <a:pt x="381762" y="199644"/>
                  </a:lnTo>
                  <a:lnTo>
                    <a:pt x="448767" y="199644"/>
                  </a:lnTo>
                  <a:lnTo>
                    <a:pt x="463676" y="160274"/>
                  </a:lnTo>
                  <a:lnTo>
                    <a:pt x="463125" y="151697"/>
                  </a:lnTo>
                  <a:lnTo>
                    <a:pt x="443039" y="116903"/>
                  </a:lnTo>
                  <a:lnTo>
                    <a:pt x="407908" y="100488"/>
                  </a:lnTo>
                  <a:lnTo>
                    <a:pt x="378182" y="93085"/>
                  </a:lnTo>
                  <a:lnTo>
                    <a:pt x="362273" y="89114"/>
                  </a:lnTo>
                  <a:lnTo>
                    <a:pt x="326263" y="65912"/>
                  </a:lnTo>
                  <a:lnTo>
                    <a:pt x="326336" y="57515"/>
                  </a:lnTo>
                  <a:lnTo>
                    <a:pt x="353742" y="27797"/>
                  </a:lnTo>
                  <a:lnTo>
                    <a:pt x="376427" y="25400"/>
                  </a:lnTo>
                  <a:lnTo>
                    <a:pt x="442372" y="25400"/>
                  </a:lnTo>
                  <a:lnTo>
                    <a:pt x="440959" y="23588"/>
                  </a:lnTo>
                  <a:lnTo>
                    <a:pt x="398033" y="1920"/>
                  </a:lnTo>
                  <a:lnTo>
                    <a:pt x="386970" y="478"/>
                  </a:lnTo>
                  <a:lnTo>
                    <a:pt x="375158" y="0"/>
                  </a:lnTo>
                  <a:close/>
                </a:path>
                <a:path w="1148079" h="226060">
                  <a:moveTo>
                    <a:pt x="442372" y="25400"/>
                  </a:moveTo>
                  <a:lnTo>
                    <a:pt x="376427" y="25400"/>
                  </a:lnTo>
                  <a:lnTo>
                    <a:pt x="388219" y="26064"/>
                  </a:lnTo>
                  <a:lnTo>
                    <a:pt x="398462" y="28051"/>
                  </a:lnTo>
                  <a:lnTo>
                    <a:pt x="427724" y="57515"/>
                  </a:lnTo>
                  <a:lnTo>
                    <a:pt x="429514" y="67182"/>
                  </a:lnTo>
                  <a:lnTo>
                    <a:pt x="457200" y="65150"/>
                  </a:lnTo>
                  <a:lnTo>
                    <a:pt x="456247" y="55790"/>
                  </a:lnTo>
                  <a:lnTo>
                    <a:pt x="454152" y="46942"/>
                  </a:lnTo>
                  <a:lnTo>
                    <a:pt x="450913" y="38594"/>
                  </a:lnTo>
                  <a:lnTo>
                    <a:pt x="446532" y="30733"/>
                  </a:lnTo>
                  <a:lnTo>
                    <a:pt x="442372" y="25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6360" y="3844925"/>
              <a:ext cx="190119" cy="236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60108" y="3854069"/>
              <a:ext cx="204470" cy="218440"/>
            </a:xfrm>
            <a:custGeom>
              <a:avLst/>
              <a:gdLst/>
              <a:ahLst/>
              <a:cxnLst/>
              <a:rect l="l" t="t" r="r" b="b"/>
              <a:pathLst>
                <a:path w="204470" h="218439">
                  <a:moveTo>
                    <a:pt x="175260" y="0"/>
                  </a:moveTo>
                  <a:lnTo>
                    <a:pt x="204089" y="0"/>
                  </a:lnTo>
                  <a:lnTo>
                    <a:pt x="204089" y="218185"/>
                  </a:lnTo>
                  <a:lnTo>
                    <a:pt x="175260" y="218185"/>
                  </a:lnTo>
                  <a:lnTo>
                    <a:pt x="175260" y="0"/>
                  </a:lnTo>
                  <a:close/>
                </a:path>
                <a:path w="204470" h="218439">
                  <a:moveTo>
                    <a:pt x="0" y="0"/>
                  </a:moveTo>
                  <a:lnTo>
                    <a:pt x="28828" y="0"/>
                  </a:lnTo>
                  <a:lnTo>
                    <a:pt x="28828" y="192404"/>
                  </a:lnTo>
                  <a:lnTo>
                    <a:pt x="136271" y="192404"/>
                  </a:lnTo>
                  <a:lnTo>
                    <a:pt x="136271" y="218185"/>
                  </a:lnTo>
                  <a:lnTo>
                    <a:pt x="0" y="218185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33159" y="3844925"/>
              <a:ext cx="189865" cy="2401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10248" y="3844925"/>
              <a:ext cx="190119" cy="236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39255" y="3854069"/>
              <a:ext cx="29209" cy="218440"/>
            </a:xfrm>
            <a:custGeom>
              <a:avLst/>
              <a:gdLst/>
              <a:ahLst/>
              <a:cxnLst/>
              <a:rect l="l" t="t" r="r" b="b"/>
              <a:pathLst>
                <a:path w="29210" h="218439">
                  <a:moveTo>
                    <a:pt x="0" y="0"/>
                  </a:moveTo>
                  <a:lnTo>
                    <a:pt x="28829" y="0"/>
                  </a:lnTo>
                  <a:lnTo>
                    <a:pt x="28829" y="218185"/>
                  </a:lnTo>
                  <a:lnTo>
                    <a:pt x="0" y="218185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0179" y="3841242"/>
              <a:ext cx="191897" cy="2438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648200" y="1623060"/>
            <a:ext cx="4057015" cy="4640580"/>
            <a:chOff x="4648200" y="1623060"/>
            <a:chExt cx="4057015" cy="4640580"/>
          </a:xfrm>
        </p:grpSpPr>
        <p:sp>
          <p:nvSpPr>
            <p:cNvPr id="8" name="object 8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8200" y="1623060"/>
              <a:ext cx="3895344" cy="4091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3727" y="706882"/>
            <a:ext cx="4068445" cy="4661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75" dirty="0">
                <a:solidFill>
                  <a:srgbClr val="FD8537"/>
                </a:solidFill>
                <a:latin typeface="DejaVu Sans"/>
                <a:cs typeface="DejaVu Sans"/>
                <a:hlinkClick r:id="rId3"/>
              </a:rPr>
              <a:t></a:t>
            </a:r>
            <a:r>
              <a:rPr sz="3200" u="heavy" spc="-7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Gestational</a:t>
            </a:r>
            <a:r>
              <a:rPr sz="3200" u="heavy" spc="-22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 </a:t>
            </a:r>
            <a:r>
              <a:rPr sz="3200" u="heavy" spc="-36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DejaVu Sans"/>
                <a:cs typeface="DejaVu Sans"/>
                <a:hlinkClick r:id="rId3"/>
              </a:rPr>
              <a:t>Diabetes</a:t>
            </a:r>
            <a:endParaRPr sz="32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DejaVu Sans"/>
              <a:cs typeface="DejaVu Sans"/>
            </a:endParaRPr>
          </a:p>
          <a:p>
            <a:pPr marL="967105" marR="116205" indent="-837565">
              <a:lnSpc>
                <a:spcPct val="150000"/>
              </a:lnSpc>
            </a:pPr>
            <a:r>
              <a:rPr sz="3200" spc="-60" dirty="0">
                <a:latin typeface="DejaVu Sans"/>
                <a:cs typeface="DejaVu Sans"/>
              </a:rPr>
              <a:t>Is </a:t>
            </a:r>
            <a:r>
              <a:rPr sz="3200" spc="-270" dirty="0">
                <a:latin typeface="DejaVu Sans"/>
                <a:cs typeface="DejaVu Sans"/>
              </a:rPr>
              <a:t>the </a:t>
            </a:r>
            <a:r>
              <a:rPr sz="3200" spc="-260" dirty="0">
                <a:latin typeface="DejaVu Sans"/>
                <a:cs typeface="DejaVu Sans"/>
              </a:rPr>
              <a:t>third </a:t>
            </a:r>
            <a:r>
              <a:rPr sz="3200" spc="-270" dirty="0">
                <a:latin typeface="DejaVu Sans"/>
                <a:cs typeface="DejaVu Sans"/>
              </a:rPr>
              <a:t>main </a:t>
            </a:r>
            <a:r>
              <a:rPr sz="3200" spc="-280" dirty="0">
                <a:latin typeface="DejaVu Sans"/>
                <a:cs typeface="DejaVu Sans"/>
              </a:rPr>
              <a:t>form  </a:t>
            </a:r>
            <a:r>
              <a:rPr sz="3200" spc="-229" dirty="0">
                <a:latin typeface="DejaVu Sans"/>
                <a:cs typeface="DejaVu Sans"/>
              </a:rPr>
              <a:t>and </a:t>
            </a:r>
            <a:r>
              <a:rPr sz="3200" spc="-180" dirty="0">
                <a:latin typeface="DejaVu Sans"/>
                <a:cs typeface="DejaVu Sans"/>
              </a:rPr>
              <a:t>occurs</a:t>
            </a:r>
            <a:r>
              <a:rPr sz="3200" spc="-90" dirty="0">
                <a:latin typeface="DejaVu Sans"/>
                <a:cs typeface="DejaVu Sans"/>
              </a:rPr>
              <a:t> </a:t>
            </a:r>
            <a:r>
              <a:rPr sz="3200" spc="-215" dirty="0">
                <a:latin typeface="DejaVu Sans"/>
                <a:cs typeface="DejaVu Sans"/>
              </a:rPr>
              <a:t>in</a:t>
            </a:r>
            <a:endParaRPr sz="3200">
              <a:latin typeface="DejaVu Sans"/>
              <a:cs typeface="DejaVu Sans"/>
            </a:endParaRPr>
          </a:p>
          <a:p>
            <a:pPr marL="527050" marR="240029" indent="135255">
              <a:lnSpc>
                <a:spcPct val="150000"/>
              </a:lnSpc>
            </a:pPr>
            <a:r>
              <a:rPr sz="3200" spc="-254" dirty="0">
                <a:latin typeface="DejaVu Sans"/>
                <a:cs typeface="DejaVu Sans"/>
              </a:rPr>
              <a:t>pregnant </a:t>
            </a:r>
            <a:r>
              <a:rPr sz="3200" spc="-275" dirty="0">
                <a:latin typeface="DejaVu Sans"/>
                <a:cs typeface="DejaVu Sans"/>
              </a:rPr>
              <a:t>women  </a:t>
            </a:r>
            <a:r>
              <a:rPr sz="3200" spc="-275" dirty="0">
                <a:solidFill>
                  <a:srgbClr val="FF0000"/>
                </a:solidFill>
                <a:latin typeface="DejaVu Sans"/>
                <a:cs typeface="DejaVu Sans"/>
              </a:rPr>
              <a:t>without </a:t>
            </a:r>
            <a:r>
              <a:rPr sz="3200" spc="-180" dirty="0">
                <a:latin typeface="DejaVu Sans"/>
                <a:cs typeface="DejaVu Sans"/>
              </a:rPr>
              <a:t>a </a:t>
            </a:r>
            <a:r>
              <a:rPr sz="3200" spc="-210" dirty="0">
                <a:latin typeface="DejaVu Sans"/>
                <a:cs typeface="DejaVu Sans"/>
              </a:rPr>
              <a:t>previous  </a:t>
            </a:r>
            <a:r>
              <a:rPr sz="3200" spc="-225" dirty="0">
                <a:latin typeface="DejaVu Sans"/>
                <a:cs typeface="DejaVu Sans"/>
              </a:rPr>
              <a:t>history </a:t>
            </a:r>
            <a:r>
              <a:rPr sz="3200" spc="-210" dirty="0">
                <a:latin typeface="DejaVu Sans"/>
                <a:cs typeface="DejaVu Sans"/>
              </a:rPr>
              <a:t>of</a:t>
            </a:r>
            <a:r>
              <a:rPr sz="3200" spc="-135" dirty="0">
                <a:latin typeface="DejaVu Sans"/>
                <a:cs typeface="DejaVu Sans"/>
              </a:rPr>
              <a:t> </a:t>
            </a:r>
            <a:r>
              <a:rPr sz="3200" spc="-215" dirty="0">
                <a:latin typeface="DejaVu Sans"/>
                <a:cs typeface="DejaVu Sans"/>
              </a:rPr>
              <a:t>diabetes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754" y="540765"/>
            <a:ext cx="6623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latin typeface="Nimbus Sans L"/>
                <a:cs typeface="Nimbus Sans L"/>
              </a:rPr>
              <a:t>C</a:t>
            </a:r>
            <a:r>
              <a:rPr b="1" spc="-20" dirty="0">
                <a:latin typeface="Nimbus Sans L"/>
                <a:cs typeface="Nimbus Sans L"/>
              </a:rPr>
              <a:t>OMPARISON </a:t>
            </a:r>
            <a:r>
              <a:rPr b="1" dirty="0">
                <a:latin typeface="Nimbus Sans L"/>
                <a:cs typeface="Nimbus Sans L"/>
              </a:rPr>
              <a:t>OF </a:t>
            </a:r>
            <a:r>
              <a:rPr b="1" spc="-5" dirty="0">
                <a:latin typeface="Nimbus Sans L"/>
                <a:cs typeface="Nimbus Sans L"/>
              </a:rPr>
              <a:t>TYPE </a:t>
            </a:r>
            <a:r>
              <a:rPr sz="3000" b="1" dirty="0">
                <a:latin typeface="Nimbus Sans L"/>
                <a:cs typeface="Nimbus Sans L"/>
              </a:rPr>
              <a:t>1 </a:t>
            </a:r>
            <a:r>
              <a:rPr b="1" spc="-5" dirty="0">
                <a:latin typeface="Nimbus Sans L"/>
                <a:cs typeface="Nimbus Sans L"/>
              </a:rPr>
              <a:t>AND </a:t>
            </a:r>
            <a:r>
              <a:rPr sz="3000" b="1" dirty="0">
                <a:latin typeface="Nimbus Sans L"/>
                <a:cs typeface="Nimbus Sans L"/>
              </a:rPr>
              <a:t>2</a:t>
            </a:r>
            <a:r>
              <a:rPr sz="3000" b="1" spc="550" dirty="0">
                <a:latin typeface="Nimbus Sans L"/>
                <a:cs typeface="Nimbus Sans L"/>
              </a:rPr>
              <a:t> </a:t>
            </a:r>
            <a:r>
              <a:rPr b="1" spc="-5" dirty="0">
                <a:latin typeface="Nimbus Sans L"/>
                <a:cs typeface="Nimbus Sans L"/>
              </a:rPr>
              <a:t>DIABETES</a:t>
            </a:r>
            <a:endParaRPr sz="3000">
              <a:latin typeface="Nimbus Sans L"/>
              <a:cs typeface="Nimbus Sans 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289050"/>
          <a:ext cx="7486650" cy="485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200"/>
                <a:gridCol w="2489200"/>
                <a:gridCol w="2489200"/>
              </a:tblGrid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Feature</a:t>
                      </a:r>
                      <a:endParaRPr sz="2200">
                        <a:latin typeface="Nimbus Sans L"/>
                        <a:cs typeface="Nimbus Sans 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Type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1</a:t>
                      </a:r>
                      <a:r>
                        <a:rPr sz="2200" b="1" spc="60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diabetes</a:t>
                      </a:r>
                      <a:endParaRPr sz="2200">
                        <a:latin typeface="Nimbus Sans L"/>
                        <a:cs typeface="Nimbus Sans 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Type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2</a:t>
                      </a:r>
                      <a:r>
                        <a:rPr sz="2200" b="1" spc="60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Nimbus Sans L"/>
                          <a:cs typeface="Nimbus Sans L"/>
                        </a:rPr>
                        <a:t>diabetes</a:t>
                      </a:r>
                      <a:endParaRPr sz="2200">
                        <a:latin typeface="Nimbus Sans L"/>
                        <a:cs typeface="Nimbus Sans 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spc="-130" dirty="0">
                          <a:latin typeface="DejaVu Sans"/>
                          <a:cs typeface="DejaVu Sans"/>
                        </a:rPr>
                        <a:t>Onset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spc="-130" dirty="0">
                          <a:latin typeface="DejaVu Sans"/>
                          <a:cs typeface="DejaVu Sans"/>
                        </a:rPr>
                        <a:t>Sudden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spc="-130" dirty="0">
                          <a:latin typeface="DejaVu Sans"/>
                          <a:cs typeface="DejaVu Sans"/>
                        </a:rPr>
                        <a:t>Gradual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20" dirty="0">
                          <a:latin typeface="DejaVu Sans"/>
                          <a:cs typeface="DejaVu Sans"/>
                        </a:rPr>
                        <a:t>Age </a:t>
                      </a:r>
                      <a:r>
                        <a:rPr sz="2200" spc="-190" dirty="0">
                          <a:latin typeface="DejaVu Sans"/>
                          <a:cs typeface="DejaVu Sans"/>
                        </a:rPr>
                        <a:t>at</a:t>
                      </a:r>
                      <a:r>
                        <a:rPr sz="2200" spc="-8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200" spc="-145" dirty="0">
                          <a:latin typeface="DejaVu Sans"/>
                          <a:cs typeface="DejaVu Sans"/>
                        </a:rPr>
                        <a:t>onset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40" dirty="0">
                          <a:latin typeface="DejaVu Sans"/>
                          <a:cs typeface="DejaVu Sans"/>
                        </a:rPr>
                        <a:t>Mostly </a:t>
                      </a:r>
                      <a:r>
                        <a:rPr sz="2200" spc="-150" dirty="0">
                          <a:latin typeface="DejaVu Sans"/>
                          <a:cs typeface="DejaVu Sans"/>
                        </a:rPr>
                        <a:t>in</a:t>
                      </a:r>
                      <a:r>
                        <a:rPr sz="2200" spc="-5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200" spc="-150" dirty="0">
                          <a:latin typeface="DejaVu Sans"/>
                          <a:cs typeface="DejaVu Sans"/>
                        </a:rPr>
                        <a:t>children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40" dirty="0">
                          <a:latin typeface="DejaVu Sans"/>
                          <a:cs typeface="DejaVu Sans"/>
                        </a:rPr>
                        <a:t>Mostly </a:t>
                      </a:r>
                      <a:r>
                        <a:rPr sz="2200" spc="-150" dirty="0">
                          <a:latin typeface="DejaVu Sans"/>
                          <a:cs typeface="DejaVu Sans"/>
                        </a:rPr>
                        <a:t>in</a:t>
                      </a:r>
                      <a:r>
                        <a:rPr sz="2200" spc="-5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200" spc="-150" dirty="0">
                          <a:latin typeface="DejaVu Sans"/>
                          <a:cs typeface="DejaVu Sans"/>
                        </a:rPr>
                        <a:t>adults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40" dirty="0">
                          <a:latin typeface="DejaVu Sans"/>
                          <a:cs typeface="DejaVu Sans"/>
                        </a:rPr>
                        <a:t>Body</a:t>
                      </a:r>
                      <a:r>
                        <a:rPr sz="2200" spc="-90" dirty="0">
                          <a:latin typeface="DejaVu Sans"/>
                          <a:cs typeface="DejaVu Sans"/>
                        </a:rPr>
                        <a:t> size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20" dirty="0">
                          <a:latin typeface="DejaVu Sans"/>
                          <a:cs typeface="DejaVu Sans"/>
                        </a:rPr>
                        <a:t>Thin </a:t>
                      </a:r>
                      <a:r>
                        <a:rPr sz="2200" spc="-150" dirty="0">
                          <a:latin typeface="DejaVu Sans"/>
                          <a:cs typeface="DejaVu Sans"/>
                        </a:rPr>
                        <a:t>or</a:t>
                      </a:r>
                      <a:r>
                        <a:rPr sz="2200" spc="-5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200" spc="-175" dirty="0">
                          <a:latin typeface="DejaVu Sans"/>
                          <a:cs typeface="DejaVu Sans"/>
                        </a:rPr>
                        <a:t>normal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50" dirty="0">
                          <a:latin typeface="DejaVu Sans"/>
                          <a:cs typeface="DejaVu Sans"/>
                        </a:rPr>
                        <a:t>Often</a:t>
                      </a:r>
                      <a:r>
                        <a:rPr sz="2200" spc="-8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200" u="heavy" spc="-12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DejaVu Sans"/>
                          <a:cs typeface="DejaVu Sans"/>
                          <a:hlinkClick r:id="rId2"/>
                        </a:rPr>
                        <a:t>obese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u="heavy" spc="-114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DejaVu Sans"/>
                          <a:cs typeface="DejaVu Sans"/>
                          <a:hlinkClick r:id="rId3"/>
                        </a:rPr>
                        <a:t>Ketoacidosis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70" dirty="0">
                          <a:latin typeface="DejaVu Sans"/>
                          <a:cs typeface="DejaVu Sans"/>
                        </a:rPr>
                        <a:t>Common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95" dirty="0">
                          <a:latin typeface="DejaVu Sans"/>
                          <a:cs typeface="DejaVu Sans"/>
                        </a:rPr>
                        <a:t>Rare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u="heavy" spc="-14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DejaVu Sans"/>
                          <a:cs typeface="DejaVu Sans"/>
                          <a:hlinkClick r:id="rId4"/>
                        </a:rPr>
                        <a:t>Autoantibodies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20" dirty="0">
                          <a:latin typeface="DejaVu Sans"/>
                          <a:cs typeface="DejaVu Sans"/>
                        </a:rPr>
                        <a:t>Usually</a:t>
                      </a:r>
                      <a:r>
                        <a:rPr sz="2200" spc="-10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200" spc="-155" dirty="0">
                          <a:latin typeface="DejaVu Sans"/>
                          <a:cs typeface="DejaVu Sans"/>
                        </a:rPr>
                        <a:t>present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40" dirty="0">
                          <a:latin typeface="DejaVu Sans"/>
                          <a:cs typeface="DejaVu Sans"/>
                        </a:rPr>
                        <a:t>Absent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847725" marR="454025" indent="-38862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200" dirty="0">
                          <a:latin typeface="DejaVu Sans"/>
                          <a:cs typeface="DejaVu Sans"/>
                        </a:rPr>
                        <a:t>End</a:t>
                      </a:r>
                      <a:r>
                        <a:rPr sz="2200" spc="5" dirty="0">
                          <a:latin typeface="DejaVu Sans"/>
                          <a:cs typeface="DejaVu Sans"/>
                        </a:rPr>
                        <a:t>o</a:t>
                      </a:r>
                      <a:r>
                        <a:rPr sz="2200" dirty="0">
                          <a:latin typeface="DejaVu Sans"/>
                          <a:cs typeface="DejaVu Sans"/>
                        </a:rPr>
                        <a:t>ge</a:t>
                      </a:r>
                      <a:r>
                        <a:rPr sz="2200" spc="5" dirty="0">
                          <a:latin typeface="DejaVu Sans"/>
                          <a:cs typeface="DejaVu Sans"/>
                        </a:rPr>
                        <a:t>n</a:t>
                      </a:r>
                      <a:r>
                        <a:rPr sz="2200" dirty="0">
                          <a:latin typeface="DejaVu Sans"/>
                          <a:cs typeface="DejaVu Sans"/>
                        </a:rPr>
                        <a:t>ous  </a:t>
                      </a:r>
                      <a:r>
                        <a:rPr sz="2200" spc="-135" dirty="0">
                          <a:latin typeface="DejaVu Sans"/>
                          <a:cs typeface="DejaVu Sans"/>
                        </a:rPr>
                        <a:t>insulin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00">
                        <a:latin typeface="DejaVu Serif"/>
                        <a:cs typeface="DejaVu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200" spc="-114" dirty="0">
                          <a:latin typeface="DejaVu Sans"/>
                          <a:cs typeface="DejaVu Sans"/>
                        </a:rPr>
                        <a:t>Low </a:t>
                      </a:r>
                      <a:r>
                        <a:rPr sz="2200" spc="-150" dirty="0">
                          <a:latin typeface="DejaVu Sans"/>
                          <a:cs typeface="DejaVu Sans"/>
                        </a:rPr>
                        <a:t>or</a:t>
                      </a:r>
                      <a:r>
                        <a:rPr sz="2200" spc="-7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200" spc="-155" dirty="0">
                          <a:latin typeface="DejaVu Sans"/>
                          <a:cs typeface="DejaVu Sans"/>
                        </a:rPr>
                        <a:t>absent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502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45" dirty="0">
                          <a:latin typeface="DejaVu Sans"/>
                          <a:cs typeface="DejaVu Sans"/>
                        </a:rPr>
                        <a:t>Normal,  </a:t>
                      </a:r>
                      <a:r>
                        <a:rPr sz="2200" spc="-135" dirty="0">
                          <a:latin typeface="DejaVu Sans"/>
                          <a:cs typeface="DejaVu Sans"/>
                        </a:rPr>
                        <a:t>decreased  </a:t>
                      </a:r>
                      <a:r>
                        <a:rPr sz="2200" spc="-150" dirty="0">
                          <a:latin typeface="DejaVu Sans"/>
                          <a:cs typeface="DejaVu Sans"/>
                        </a:rPr>
                        <a:t>or </a:t>
                      </a:r>
                      <a:r>
                        <a:rPr sz="2200" spc="-135" dirty="0">
                          <a:latin typeface="DejaVu Sans"/>
                          <a:cs typeface="DejaVu Sans"/>
                        </a:rPr>
                        <a:t>increased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u="heavy" spc="-12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DejaVu Sans"/>
                          <a:cs typeface="DejaVu Sans"/>
                          <a:hlinkClick r:id="rId5"/>
                        </a:rPr>
                        <a:t>Concordance</a:t>
                      </a:r>
                      <a:endParaRPr sz="2200">
                        <a:latin typeface="DejaVu Sans"/>
                        <a:cs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150" dirty="0">
                          <a:latin typeface="DejaVu Sans"/>
                          <a:cs typeface="DejaVu Sans"/>
                        </a:rPr>
                        <a:t>in </a:t>
                      </a:r>
                      <a:r>
                        <a:rPr sz="2200" u="heavy" spc="-150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DejaVu Sans"/>
                          <a:cs typeface="DejaVu Sans"/>
                          <a:hlinkClick r:id="rId6"/>
                        </a:rPr>
                        <a:t>identical</a:t>
                      </a:r>
                      <a:r>
                        <a:rPr sz="2200" u="heavy" spc="-6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DejaVu Sans"/>
                          <a:cs typeface="DejaVu Sans"/>
                          <a:hlinkClick r:id="rId6"/>
                        </a:rPr>
                        <a:t> </a:t>
                      </a:r>
                      <a:r>
                        <a:rPr sz="2200" u="heavy" spc="-16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DejaVu Sans"/>
                          <a:cs typeface="DejaVu Sans"/>
                          <a:hlinkClick r:id="rId6"/>
                        </a:rPr>
                        <a:t>twins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2200" spc="-170" dirty="0">
                          <a:latin typeface="DejaVu Sans"/>
                          <a:cs typeface="DejaVu Sans"/>
                        </a:rPr>
                        <a:t>50%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2200" spc="-170" dirty="0">
                          <a:latin typeface="DejaVu Sans"/>
                          <a:cs typeface="DejaVu Sans"/>
                        </a:rPr>
                        <a:t>90%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120" dirty="0">
                          <a:latin typeface="DejaVu Sans"/>
                          <a:cs typeface="DejaVu Sans"/>
                        </a:rPr>
                        <a:t>Prevalence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265" dirty="0">
                          <a:latin typeface="DejaVu Sans"/>
                          <a:cs typeface="DejaVu Sans"/>
                        </a:rPr>
                        <a:t>~10%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265" dirty="0">
                          <a:latin typeface="DejaVu Sans"/>
                          <a:cs typeface="DejaVu Sans"/>
                        </a:rPr>
                        <a:t>~90%</a:t>
                      </a:r>
                      <a:endParaRPr sz="2200">
                        <a:latin typeface="DejaVu Sans"/>
                        <a:cs typeface="DejaVu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2380</Words>
  <Application>Microsoft Office PowerPoint</Application>
  <PresentationFormat>On-screen Show (4:3)</PresentationFormat>
  <Paragraphs>459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DIABETES  MELLITUS</vt:lpstr>
      <vt:lpstr>CONTENTS:</vt:lpstr>
      <vt:lpstr>INTRODUCTION</vt:lpstr>
      <vt:lpstr> If left untreated, diabetes can cause many complications.</vt:lpstr>
      <vt:lpstr> Diabetes is due to either the pancreas not producing enough insulin or the cells of the body not responding  properly to the insulin produced.</vt:lpstr>
      <vt:lpstr> Type 1 DM</vt:lpstr>
      <vt:lpstr> Type 2 DM  Begins with insulin resistance, a condition in which  cells fail to respond to insulin properly.</vt:lpstr>
      <vt:lpstr>PowerPoint Presentation</vt:lpstr>
      <vt:lpstr>COMPARISON OF TYPE 1 AND 2 DIABETES</vt:lpstr>
      <vt:lpstr>SIGNS AND SYMPTOMS</vt:lpstr>
      <vt:lpstr>SIGNS AND SYMPTOMS</vt:lpstr>
      <vt:lpstr>SIGNS AND SYMPTOMS</vt:lpstr>
      <vt:lpstr>COMPLICATIONS</vt:lpstr>
      <vt:lpstr>COMPLICATIONS</vt:lpstr>
      <vt:lpstr>COMPLICATIONS</vt:lpstr>
      <vt:lpstr>PATHOPHYSIOLOGY - GENERAL</vt:lpstr>
      <vt:lpstr>PATHOPHYSIOLOGY</vt:lpstr>
      <vt:lpstr>PATHOPHYSIOLOGY</vt:lpstr>
      <vt:lpstr>PATHOPHYSIOLOGY</vt:lpstr>
      <vt:lpstr>PATHOPHYSIOLOGY</vt:lpstr>
      <vt:lpstr>PATHOPHYSIOLOGY</vt:lpstr>
      <vt:lpstr>PATHOPHYSIOLOGY - TYPE 1</vt:lpstr>
      <vt:lpstr>PATHOPHYSIOLOGY - TYPE 1</vt:lpstr>
      <vt:lpstr>PATHOPHYSIOLOGY - TYPE 1</vt:lpstr>
      <vt:lpstr>PATHOPHYSIOLOGY - TYPE 2</vt:lpstr>
      <vt:lpstr>PATHOPHYSIOLOGY - TYPE 2</vt:lpstr>
      <vt:lpstr>PATHOPHYSIOLOGY - GESTATIONAL DIABETES</vt:lpstr>
      <vt:lpstr>PATHOPHYSIOLOGY - GESTATIONAL DIABETES</vt:lpstr>
      <vt:lpstr>PATHOPHYSIOLOGY - GESTATIONAL DIABETES</vt:lpstr>
      <vt:lpstr>PATHOPHYSIOLOGY - GESTATIONAL DIABETES</vt:lpstr>
      <vt:lpstr>PATHOPHYSIOLOGY - GESTATIONAL DIABETES</vt:lpstr>
      <vt:lpstr>ORAL  MANIFESTATIONS AND  COMPLICATIONS</vt:lpstr>
      <vt:lpstr>PowerPoint Presentation</vt:lpstr>
      <vt:lpstr>ORAL  MANIFESTATIONS AND  COMPLICATIONS</vt:lpstr>
      <vt:lpstr>SIALOSIS</vt:lpstr>
      <vt:lpstr>ORAL  MANIFESTATIONS AND  COMPLICATIONS</vt:lpstr>
      <vt:lpstr>ORAL  MANIFESTATIONS AND  COMPLICATIONS</vt:lpstr>
      <vt:lpstr>DENTAL MANAGEMENT  CONSIDERATIONS</vt:lpstr>
      <vt:lpstr>DENTAL MANAGEMENT  CONSIDERATIONS</vt:lpstr>
      <vt:lpstr>DENTAL MANAGEMENT  CONSIDERATIONS</vt:lpstr>
      <vt:lpstr>EMERGENCY MANAGEMENT</vt:lpstr>
      <vt:lpstr>EMERGENCY MANAGEMENT</vt:lpstr>
      <vt:lpstr>EMERGENCY MANAGEMENT</vt:lpstr>
      <vt:lpstr>PowerPoint Presentation</vt:lpstr>
      <vt:lpstr>EMERGENCY MANAGEMENT</vt:lpstr>
      <vt:lpstr>DIAGNOSIS</vt:lpstr>
      <vt:lpstr>DIAGNOSIS</vt:lpstr>
      <vt:lpstr>PowerPoint Presentation</vt:lpstr>
      <vt:lpstr>OGTT RESULT’S :</vt:lpstr>
      <vt:lpstr>WHO DIABETES DIAGNOSTIC CRITERIA</vt:lpstr>
      <vt:lpstr>MANAGEMENT</vt:lpstr>
      <vt:lpstr>REFERENCES: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 MELLITUS</dc:title>
  <cp:lastModifiedBy>comp</cp:lastModifiedBy>
  <cp:revision>1</cp:revision>
  <dcterms:created xsi:type="dcterms:W3CDTF">2020-05-09T19:37:16Z</dcterms:created>
  <dcterms:modified xsi:type="dcterms:W3CDTF">2020-05-09T20:15:54Z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2020-05-09T00:00:00Z</vt:filetime>
  </property>
</Properties>
</file>