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handoutMasterIdLst>
    <p:handoutMasterId r:id="rId28"/>
  </p:handoutMasterIdLst>
  <p:sldIdLst>
    <p:sldId id="302" r:id="rId2"/>
    <p:sldId id="303" r:id="rId3"/>
    <p:sldId id="259" r:id="rId4"/>
    <p:sldId id="304" r:id="rId5"/>
    <p:sldId id="324" r:id="rId6"/>
    <p:sldId id="305" r:id="rId7"/>
    <p:sldId id="306" r:id="rId8"/>
    <p:sldId id="307" r:id="rId9"/>
    <p:sldId id="308" r:id="rId10"/>
    <p:sldId id="309" r:id="rId11"/>
    <p:sldId id="318" r:id="rId12"/>
    <p:sldId id="319" r:id="rId13"/>
    <p:sldId id="321" r:id="rId14"/>
    <p:sldId id="310" r:id="rId15"/>
    <p:sldId id="316" r:id="rId16"/>
    <p:sldId id="311" r:id="rId17"/>
    <p:sldId id="312" r:id="rId18"/>
    <p:sldId id="313" r:id="rId19"/>
    <p:sldId id="314" r:id="rId20"/>
    <p:sldId id="323" r:id="rId21"/>
    <p:sldId id="315" r:id="rId22"/>
    <p:sldId id="317" r:id="rId23"/>
    <p:sldId id="325" r:id="rId24"/>
    <p:sldId id="322" r:id="rId25"/>
    <p:sldId id="320"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2C48"/>
    <a:srgbClr val="2C2D39"/>
    <a:srgbClr val="242630"/>
    <a:srgbClr val="2A1F43"/>
    <a:srgbClr val="0C1B43"/>
    <a:srgbClr val="000000"/>
    <a:srgbClr val="1D2225"/>
    <a:srgbClr val="F8F8F8"/>
    <a:srgbClr val="363C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62" autoAdjust="0"/>
    <p:restoredTop sz="90551" autoAdjust="0"/>
  </p:normalViewPr>
  <p:slideViewPr>
    <p:cSldViewPr snapToGrid="0" snapToObjects="1">
      <p:cViewPr varScale="1">
        <p:scale>
          <a:sx n="67" d="100"/>
          <a:sy n="67" d="100"/>
        </p:scale>
        <p:origin x="936" y="72"/>
      </p:cViewPr>
      <p:guideLst/>
    </p:cSldViewPr>
  </p:slideViewPr>
  <p:notesTextViewPr>
    <p:cViewPr>
      <p:scale>
        <a:sx n="1" d="1"/>
        <a:sy n="1" d="1"/>
      </p:scale>
      <p:origin x="0" y="0"/>
    </p:cViewPr>
  </p:notesTextViewPr>
  <p:notesViewPr>
    <p:cSldViewPr snapToGrid="0" snapToObjects="1">
      <p:cViewPr varScale="1">
        <p:scale>
          <a:sx n="86" d="100"/>
          <a:sy n="86" d="100"/>
        </p:scale>
        <p:origin x="2416" y="21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8D5A2E05-2C6E-484E-9BB1-366C90717B9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xmlns="" id="{D2043844-B7FE-EC43-89AA-8831B859F94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FB138B2-18CD-1D41-89B0-ADB5F3BA92A3}" type="datetimeFigureOut">
              <a:rPr lang="en-US" smtClean="0"/>
              <a:t>02-Dec-20</a:t>
            </a:fld>
            <a:endParaRPr lang="en-US" dirty="0"/>
          </a:p>
        </p:txBody>
      </p:sp>
      <p:sp>
        <p:nvSpPr>
          <p:cNvPr id="4" name="Footer Placeholder 3">
            <a:extLst>
              <a:ext uri="{FF2B5EF4-FFF2-40B4-BE49-F238E27FC236}">
                <a16:creationId xmlns:a16="http://schemas.microsoft.com/office/drawing/2014/main" xmlns="" id="{BFAC2EDC-03FB-D147-9BAA-37FCFF988C7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xmlns="" id="{398E195D-E935-D746-A5D1-61E2EBF7EF6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F57D167-9BB5-2048-9DDA-7DF8E5D94DC9}" type="slidenum">
              <a:rPr lang="en-US" smtClean="0"/>
              <a:t>‹#›</a:t>
            </a:fld>
            <a:endParaRPr lang="en-US" dirty="0"/>
          </a:p>
        </p:txBody>
      </p:sp>
    </p:spTree>
    <p:extLst>
      <p:ext uri="{BB962C8B-B14F-4D97-AF65-F5344CB8AC3E}">
        <p14:creationId xmlns:p14="http://schemas.microsoft.com/office/powerpoint/2010/main" val="29775121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E7A355-8776-CB43-838E-ED9EE2F8390B}" type="datetimeFigureOut">
              <a:rPr lang="en-US" smtClean="0"/>
              <a:t>02-Dec-20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303FA8-A3F3-7640-B13D-36C73B3E5587}" type="slidenum">
              <a:rPr lang="en-US" smtClean="0"/>
              <a:t>‹#›</a:t>
            </a:fld>
            <a:endParaRPr lang="en-US" dirty="0"/>
          </a:p>
        </p:txBody>
      </p:sp>
    </p:spTree>
    <p:extLst>
      <p:ext uri="{BB962C8B-B14F-4D97-AF65-F5344CB8AC3E}">
        <p14:creationId xmlns:p14="http://schemas.microsoft.com/office/powerpoint/2010/main" val="32201785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B303FA8-A3F3-7640-B13D-36C73B3E5587}" type="slidenum">
              <a:rPr lang="en-US" smtClean="0"/>
              <a:t>1</a:t>
            </a:fld>
            <a:endParaRPr lang="en-US" dirty="0"/>
          </a:p>
        </p:txBody>
      </p:sp>
    </p:spTree>
    <p:extLst>
      <p:ext uri="{BB962C8B-B14F-4D97-AF65-F5344CB8AC3E}">
        <p14:creationId xmlns:p14="http://schemas.microsoft.com/office/powerpoint/2010/main" val="11536644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DUR: Also referred to as medication use management; </a:t>
            </a:r>
          </a:p>
          <a:p>
            <a:pPr lvl="1">
              <a:buFontTx/>
              <a:buChar char="•"/>
            </a:pPr>
            <a:r>
              <a:rPr lang="en-US" altLang="en-US" dirty="0"/>
              <a:t> Cost – is the member using the most appropriate, least costly medication? Is adherence affected if the patient cannot afford the medication?</a:t>
            </a:r>
          </a:p>
          <a:p>
            <a:pPr lvl="1">
              <a:buFontTx/>
              <a:buChar char="•"/>
            </a:pPr>
            <a:r>
              <a:rPr lang="en-US" altLang="en-US" dirty="0"/>
              <a:t> Safety – is the member using a medication or does the member have a condition that interacts with the newly requested medication? Does the member have a gene that predisposes him/her to a particular fatal reaction/response? Safety considerations also include abuse/misuse.</a:t>
            </a:r>
          </a:p>
          <a:p>
            <a:pPr lvl="1">
              <a:buFontTx/>
              <a:buChar char="•"/>
            </a:pPr>
            <a:r>
              <a:rPr lang="en-US" altLang="en-US" dirty="0"/>
              <a:t> Efficacy – is the member using the most effective drug combination? most effective, least costly medication? Does the member have a gene that ensures a positive response to the treatment? </a:t>
            </a:r>
          </a:p>
          <a:p>
            <a:r>
              <a:rPr lang="en-US" altLang="en-US" dirty="0"/>
              <a:t>DUE: Also referred to as medication use evaluation (MUE). Evaluation of drug use over time which often requires a multidisciplinary effort</a:t>
            </a:r>
            <a:endParaRPr lang="en-US" dirty="0"/>
          </a:p>
        </p:txBody>
      </p:sp>
      <p:sp>
        <p:nvSpPr>
          <p:cNvPr id="4" name="Slide Number Placeholder 3"/>
          <p:cNvSpPr>
            <a:spLocks noGrp="1"/>
          </p:cNvSpPr>
          <p:nvPr>
            <p:ph type="sldNum" sz="quarter" idx="5"/>
          </p:nvPr>
        </p:nvSpPr>
        <p:spPr/>
        <p:txBody>
          <a:bodyPr/>
          <a:lstStyle/>
          <a:p>
            <a:fld id="{DB303FA8-A3F3-7640-B13D-36C73B3E5587}" type="slidenum">
              <a:rPr lang="en-US" smtClean="0"/>
              <a:t>3</a:t>
            </a:fld>
            <a:endParaRPr lang="en-US" dirty="0"/>
          </a:p>
        </p:txBody>
      </p:sp>
    </p:spTree>
    <p:extLst>
      <p:ext uri="{BB962C8B-B14F-4D97-AF65-F5344CB8AC3E}">
        <p14:creationId xmlns:p14="http://schemas.microsoft.com/office/powerpoint/2010/main" val="31074774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63666A"/>
                </a:solidFill>
                <a:effectLst/>
                <a:latin typeface="Open Sans"/>
              </a:rPr>
              <a:t>Other terms considered synonymous with DUR include drug use evaluation (DUE), medication use evaluation (MUE), and medication use management. American Society of Health System Pharmacists (ASHP) currently espouses the nomenclature medication use evaluation (MUE).</a:t>
            </a:r>
            <a:r>
              <a:rPr lang="en-US" b="0" i="0" baseline="30000" dirty="0">
                <a:solidFill>
                  <a:srgbClr val="63666A"/>
                </a:solidFill>
                <a:effectLst/>
                <a:latin typeface="Open Sans"/>
              </a:rPr>
              <a:t>2</a:t>
            </a:r>
            <a:r>
              <a:rPr lang="en-US" b="0" i="0" dirty="0">
                <a:solidFill>
                  <a:srgbClr val="63666A"/>
                </a:solidFill>
                <a:effectLst/>
                <a:latin typeface="Open Sans"/>
              </a:rPr>
              <a:t> The National Committee for Quality Assurance (NCQA) currently refers to the process as Pharmaceutical Utilization Management with defined tenets.</a:t>
            </a:r>
            <a:r>
              <a:rPr lang="en-US" b="0" i="0" baseline="30000" dirty="0">
                <a:solidFill>
                  <a:srgbClr val="63666A"/>
                </a:solidFill>
                <a:effectLst/>
                <a:latin typeface="Open Sans"/>
              </a:rPr>
              <a:t>3</a:t>
            </a:r>
            <a:r>
              <a:rPr lang="en-US" b="0" i="0" dirty="0">
                <a:solidFill>
                  <a:srgbClr val="63666A"/>
                </a:solidFill>
                <a:effectLst/>
                <a:latin typeface="Open Sans"/>
              </a:rPr>
              <a:t> For the Medicare Part D prescription drug benefit, the Centers for Medicare &amp; Medicaid Services (CMS) use the term drug utilization review.</a:t>
            </a:r>
            <a:r>
              <a:rPr lang="en-US" b="0" i="0" baseline="30000" dirty="0">
                <a:solidFill>
                  <a:srgbClr val="63666A"/>
                </a:solidFill>
                <a:effectLst/>
                <a:latin typeface="Open Sans"/>
              </a:rPr>
              <a:t>4</a:t>
            </a:r>
            <a:r>
              <a:rPr lang="en-US" b="0" i="0" dirty="0">
                <a:solidFill>
                  <a:srgbClr val="63666A"/>
                </a:solidFill>
                <a:effectLst/>
                <a:latin typeface="Open Sans"/>
              </a:rPr>
              <a:t> AMCP believes that DUR is the most common designation for processes of prospective, retrospective, and concurrent medication review in the health care marketplace and will use this term throughout the Concepts in Managed Care Pharmacy series.</a:t>
            </a:r>
            <a:endParaRPr lang="en-US" dirty="0"/>
          </a:p>
        </p:txBody>
      </p:sp>
      <p:sp>
        <p:nvSpPr>
          <p:cNvPr id="4" name="Slide Number Placeholder 3"/>
          <p:cNvSpPr>
            <a:spLocks noGrp="1"/>
          </p:cNvSpPr>
          <p:nvPr>
            <p:ph type="sldNum" sz="quarter" idx="5"/>
          </p:nvPr>
        </p:nvSpPr>
        <p:spPr/>
        <p:txBody>
          <a:bodyPr/>
          <a:lstStyle/>
          <a:p>
            <a:fld id="{DB303FA8-A3F3-7640-B13D-36C73B3E5587}" type="slidenum">
              <a:rPr lang="en-US" smtClean="0"/>
              <a:t>4</a:t>
            </a:fld>
            <a:endParaRPr lang="en-US" dirty="0"/>
          </a:p>
        </p:txBody>
      </p:sp>
    </p:spTree>
    <p:extLst>
      <p:ext uri="{BB962C8B-B14F-4D97-AF65-F5344CB8AC3E}">
        <p14:creationId xmlns:p14="http://schemas.microsoft.com/office/powerpoint/2010/main" val="10496195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DUR and DUE are quality assurance methods that are viewed as such by accrediting and quality assuring bodies such as the Joint Commission on Accreditation of Health Care Organizations (JCAHO) for hospitals and National Committee for Quality Assurance (NCQA) for health plans</a:t>
            </a:r>
            <a:endParaRPr lang="en-US" dirty="0"/>
          </a:p>
        </p:txBody>
      </p:sp>
      <p:sp>
        <p:nvSpPr>
          <p:cNvPr id="4" name="Slide Number Placeholder 3"/>
          <p:cNvSpPr>
            <a:spLocks noGrp="1"/>
          </p:cNvSpPr>
          <p:nvPr>
            <p:ph type="sldNum" sz="quarter" idx="5"/>
          </p:nvPr>
        </p:nvSpPr>
        <p:spPr/>
        <p:txBody>
          <a:bodyPr/>
          <a:lstStyle/>
          <a:p>
            <a:fld id="{DB303FA8-A3F3-7640-B13D-36C73B3E5587}" type="slidenum">
              <a:rPr lang="en-US" smtClean="0"/>
              <a:t>6</a:t>
            </a:fld>
            <a:endParaRPr lang="en-US" dirty="0"/>
          </a:p>
        </p:txBody>
      </p:sp>
    </p:spTree>
    <p:extLst>
      <p:ext uri="{BB962C8B-B14F-4D97-AF65-F5344CB8AC3E}">
        <p14:creationId xmlns:p14="http://schemas.microsoft.com/office/powerpoint/2010/main" val="16737622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This process allows the pharmacist to identify and resolve problems before the patient has received the medication. Pharmacists routinely perform prospective reviews in their daily practice by assessing a prescription medications dosage and directions while reviewing patient information for possible drug interactions or duplicate therapy. Upon reviewing the patient's prescriptions, the pharmacist would note the potential drug interaction and contact the prescriber to alert him/her to the problem. </a:t>
            </a:r>
          </a:p>
          <a:p>
            <a:endParaRPr lang="en-US" altLang="en-US" dirty="0"/>
          </a:p>
          <a:p>
            <a:endParaRPr lang="en-US" altLang="en-US" dirty="0"/>
          </a:p>
          <a:p>
            <a:r>
              <a:rPr lang="en-US" altLang="en-US" dirty="0"/>
              <a:t>Example: Identification of drug-drug interactions are a common outcome of a prospective DUR. For example, a patient being treated with warfarin to prevent blood clots may be prescribed a new drug by another specialist to treat arthritis. If taken together, the patient could experience internal bleeding. </a:t>
            </a:r>
          </a:p>
        </p:txBody>
      </p:sp>
      <p:sp>
        <p:nvSpPr>
          <p:cNvPr id="4" name="Slide Number Placeholder 3"/>
          <p:cNvSpPr>
            <a:spLocks noGrp="1"/>
          </p:cNvSpPr>
          <p:nvPr>
            <p:ph type="sldNum" sz="quarter" idx="5"/>
          </p:nvPr>
        </p:nvSpPr>
        <p:spPr/>
        <p:txBody>
          <a:bodyPr/>
          <a:lstStyle/>
          <a:p>
            <a:fld id="{DB303FA8-A3F3-7640-B13D-36C73B3E5587}" type="slidenum">
              <a:rPr lang="en-US" smtClean="0"/>
              <a:t>16</a:t>
            </a:fld>
            <a:endParaRPr lang="en-US" dirty="0"/>
          </a:p>
        </p:txBody>
      </p:sp>
    </p:spTree>
    <p:extLst>
      <p:ext uri="{BB962C8B-B14F-4D97-AF65-F5344CB8AC3E}">
        <p14:creationId xmlns:p14="http://schemas.microsoft.com/office/powerpoint/2010/main" val="14980456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Concurrent DUR is typically conducted jointly by a direct care/care coordination provider and a non-care provider (ex: nurse case manager and dispensing pharmacist).</a:t>
            </a:r>
          </a:p>
          <a:p>
            <a:endParaRPr lang="en-US" altLang="en-US" dirty="0"/>
          </a:p>
          <a:p>
            <a:r>
              <a:rPr lang="en-US" altLang="en-US" dirty="0"/>
              <a:t>Some authors view “point-of-sale” edits as concurrent DUR.  Examples include: drug interaction, drug allergy, inappropriate dose, and duplicate therapy alerts.</a:t>
            </a:r>
          </a:p>
          <a:p>
            <a:endParaRPr lang="en-US" altLang="en-US" dirty="0"/>
          </a:p>
          <a:p>
            <a:r>
              <a:rPr lang="en-US" altLang="en-US" dirty="0"/>
              <a:t>Example: Concurrent DUR often occurs in institutional settings, where patients often receive multiple medications. Periodic review of patient records can detect actual or potential drug-drug interactions or duplicate therapy. It can also alert the pharmacist to the need for changes in medications, such as antibiotics, or the need for dosage adjustments based on laboratory test results. The key prescriber(s) must then be alerted to the situation so corrective action can be taken. </a:t>
            </a:r>
          </a:p>
        </p:txBody>
      </p:sp>
      <p:sp>
        <p:nvSpPr>
          <p:cNvPr id="4" name="Slide Number Placeholder 3"/>
          <p:cNvSpPr>
            <a:spLocks noGrp="1"/>
          </p:cNvSpPr>
          <p:nvPr>
            <p:ph type="sldNum" sz="quarter" idx="5"/>
          </p:nvPr>
        </p:nvSpPr>
        <p:spPr/>
        <p:txBody>
          <a:bodyPr/>
          <a:lstStyle/>
          <a:p>
            <a:fld id="{DB303FA8-A3F3-7640-B13D-36C73B3E5587}" type="slidenum">
              <a:rPr lang="en-US" smtClean="0"/>
              <a:t>19</a:t>
            </a:fld>
            <a:endParaRPr lang="en-US" dirty="0"/>
          </a:p>
        </p:txBody>
      </p:sp>
    </p:spTree>
    <p:extLst>
      <p:ext uri="{BB962C8B-B14F-4D97-AF65-F5344CB8AC3E}">
        <p14:creationId xmlns:p14="http://schemas.microsoft.com/office/powerpoint/2010/main" val="20740436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OBRA 90 required DUR services for ambulatory services for Medicaid patients.</a:t>
            </a:r>
          </a:p>
          <a:p>
            <a:r>
              <a:rPr lang="en-US" altLang="en-US" dirty="0"/>
              <a:t>NCQA and JCAHO assure consistent delivery of quality programs – stamp of approval</a:t>
            </a:r>
          </a:p>
          <a:p>
            <a:r>
              <a:rPr lang="en-US" altLang="en-US" dirty="0"/>
              <a:t>Member – receives most appropriate therapy</a:t>
            </a:r>
          </a:p>
          <a:p>
            <a:r>
              <a:rPr lang="en-US" altLang="en-US" dirty="0"/>
              <a:t>HC Provider – improved quality care for their patients; knowledge of how they compare to fellow providers and someone there to assure quality; unbiased education on standards of care/practice delivery</a:t>
            </a:r>
          </a:p>
          <a:p>
            <a:r>
              <a:rPr lang="en-US" altLang="en-US" dirty="0"/>
              <a:t>Pharmacist – supports DUR activities on the bench </a:t>
            </a:r>
            <a:r>
              <a:rPr lang="en-US" altLang="en-US" dirty="0" err="1"/>
              <a:t>esp</a:t>
            </a:r>
            <a:r>
              <a:rPr lang="en-US" altLang="en-US" dirty="0"/>
              <a:t> for pharmacists who struggle to do a better job at this</a:t>
            </a:r>
          </a:p>
          <a:p>
            <a:r>
              <a:rPr lang="en-US" altLang="en-US" dirty="0"/>
              <a:t>Health care system – better control of drug costs– greatest contributor to expenditure on health care in the nation. </a:t>
            </a:r>
            <a:endParaRPr lang="ru-RU" altLang="en-US" dirty="0"/>
          </a:p>
        </p:txBody>
      </p:sp>
      <p:sp>
        <p:nvSpPr>
          <p:cNvPr id="4" name="Slide Number Placeholder 3"/>
          <p:cNvSpPr>
            <a:spLocks noGrp="1"/>
          </p:cNvSpPr>
          <p:nvPr>
            <p:ph type="sldNum" sz="quarter" idx="5"/>
          </p:nvPr>
        </p:nvSpPr>
        <p:spPr/>
        <p:txBody>
          <a:bodyPr/>
          <a:lstStyle/>
          <a:p>
            <a:fld id="{DB303FA8-A3F3-7640-B13D-36C73B3E5587}" type="slidenum">
              <a:rPr lang="en-US" smtClean="0"/>
              <a:t>24</a:t>
            </a:fld>
            <a:endParaRPr lang="en-US" dirty="0"/>
          </a:p>
        </p:txBody>
      </p:sp>
    </p:spTree>
    <p:extLst>
      <p:ext uri="{BB962C8B-B14F-4D97-AF65-F5344CB8AC3E}">
        <p14:creationId xmlns:p14="http://schemas.microsoft.com/office/powerpoint/2010/main" val="1810945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bg1">
            <a:alpha val="30000"/>
          </a:schemeClr>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4CC33A90-B87E-634E-AF2A-F4C3C8923FED}"/>
              </a:ext>
            </a:extLst>
          </p:cNvPr>
          <p:cNvSpPr/>
          <p:nvPr userDrawn="1"/>
        </p:nvSpPr>
        <p:spPr>
          <a:xfrm>
            <a:off x="0" y="914400"/>
            <a:ext cx="12192000" cy="5029200"/>
          </a:xfrm>
          <a:prstGeom prst="rect">
            <a:avLst/>
          </a:prstGeom>
          <a:pattFill prst="lgGrid">
            <a:fgClr>
              <a:schemeClr val="tx2">
                <a:lumMod val="10000"/>
                <a:lumOff val="9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xmlns="" id="{41147E0E-4AE4-D149-A315-F2528623D5EA}"/>
              </a:ext>
            </a:extLst>
          </p:cNvPr>
          <p:cNvSpPr/>
          <p:nvPr userDrawn="1"/>
        </p:nvSpPr>
        <p:spPr>
          <a:xfrm>
            <a:off x="763425" y="2818150"/>
            <a:ext cx="6207001" cy="257181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itle 1">
            <a:extLst>
              <a:ext uri="{FF2B5EF4-FFF2-40B4-BE49-F238E27FC236}">
                <a16:creationId xmlns:a16="http://schemas.microsoft.com/office/drawing/2014/main" xmlns="" id="{E3ED0903-C4AC-F843-878E-D66CB7BFB0E9}"/>
              </a:ext>
            </a:extLst>
          </p:cNvPr>
          <p:cNvSpPr>
            <a:spLocks noGrp="1"/>
          </p:cNvSpPr>
          <p:nvPr>
            <p:ph type="title" hasCustomPrompt="1"/>
          </p:nvPr>
        </p:nvSpPr>
        <p:spPr>
          <a:xfrm>
            <a:off x="1108430" y="3277472"/>
            <a:ext cx="5651293" cy="1086304"/>
          </a:xfrm>
          <a:prstGeom prst="rect">
            <a:avLst/>
          </a:prstGeom>
        </p:spPr>
        <p:txBody>
          <a:bodyPr lIns="91440" rIns="91440">
            <a:noAutofit/>
          </a:bodyPr>
          <a:lstStyle>
            <a:lvl1pPr algn="l">
              <a:defRPr sz="8800" b="1" i="0" spc="150" baseline="0">
                <a:solidFill>
                  <a:schemeClr val="accent3">
                    <a:lumMod val="90000"/>
                  </a:schemeClr>
                </a:solidFill>
                <a:latin typeface="+mj-lt"/>
                <a:ea typeface="Meiryo UI" panose="020B0604030504040204" pitchFamily="34" charset="-128"/>
              </a:defRPr>
            </a:lvl1pPr>
          </a:lstStyle>
          <a:p>
            <a:r>
              <a:rPr lang="en-US" noProof="0" dirty="0"/>
              <a:t>Title</a:t>
            </a:r>
          </a:p>
        </p:txBody>
      </p:sp>
      <p:sp>
        <p:nvSpPr>
          <p:cNvPr id="11" name="Picture Placeholder 10">
            <a:extLst>
              <a:ext uri="{FF2B5EF4-FFF2-40B4-BE49-F238E27FC236}">
                <a16:creationId xmlns:a16="http://schemas.microsoft.com/office/drawing/2014/main" xmlns="" id="{C8F278E7-697F-D34E-BB55-5D254AF87F94}"/>
              </a:ext>
            </a:extLst>
          </p:cNvPr>
          <p:cNvSpPr>
            <a:spLocks noGrp="1"/>
          </p:cNvSpPr>
          <p:nvPr>
            <p:ph type="pic" sz="quarter" idx="14"/>
          </p:nvPr>
        </p:nvSpPr>
        <p:spPr>
          <a:xfrm>
            <a:off x="5923125" y="0"/>
            <a:ext cx="6268875" cy="6858000"/>
          </a:xfrm>
          <a:custGeom>
            <a:avLst/>
            <a:gdLst>
              <a:gd name="connsiteX0" fmla="*/ 0 w 6268875"/>
              <a:gd name="connsiteY0" fmla="*/ 0 h 6858000"/>
              <a:gd name="connsiteX1" fmla="*/ 6268875 w 6268875"/>
              <a:gd name="connsiteY1" fmla="*/ 0 h 6858000"/>
              <a:gd name="connsiteX2" fmla="*/ 6268875 w 6268875"/>
              <a:gd name="connsiteY2" fmla="*/ 6858000 h 6858000"/>
              <a:gd name="connsiteX3" fmla="*/ 0 w 6268875"/>
              <a:gd name="connsiteY3" fmla="*/ 6858000 h 6858000"/>
              <a:gd name="connsiteX4" fmla="*/ 0 w 6268875"/>
              <a:gd name="connsiteY4" fmla="*/ 5389964 h 6858000"/>
              <a:gd name="connsiteX5" fmla="*/ 1047301 w 6268875"/>
              <a:gd name="connsiteY5" fmla="*/ 5389964 h 6858000"/>
              <a:gd name="connsiteX6" fmla="*/ 1047301 w 6268875"/>
              <a:gd name="connsiteY6" fmla="*/ 2814404 h 6858000"/>
              <a:gd name="connsiteX7" fmla="*/ 0 w 6268875"/>
              <a:gd name="connsiteY7" fmla="*/ 28144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268875" h="6858000">
                <a:moveTo>
                  <a:pt x="0" y="0"/>
                </a:moveTo>
                <a:lnTo>
                  <a:pt x="6268875" y="0"/>
                </a:lnTo>
                <a:lnTo>
                  <a:pt x="6268875" y="6858000"/>
                </a:lnTo>
                <a:lnTo>
                  <a:pt x="0" y="6858000"/>
                </a:lnTo>
                <a:lnTo>
                  <a:pt x="0" y="5389964"/>
                </a:lnTo>
                <a:lnTo>
                  <a:pt x="1047301" y="5389964"/>
                </a:lnTo>
                <a:lnTo>
                  <a:pt x="1047301" y="2814404"/>
                </a:lnTo>
                <a:lnTo>
                  <a:pt x="0" y="2814404"/>
                </a:lnTo>
                <a:close/>
              </a:path>
            </a:pathLst>
          </a:custGeom>
          <a:solidFill>
            <a:schemeClr val="bg2"/>
          </a:solidFill>
        </p:spPr>
        <p:txBody>
          <a:bodyPr wrap="square">
            <a:noAutofit/>
          </a:bodyPr>
          <a:lstStyle/>
          <a:p>
            <a:r>
              <a:rPr lang="en-US"/>
              <a:t>Click icon to add picture</a:t>
            </a:r>
            <a:endParaRPr lang="en-US" dirty="0"/>
          </a:p>
        </p:txBody>
      </p:sp>
      <p:sp>
        <p:nvSpPr>
          <p:cNvPr id="4" name="Text Placeholder 3">
            <a:extLst>
              <a:ext uri="{FF2B5EF4-FFF2-40B4-BE49-F238E27FC236}">
                <a16:creationId xmlns:a16="http://schemas.microsoft.com/office/drawing/2014/main" xmlns="" id="{FED2629F-DD57-45EB-A64D-AF459A802B6C}"/>
              </a:ext>
            </a:extLst>
          </p:cNvPr>
          <p:cNvSpPr>
            <a:spLocks noGrp="1"/>
          </p:cNvSpPr>
          <p:nvPr>
            <p:ph type="body" sz="quarter" idx="15" hasCustomPrompt="1"/>
          </p:nvPr>
        </p:nvSpPr>
        <p:spPr>
          <a:xfrm>
            <a:off x="1108430" y="4450080"/>
            <a:ext cx="5651294" cy="607103"/>
          </a:xfrm>
        </p:spPr>
        <p:txBody>
          <a:bodyPr anchor="ctr">
            <a:normAutofit/>
          </a:bodyPr>
          <a:lstStyle>
            <a:lvl1pPr marL="0" indent="0">
              <a:buNone/>
              <a:defRPr sz="2400" b="0" cap="all" spc="600" baseline="0">
                <a:solidFill>
                  <a:schemeClr val="bg1"/>
                </a:solidFill>
              </a:defRPr>
            </a:lvl1pPr>
          </a:lstStyle>
          <a:p>
            <a:pPr lvl="0"/>
            <a:r>
              <a:rPr lang="en-US" dirty="0"/>
              <a:t>SUBTITLE</a:t>
            </a:r>
          </a:p>
        </p:txBody>
      </p:sp>
    </p:spTree>
    <p:extLst>
      <p:ext uri="{BB962C8B-B14F-4D97-AF65-F5344CB8AC3E}">
        <p14:creationId xmlns:p14="http://schemas.microsoft.com/office/powerpoint/2010/main" val="890117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
    <p:bg>
      <p:bgPr>
        <a:solidFill>
          <a:schemeClr val="bg2">
            <a:alpha val="40000"/>
          </a:schemeClr>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F9B59AC0-ACCA-0548-A037-BC61068B8FE2}"/>
              </a:ext>
            </a:extLst>
          </p:cNvPr>
          <p:cNvSpPr/>
          <p:nvPr userDrawn="1"/>
        </p:nvSpPr>
        <p:spPr>
          <a:xfrm>
            <a:off x="0" y="0"/>
            <a:ext cx="12192000" cy="986306"/>
          </a:xfrm>
          <a:prstGeom prst="rect">
            <a:avLst/>
          </a:prstGeom>
          <a:pattFill prst="lgGrid">
            <a:fgClr>
              <a:schemeClr val="tx2">
                <a:lumMod val="10000"/>
                <a:lumOff val="9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xmlns="" id="{2A57C152-0331-B74F-81FE-04A927A72C7B}"/>
              </a:ext>
            </a:extLst>
          </p:cNvPr>
          <p:cNvSpPr/>
          <p:nvPr userDrawn="1"/>
        </p:nvSpPr>
        <p:spPr>
          <a:xfrm>
            <a:off x="350520" y="279792"/>
            <a:ext cx="11475720" cy="98630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Ins="182880" rtlCol="0" anchor="ctr"/>
          <a:lstStyle/>
          <a:p>
            <a:endParaRPr lang="en-US" sz="2400" b="1" dirty="0">
              <a:latin typeface="+mn-lt"/>
              <a:ea typeface="Meiryo" panose="020B0604030504040204" pitchFamily="34" charset="-128"/>
            </a:endParaRPr>
          </a:p>
        </p:txBody>
      </p:sp>
      <p:sp>
        <p:nvSpPr>
          <p:cNvPr id="8" name="Title 1">
            <a:extLst>
              <a:ext uri="{FF2B5EF4-FFF2-40B4-BE49-F238E27FC236}">
                <a16:creationId xmlns:a16="http://schemas.microsoft.com/office/drawing/2014/main" xmlns="" id="{5FDDD9A4-1691-5D47-9605-21650E2212D3}"/>
              </a:ext>
            </a:extLst>
          </p:cNvPr>
          <p:cNvSpPr>
            <a:spLocks noGrp="1"/>
          </p:cNvSpPr>
          <p:nvPr>
            <p:ph type="title"/>
          </p:nvPr>
        </p:nvSpPr>
        <p:spPr>
          <a:xfrm>
            <a:off x="639413" y="483440"/>
            <a:ext cx="10904438" cy="583800"/>
          </a:xfrm>
          <a:prstGeom prst="rect">
            <a:avLst/>
          </a:prstGeom>
        </p:spPr>
        <p:txBody>
          <a:bodyPr lIns="91440" rIns="91440">
            <a:noAutofit/>
          </a:bodyPr>
          <a:lstStyle>
            <a:lvl1pPr>
              <a:defRPr sz="2400" b="1" i="0" spc="150" baseline="0">
                <a:solidFill>
                  <a:schemeClr val="bg2"/>
                </a:solidFill>
                <a:latin typeface="+mj-lt"/>
                <a:ea typeface="Meiryo UI" panose="020B0604030504040204" pitchFamily="34" charset="-128"/>
              </a:defRPr>
            </a:lvl1pPr>
          </a:lstStyle>
          <a:p>
            <a:r>
              <a:rPr lang="en-US"/>
              <a:t>Click to edit Master title style</a:t>
            </a:r>
            <a:endParaRPr lang="en-US" dirty="0"/>
          </a:p>
        </p:txBody>
      </p:sp>
      <p:sp>
        <p:nvSpPr>
          <p:cNvPr id="13" name="Footer Placeholder 12">
            <a:extLst>
              <a:ext uri="{FF2B5EF4-FFF2-40B4-BE49-F238E27FC236}">
                <a16:creationId xmlns:a16="http://schemas.microsoft.com/office/drawing/2014/main" xmlns="" id="{B3AAAAF7-05B9-4CD1-AB96-49BDA5C87537}"/>
              </a:ext>
            </a:extLst>
          </p:cNvPr>
          <p:cNvSpPr>
            <a:spLocks noGrp="1"/>
          </p:cNvSpPr>
          <p:nvPr>
            <p:ph type="ftr" sz="quarter" idx="11"/>
          </p:nvPr>
        </p:nvSpPr>
        <p:spPr>
          <a:xfrm>
            <a:off x="639247" y="6356350"/>
            <a:ext cx="7514153" cy="365125"/>
          </a:xfrm>
        </p:spPr>
        <p:txBody>
          <a:bodyPr/>
          <a:lstStyle/>
          <a:p>
            <a:endParaRPr lang="en-US" dirty="0"/>
          </a:p>
        </p:txBody>
      </p:sp>
      <p:sp>
        <p:nvSpPr>
          <p:cNvPr id="14" name="Slide Number Placeholder 13">
            <a:extLst>
              <a:ext uri="{FF2B5EF4-FFF2-40B4-BE49-F238E27FC236}">
                <a16:creationId xmlns:a16="http://schemas.microsoft.com/office/drawing/2014/main" xmlns="" id="{663163FE-7A47-48F5-985E-52E1FC39A8C8}"/>
              </a:ext>
            </a:extLst>
          </p:cNvPr>
          <p:cNvSpPr>
            <a:spLocks noGrp="1"/>
          </p:cNvSpPr>
          <p:nvPr>
            <p:ph type="sldNum" sz="quarter" idx="12"/>
          </p:nvPr>
        </p:nvSpPr>
        <p:spPr>
          <a:xfrm>
            <a:off x="11011711" y="6356349"/>
            <a:ext cx="532140" cy="365125"/>
          </a:xfrm>
        </p:spPr>
        <p:txBody>
          <a:bodyPr/>
          <a:lstStyle/>
          <a:p>
            <a:fld id="{6F705D35-D126-3B47-A82C-2A13EA9E0A67}" type="slidenum">
              <a:rPr lang="en-US" smtClean="0"/>
              <a:t>‹#›</a:t>
            </a:fld>
            <a:endParaRPr lang="en-US" dirty="0"/>
          </a:p>
        </p:txBody>
      </p:sp>
      <p:sp>
        <p:nvSpPr>
          <p:cNvPr id="16" name="Content Placeholder 15">
            <a:extLst>
              <a:ext uri="{FF2B5EF4-FFF2-40B4-BE49-F238E27FC236}">
                <a16:creationId xmlns:a16="http://schemas.microsoft.com/office/drawing/2014/main" xmlns="" id="{FDE5BD82-54F0-40F0-8673-34432C04A351}"/>
              </a:ext>
            </a:extLst>
          </p:cNvPr>
          <p:cNvSpPr>
            <a:spLocks noGrp="1"/>
          </p:cNvSpPr>
          <p:nvPr>
            <p:ph sz="quarter" idx="13"/>
          </p:nvPr>
        </p:nvSpPr>
        <p:spPr>
          <a:xfrm>
            <a:off x="638986" y="1470025"/>
            <a:ext cx="10904865" cy="4706938"/>
          </a:xfrm>
        </p:spPr>
        <p:txBody>
          <a:bodyPr/>
          <a:lstStyle/>
          <a:p>
            <a:pPr lvl="0"/>
            <a:r>
              <a:rPr lang="en-US"/>
              <a:t>Click to edit Master text styles</a:t>
            </a:r>
          </a:p>
        </p:txBody>
      </p:sp>
    </p:spTree>
    <p:extLst>
      <p:ext uri="{BB962C8B-B14F-4D97-AF65-F5344CB8AC3E}">
        <p14:creationId xmlns:p14="http://schemas.microsoft.com/office/powerpoint/2010/main" val="20007203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content ">
    <p:bg>
      <p:bgPr>
        <a:solidFill>
          <a:schemeClr val="bg2">
            <a:alpha val="40000"/>
          </a:schemeClr>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987C56A2-F952-8343-A875-78793BA51A34}"/>
              </a:ext>
            </a:extLst>
          </p:cNvPr>
          <p:cNvSpPr/>
          <p:nvPr userDrawn="1"/>
        </p:nvSpPr>
        <p:spPr>
          <a:xfrm>
            <a:off x="0" y="5871694"/>
            <a:ext cx="12192000" cy="986306"/>
          </a:xfrm>
          <a:prstGeom prst="rect">
            <a:avLst/>
          </a:prstGeom>
          <a:pattFill prst="lgGrid">
            <a:fgClr>
              <a:schemeClr val="tx1">
                <a:lumMod val="10000"/>
                <a:lumOff val="9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 name="Rectangle 6">
            <a:extLst>
              <a:ext uri="{FF2B5EF4-FFF2-40B4-BE49-F238E27FC236}">
                <a16:creationId xmlns:a16="http://schemas.microsoft.com/office/drawing/2014/main" xmlns="" id="{81BB3689-72F8-2345-BF30-38C81BDD487E}"/>
              </a:ext>
            </a:extLst>
          </p:cNvPr>
          <p:cNvSpPr/>
          <p:nvPr userDrawn="1"/>
        </p:nvSpPr>
        <p:spPr>
          <a:xfrm>
            <a:off x="4921026" y="0"/>
            <a:ext cx="718969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 name="Slide Number Placeholder 3">
            <a:extLst>
              <a:ext uri="{FF2B5EF4-FFF2-40B4-BE49-F238E27FC236}">
                <a16:creationId xmlns:a16="http://schemas.microsoft.com/office/drawing/2014/main" xmlns="" id="{71FD5A6F-AE17-4E4C-9567-DB3B02853306}"/>
              </a:ext>
            </a:extLst>
          </p:cNvPr>
          <p:cNvSpPr>
            <a:spLocks noGrp="1"/>
          </p:cNvSpPr>
          <p:nvPr>
            <p:ph type="sldNum" sz="quarter" idx="12"/>
          </p:nvPr>
        </p:nvSpPr>
        <p:spPr>
          <a:xfrm>
            <a:off x="11103659" y="6356350"/>
            <a:ext cx="449094" cy="365125"/>
          </a:xfrm>
        </p:spPr>
        <p:txBody>
          <a:bodyPr/>
          <a:lstStyle>
            <a:lvl1pPr>
              <a:defRPr>
                <a:solidFill>
                  <a:schemeClr val="bg1"/>
                </a:solidFill>
              </a:defRPr>
            </a:lvl1pPr>
          </a:lstStyle>
          <a:p>
            <a:fld id="{6F705D35-D126-3B47-A82C-2A13EA9E0A67}" type="slidenum">
              <a:rPr lang="en-US" smtClean="0"/>
              <a:pPr/>
              <a:t>‹#›</a:t>
            </a:fld>
            <a:endParaRPr lang="en-US" dirty="0"/>
          </a:p>
        </p:txBody>
      </p:sp>
      <p:sp>
        <p:nvSpPr>
          <p:cNvPr id="9" name="Title 1">
            <a:extLst>
              <a:ext uri="{FF2B5EF4-FFF2-40B4-BE49-F238E27FC236}">
                <a16:creationId xmlns:a16="http://schemas.microsoft.com/office/drawing/2014/main" xmlns="" id="{656FB1BA-653F-254C-9C39-2A5BDD763EE8}"/>
              </a:ext>
            </a:extLst>
          </p:cNvPr>
          <p:cNvSpPr>
            <a:spLocks noGrp="1"/>
          </p:cNvSpPr>
          <p:nvPr>
            <p:ph type="title"/>
          </p:nvPr>
        </p:nvSpPr>
        <p:spPr>
          <a:xfrm>
            <a:off x="6761117" y="681037"/>
            <a:ext cx="4791637" cy="583800"/>
          </a:xfrm>
          <a:prstGeom prst="rect">
            <a:avLst/>
          </a:prstGeom>
        </p:spPr>
        <p:txBody>
          <a:bodyPr lIns="91440" rIns="91440">
            <a:noAutofit/>
          </a:bodyPr>
          <a:lstStyle>
            <a:lvl1pPr>
              <a:defRPr sz="2400" b="1" i="0" spc="150" baseline="0">
                <a:solidFill>
                  <a:schemeClr val="bg2"/>
                </a:solidFill>
                <a:latin typeface="+mj-lt"/>
                <a:ea typeface="Meiryo UI" panose="020B0604030504040204" pitchFamily="34" charset="-128"/>
              </a:defRPr>
            </a:lvl1pPr>
          </a:lstStyle>
          <a:p>
            <a:r>
              <a:rPr lang="en-US" noProof="0"/>
              <a:t>Click to edit Master title style</a:t>
            </a:r>
            <a:endParaRPr lang="en-US" noProof="0" dirty="0"/>
          </a:p>
        </p:txBody>
      </p:sp>
      <p:sp>
        <p:nvSpPr>
          <p:cNvPr id="12" name="Picture Placeholder 10">
            <a:extLst>
              <a:ext uri="{FF2B5EF4-FFF2-40B4-BE49-F238E27FC236}">
                <a16:creationId xmlns:a16="http://schemas.microsoft.com/office/drawing/2014/main" xmlns="" id="{CB2BF900-EE78-604F-A9A8-83394228A684}"/>
              </a:ext>
            </a:extLst>
          </p:cNvPr>
          <p:cNvSpPr>
            <a:spLocks noGrp="1"/>
          </p:cNvSpPr>
          <p:nvPr>
            <p:ph type="pic" sz="quarter" idx="14"/>
          </p:nvPr>
        </p:nvSpPr>
        <p:spPr>
          <a:xfrm>
            <a:off x="542925" y="571500"/>
            <a:ext cx="5553075" cy="5715000"/>
          </a:xfrm>
          <a:prstGeom prst="rect">
            <a:avLst/>
          </a:prstGeom>
          <a:solidFill>
            <a:schemeClr val="bg2"/>
          </a:solidFill>
        </p:spPr>
        <p:txBody>
          <a:bodyPr/>
          <a:lstStyle/>
          <a:p>
            <a:r>
              <a:rPr lang="en-US" altLang="ja-JP" noProof="0"/>
              <a:t>Click icon to add picture</a:t>
            </a:r>
            <a:endParaRPr lang="en-US" altLang="ja-JP" noProof="0" dirty="0"/>
          </a:p>
        </p:txBody>
      </p:sp>
      <p:sp>
        <p:nvSpPr>
          <p:cNvPr id="5" name="Footer Placeholder 4">
            <a:extLst>
              <a:ext uri="{FF2B5EF4-FFF2-40B4-BE49-F238E27FC236}">
                <a16:creationId xmlns:a16="http://schemas.microsoft.com/office/drawing/2014/main" xmlns="" id="{041ABA8C-1BE3-46E4-80B3-44A791B60E0D}"/>
              </a:ext>
            </a:extLst>
          </p:cNvPr>
          <p:cNvSpPr>
            <a:spLocks noGrp="1"/>
          </p:cNvSpPr>
          <p:nvPr>
            <p:ph type="ftr" sz="quarter" idx="15"/>
          </p:nvPr>
        </p:nvSpPr>
        <p:spPr>
          <a:xfrm>
            <a:off x="542925" y="6356350"/>
            <a:ext cx="7315200" cy="365125"/>
          </a:xfrm>
        </p:spPr>
        <p:txBody>
          <a:bodyPr/>
          <a:lstStyle/>
          <a:p>
            <a:endParaRPr lang="en-US" dirty="0"/>
          </a:p>
        </p:txBody>
      </p:sp>
      <p:sp>
        <p:nvSpPr>
          <p:cNvPr id="11" name="Content Placeholder 10">
            <a:extLst>
              <a:ext uri="{FF2B5EF4-FFF2-40B4-BE49-F238E27FC236}">
                <a16:creationId xmlns:a16="http://schemas.microsoft.com/office/drawing/2014/main" xmlns="" id="{B2692E44-7FE3-4F90-97B5-E996A2DCEA83}"/>
              </a:ext>
            </a:extLst>
          </p:cNvPr>
          <p:cNvSpPr>
            <a:spLocks noGrp="1"/>
          </p:cNvSpPr>
          <p:nvPr>
            <p:ph sz="quarter" idx="16"/>
          </p:nvPr>
        </p:nvSpPr>
        <p:spPr>
          <a:xfrm>
            <a:off x="6761117" y="1265238"/>
            <a:ext cx="4791637" cy="4911725"/>
          </a:xfrm>
        </p:spPr>
        <p:txBody>
          <a:bodyPr/>
          <a:lstStyle>
            <a:lvl1pPr>
              <a:defRPr>
                <a:solidFill>
                  <a:schemeClr val="bg1"/>
                </a:solidFill>
              </a:defRPr>
            </a:lvl1pPr>
            <a:lvl2pPr marL="457200" indent="0">
              <a:buNone/>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4096706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bg>
      <p:bgPr>
        <a:solidFill>
          <a:schemeClr val="bg2">
            <a:alpha val="40000"/>
          </a:schemeClr>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xmlns="" id="{F2F96941-79C9-A34B-8AB5-C167A4D72D51}"/>
              </a:ext>
            </a:extLst>
          </p:cNvPr>
          <p:cNvSpPr/>
          <p:nvPr userDrawn="1"/>
        </p:nvSpPr>
        <p:spPr>
          <a:xfrm>
            <a:off x="0" y="0"/>
            <a:ext cx="12192000" cy="986306"/>
          </a:xfrm>
          <a:prstGeom prst="rect">
            <a:avLst/>
          </a:prstGeom>
          <a:pattFill prst="lgGrid">
            <a:fgClr>
              <a:schemeClr val="tx1">
                <a:lumMod val="10000"/>
                <a:lumOff val="9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Footer Placeholder 2">
            <a:extLst>
              <a:ext uri="{FF2B5EF4-FFF2-40B4-BE49-F238E27FC236}">
                <a16:creationId xmlns:a16="http://schemas.microsoft.com/office/drawing/2014/main" xmlns="" id="{218A28A8-5C75-FC4B-9A28-8F343DF4B1F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xmlns="" id="{71FD5A6F-AE17-4E4C-9567-DB3B02853306}"/>
              </a:ext>
            </a:extLst>
          </p:cNvPr>
          <p:cNvSpPr>
            <a:spLocks noGrp="1"/>
          </p:cNvSpPr>
          <p:nvPr>
            <p:ph type="sldNum" sz="quarter" idx="12"/>
          </p:nvPr>
        </p:nvSpPr>
        <p:spPr/>
        <p:txBody>
          <a:bodyPr/>
          <a:lstStyle/>
          <a:p>
            <a:fld id="{6F705D35-D126-3B47-A82C-2A13EA9E0A67}" type="slidenum">
              <a:rPr lang="en-US" smtClean="0"/>
              <a:t>‹#›</a:t>
            </a:fld>
            <a:endParaRPr lang="en-US" dirty="0"/>
          </a:p>
        </p:txBody>
      </p:sp>
      <p:sp>
        <p:nvSpPr>
          <p:cNvPr id="6" name="Rectangle 5">
            <a:extLst>
              <a:ext uri="{FF2B5EF4-FFF2-40B4-BE49-F238E27FC236}">
                <a16:creationId xmlns:a16="http://schemas.microsoft.com/office/drawing/2014/main" xmlns="" id="{2A57C152-0331-B74F-81FE-04A927A72C7B}"/>
              </a:ext>
            </a:extLst>
          </p:cNvPr>
          <p:cNvSpPr/>
          <p:nvPr userDrawn="1"/>
        </p:nvSpPr>
        <p:spPr>
          <a:xfrm>
            <a:off x="350520" y="279792"/>
            <a:ext cx="11475720" cy="98630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Ins="182880" rtlCol="0" anchor="ctr"/>
          <a:lstStyle/>
          <a:p>
            <a:endParaRPr lang="en-US" sz="2400" b="1" dirty="0">
              <a:solidFill>
                <a:schemeClr val="bg1"/>
              </a:solidFill>
              <a:latin typeface="+mn-lt"/>
              <a:ea typeface="Meiryo" panose="020B0604030504040204" pitchFamily="34" charset="-128"/>
            </a:endParaRPr>
          </a:p>
        </p:txBody>
      </p:sp>
      <p:sp>
        <p:nvSpPr>
          <p:cNvPr id="8" name="Title 1">
            <a:extLst>
              <a:ext uri="{FF2B5EF4-FFF2-40B4-BE49-F238E27FC236}">
                <a16:creationId xmlns:a16="http://schemas.microsoft.com/office/drawing/2014/main" xmlns="" id="{5FDDD9A4-1691-5D47-9605-21650E2212D3}"/>
              </a:ext>
            </a:extLst>
          </p:cNvPr>
          <p:cNvSpPr>
            <a:spLocks noGrp="1"/>
          </p:cNvSpPr>
          <p:nvPr>
            <p:ph type="title"/>
          </p:nvPr>
        </p:nvSpPr>
        <p:spPr>
          <a:xfrm>
            <a:off x="639413" y="483440"/>
            <a:ext cx="10904438" cy="583800"/>
          </a:xfrm>
          <a:prstGeom prst="rect">
            <a:avLst/>
          </a:prstGeom>
        </p:spPr>
        <p:txBody>
          <a:bodyPr lIns="91440" rIns="91440">
            <a:noAutofit/>
          </a:bodyPr>
          <a:lstStyle>
            <a:lvl1pPr>
              <a:defRPr sz="2400" b="1" i="0" spc="150" baseline="0">
                <a:solidFill>
                  <a:schemeClr val="bg2"/>
                </a:solidFill>
                <a:latin typeface="+mj-lt"/>
                <a:ea typeface="Meiryo UI" panose="020B0604030504040204" pitchFamily="34" charset="-128"/>
              </a:defRPr>
            </a:lvl1pPr>
          </a:lstStyle>
          <a:p>
            <a:r>
              <a:rPr lang="en-US"/>
              <a:t>Click to edit Master title style</a:t>
            </a:r>
            <a:endParaRPr lang="en-US" dirty="0"/>
          </a:p>
        </p:txBody>
      </p:sp>
      <p:sp>
        <p:nvSpPr>
          <p:cNvPr id="10" name="Text Placeholder 2">
            <a:extLst>
              <a:ext uri="{FF2B5EF4-FFF2-40B4-BE49-F238E27FC236}">
                <a16:creationId xmlns:a16="http://schemas.microsoft.com/office/drawing/2014/main" xmlns="" id="{62F811A9-08B1-C746-B30D-69D7B4A6CD59}"/>
              </a:ext>
            </a:extLst>
          </p:cNvPr>
          <p:cNvSpPr>
            <a:spLocks noGrp="1"/>
          </p:cNvSpPr>
          <p:nvPr>
            <p:ph type="body" idx="1"/>
          </p:nvPr>
        </p:nvSpPr>
        <p:spPr>
          <a:xfrm>
            <a:off x="838201" y="2038570"/>
            <a:ext cx="5042646" cy="703135"/>
          </a:xfrm>
          <a:prstGeom prst="rect">
            <a:avLst/>
          </a:prstGeom>
        </p:spPr>
        <p:txBody>
          <a:bodyPr lIns="91440" rIns="91440" anchor="ctr">
            <a:normAutofit/>
          </a:bodyPr>
          <a:lstStyle>
            <a:lvl1pPr marL="0" indent="0" algn="l">
              <a:lnSpc>
                <a:spcPct val="150000"/>
              </a:lnSpc>
              <a:buNone/>
              <a:defRPr sz="1800" b="1" i="0" cap="all" spc="150" baseline="0">
                <a:solidFill>
                  <a:schemeClr val="accent3">
                    <a:lumMod val="50000"/>
                  </a:schemeClr>
                </a:solidFill>
                <a:latin typeface="+mj-lt"/>
                <a:ea typeface="Meiryo UI" panose="020B0604030504040204" pitchFamily="34" charset="-128"/>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2">
            <a:extLst>
              <a:ext uri="{FF2B5EF4-FFF2-40B4-BE49-F238E27FC236}">
                <a16:creationId xmlns:a16="http://schemas.microsoft.com/office/drawing/2014/main" xmlns="" id="{54F0B191-C947-1640-8AD2-EEEAA1ED57C9}"/>
              </a:ext>
            </a:extLst>
          </p:cNvPr>
          <p:cNvSpPr>
            <a:spLocks noGrp="1"/>
          </p:cNvSpPr>
          <p:nvPr>
            <p:ph type="body" idx="14"/>
          </p:nvPr>
        </p:nvSpPr>
        <p:spPr>
          <a:xfrm>
            <a:off x="6501205" y="2038570"/>
            <a:ext cx="5042646" cy="703135"/>
          </a:xfrm>
          <a:prstGeom prst="rect">
            <a:avLst/>
          </a:prstGeom>
        </p:spPr>
        <p:txBody>
          <a:bodyPr lIns="91440" rIns="91440" anchor="ctr">
            <a:normAutofit/>
          </a:bodyPr>
          <a:lstStyle>
            <a:lvl1pPr marL="0" indent="0" algn="l">
              <a:lnSpc>
                <a:spcPct val="150000"/>
              </a:lnSpc>
              <a:buNone/>
              <a:defRPr sz="1800" b="1" i="0" cap="all" spc="150" baseline="0">
                <a:solidFill>
                  <a:schemeClr val="accent3">
                    <a:lumMod val="50000"/>
                  </a:schemeClr>
                </a:solidFill>
                <a:latin typeface="+mj-lt"/>
                <a:ea typeface="Meiryo UI" panose="020B0604030504040204" pitchFamily="34" charset="-128"/>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cxnSp>
        <p:nvCxnSpPr>
          <p:cNvPr id="14" name="Straight Connector 13">
            <a:extLst>
              <a:ext uri="{FF2B5EF4-FFF2-40B4-BE49-F238E27FC236}">
                <a16:creationId xmlns:a16="http://schemas.microsoft.com/office/drawing/2014/main" xmlns="" id="{E8B92D52-6B55-2C4B-95E4-CE89611E590B}"/>
              </a:ext>
            </a:extLst>
          </p:cNvPr>
          <p:cNvCxnSpPr>
            <a:cxnSpLocks/>
          </p:cNvCxnSpPr>
          <p:nvPr userDrawn="1"/>
        </p:nvCxnSpPr>
        <p:spPr>
          <a:xfrm>
            <a:off x="6167716" y="1613647"/>
            <a:ext cx="0" cy="4904068"/>
          </a:xfrm>
          <a:prstGeom prst="line">
            <a:avLst/>
          </a:prstGeom>
          <a:ln>
            <a:solidFill>
              <a:schemeClr val="tx2">
                <a:lumMod val="10000"/>
                <a:lumOff val="90000"/>
              </a:schemeClr>
            </a:solidFill>
          </a:ln>
        </p:spPr>
        <p:style>
          <a:lnRef idx="1">
            <a:schemeClr val="accent1"/>
          </a:lnRef>
          <a:fillRef idx="0">
            <a:schemeClr val="accent1"/>
          </a:fillRef>
          <a:effectRef idx="0">
            <a:schemeClr val="accent1"/>
          </a:effectRef>
          <a:fontRef idx="minor">
            <a:schemeClr val="tx1"/>
          </a:fontRef>
        </p:style>
      </p:cxnSp>
      <p:sp>
        <p:nvSpPr>
          <p:cNvPr id="7" name="Content Placeholder 6">
            <a:extLst>
              <a:ext uri="{FF2B5EF4-FFF2-40B4-BE49-F238E27FC236}">
                <a16:creationId xmlns:a16="http://schemas.microsoft.com/office/drawing/2014/main" xmlns="" id="{B2E17E1D-5E9C-4782-A550-1FA7C170295B}"/>
              </a:ext>
            </a:extLst>
          </p:cNvPr>
          <p:cNvSpPr>
            <a:spLocks noGrp="1"/>
          </p:cNvSpPr>
          <p:nvPr>
            <p:ph sz="quarter" idx="15"/>
          </p:nvPr>
        </p:nvSpPr>
        <p:spPr>
          <a:xfrm>
            <a:off x="838200" y="2894471"/>
            <a:ext cx="5041900" cy="3093579"/>
          </a:xfrm>
        </p:spPr>
        <p:txBody>
          <a:bodyPr/>
          <a:lstStyle/>
          <a:p>
            <a:pPr lvl="0"/>
            <a:r>
              <a:rPr lang="en-US"/>
              <a:t>Click to edit Master text styles</a:t>
            </a:r>
          </a:p>
        </p:txBody>
      </p:sp>
      <p:sp>
        <p:nvSpPr>
          <p:cNvPr id="15" name="Content Placeholder 6">
            <a:extLst>
              <a:ext uri="{FF2B5EF4-FFF2-40B4-BE49-F238E27FC236}">
                <a16:creationId xmlns:a16="http://schemas.microsoft.com/office/drawing/2014/main" xmlns="" id="{9AE8FA97-2778-4811-810F-CA386FE3C234}"/>
              </a:ext>
            </a:extLst>
          </p:cNvPr>
          <p:cNvSpPr>
            <a:spLocks noGrp="1"/>
          </p:cNvSpPr>
          <p:nvPr>
            <p:ph sz="quarter" idx="16"/>
          </p:nvPr>
        </p:nvSpPr>
        <p:spPr>
          <a:xfrm>
            <a:off x="6501205" y="2894471"/>
            <a:ext cx="5041900" cy="3093579"/>
          </a:xfrm>
        </p:spPr>
        <p:txBody>
          <a:bodyPr/>
          <a:lstStyle/>
          <a:p>
            <a:pPr lvl="0"/>
            <a:r>
              <a:rPr lang="en-US"/>
              <a:t>Click to edit Master text styles</a:t>
            </a:r>
          </a:p>
        </p:txBody>
      </p:sp>
    </p:spTree>
    <p:extLst>
      <p:ext uri="{BB962C8B-B14F-4D97-AF65-F5344CB8AC3E}">
        <p14:creationId xmlns:p14="http://schemas.microsoft.com/office/powerpoint/2010/main" val="2656403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mage and Caption">
    <p:bg>
      <p:bgPr>
        <a:solidFill>
          <a:schemeClr val="bg2">
            <a:alpha val="40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14A22209-F6F4-814A-9719-87CDCD23C55F}"/>
              </a:ext>
            </a:extLst>
          </p:cNvPr>
          <p:cNvSpPr/>
          <p:nvPr userDrawn="1"/>
        </p:nvSpPr>
        <p:spPr>
          <a:xfrm>
            <a:off x="0" y="914400"/>
            <a:ext cx="12192000" cy="5029200"/>
          </a:xfrm>
          <a:prstGeom prst="rect">
            <a:avLst/>
          </a:prstGeom>
          <a:pattFill prst="lgGrid">
            <a:fgClr>
              <a:schemeClr val="tx2">
                <a:lumMod val="10000"/>
                <a:lumOff val="9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xmlns="" id="{51817374-D7A2-2F4D-91C6-E24955F0018B}"/>
              </a:ext>
            </a:extLst>
          </p:cNvPr>
          <p:cNvSpPr/>
          <p:nvPr userDrawn="1"/>
        </p:nvSpPr>
        <p:spPr>
          <a:xfrm>
            <a:off x="5951621" y="1803214"/>
            <a:ext cx="6240379" cy="32528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Date Placeholder 1">
            <a:extLst>
              <a:ext uri="{FF2B5EF4-FFF2-40B4-BE49-F238E27FC236}">
                <a16:creationId xmlns:a16="http://schemas.microsoft.com/office/drawing/2014/main" xmlns="" id="{09FBA462-7E60-BA4E-9A1E-3B5E69DACB3A}"/>
              </a:ext>
            </a:extLst>
          </p:cNvPr>
          <p:cNvSpPr>
            <a:spLocks noGrp="1"/>
          </p:cNvSpPr>
          <p:nvPr>
            <p:ph type="dt" sz="half" idx="10"/>
          </p:nvPr>
        </p:nvSpPr>
        <p:spPr>
          <a:xfrm>
            <a:off x="838200" y="6356350"/>
            <a:ext cx="2743200" cy="365125"/>
          </a:xfrm>
          <a:prstGeom prst="rect">
            <a:avLst/>
          </a:prstGeom>
        </p:spPr>
        <p:txBody>
          <a:bodyPr/>
          <a:lstStyle/>
          <a:p>
            <a:fld id="{CACCE73A-EC7C-C74F-BDE1-B9AFE6B3713A}" type="datetimeFigureOut">
              <a:rPr lang="en-US" smtClean="0"/>
              <a:t>02-Dec-20</a:t>
            </a:fld>
            <a:endParaRPr lang="en-US" dirty="0"/>
          </a:p>
        </p:txBody>
      </p:sp>
      <p:sp>
        <p:nvSpPr>
          <p:cNvPr id="4" name="Slide Number Placeholder 3">
            <a:extLst>
              <a:ext uri="{FF2B5EF4-FFF2-40B4-BE49-F238E27FC236}">
                <a16:creationId xmlns:a16="http://schemas.microsoft.com/office/drawing/2014/main" xmlns="" id="{71FD5A6F-AE17-4E4C-9567-DB3B02853306}"/>
              </a:ext>
            </a:extLst>
          </p:cNvPr>
          <p:cNvSpPr>
            <a:spLocks noGrp="1"/>
          </p:cNvSpPr>
          <p:nvPr>
            <p:ph type="sldNum" sz="quarter" idx="12"/>
          </p:nvPr>
        </p:nvSpPr>
        <p:spPr/>
        <p:txBody>
          <a:bodyPr/>
          <a:lstStyle/>
          <a:p>
            <a:fld id="{6F705D35-D126-3B47-A82C-2A13EA9E0A67}" type="slidenum">
              <a:rPr lang="en-US" smtClean="0"/>
              <a:t>‹#›</a:t>
            </a:fld>
            <a:endParaRPr lang="en-US" dirty="0"/>
          </a:p>
        </p:txBody>
      </p:sp>
      <p:sp>
        <p:nvSpPr>
          <p:cNvPr id="9" name="Title 1">
            <a:extLst>
              <a:ext uri="{FF2B5EF4-FFF2-40B4-BE49-F238E27FC236}">
                <a16:creationId xmlns:a16="http://schemas.microsoft.com/office/drawing/2014/main" xmlns="" id="{656FB1BA-653F-254C-9C39-2A5BDD763EE8}"/>
              </a:ext>
            </a:extLst>
          </p:cNvPr>
          <p:cNvSpPr>
            <a:spLocks noGrp="1"/>
          </p:cNvSpPr>
          <p:nvPr>
            <p:ph type="title"/>
          </p:nvPr>
        </p:nvSpPr>
        <p:spPr>
          <a:xfrm>
            <a:off x="6494545" y="2028031"/>
            <a:ext cx="5058209" cy="583800"/>
          </a:xfrm>
          <a:prstGeom prst="rect">
            <a:avLst/>
          </a:prstGeom>
        </p:spPr>
        <p:txBody>
          <a:bodyPr lIns="91440" rIns="91440">
            <a:noAutofit/>
          </a:bodyPr>
          <a:lstStyle>
            <a:lvl1pPr>
              <a:defRPr sz="2400" b="1" i="0" spc="150" baseline="0">
                <a:solidFill>
                  <a:schemeClr val="bg2"/>
                </a:solidFill>
                <a:latin typeface="+mj-lt"/>
                <a:ea typeface="Meiryo UI" panose="020B0604030504040204" pitchFamily="34" charset="-128"/>
              </a:defRPr>
            </a:lvl1pPr>
          </a:lstStyle>
          <a:p>
            <a:r>
              <a:rPr lang="en-US"/>
              <a:t>Click to edit Master title style</a:t>
            </a:r>
            <a:endParaRPr lang="en-US" dirty="0"/>
          </a:p>
        </p:txBody>
      </p:sp>
      <p:sp>
        <p:nvSpPr>
          <p:cNvPr id="13" name="Picture Placeholder 10">
            <a:extLst>
              <a:ext uri="{FF2B5EF4-FFF2-40B4-BE49-F238E27FC236}">
                <a16:creationId xmlns:a16="http://schemas.microsoft.com/office/drawing/2014/main" xmlns="" id="{AD5E91DA-7D30-8C45-9BE7-5F82AA824B11}"/>
              </a:ext>
            </a:extLst>
          </p:cNvPr>
          <p:cNvSpPr>
            <a:spLocks noGrp="1"/>
          </p:cNvSpPr>
          <p:nvPr>
            <p:ph type="pic" sz="quarter" idx="14"/>
          </p:nvPr>
        </p:nvSpPr>
        <p:spPr>
          <a:xfrm>
            <a:off x="542925" y="0"/>
            <a:ext cx="5408696" cy="6858000"/>
          </a:xfrm>
          <a:prstGeom prst="rect">
            <a:avLst/>
          </a:prstGeom>
          <a:solidFill>
            <a:schemeClr val="bg2"/>
          </a:solidFill>
        </p:spPr>
        <p:txBody>
          <a:bodyPr/>
          <a:lstStyle/>
          <a:p>
            <a:r>
              <a:rPr lang="en-US"/>
              <a:t>Click icon to add picture</a:t>
            </a:r>
            <a:endParaRPr lang="en-US" dirty="0"/>
          </a:p>
        </p:txBody>
      </p:sp>
      <p:sp>
        <p:nvSpPr>
          <p:cNvPr id="6" name="Content Placeholder 5">
            <a:extLst>
              <a:ext uri="{FF2B5EF4-FFF2-40B4-BE49-F238E27FC236}">
                <a16:creationId xmlns:a16="http://schemas.microsoft.com/office/drawing/2014/main" xmlns="" id="{24B3A0EA-D5DD-4E60-90A9-6338842407FB}"/>
              </a:ext>
            </a:extLst>
          </p:cNvPr>
          <p:cNvSpPr>
            <a:spLocks noGrp="1"/>
          </p:cNvSpPr>
          <p:nvPr>
            <p:ph sz="quarter" idx="15"/>
          </p:nvPr>
        </p:nvSpPr>
        <p:spPr>
          <a:xfrm>
            <a:off x="6494463" y="2611438"/>
            <a:ext cx="5058209" cy="2165350"/>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2015007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bg>
      <p:bgPr>
        <a:solidFill>
          <a:schemeClr val="accent4">
            <a:alpha val="40000"/>
          </a:schemeClr>
        </a:solidFill>
        <a:effectLst/>
      </p:bgPr>
    </p:bg>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xmlns="" id="{218A28A8-5C75-FC4B-9A28-8F343DF4B1F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xmlns="" id="{71FD5A6F-AE17-4E4C-9567-DB3B02853306}"/>
              </a:ext>
            </a:extLst>
          </p:cNvPr>
          <p:cNvSpPr>
            <a:spLocks noGrp="1"/>
          </p:cNvSpPr>
          <p:nvPr>
            <p:ph type="sldNum" sz="quarter" idx="12"/>
          </p:nvPr>
        </p:nvSpPr>
        <p:spPr/>
        <p:txBody>
          <a:bodyPr/>
          <a:lstStyle/>
          <a:p>
            <a:fld id="{6F705D35-D126-3B47-A82C-2A13EA9E0A67}" type="slidenum">
              <a:rPr lang="en-US" smtClean="0"/>
              <a:t>‹#›</a:t>
            </a:fld>
            <a:endParaRPr lang="en-US" dirty="0"/>
          </a:p>
        </p:txBody>
      </p:sp>
    </p:spTree>
    <p:extLst>
      <p:ext uri="{BB962C8B-B14F-4D97-AF65-F5344CB8AC3E}">
        <p14:creationId xmlns:p14="http://schemas.microsoft.com/office/powerpoint/2010/main" val="32327960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BB9EAC25-66D1-1245-97FD-3B584013288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xmlns="" id="{FE2069B3-0468-584A-914E-91C8C91C7FA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xmlns="" id="{147A988C-554B-E64F-A698-DE3EF9CA0774}"/>
              </a:ext>
            </a:extLst>
          </p:cNvPr>
          <p:cNvSpPr>
            <a:spLocks noGrp="1"/>
          </p:cNvSpPr>
          <p:nvPr>
            <p:ph type="ftr" sz="quarter" idx="3"/>
          </p:nvPr>
        </p:nvSpPr>
        <p:spPr>
          <a:xfrm>
            <a:off x="838200" y="6356350"/>
            <a:ext cx="7315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xmlns="" id="{098157E6-BBF7-AB4A-B5DD-B39A65C17B0B}"/>
              </a:ext>
            </a:extLst>
          </p:cNvPr>
          <p:cNvSpPr>
            <a:spLocks noGrp="1"/>
          </p:cNvSpPr>
          <p:nvPr>
            <p:ph type="sldNum" sz="quarter" idx="4"/>
          </p:nvPr>
        </p:nvSpPr>
        <p:spPr>
          <a:xfrm>
            <a:off x="10904706" y="6356350"/>
            <a:ext cx="449094"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F705D35-D126-3B47-A82C-2A13EA9E0A67}" type="slidenum">
              <a:rPr lang="en-US" smtClean="0"/>
              <a:pPr/>
              <a:t>‹#›</a:t>
            </a:fld>
            <a:endParaRPr lang="en-US" dirty="0"/>
          </a:p>
        </p:txBody>
      </p:sp>
    </p:spTree>
    <p:extLst>
      <p:ext uri="{BB962C8B-B14F-4D97-AF65-F5344CB8AC3E}">
        <p14:creationId xmlns:p14="http://schemas.microsoft.com/office/powerpoint/2010/main" val="977565515"/>
      </p:ext>
    </p:extLst>
  </p:cSld>
  <p:clrMap bg1="lt1" tx1="dk1" bg2="lt2" tx2="dk2" accent1="accent1" accent2="accent2" accent3="accent3" accent4="accent4" accent5="accent5" accent6="accent6" hlink="hlink" folHlink="folHlink"/>
  <p:sldLayoutIdLst>
    <p:sldLayoutId id="2147483649" r:id="rId1"/>
    <p:sldLayoutId id="2147483688" r:id="rId2"/>
    <p:sldLayoutId id="2147483661" r:id="rId3"/>
    <p:sldLayoutId id="2147483690" r:id="rId4"/>
    <p:sldLayoutId id="2147483692" r:id="rId5"/>
    <p:sldLayoutId id="2147483655"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eiryo UI" panose="020B0604030504040204" pitchFamily="34" charset="-128"/>
          <a:cs typeface="+mj-cs"/>
        </a:defRPr>
      </a:lvl1pPr>
    </p:titleStyle>
    <p:bodyStyle>
      <a:lvl1pPr marL="228600" indent="-228600" algn="l" defTabSz="914400" rtl="0" eaLnBrk="1" latinLnBrk="0" hangingPunct="1">
        <a:lnSpc>
          <a:spcPct val="150000"/>
        </a:lnSpc>
        <a:spcBef>
          <a:spcPts val="1500"/>
        </a:spcBef>
        <a:buClr>
          <a:schemeClr val="accent3">
            <a:lumMod val="75000"/>
          </a:schemeClr>
        </a:buClr>
        <a:buFont typeface="Wingdings" panose="05000000000000000000" pitchFamily="2" charset="2"/>
        <a:buChar char="§"/>
        <a:defRPr sz="1500" kern="1200" spc="150" baseline="0">
          <a:solidFill>
            <a:schemeClr val="tx1"/>
          </a:solidFill>
          <a:latin typeface="+mn-lt"/>
          <a:ea typeface="Meiryo UI" panose="020B0604030504040204" pitchFamily="34" charset="-128"/>
          <a:cs typeface="+mn-cs"/>
        </a:defRPr>
      </a:lvl1pPr>
      <a:lvl2pPr marL="685800" indent="-228600" algn="l" defTabSz="914400" rtl="0" eaLnBrk="1" latinLnBrk="0" hangingPunct="1">
        <a:lnSpc>
          <a:spcPct val="90000"/>
        </a:lnSpc>
        <a:spcBef>
          <a:spcPts val="500"/>
        </a:spcBef>
        <a:buClr>
          <a:schemeClr val="accent3">
            <a:lumMod val="75000"/>
          </a:schemeClr>
        </a:buClr>
        <a:buFont typeface="Wingdings" panose="05000000000000000000" pitchFamily="2" charset="2"/>
        <a:buChar char="§"/>
        <a:defRPr sz="1500" kern="1200" spc="150" baseline="0">
          <a:solidFill>
            <a:schemeClr val="tx1"/>
          </a:solidFill>
          <a:latin typeface="+mn-lt"/>
          <a:ea typeface="Meiryo UI" panose="020B0604030504040204" pitchFamily="34" charset="-128"/>
          <a:cs typeface="+mn-cs"/>
        </a:defRPr>
      </a:lvl2pPr>
      <a:lvl3pPr marL="1143000" indent="-228600" algn="l" defTabSz="914400" rtl="0" eaLnBrk="1" latinLnBrk="0" hangingPunct="1">
        <a:lnSpc>
          <a:spcPct val="90000"/>
        </a:lnSpc>
        <a:spcBef>
          <a:spcPts val="500"/>
        </a:spcBef>
        <a:buClr>
          <a:schemeClr val="accent3">
            <a:lumMod val="75000"/>
          </a:schemeClr>
        </a:buClr>
        <a:buFont typeface="Wingdings" panose="05000000000000000000" pitchFamily="2" charset="2"/>
        <a:buChar char="§"/>
        <a:defRPr sz="1400" kern="1200" spc="150" baseline="0">
          <a:solidFill>
            <a:schemeClr val="tx1"/>
          </a:solidFill>
          <a:latin typeface="+mn-lt"/>
          <a:ea typeface="Meiryo UI" panose="020B0604030504040204" pitchFamily="34" charset="-128"/>
          <a:cs typeface="+mn-cs"/>
        </a:defRPr>
      </a:lvl3pPr>
      <a:lvl4pPr marL="1600200" indent="-228600" algn="l" defTabSz="914400" rtl="0" eaLnBrk="1" latinLnBrk="0" hangingPunct="1">
        <a:lnSpc>
          <a:spcPct val="90000"/>
        </a:lnSpc>
        <a:spcBef>
          <a:spcPts val="500"/>
        </a:spcBef>
        <a:buClr>
          <a:schemeClr val="accent3">
            <a:lumMod val="75000"/>
          </a:schemeClr>
        </a:buClr>
        <a:buFont typeface="Wingdings" panose="05000000000000000000" pitchFamily="2" charset="2"/>
        <a:buChar char="§"/>
        <a:defRPr sz="1400" kern="1200" spc="150" baseline="0">
          <a:solidFill>
            <a:schemeClr val="tx1"/>
          </a:solidFill>
          <a:latin typeface="+mn-lt"/>
          <a:ea typeface="Meiryo UI" panose="020B0604030504040204" pitchFamily="34" charset="-128"/>
          <a:cs typeface="+mn-cs"/>
        </a:defRPr>
      </a:lvl4pPr>
      <a:lvl5pPr marL="2057400" indent="-228600" algn="l" defTabSz="914400" rtl="0" eaLnBrk="1" latinLnBrk="0" hangingPunct="1">
        <a:lnSpc>
          <a:spcPct val="90000"/>
        </a:lnSpc>
        <a:spcBef>
          <a:spcPts val="500"/>
        </a:spcBef>
        <a:buClr>
          <a:schemeClr val="accent3">
            <a:lumMod val="75000"/>
          </a:schemeClr>
        </a:buClr>
        <a:buFont typeface="Wingdings" panose="05000000000000000000" pitchFamily="2" charset="2"/>
        <a:buChar char="§"/>
        <a:defRPr sz="1400" kern="1200" spc="150" baseline="0">
          <a:solidFill>
            <a:schemeClr val="tx1"/>
          </a:solidFill>
          <a:latin typeface="+mn-lt"/>
          <a:ea typeface="Meiryo UI" panose="020B0604030504040204"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xmlns="" id="{802AA36A-8685-4D91-92E4-CBC45883BFFF}"/>
              </a:ext>
            </a:extLst>
          </p:cNvPr>
          <p:cNvSpPr>
            <a:spLocks noGrp="1"/>
          </p:cNvSpPr>
          <p:nvPr>
            <p:ph type="title"/>
          </p:nvPr>
        </p:nvSpPr>
        <p:spPr/>
        <p:txBody>
          <a:bodyPr/>
          <a:lstStyle/>
          <a:p>
            <a:r>
              <a:rPr lang="en-US" sz="4400" dirty="0"/>
              <a:t>Drug utilization evaluation</a:t>
            </a:r>
          </a:p>
        </p:txBody>
      </p:sp>
      <p:pic>
        <p:nvPicPr>
          <p:cNvPr id="5" name="Picture Placeholder 4">
            <a:extLst>
              <a:ext uri="{FF2B5EF4-FFF2-40B4-BE49-F238E27FC236}">
                <a16:creationId xmlns:a16="http://schemas.microsoft.com/office/drawing/2014/main" xmlns="" id="{120E820F-B28F-4486-9338-B0657800FFD9}"/>
              </a:ext>
            </a:extLst>
          </p:cNvPr>
          <p:cNvPicPr>
            <a:picLocks noGrp="1" noChangeAspect="1"/>
          </p:cNvPicPr>
          <p:nvPr>
            <p:ph type="pic" sz="quarter" idx="14"/>
          </p:nvPr>
        </p:nvPicPr>
        <p:blipFill>
          <a:blip r:embed="rId3"/>
          <a:srcRect/>
          <a:stretch/>
        </p:blipFill>
        <p:spPr>
          <a:xfrm>
            <a:off x="5923125" y="0"/>
            <a:ext cx="6268875" cy="6858000"/>
          </a:xfrm>
        </p:spPr>
      </p:pic>
    </p:spTree>
    <p:extLst>
      <p:ext uri="{BB962C8B-B14F-4D97-AF65-F5344CB8AC3E}">
        <p14:creationId xmlns:p14="http://schemas.microsoft.com/office/powerpoint/2010/main" val="177123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A08295-2AA9-4618-A6C1-54958D1649A4}"/>
              </a:ext>
            </a:extLst>
          </p:cNvPr>
          <p:cNvSpPr>
            <a:spLocks noGrp="1"/>
          </p:cNvSpPr>
          <p:nvPr>
            <p:ph type="title"/>
          </p:nvPr>
        </p:nvSpPr>
        <p:spPr/>
        <p:txBody>
          <a:bodyPr/>
          <a:lstStyle/>
          <a:p>
            <a:r>
              <a:rPr lang="en-US" dirty="0"/>
              <a:t>Classification of DUE:</a:t>
            </a:r>
          </a:p>
        </p:txBody>
      </p:sp>
      <p:sp>
        <p:nvSpPr>
          <p:cNvPr id="3" name="Content Placeholder 2">
            <a:extLst>
              <a:ext uri="{FF2B5EF4-FFF2-40B4-BE49-F238E27FC236}">
                <a16:creationId xmlns:a16="http://schemas.microsoft.com/office/drawing/2014/main" xmlns="" id="{01AD0892-5114-45EC-8C3C-2ADB52B40632}"/>
              </a:ext>
            </a:extLst>
          </p:cNvPr>
          <p:cNvSpPr>
            <a:spLocks noGrp="1"/>
          </p:cNvSpPr>
          <p:nvPr>
            <p:ph sz="quarter" idx="13"/>
          </p:nvPr>
        </p:nvSpPr>
        <p:spPr/>
        <p:txBody>
          <a:bodyPr>
            <a:normAutofit/>
          </a:bodyPr>
          <a:lstStyle/>
          <a:p>
            <a:r>
              <a:rPr lang="en-US" sz="1600" b="1" dirty="0"/>
              <a:t>Drug focused: </a:t>
            </a:r>
            <a:r>
              <a:rPr lang="en-US" sz="1600" dirty="0"/>
              <a:t>Drug utilization evaluation of a single drug ( e.g. ceftriaxone)or a class of drugs ( e.g. cephalosporins)</a:t>
            </a:r>
          </a:p>
          <a:p>
            <a:r>
              <a:rPr lang="en-US" sz="1600" b="1" dirty="0"/>
              <a:t>Indication focused: </a:t>
            </a:r>
            <a:r>
              <a:rPr lang="en-US" sz="1600" dirty="0"/>
              <a:t>Evaluation of drug or drugs that is used for specific indications is examined for their use.</a:t>
            </a:r>
          </a:p>
          <a:p>
            <a:r>
              <a:rPr lang="en-US" sz="1600" b="1" dirty="0"/>
              <a:t>Quantitative: </a:t>
            </a:r>
            <a:r>
              <a:rPr lang="en-US" sz="1600" dirty="0"/>
              <a:t>It includes collecting, organizing and estimation of drug use in figures in the pattern of drug acquisition, prescribing, dispensing, consumption and distribution</a:t>
            </a:r>
          </a:p>
          <a:p>
            <a:r>
              <a:rPr lang="en-US" sz="1600" b="1" dirty="0"/>
              <a:t>Qualitative</a:t>
            </a:r>
            <a:r>
              <a:rPr lang="en-US" sz="1600" dirty="0"/>
              <a:t>: This type of DUE helps in evaluating the quality of drug therapy and its outcomes by comparing practice with predetermined criteria and standards [</a:t>
            </a:r>
            <a:r>
              <a:rPr lang="en-US" sz="1600" dirty="0">
                <a:solidFill>
                  <a:srgbClr val="0070C0"/>
                </a:solidFill>
              </a:rPr>
              <a:t>2,3</a:t>
            </a:r>
            <a:r>
              <a:rPr lang="en-US" sz="1600" dirty="0"/>
              <a:t>].</a:t>
            </a:r>
            <a:endParaRPr lang="en-US" sz="1600" b="1" dirty="0"/>
          </a:p>
        </p:txBody>
      </p:sp>
    </p:spTree>
    <p:extLst>
      <p:ext uri="{BB962C8B-B14F-4D97-AF65-F5344CB8AC3E}">
        <p14:creationId xmlns:p14="http://schemas.microsoft.com/office/powerpoint/2010/main" val="23501992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5236A07-4D4D-4349-8121-E6ADAFA2A790}"/>
              </a:ext>
            </a:extLst>
          </p:cNvPr>
          <p:cNvSpPr>
            <a:spLocks noGrp="1"/>
          </p:cNvSpPr>
          <p:nvPr>
            <p:ph type="title"/>
          </p:nvPr>
        </p:nvSpPr>
        <p:spPr/>
        <p:txBody>
          <a:bodyPr/>
          <a:lstStyle/>
          <a:p>
            <a:r>
              <a:rPr lang="en-US" dirty="0"/>
              <a:t>DUE Committee:</a:t>
            </a:r>
          </a:p>
        </p:txBody>
      </p:sp>
      <p:sp>
        <p:nvSpPr>
          <p:cNvPr id="3" name="Content Placeholder 2">
            <a:extLst>
              <a:ext uri="{FF2B5EF4-FFF2-40B4-BE49-F238E27FC236}">
                <a16:creationId xmlns:a16="http://schemas.microsoft.com/office/drawing/2014/main" xmlns="" id="{118B9FB0-E539-4E60-95A3-AC358465D462}"/>
              </a:ext>
            </a:extLst>
          </p:cNvPr>
          <p:cNvSpPr>
            <a:spLocks noGrp="1"/>
          </p:cNvSpPr>
          <p:nvPr>
            <p:ph sz="quarter" idx="13"/>
          </p:nvPr>
        </p:nvSpPr>
        <p:spPr>
          <a:xfrm>
            <a:off x="1205043" y="1828800"/>
            <a:ext cx="9477471" cy="3962400"/>
          </a:xfrm>
        </p:spPr>
        <p:txBody>
          <a:bodyPr>
            <a:normAutofit/>
          </a:bodyPr>
          <a:lstStyle/>
          <a:p>
            <a:r>
              <a:rPr lang="en-US" sz="1600" dirty="0"/>
              <a:t>DUE committee should be composed of physicians, pharmacists and the other relevant healthcare professionals.</a:t>
            </a:r>
          </a:p>
          <a:p>
            <a:r>
              <a:rPr lang="en-US" sz="1600" dirty="0"/>
              <a:t>The committee must include professionals with on interest in improving drug therapy in hospital and have ready access to experts in medicine, surgery and major hospital specialists.</a:t>
            </a:r>
          </a:p>
          <a:p>
            <a:r>
              <a:rPr lang="en-US" sz="1600" dirty="0"/>
              <a:t>Pharmacist generally plays a major role in the delivery of DUE and it is usual for the committee to include pharmacy department representation [</a:t>
            </a:r>
            <a:r>
              <a:rPr lang="en-US" sz="1600" dirty="0">
                <a:solidFill>
                  <a:srgbClr val="0070C0"/>
                </a:solidFill>
              </a:rPr>
              <a:t>4</a:t>
            </a:r>
            <a:r>
              <a:rPr lang="en-US" sz="1600" dirty="0"/>
              <a:t>].</a:t>
            </a:r>
          </a:p>
        </p:txBody>
      </p:sp>
    </p:spTree>
    <p:extLst>
      <p:ext uri="{BB962C8B-B14F-4D97-AF65-F5344CB8AC3E}">
        <p14:creationId xmlns:p14="http://schemas.microsoft.com/office/powerpoint/2010/main" val="16657544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51FA92F-C9D3-4347-9F01-B5F541A7698A}"/>
              </a:ext>
            </a:extLst>
          </p:cNvPr>
          <p:cNvSpPr>
            <a:spLocks noGrp="1"/>
          </p:cNvSpPr>
          <p:nvPr>
            <p:ph type="title"/>
          </p:nvPr>
        </p:nvSpPr>
        <p:spPr/>
        <p:txBody>
          <a:bodyPr/>
          <a:lstStyle/>
          <a:p>
            <a:r>
              <a:rPr lang="en-US" dirty="0"/>
              <a:t>Functions of DUE committee:</a:t>
            </a:r>
          </a:p>
        </p:txBody>
      </p:sp>
      <p:sp>
        <p:nvSpPr>
          <p:cNvPr id="3" name="Content Placeholder 2">
            <a:extLst>
              <a:ext uri="{FF2B5EF4-FFF2-40B4-BE49-F238E27FC236}">
                <a16:creationId xmlns:a16="http://schemas.microsoft.com/office/drawing/2014/main" xmlns="" id="{3386708A-098F-4350-BEAF-487C319DDCFE}"/>
              </a:ext>
            </a:extLst>
          </p:cNvPr>
          <p:cNvSpPr>
            <a:spLocks noGrp="1"/>
          </p:cNvSpPr>
          <p:nvPr>
            <p:ph sz="quarter" idx="13"/>
          </p:nvPr>
        </p:nvSpPr>
        <p:spPr/>
        <p:txBody>
          <a:bodyPr/>
          <a:lstStyle/>
          <a:p>
            <a:r>
              <a:rPr lang="en-US" sz="1600" dirty="0"/>
              <a:t>The committee should draft and approve policies and procedures.</a:t>
            </a:r>
          </a:p>
          <a:p>
            <a:r>
              <a:rPr lang="en-US" sz="1600" dirty="0"/>
              <a:t>Establish and maintain adequate means of communication with hospital administration and other relevant hospital committee.</a:t>
            </a:r>
          </a:p>
          <a:p>
            <a:r>
              <a:rPr lang="en-US" sz="1600" dirty="0"/>
              <a:t>Medical other hospital staff should understand that DUE program is a continuous quality improvement (C.Q.I) activity designed to ensure safe and effective drug use.</a:t>
            </a:r>
          </a:p>
          <a:p>
            <a:r>
              <a:rPr lang="en-US" sz="1600" dirty="0"/>
              <a:t>Prepare a schedule including a yearly meeting, selecting and approving criteria, evaluating data, designing interventions and reviewing the program.</a:t>
            </a:r>
          </a:p>
          <a:p>
            <a:r>
              <a:rPr lang="en-US" sz="1600" dirty="0"/>
              <a:t>Develop and review standards and criteria of DUE studies based on their knowledge, experience and literature findings.</a:t>
            </a:r>
          </a:p>
          <a:p>
            <a:r>
              <a:rPr lang="en-US" sz="1600" dirty="0"/>
              <a:t>Reviewing the data generated from studies.</a:t>
            </a:r>
          </a:p>
          <a:p>
            <a:endParaRPr lang="en-US" dirty="0"/>
          </a:p>
          <a:p>
            <a:endParaRPr lang="en-US" dirty="0"/>
          </a:p>
          <a:p>
            <a:endParaRPr lang="en-US" dirty="0"/>
          </a:p>
        </p:txBody>
      </p:sp>
    </p:spTree>
    <p:extLst>
      <p:ext uri="{BB962C8B-B14F-4D97-AF65-F5344CB8AC3E}">
        <p14:creationId xmlns:p14="http://schemas.microsoft.com/office/powerpoint/2010/main" val="28698471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2EF23B-0C35-4597-AE98-C4AF5DF0E2E9}"/>
              </a:ext>
            </a:extLst>
          </p:cNvPr>
          <p:cNvSpPr>
            <a:spLocks noGrp="1"/>
          </p:cNvSpPr>
          <p:nvPr>
            <p:ph type="title"/>
          </p:nvPr>
        </p:nvSpPr>
        <p:spPr/>
        <p:txBody>
          <a:bodyPr/>
          <a:lstStyle/>
          <a:p>
            <a:r>
              <a:rPr lang="en-US" dirty="0"/>
              <a:t>Functions of DUE committee:</a:t>
            </a:r>
          </a:p>
        </p:txBody>
      </p:sp>
      <p:sp>
        <p:nvSpPr>
          <p:cNvPr id="3" name="Content Placeholder 2">
            <a:extLst>
              <a:ext uri="{FF2B5EF4-FFF2-40B4-BE49-F238E27FC236}">
                <a16:creationId xmlns:a16="http://schemas.microsoft.com/office/drawing/2014/main" xmlns="" id="{6F16C340-5F5F-4BF5-9BFF-AE1422773FCE}"/>
              </a:ext>
            </a:extLst>
          </p:cNvPr>
          <p:cNvSpPr>
            <a:spLocks noGrp="1"/>
          </p:cNvSpPr>
          <p:nvPr>
            <p:ph sz="quarter" idx="13"/>
          </p:nvPr>
        </p:nvSpPr>
        <p:spPr>
          <a:xfrm>
            <a:off x="1770743" y="1727200"/>
            <a:ext cx="7779657" cy="3788230"/>
          </a:xfrm>
        </p:spPr>
        <p:txBody>
          <a:bodyPr>
            <a:normAutofit/>
          </a:bodyPr>
          <a:lstStyle/>
          <a:p>
            <a:r>
              <a:rPr lang="en-US" sz="1600" dirty="0"/>
              <a:t>Initially, monthly meetings may be necessary to discuss start up problems and make corrections in </a:t>
            </a:r>
            <a:r>
              <a:rPr lang="en-US" sz="1600" dirty="0" err="1"/>
              <a:t>programme</a:t>
            </a:r>
            <a:r>
              <a:rPr lang="en-US" sz="1600" dirty="0"/>
              <a:t>.</a:t>
            </a:r>
          </a:p>
          <a:p>
            <a:r>
              <a:rPr lang="en-US" sz="1600" dirty="0"/>
              <a:t>Later quarterly meetings may be sufficient.</a:t>
            </a:r>
          </a:p>
          <a:p>
            <a:r>
              <a:rPr lang="en-US" sz="1600" dirty="0"/>
              <a:t>The committee should ensure compliance with good clinical research guidelines such as maintain the confidentiality of all patients’ data [</a:t>
            </a:r>
            <a:r>
              <a:rPr lang="en-US" sz="1600" dirty="0">
                <a:solidFill>
                  <a:srgbClr val="0070C0"/>
                </a:solidFill>
              </a:rPr>
              <a:t>4</a:t>
            </a:r>
            <a:r>
              <a:rPr lang="en-US" sz="1600" dirty="0"/>
              <a:t>].</a:t>
            </a:r>
          </a:p>
        </p:txBody>
      </p:sp>
    </p:spTree>
    <p:extLst>
      <p:ext uri="{BB962C8B-B14F-4D97-AF65-F5344CB8AC3E}">
        <p14:creationId xmlns:p14="http://schemas.microsoft.com/office/powerpoint/2010/main" val="22271977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060CFD-E241-4C0E-A230-8D39DA1F6BFB}"/>
              </a:ext>
            </a:extLst>
          </p:cNvPr>
          <p:cNvSpPr>
            <a:spLocks noGrp="1"/>
          </p:cNvSpPr>
          <p:nvPr>
            <p:ph type="title"/>
          </p:nvPr>
        </p:nvSpPr>
        <p:spPr/>
        <p:txBody>
          <a:bodyPr/>
          <a:lstStyle/>
          <a:p>
            <a:r>
              <a:rPr lang="en-US" dirty="0"/>
              <a:t>DUE study design:</a:t>
            </a:r>
          </a:p>
        </p:txBody>
      </p:sp>
      <p:sp>
        <p:nvSpPr>
          <p:cNvPr id="3" name="Content Placeholder 2">
            <a:extLst>
              <a:ext uri="{FF2B5EF4-FFF2-40B4-BE49-F238E27FC236}">
                <a16:creationId xmlns:a16="http://schemas.microsoft.com/office/drawing/2014/main" xmlns="" id="{F50A00A2-88C2-490D-9984-6E6DB20EFE4E}"/>
              </a:ext>
            </a:extLst>
          </p:cNvPr>
          <p:cNvSpPr>
            <a:spLocks noGrp="1"/>
          </p:cNvSpPr>
          <p:nvPr>
            <p:ph sz="quarter" idx="13"/>
          </p:nvPr>
        </p:nvSpPr>
        <p:spPr>
          <a:xfrm>
            <a:off x="1537253" y="1881809"/>
            <a:ext cx="7129670" cy="3949148"/>
          </a:xfrm>
        </p:spPr>
        <p:txBody>
          <a:bodyPr/>
          <a:lstStyle/>
          <a:p>
            <a:pPr marL="0" indent="0">
              <a:buNone/>
            </a:pPr>
            <a:r>
              <a:rPr lang="en-US" sz="1600" dirty="0"/>
              <a:t>Based on study design, DUE studies may also be categorized as:</a:t>
            </a:r>
          </a:p>
          <a:p>
            <a:r>
              <a:rPr lang="en-US" sz="1600" dirty="0"/>
              <a:t>	Prospective review</a:t>
            </a:r>
          </a:p>
          <a:p>
            <a:r>
              <a:rPr lang="en-US" sz="1600" dirty="0"/>
              <a:t>	Concurrent review</a:t>
            </a:r>
          </a:p>
          <a:p>
            <a:r>
              <a:rPr lang="en-US" sz="1600" dirty="0"/>
              <a:t>	Retrospective review</a:t>
            </a:r>
          </a:p>
          <a:p>
            <a:pPr marL="0" indent="0">
              <a:buNone/>
            </a:pPr>
            <a:r>
              <a:rPr lang="en-US" sz="1600" dirty="0"/>
              <a:t>Depending on timing of data collection.</a:t>
            </a:r>
          </a:p>
          <a:p>
            <a:pPr marL="0" indent="0">
              <a:buNone/>
            </a:pPr>
            <a:endParaRPr lang="en-US" dirty="0"/>
          </a:p>
        </p:txBody>
      </p:sp>
    </p:spTree>
    <p:extLst>
      <p:ext uri="{BB962C8B-B14F-4D97-AF65-F5344CB8AC3E}">
        <p14:creationId xmlns:p14="http://schemas.microsoft.com/office/powerpoint/2010/main" val="28373555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2F0FC3-1A8B-4291-8D5B-B672357D6DE0}"/>
              </a:ext>
            </a:extLst>
          </p:cNvPr>
          <p:cNvSpPr>
            <a:spLocks noGrp="1"/>
          </p:cNvSpPr>
          <p:nvPr>
            <p:ph type="title"/>
          </p:nvPr>
        </p:nvSpPr>
        <p:spPr/>
        <p:txBody>
          <a:bodyPr/>
          <a:lstStyle/>
          <a:p>
            <a:r>
              <a:rPr lang="en-US" altLang="en-US" dirty="0">
                <a:solidFill>
                  <a:schemeClr val="bg1"/>
                </a:solidFill>
                <a:cs typeface="Arial" panose="020B0604020202020204" pitchFamily="34" charset="0"/>
              </a:rPr>
              <a:t>A Model DUR Program:</a:t>
            </a:r>
            <a:endParaRPr lang="en-US" dirty="0"/>
          </a:p>
        </p:txBody>
      </p:sp>
      <p:sp>
        <p:nvSpPr>
          <p:cNvPr id="3" name="Content Placeholder 2">
            <a:extLst>
              <a:ext uri="{FF2B5EF4-FFF2-40B4-BE49-F238E27FC236}">
                <a16:creationId xmlns:a16="http://schemas.microsoft.com/office/drawing/2014/main" xmlns="" id="{38D869F6-37A5-4A11-A07E-BB2E68DA5B96}"/>
              </a:ext>
            </a:extLst>
          </p:cNvPr>
          <p:cNvSpPr>
            <a:spLocks noGrp="1"/>
          </p:cNvSpPr>
          <p:nvPr>
            <p:ph sz="quarter" idx="13"/>
          </p:nvPr>
        </p:nvSpPr>
        <p:spPr>
          <a:xfrm>
            <a:off x="639413" y="1611087"/>
            <a:ext cx="8402987" cy="4064000"/>
          </a:xfrm>
        </p:spPr>
        <p:txBody>
          <a:bodyPr/>
          <a:lstStyle/>
          <a:p>
            <a:pPr>
              <a:lnSpc>
                <a:spcPct val="80000"/>
              </a:lnSpc>
            </a:pPr>
            <a:r>
              <a:rPr lang="en-US" altLang="en-US" sz="1600" dirty="0"/>
              <a:t>Access to member drug utilization data</a:t>
            </a:r>
          </a:p>
          <a:p>
            <a:pPr>
              <a:lnSpc>
                <a:spcPct val="80000"/>
              </a:lnSpc>
            </a:pPr>
            <a:endParaRPr lang="en-US" altLang="en-US" sz="1600" dirty="0"/>
          </a:p>
          <a:p>
            <a:pPr>
              <a:lnSpc>
                <a:spcPct val="80000"/>
              </a:lnSpc>
            </a:pPr>
            <a:r>
              <a:rPr lang="en-US" altLang="en-US" sz="1600" dirty="0"/>
              <a:t>Qualified pharmacists with authority to review</a:t>
            </a:r>
          </a:p>
          <a:p>
            <a:pPr>
              <a:lnSpc>
                <a:spcPct val="80000"/>
              </a:lnSpc>
              <a:buFontTx/>
              <a:buNone/>
            </a:pPr>
            <a:endParaRPr lang="en-US" altLang="en-US" sz="1600" dirty="0"/>
          </a:p>
          <a:p>
            <a:pPr>
              <a:lnSpc>
                <a:spcPct val="80000"/>
              </a:lnSpc>
            </a:pPr>
            <a:r>
              <a:rPr lang="en-US" altLang="en-US" sz="1600" dirty="0"/>
              <a:t>Knowledge of population served and delivery system</a:t>
            </a:r>
          </a:p>
          <a:p>
            <a:pPr>
              <a:lnSpc>
                <a:spcPct val="80000"/>
              </a:lnSpc>
            </a:pPr>
            <a:endParaRPr lang="en-US" altLang="en-US" sz="1600" dirty="0"/>
          </a:p>
          <a:p>
            <a:pPr>
              <a:lnSpc>
                <a:spcPct val="80000"/>
              </a:lnSpc>
            </a:pPr>
            <a:r>
              <a:rPr lang="en-US" altLang="en-US" sz="1600" dirty="0"/>
              <a:t>Availability of established standards for comparison</a:t>
            </a:r>
          </a:p>
          <a:p>
            <a:pPr>
              <a:lnSpc>
                <a:spcPct val="80000"/>
              </a:lnSpc>
            </a:pPr>
            <a:endParaRPr lang="en-US" altLang="en-US" sz="1600" dirty="0"/>
          </a:p>
          <a:p>
            <a:pPr>
              <a:lnSpc>
                <a:spcPct val="80000"/>
              </a:lnSpc>
            </a:pPr>
            <a:r>
              <a:rPr lang="en-US" altLang="en-US" sz="1600" dirty="0"/>
              <a:t>Measurement of utilization review outcomes</a:t>
            </a:r>
          </a:p>
        </p:txBody>
      </p:sp>
    </p:spTree>
    <p:extLst>
      <p:ext uri="{BB962C8B-B14F-4D97-AF65-F5344CB8AC3E}">
        <p14:creationId xmlns:p14="http://schemas.microsoft.com/office/powerpoint/2010/main" val="42335404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09CBC39-947A-406E-9F2E-F9FCC9662361}"/>
              </a:ext>
            </a:extLst>
          </p:cNvPr>
          <p:cNvSpPr>
            <a:spLocks noGrp="1"/>
          </p:cNvSpPr>
          <p:nvPr>
            <p:ph type="title"/>
          </p:nvPr>
        </p:nvSpPr>
        <p:spPr/>
        <p:txBody>
          <a:bodyPr/>
          <a:lstStyle/>
          <a:p>
            <a:r>
              <a:rPr lang="en-US" dirty="0"/>
              <a:t>Prospective review: (DUE)</a:t>
            </a:r>
          </a:p>
        </p:txBody>
      </p:sp>
      <p:sp>
        <p:nvSpPr>
          <p:cNvPr id="3" name="Content Placeholder 2">
            <a:extLst>
              <a:ext uri="{FF2B5EF4-FFF2-40B4-BE49-F238E27FC236}">
                <a16:creationId xmlns:a16="http://schemas.microsoft.com/office/drawing/2014/main" xmlns="" id="{9842AC13-41EA-480C-B419-FD1EEC865E38}"/>
              </a:ext>
            </a:extLst>
          </p:cNvPr>
          <p:cNvSpPr>
            <a:spLocks noGrp="1"/>
          </p:cNvSpPr>
          <p:nvPr>
            <p:ph sz="quarter" idx="13"/>
          </p:nvPr>
        </p:nvSpPr>
        <p:spPr/>
        <p:txBody>
          <a:bodyPr>
            <a:normAutofit/>
          </a:bodyPr>
          <a:lstStyle/>
          <a:p>
            <a:pPr>
              <a:buFont typeface="Wingdings" panose="05000000000000000000" pitchFamily="2" charset="2"/>
              <a:buChar char="Ø"/>
            </a:pPr>
            <a:r>
              <a:rPr lang="en-US" sz="1600" dirty="0"/>
              <a:t>It involves evaluating a patient’s planned drug therapy before a medication is dispensed or administered.</a:t>
            </a:r>
          </a:p>
          <a:p>
            <a:pPr>
              <a:buFont typeface="Wingdings" panose="05000000000000000000" pitchFamily="2" charset="2"/>
              <a:buChar char="Ø"/>
            </a:pPr>
            <a:r>
              <a:rPr lang="en-US" sz="1600" dirty="0"/>
              <a:t>Depending on the study design, interventions may be provided if necessary before the patients receive prescribed drug.</a:t>
            </a:r>
          </a:p>
          <a:p>
            <a:pPr>
              <a:buFont typeface="Wingdings" panose="05000000000000000000" pitchFamily="2" charset="2"/>
              <a:buChar char="Ø"/>
            </a:pPr>
            <a:r>
              <a:rPr lang="en-US" sz="1600" dirty="0"/>
              <a:t>Identification of drug-drug interactions in one issue commonly addressed by a prospective DUE.</a:t>
            </a:r>
          </a:p>
          <a:p>
            <a:pPr>
              <a:buFont typeface="Wingdings" panose="05000000000000000000" pitchFamily="2" charset="2"/>
              <a:buChar char="Ø"/>
            </a:pPr>
            <a:r>
              <a:rPr lang="en-US" sz="1600" b="1" dirty="0"/>
              <a:t>For example</a:t>
            </a:r>
            <a:r>
              <a:rPr lang="en-US" sz="1600" dirty="0"/>
              <a:t>, another physician may prescribe a patient who is on warfarin for atrial fibrillation on NSAID. This increases the rise of gastrointestinal bleeding in the patient. Thus, a DUE of concurrent use of warfarin and NSAIDs should be designed in a way that allow the pharmacist to advise the treating doctor of the risks with this drug combinations.</a:t>
            </a:r>
          </a:p>
        </p:txBody>
      </p:sp>
    </p:spTree>
    <p:extLst>
      <p:ext uri="{BB962C8B-B14F-4D97-AF65-F5344CB8AC3E}">
        <p14:creationId xmlns:p14="http://schemas.microsoft.com/office/powerpoint/2010/main" val="31471382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ADF984-7B5B-4306-BB57-9CD05C71ED34}"/>
              </a:ext>
            </a:extLst>
          </p:cNvPr>
          <p:cNvSpPr>
            <a:spLocks noGrp="1"/>
          </p:cNvSpPr>
          <p:nvPr>
            <p:ph type="title"/>
          </p:nvPr>
        </p:nvSpPr>
        <p:spPr/>
        <p:txBody>
          <a:bodyPr/>
          <a:lstStyle/>
          <a:p>
            <a:r>
              <a:rPr lang="en-US" dirty="0"/>
              <a:t>Prospective review: (DUR)</a:t>
            </a:r>
          </a:p>
        </p:txBody>
      </p:sp>
      <p:sp>
        <p:nvSpPr>
          <p:cNvPr id="3" name="Content Placeholder 2">
            <a:extLst>
              <a:ext uri="{FF2B5EF4-FFF2-40B4-BE49-F238E27FC236}">
                <a16:creationId xmlns:a16="http://schemas.microsoft.com/office/drawing/2014/main" xmlns="" id="{9444DDF8-F539-4232-96B6-D69BA93498EF}"/>
              </a:ext>
            </a:extLst>
          </p:cNvPr>
          <p:cNvSpPr>
            <a:spLocks noGrp="1"/>
          </p:cNvSpPr>
          <p:nvPr>
            <p:ph sz="quarter" idx="13"/>
          </p:nvPr>
        </p:nvSpPr>
        <p:spPr/>
        <p:txBody>
          <a:bodyPr/>
          <a:lstStyle/>
          <a:p>
            <a:r>
              <a:rPr lang="en-US" sz="1600" dirty="0"/>
              <a:t>Electronic DUE programs at retail pharmacies</a:t>
            </a:r>
          </a:p>
          <a:p>
            <a:r>
              <a:rPr lang="en-US" sz="1600" dirty="0"/>
              <a:t>Prior authorization programs</a:t>
            </a:r>
          </a:p>
          <a:p>
            <a:r>
              <a:rPr lang="en-US" sz="1600" dirty="0"/>
              <a:t>Drug-drug and drug-disease interactions</a:t>
            </a:r>
          </a:p>
          <a:p>
            <a:r>
              <a:rPr lang="en-US" sz="1600" dirty="0"/>
              <a:t>Dosing appropriateness</a:t>
            </a:r>
          </a:p>
          <a:p>
            <a:r>
              <a:rPr lang="en-US" sz="1600" dirty="0"/>
              <a:t>Drug-patient precautions (due to age, allergies, gender, pregnancy, etc.)</a:t>
            </a:r>
          </a:p>
          <a:p>
            <a:r>
              <a:rPr lang="en-US" sz="1600" dirty="0"/>
              <a:t>Medication directions</a:t>
            </a:r>
          </a:p>
          <a:p>
            <a:r>
              <a:rPr lang="en-US" sz="1600" dirty="0"/>
              <a:t>Formulary substitutions ( e.g. therapeutic interchange, generic substitution)</a:t>
            </a:r>
          </a:p>
          <a:p>
            <a:r>
              <a:rPr lang="en-US" sz="1600" dirty="0"/>
              <a:t>Inappropriate duration of drug treatment [</a:t>
            </a:r>
            <a:r>
              <a:rPr lang="en-US" sz="1600" dirty="0">
                <a:solidFill>
                  <a:srgbClr val="0070C0"/>
                </a:solidFill>
              </a:rPr>
              <a:t>6</a:t>
            </a:r>
            <a:r>
              <a:rPr lang="en-US" sz="1600" dirty="0"/>
              <a:t>]</a:t>
            </a:r>
            <a:r>
              <a:rPr lang="en-US" dirty="0"/>
              <a:t>.</a:t>
            </a:r>
          </a:p>
        </p:txBody>
      </p:sp>
    </p:spTree>
    <p:extLst>
      <p:ext uri="{BB962C8B-B14F-4D97-AF65-F5344CB8AC3E}">
        <p14:creationId xmlns:p14="http://schemas.microsoft.com/office/powerpoint/2010/main" val="2997107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7BE0D8-E473-4955-AD4A-F7D8A820F195}"/>
              </a:ext>
            </a:extLst>
          </p:cNvPr>
          <p:cNvSpPr>
            <a:spLocks noGrp="1"/>
          </p:cNvSpPr>
          <p:nvPr>
            <p:ph type="title"/>
          </p:nvPr>
        </p:nvSpPr>
        <p:spPr/>
        <p:txBody>
          <a:bodyPr/>
          <a:lstStyle/>
          <a:p>
            <a:r>
              <a:rPr lang="en-US" dirty="0"/>
              <a:t>Concurrent review: DUE</a:t>
            </a:r>
          </a:p>
        </p:txBody>
      </p:sp>
      <p:sp>
        <p:nvSpPr>
          <p:cNvPr id="3" name="Content Placeholder 2">
            <a:extLst>
              <a:ext uri="{FF2B5EF4-FFF2-40B4-BE49-F238E27FC236}">
                <a16:creationId xmlns:a16="http://schemas.microsoft.com/office/drawing/2014/main" xmlns="" id="{133840D8-E1C1-45DA-9A8D-8E52468CB266}"/>
              </a:ext>
            </a:extLst>
          </p:cNvPr>
          <p:cNvSpPr>
            <a:spLocks noGrp="1"/>
          </p:cNvSpPr>
          <p:nvPr>
            <p:ph sz="quarter" idx="13"/>
          </p:nvPr>
        </p:nvSpPr>
        <p:spPr>
          <a:xfrm>
            <a:off x="1007165" y="1762539"/>
            <a:ext cx="8772939" cy="3790122"/>
          </a:xfrm>
        </p:spPr>
        <p:txBody>
          <a:bodyPr/>
          <a:lstStyle/>
          <a:p>
            <a:pPr>
              <a:buFont typeface="Wingdings" panose="05000000000000000000" pitchFamily="2" charset="2"/>
              <a:buChar char="Ø"/>
            </a:pPr>
            <a:r>
              <a:rPr lang="en-US" sz="1600" dirty="0"/>
              <a:t>It is performed during the course of treatment and involves ongoing monitoring of drug therapy</a:t>
            </a:r>
          </a:p>
          <a:p>
            <a:pPr>
              <a:buFont typeface="Wingdings" panose="05000000000000000000" pitchFamily="2" charset="2"/>
              <a:buChar char="Ø"/>
            </a:pPr>
            <a:r>
              <a:rPr lang="en-US" sz="1600" dirty="0"/>
              <a:t>This involves consideration of laboratory test results and other monitoring data when appropriate and does not offers immediate benefit to the patient.</a:t>
            </a:r>
          </a:p>
          <a:p>
            <a:pPr>
              <a:buFont typeface="Wingdings" panose="05000000000000000000" pitchFamily="2" charset="2"/>
              <a:buChar char="Ø"/>
            </a:pPr>
            <a:r>
              <a:rPr lang="en-US" sz="1600" dirty="0"/>
              <a:t>It differs from prospective review in that data collection does not have to occur prior to administration of first dose [</a:t>
            </a:r>
            <a:r>
              <a:rPr lang="en-US" sz="1600" dirty="0">
                <a:solidFill>
                  <a:srgbClr val="0070C0"/>
                </a:solidFill>
              </a:rPr>
              <a:t>4</a:t>
            </a:r>
            <a:r>
              <a:rPr lang="en-US" sz="1600" dirty="0"/>
              <a:t>].</a:t>
            </a:r>
          </a:p>
          <a:p>
            <a:endParaRPr lang="en-US" dirty="0"/>
          </a:p>
        </p:txBody>
      </p:sp>
    </p:spTree>
    <p:extLst>
      <p:ext uri="{BB962C8B-B14F-4D97-AF65-F5344CB8AC3E}">
        <p14:creationId xmlns:p14="http://schemas.microsoft.com/office/powerpoint/2010/main" val="41284903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90CF89-9DA2-4C4B-9EA0-5CC7C683BF9C}"/>
              </a:ext>
            </a:extLst>
          </p:cNvPr>
          <p:cNvSpPr>
            <a:spLocks noGrp="1"/>
          </p:cNvSpPr>
          <p:nvPr>
            <p:ph type="title"/>
          </p:nvPr>
        </p:nvSpPr>
        <p:spPr/>
        <p:txBody>
          <a:bodyPr/>
          <a:lstStyle/>
          <a:p>
            <a:r>
              <a:rPr lang="en-US" dirty="0"/>
              <a:t>Concurrent review: (DUE)</a:t>
            </a:r>
          </a:p>
        </p:txBody>
      </p:sp>
      <p:sp>
        <p:nvSpPr>
          <p:cNvPr id="3" name="Content Placeholder 2">
            <a:extLst>
              <a:ext uri="{FF2B5EF4-FFF2-40B4-BE49-F238E27FC236}">
                <a16:creationId xmlns:a16="http://schemas.microsoft.com/office/drawing/2014/main" xmlns="" id="{48F93ACC-75CA-413D-9E5C-C2102EFF0740}"/>
              </a:ext>
            </a:extLst>
          </p:cNvPr>
          <p:cNvSpPr>
            <a:spLocks noGrp="1"/>
          </p:cNvSpPr>
          <p:nvPr>
            <p:ph sz="quarter" idx="13"/>
          </p:nvPr>
        </p:nvSpPr>
        <p:spPr/>
        <p:txBody>
          <a:bodyPr/>
          <a:lstStyle/>
          <a:p>
            <a:pPr lvl="1">
              <a:lnSpc>
                <a:spcPct val="150000"/>
              </a:lnSpc>
            </a:pPr>
            <a:r>
              <a:rPr lang="en-US" altLang="en-US" sz="1600" dirty="0"/>
              <a:t>Case management</a:t>
            </a:r>
          </a:p>
          <a:p>
            <a:pPr lvl="1">
              <a:lnSpc>
                <a:spcPct val="150000"/>
              </a:lnSpc>
            </a:pPr>
            <a:r>
              <a:rPr lang="en-US" altLang="en-US" sz="1600" dirty="0"/>
              <a:t>Review of patient records</a:t>
            </a:r>
          </a:p>
          <a:p>
            <a:pPr lvl="1">
              <a:lnSpc>
                <a:spcPct val="150000"/>
              </a:lnSpc>
            </a:pPr>
            <a:r>
              <a:rPr lang="en-US" altLang="en-US" sz="1600" dirty="0"/>
              <a:t>Research projects that follow patients in randomized, controlled trials</a:t>
            </a:r>
          </a:p>
          <a:p>
            <a:pPr lvl="1">
              <a:lnSpc>
                <a:spcPct val="150000"/>
              </a:lnSpc>
            </a:pPr>
            <a:r>
              <a:rPr lang="en-US" altLang="en-US" sz="1600" dirty="0"/>
              <a:t>Real-time system edits at the point of service</a:t>
            </a:r>
          </a:p>
          <a:p>
            <a:pPr lvl="1">
              <a:lnSpc>
                <a:spcPct val="150000"/>
              </a:lnSpc>
            </a:pPr>
            <a:r>
              <a:rPr lang="en-US" altLang="en-US" sz="1600" dirty="0"/>
              <a:t>Over or underutilization of medication</a:t>
            </a:r>
          </a:p>
          <a:p>
            <a:pPr lvl="1">
              <a:lnSpc>
                <a:spcPct val="150000"/>
              </a:lnSpc>
            </a:pPr>
            <a:r>
              <a:rPr lang="en-US" altLang="en-US" sz="1600" dirty="0"/>
              <a:t>Excessive or insufficient dosing</a:t>
            </a:r>
          </a:p>
          <a:p>
            <a:pPr lvl="1">
              <a:lnSpc>
                <a:spcPct val="150000"/>
              </a:lnSpc>
            </a:pPr>
            <a:r>
              <a:rPr lang="en-US" altLang="en-US" sz="1600" dirty="0"/>
              <a:t>Drug-drug interactions</a:t>
            </a:r>
          </a:p>
          <a:p>
            <a:pPr lvl="1">
              <a:lnSpc>
                <a:spcPct val="150000"/>
              </a:lnSpc>
            </a:pPr>
            <a:r>
              <a:rPr lang="en-US" altLang="en-US" sz="1600" dirty="0"/>
              <a:t>Drug-disease interactions </a:t>
            </a:r>
          </a:p>
          <a:p>
            <a:pPr lvl="1">
              <a:lnSpc>
                <a:spcPct val="150000"/>
              </a:lnSpc>
            </a:pPr>
            <a:r>
              <a:rPr lang="en-US" altLang="en-US" sz="1600" dirty="0"/>
              <a:t>Drug dosage modifications [</a:t>
            </a:r>
            <a:r>
              <a:rPr lang="en-US" altLang="en-US" sz="1600" dirty="0">
                <a:solidFill>
                  <a:srgbClr val="0070C0"/>
                </a:solidFill>
              </a:rPr>
              <a:t>6</a:t>
            </a:r>
            <a:r>
              <a:rPr lang="en-US" altLang="en-US" sz="1600" dirty="0"/>
              <a:t>]</a:t>
            </a:r>
          </a:p>
          <a:p>
            <a:endParaRPr lang="en-US" dirty="0"/>
          </a:p>
        </p:txBody>
      </p:sp>
    </p:spTree>
    <p:extLst>
      <p:ext uri="{BB962C8B-B14F-4D97-AF65-F5344CB8AC3E}">
        <p14:creationId xmlns:p14="http://schemas.microsoft.com/office/powerpoint/2010/main" val="2327207560"/>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FE5064C-0C77-40EF-B78A-227F2C923485}"/>
              </a:ext>
            </a:extLst>
          </p:cNvPr>
          <p:cNvSpPr>
            <a:spLocks noGrp="1"/>
          </p:cNvSpPr>
          <p:nvPr>
            <p:ph type="title"/>
          </p:nvPr>
        </p:nvSpPr>
        <p:spPr/>
        <p:txBody>
          <a:bodyPr/>
          <a:lstStyle/>
          <a:p>
            <a:r>
              <a:rPr lang="en-US" dirty="0"/>
              <a:t>Content:</a:t>
            </a:r>
          </a:p>
        </p:txBody>
      </p:sp>
      <p:sp>
        <p:nvSpPr>
          <p:cNvPr id="3" name="Content Placeholder 2">
            <a:extLst>
              <a:ext uri="{FF2B5EF4-FFF2-40B4-BE49-F238E27FC236}">
                <a16:creationId xmlns:a16="http://schemas.microsoft.com/office/drawing/2014/main" xmlns="" id="{41FFDDD6-E8E3-4FD4-A371-90094C459EEF}"/>
              </a:ext>
            </a:extLst>
          </p:cNvPr>
          <p:cNvSpPr>
            <a:spLocks noGrp="1"/>
          </p:cNvSpPr>
          <p:nvPr>
            <p:ph sz="quarter" idx="13"/>
          </p:nvPr>
        </p:nvSpPr>
        <p:spPr/>
        <p:txBody>
          <a:bodyPr>
            <a:normAutofit lnSpcReduction="10000"/>
          </a:bodyPr>
          <a:lstStyle/>
          <a:p>
            <a:r>
              <a:rPr lang="en-US" sz="1800" b="1" dirty="0"/>
              <a:t>Definition: (Drug utilization evaluation)</a:t>
            </a:r>
          </a:p>
          <a:p>
            <a:r>
              <a:rPr lang="en-US" sz="1800" b="1" dirty="0"/>
              <a:t>The need for DUE </a:t>
            </a:r>
          </a:p>
          <a:p>
            <a:r>
              <a:rPr lang="en-US" sz="1800" b="1" dirty="0"/>
              <a:t>Aims and objectives of DUE</a:t>
            </a:r>
          </a:p>
          <a:p>
            <a:r>
              <a:rPr lang="en-US" sz="1800" b="1" dirty="0"/>
              <a:t>DUE committee and its function</a:t>
            </a:r>
          </a:p>
          <a:p>
            <a:r>
              <a:rPr lang="en-US" sz="1800" b="1" dirty="0"/>
              <a:t>Classification of DUE</a:t>
            </a:r>
          </a:p>
          <a:p>
            <a:r>
              <a:rPr lang="en-US" sz="1800" b="1" dirty="0"/>
              <a:t>DUE Study designs</a:t>
            </a:r>
          </a:p>
          <a:p>
            <a:r>
              <a:rPr lang="en-US" sz="1800" b="1" dirty="0"/>
              <a:t>Who benefits from DUE</a:t>
            </a:r>
          </a:p>
          <a:p>
            <a:r>
              <a:rPr lang="en-US" sz="1800" b="1" dirty="0"/>
              <a:t>References </a:t>
            </a:r>
          </a:p>
          <a:p>
            <a:endParaRPr lang="en-US" dirty="0"/>
          </a:p>
          <a:p>
            <a:endParaRPr lang="en-US" dirty="0"/>
          </a:p>
        </p:txBody>
      </p:sp>
    </p:spTree>
    <p:extLst>
      <p:ext uri="{BB962C8B-B14F-4D97-AF65-F5344CB8AC3E}">
        <p14:creationId xmlns:p14="http://schemas.microsoft.com/office/powerpoint/2010/main" val="20286333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0E27A35-3238-4875-A33D-6728347C9755}"/>
              </a:ext>
            </a:extLst>
          </p:cNvPr>
          <p:cNvSpPr>
            <a:spLocks noGrp="1"/>
          </p:cNvSpPr>
          <p:nvPr>
            <p:ph type="title"/>
          </p:nvPr>
        </p:nvSpPr>
        <p:spPr/>
        <p:txBody>
          <a:bodyPr/>
          <a:lstStyle/>
          <a:p>
            <a:r>
              <a:rPr lang="en-US" dirty="0"/>
              <a:t>Concurrent DUR: Example</a:t>
            </a:r>
          </a:p>
        </p:txBody>
      </p:sp>
      <p:sp>
        <p:nvSpPr>
          <p:cNvPr id="3" name="Content Placeholder 2">
            <a:extLst>
              <a:ext uri="{FF2B5EF4-FFF2-40B4-BE49-F238E27FC236}">
                <a16:creationId xmlns:a16="http://schemas.microsoft.com/office/drawing/2014/main" xmlns="" id="{0520E377-6DD9-4F89-8262-20AC0CA0928E}"/>
              </a:ext>
            </a:extLst>
          </p:cNvPr>
          <p:cNvSpPr>
            <a:spLocks noGrp="1"/>
          </p:cNvSpPr>
          <p:nvPr>
            <p:ph sz="quarter" idx="13"/>
          </p:nvPr>
        </p:nvSpPr>
        <p:spPr>
          <a:xfrm>
            <a:off x="420914" y="1470025"/>
            <a:ext cx="11122937" cy="4706938"/>
          </a:xfrm>
        </p:spPr>
        <p:txBody>
          <a:bodyPr>
            <a:normAutofit fontScale="92500"/>
          </a:bodyPr>
          <a:lstStyle/>
          <a:p>
            <a:pPr algn="ctr">
              <a:buFont typeface="Arial" panose="020B0604020202020204" pitchFamily="34" charset="0"/>
              <a:buNone/>
            </a:pPr>
            <a:r>
              <a:rPr lang="en-US" altLang="en-US" sz="1700" b="1" i="1" dirty="0"/>
              <a:t>"This asthma is really slowing me down.  This prescription isn't helping much."</a:t>
            </a:r>
            <a:endParaRPr lang="en-US" altLang="en-US" sz="1700" b="1" dirty="0"/>
          </a:p>
          <a:p>
            <a:r>
              <a:rPr lang="en-US" altLang="en-US" sz="1700" b="1" dirty="0"/>
              <a:t>Example Scenario: </a:t>
            </a:r>
            <a:r>
              <a:rPr lang="en-US" altLang="en-US" sz="1700" dirty="0"/>
              <a:t>Tim's asthma is not well controlled, and he uses his inhaler multiple times a day.  Tim's therapy should most likely be increased to prevent further medical complications.</a:t>
            </a:r>
          </a:p>
          <a:p>
            <a:r>
              <a:rPr lang="en-US" altLang="en-US" sz="1700" b="1" dirty="0"/>
              <a:t>Pharmacist Interaction: </a:t>
            </a:r>
            <a:r>
              <a:rPr lang="en-US" altLang="en-US" sz="1700" dirty="0"/>
              <a:t>A pharmacist conducted </a:t>
            </a:r>
            <a:r>
              <a:rPr lang="en-US" altLang="en-US" sz="1700" u="sng" dirty="0"/>
              <a:t>concurrent DUR </a:t>
            </a:r>
            <a:r>
              <a:rPr lang="en-US" altLang="en-US" sz="1700" dirty="0"/>
              <a:t>at the health plan and noticed that Tim was only prescribed an as-needed inhaler.  With the pharmacist's recommendation to the prescriber, derived from evidence-based guidelines, Tim was prescribed a maintenance asthma medication.</a:t>
            </a:r>
          </a:p>
          <a:p>
            <a:r>
              <a:rPr lang="en-US" altLang="en-US" sz="1700" b="1" dirty="0"/>
              <a:t>Benefit: </a:t>
            </a:r>
            <a:r>
              <a:rPr lang="en-US" altLang="en-US" sz="1700" dirty="0"/>
              <a:t>Although another medication was added, the patient and the health plan have an overall cost savings.  The added prescription vastly decreases Tim's likelihood of a costly emergency room visit for a severe asthma attack and enhances Tim's quality of life</a:t>
            </a:r>
            <a:r>
              <a:rPr lang="en-US" altLang="en-US" sz="1600" dirty="0"/>
              <a:t>.</a:t>
            </a:r>
          </a:p>
          <a:p>
            <a:endParaRPr lang="en-US" dirty="0"/>
          </a:p>
        </p:txBody>
      </p:sp>
    </p:spTree>
    <p:extLst>
      <p:ext uri="{BB962C8B-B14F-4D97-AF65-F5344CB8AC3E}">
        <p14:creationId xmlns:p14="http://schemas.microsoft.com/office/powerpoint/2010/main" val="41795686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4B022EF-AB28-4C3E-A618-B218BA233D20}"/>
              </a:ext>
            </a:extLst>
          </p:cNvPr>
          <p:cNvSpPr>
            <a:spLocks noGrp="1"/>
          </p:cNvSpPr>
          <p:nvPr>
            <p:ph type="title"/>
          </p:nvPr>
        </p:nvSpPr>
        <p:spPr/>
        <p:txBody>
          <a:bodyPr/>
          <a:lstStyle/>
          <a:p>
            <a:r>
              <a:rPr lang="en-US" dirty="0"/>
              <a:t>Retrospective review: (DUE)</a:t>
            </a:r>
          </a:p>
        </p:txBody>
      </p:sp>
      <p:sp>
        <p:nvSpPr>
          <p:cNvPr id="3" name="Content Placeholder 2">
            <a:extLst>
              <a:ext uri="{FF2B5EF4-FFF2-40B4-BE49-F238E27FC236}">
                <a16:creationId xmlns:a16="http://schemas.microsoft.com/office/drawing/2014/main" xmlns="" id="{90D3C913-7CAD-401C-86BE-36C054C2DB33}"/>
              </a:ext>
            </a:extLst>
          </p:cNvPr>
          <p:cNvSpPr>
            <a:spLocks noGrp="1"/>
          </p:cNvSpPr>
          <p:nvPr>
            <p:ph sz="quarter" idx="13"/>
          </p:nvPr>
        </p:nvSpPr>
        <p:spPr/>
        <p:txBody>
          <a:bodyPr/>
          <a:lstStyle/>
          <a:p>
            <a:pPr>
              <a:buFont typeface="Wingdings" panose="05000000000000000000" pitchFamily="2" charset="2"/>
              <a:buChar char="Ø"/>
            </a:pPr>
            <a:r>
              <a:rPr lang="en-US" sz="1600" dirty="0"/>
              <a:t>It involves reviewing prescribed drugs after they are dispensed to the patient. Its chief drawback is that interventions cannot be made to improve drug use for the patients whose records were reviewed. It can be used to monitor the same aspects of drug use listed for prospective DUE, as well as:</a:t>
            </a:r>
          </a:p>
          <a:p>
            <a:pPr marL="400050" indent="-400050">
              <a:buFont typeface="+mj-lt"/>
              <a:buAutoNum type="romanUcPeriod"/>
            </a:pPr>
            <a:r>
              <a:rPr lang="en-US" sz="1600" dirty="0"/>
              <a:t>Identifying prescribing frequency of a single drug or class of drugs.</a:t>
            </a:r>
          </a:p>
          <a:p>
            <a:pPr marL="400050" indent="-400050">
              <a:buFont typeface="+mj-lt"/>
              <a:buAutoNum type="romanUcPeriod"/>
            </a:pPr>
            <a:r>
              <a:rPr lang="en-US" sz="1600" dirty="0"/>
              <a:t>Comparing drug prescribing among physicians.</a:t>
            </a:r>
          </a:p>
          <a:p>
            <a:pPr marL="400050" indent="-400050">
              <a:buFont typeface="+mj-lt"/>
              <a:buAutoNum type="romanUcPeriod"/>
            </a:pPr>
            <a:r>
              <a:rPr lang="en-US" sz="1600" dirty="0"/>
              <a:t>Comparing prescribing to standard treatment guidelines.</a:t>
            </a:r>
          </a:p>
          <a:p>
            <a:pPr marL="400050" indent="-400050">
              <a:buFont typeface="+mj-lt"/>
              <a:buAutoNum type="romanUcPeriod"/>
            </a:pPr>
            <a:r>
              <a:rPr lang="en-US" sz="1600" dirty="0"/>
              <a:t>Monitoring the therapeutic use and efficacy of high cost drugs</a:t>
            </a:r>
            <a:r>
              <a:rPr lang="en-US" dirty="0"/>
              <a:t>.</a:t>
            </a:r>
          </a:p>
        </p:txBody>
      </p:sp>
    </p:spTree>
    <p:extLst>
      <p:ext uri="{BB962C8B-B14F-4D97-AF65-F5344CB8AC3E}">
        <p14:creationId xmlns:p14="http://schemas.microsoft.com/office/powerpoint/2010/main" val="575606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E19915-F9AD-47B0-A399-8717AB71D00B}"/>
              </a:ext>
            </a:extLst>
          </p:cNvPr>
          <p:cNvSpPr>
            <a:spLocks noGrp="1"/>
          </p:cNvSpPr>
          <p:nvPr>
            <p:ph type="title"/>
          </p:nvPr>
        </p:nvSpPr>
        <p:spPr/>
        <p:txBody>
          <a:bodyPr/>
          <a:lstStyle/>
          <a:p>
            <a:r>
              <a:rPr lang="en-US" dirty="0"/>
              <a:t>Retrospective review: (DUE)</a:t>
            </a:r>
          </a:p>
        </p:txBody>
      </p:sp>
      <p:sp>
        <p:nvSpPr>
          <p:cNvPr id="3" name="Content Placeholder 2">
            <a:extLst>
              <a:ext uri="{FF2B5EF4-FFF2-40B4-BE49-F238E27FC236}">
                <a16:creationId xmlns:a16="http://schemas.microsoft.com/office/drawing/2014/main" xmlns="" id="{08D24830-BA18-4347-8A80-18C33007D418}"/>
              </a:ext>
            </a:extLst>
          </p:cNvPr>
          <p:cNvSpPr>
            <a:spLocks noGrp="1"/>
          </p:cNvSpPr>
          <p:nvPr>
            <p:ph sz="quarter" idx="13"/>
          </p:nvPr>
        </p:nvSpPr>
        <p:spPr>
          <a:xfrm>
            <a:off x="479329" y="1470025"/>
            <a:ext cx="10904865" cy="4706938"/>
          </a:xfrm>
        </p:spPr>
        <p:txBody>
          <a:bodyPr/>
          <a:lstStyle/>
          <a:p>
            <a:pPr marL="0" indent="0">
              <a:buNone/>
            </a:pPr>
            <a:r>
              <a:rPr lang="en-US" sz="1600" b="1" dirty="0"/>
              <a:t>EXAMPLE:</a:t>
            </a:r>
          </a:p>
          <a:p>
            <a:pPr marL="0" indent="0">
              <a:buNone/>
            </a:pPr>
            <a:r>
              <a:rPr lang="en-US" sz="1600" dirty="0"/>
              <a:t>A hospital </a:t>
            </a:r>
            <a:r>
              <a:rPr lang="en-US" sz="1600" b="1" dirty="0"/>
              <a:t>performs a DUE  on gentamicin</a:t>
            </a:r>
            <a:r>
              <a:rPr lang="en-US" sz="1600" dirty="0"/>
              <a:t>, with criteria that states that use is contraindicated in renal failure.</a:t>
            </a:r>
          </a:p>
          <a:p>
            <a:pPr marL="0" indent="0">
              <a:buNone/>
            </a:pPr>
            <a:r>
              <a:rPr lang="en-US" sz="1600" b="1" dirty="0"/>
              <a:t>Records for patients</a:t>
            </a:r>
            <a:r>
              <a:rPr lang="en-US" sz="1600" dirty="0"/>
              <a:t> discharged during previous months are reviewed in medical record department and the review may show that </a:t>
            </a:r>
            <a:r>
              <a:rPr lang="en-US" sz="1600" b="1" dirty="0"/>
              <a:t>a prescribing problem exists.</a:t>
            </a:r>
            <a:r>
              <a:rPr lang="en-US" sz="1600" dirty="0"/>
              <a:t> </a:t>
            </a:r>
          </a:p>
          <a:p>
            <a:pPr marL="0" indent="0">
              <a:buNone/>
            </a:pPr>
            <a:r>
              <a:rPr lang="en-US" sz="1600" dirty="0"/>
              <a:t>The medical staff decides to do a more </a:t>
            </a:r>
            <a:r>
              <a:rPr lang="en-US" sz="1600" b="1" dirty="0"/>
              <a:t>intensive review of all aminoglycosides</a:t>
            </a:r>
            <a:r>
              <a:rPr lang="en-US" sz="1600" dirty="0"/>
              <a:t>, with similar results. </a:t>
            </a:r>
          </a:p>
          <a:p>
            <a:pPr marL="0" indent="0">
              <a:buNone/>
            </a:pPr>
            <a:r>
              <a:rPr lang="en-US" sz="1600" dirty="0"/>
              <a:t>An </a:t>
            </a:r>
            <a:r>
              <a:rPr lang="en-US" sz="1600" b="1" dirty="0"/>
              <a:t>education program</a:t>
            </a:r>
            <a:r>
              <a:rPr lang="en-US" sz="1600" dirty="0"/>
              <a:t> is conducted for the entire medical staff on </a:t>
            </a:r>
            <a:r>
              <a:rPr lang="en-US" sz="1600" b="1" dirty="0"/>
              <a:t>antibiotic use in renal failure </a:t>
            </a:r>
            <a:r>
              <a:rPr lang="en-US" sz="1600" dirty="0"/>
              <a:t>[</a:t>
            </a:r>
            <a:r>
              <a:rPr lang="en-US" sz="1600" dirty="0">
                <a:solidFill>
                  <a:srgbClr val="0070C0"/>
                </a:solidFill>
              </a:rPr>
              <a:t>5</a:t>
            </a:r>
            <a:r>
              <a:rPr lang="en-US" sz="1600" dirty="0"/>
              <a:t>]</a:t>
            </a:r>
            <a:endParaRPr lang="en-US" sz="1600" b="1" dirty="0"/>
          </a:p>
          <a:p>
            <a:endParaRPr lang="en-US" dirty="0"/>
          </a:p>
        </p:txBody>
      </p:sp>
    </p:spTree>
    <p:extLst>
      <p:ext uri="{BB962C8B-B14F-4D97-AF65-F5344CB8AC3E}">
        <p14:creationId xmlns:p14="http://schemas.microsoft.com/office/powerpoint/2010/main" val="23825816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xmlns="" id="{D56AF0A7-CE28-46A8-AA9A-FE5229A06EDE}"/>
              </a:ext>
            </a:extLst>
          </p:cNvPr>
          <p:cNvPicPr>
            <a:picLocks noChangeAspect="1"/>
          </p:cNvPicPr>
          <p:nvPr/>
        </p:nvPicPr>
        <p:blipFill rotWithShape="1">
          <a:blip r:embed="rId2"/>
          <a:srcRect l="5714" t="20303" r="7619" b="5163"/>
          <a:stretch/>
        </p:blipFill>
        <p:spPr>
          <a:xfrm>
            <a:off x="696686" y="1393371"/>
            <a:ext cx="10566400" cy="5109029"/>
          </a:xfrm>
          <a:prstGeom prst="rect">
            <a:avLst/>
          </a:prstGeom>
        </p:spPr>
      </p:pic>
      <p:sp>
        <p:nvSpPr>
          <p:cNvPr id="7" name="Title 6">
            <a:extLst>
              <a:ext uri="{FF2B5EF4-FFF2-40B4-BE49-F238E27FC236}">
                <a16:creationId xmlns:a16="http://schemas.microsoft.com/office/drawing/2014/main" xmlns="" id="{032CA3A2-8AAA-4DAB-8EB5-CE03EBB44853}"/>
              </a:ext>
            </a:extLst>
          </p:cNvPr>
          <p:cNvSpPr>
            <a:spLocks noGrp="1"/>
          </p:cNvSpPr>
          <p:nvPr>
            <p:ph type="title"/>
          </p:nvPr>
        </p:nvSpPr>
        <p:spPr/>
        <p:txBody>
          <a:bodyPr>
            <a:normAutofit/>
          </a:bodyPr>
          <a:lstStyle/>
          <a:p>
            <a:r>
              <a:rPr lang="en-US" dirty="0"/>
              <a:t>Establishment of DUE program and DUE cycle</a:t>
            </a:r>
          </a:p>
        </p:txBody>
      </p:sp>
      <p:sp>
        <p:nvSpPr>
          <p:cNvPr id="10" name="Content Placeholder 9">
            <a:extLst>
              <a:ext uri="{FF2B5EF4-FFF2-40B4-BE49-F238E27FC236}">
                <a16:creationId xmlns:a16="http://schemas.microsoft.com/office/drawing/2014/main" xmlns="" id="{52983A85-40F7-448A-A826-68A607FBDE78}"/>
              </a:ext>
            </a:extLst>
          </p:cNvPr>
          <p:cNvSpPr>
            <a:spLocks noGrp="1"/>
          </p:cNvSpPr>
          <p:nvPr>
            <p:ph sz="quarter" idx="13"/>
          </p:nvPr>
        </p:nvSpPr>
        <p:spPr/>
        <p:txBody>
          <a:bodyPr/>
          <a:lstStyle/>
          <a:p>
            <a:endParaRPr lang="en-US"/>
          </a:p>
        </p:txBody>
      </p:sp>
    </p:spTree>
    <p:extLst>
      <p:ext uri="{BB962C8B-B14F-4D97-AF65-F5344CB8AC3E}">
        <p14:creationId xmlns:p14="http://schemas.microsoft.com/office/powerpoint/2010/main" val="24646348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E21D9AC-DC52-4153-A408-741D6333ABC7}"/>
              </a:ext>
            </a:extLst>
          </p:cNvPr>
          <p:cNvSpPr>
            <a:spLocks noGrp="1"/>
          </p:cNvSpPr>
          <p:nvPr>
            <p:ph type="title"/>
          </p:nvPr>
        </p:nvSpPr>
        <p:spPr/>
        <p:txBody>
          <a:bodyPr/>
          <a:lstStyle/>
          <a:p>
            <a:r>
              <a:rPr lang="en-US" dirty="0"/>
              <a:t>Who benefits form DUE/DUR:</a:t>
            </a:r>
          </a:p>
        </p:txBody>
      </p:sp>
      <p:sp>
        <p:nvSpPr>
          <p:cNvPr id="3" name="Content Placeholder 2">
            <a:extLst>
              <a:ext uri="{FF2B5EF4-FFF2-40B4-BE49-F238E27FC236}">
                <a16:creationId xmlns:a16="http://schemas.microsoft.com/office/drawing/2014/main" xmlns="" id="{6BF2B698-609A-4A46-B96B-CB63502C662A}"/>
              </a:ext>
            </a:extLst>
          </p:cNvPr>
          <p:cNvSpPr>
            <a:spLocks noGrp="1"/>
          </p:cNvSpPr>
          <p:nvPr>
            <p:ph sz="quarter" idx="13"/>
          </p:nvPr>
        </p:nvSpPr>
        <p:spPr/>
        <p:txBody>
          <a:bodyPr>
            <a:normAutofit/>
          </a:bodyPr>
          <a:lstStyle/>
          <a:p>
            <a:r>
              <a:rPr lang="en-US" altLang="en-US" sz="1600" dirty="0"/>
              <a:t>Accrediting bodies/Government</a:t>
            </a:r>
          </a:p>
          <a:p>
            <a:pPr marL="800100" lvl="1" indent="-342900">
              <a:lnSpc>
                <a:spcPct val="150000"/>
              </a:lnSpc>
              <a:buFont typeface="Arial" panose="020B0604020202020204" pitchFamily="34" charset="0"/>
              <a:buChar char="•"/>
            </a:pPr>
            <a:r>
              <a:rPr lang="en-US" altLang="en-US" sz="1600" dirty="0"/>
              <a:t>National  Committee for Quality Assurance</a:t>
            </a:r>
          </a:p>
          <a:p>
            <a:pPr marL="800100" lvl="1" indent="-342900">
              <a:lnSpc>
                <a:spcPct val="150000"/>
              </a:lnSpc>
              <a:buFont typeface="Arial" panose="020B0604020202020204" pitchFamily="34" charset="0"/>
              <a:buChar char="•"/>
            </a:pPr>
            <a:r>
              <a:rPr lang="en-US" altLang="en-US" sz="1600" dirty="0"/>
              <a:t>Joint Commission on Accreditation of Healthcare Organizations </a:t>
            </a:r>
          </a:p>
          <a:p>
            <a:pPr marL="800100" lvl="1" indent="-342900">
              <a:lnSpc>
                <a:spcPct val="150000"/>
              </a:lnSpc>
              <a:buFont typeface="Arial" panose="020B0604020202020204" pitchFamily="34" charset="0"/>
              <a:buChar char="•"/>
            </a:pPr>
            <a:r>
              <a:rPr lang="en-US" altLang="en-US" sz="1600" dirty="0"/>
              <a:t>Omnibus Budget Reconciliation Act 1990</a:t>
            </a:r>
          </a:p>
          <a:p>
            <a:r>
              <a:rPr lang="en-US" altLang="en-US" sz="1600" dirty="0"/>
              <a:t>Plan member</a:t>
            </a:r>
          </a:p>
          <a:p>
            <a:r>
              <a:rPr lang="en-US" altLang="en-US" sz="1600" dirty="0"/>
              <a:t>Health care provider</a:t>
            </a:r>
          </a:p>
          <a:p>
            <a:r>
              <a:rPr lang="en-US" altLang="en-US" sz="1600" dirty="0"/>
              <a:t>Pharmacist</a:t>
            </a:r>
          </a:p>
          <a:p>
            <a:r>
              <a:rPr lang="en-US" altLang="en-US" sz="1600" dirty="0"/>
              <a:t>Health care system</a:t>
            </a:r>
            <a:endParaRPr lang="en-US" sz="1600" dirty="0"/>
          </a:p>
        </p:txBody>
      </p:sp>
    </p:spTree>
    <p:extLst>
      <p:ext uri="{BB962C8B-B14F-4D97-AF65-F5344CB8AC3E}">
        <p14:creationId xmlns:p14="http://schemas.microsoft.com/office/powerpoint/2010/main" val="39183430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69AFADE-F71F-422E-98FE-35C915F8F4D9}"/>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xmlns="" id="{C4BDE8EC-0A13-498A-8D04-1E8342351D5E}"/>
              </a:ext>
            </a:extLst>
          </p:cNvPr>
          <p:cNvSpPr>
            <a:spLocks noGrp="1"/>
          </p:cNvSpPr>
          <p:nvPr>
            <p:ph sz="quarter" idx="13"/>
          </p:nvPr>
        </p:nvSpPr>
        <p:spPr/>
        <p:txBody>
          <a:bodyPr>
            <a:normAutofit fontScale="70000" lnSpcReduction="20000"/>
          </a:bodyPr>
          <a:lstStyle/>
          <a:p>
            <a:pPr marL="342900" indent="-342900">
              <a:buAutoNum type="arabicPeriod"/>
            </a:pPr>
            <a:r>
              <a:rPr lang="en-US" dirty="0"/>
              <a:t>Essential Medicines and Health products Information Portal a World Health Organization resource: introduction to drug utilization research, 2003.</a:t>
            </a:r>
          </a:p>
          <a:p>
            <a:pPr marL="342900" indent="-342900">
              <a:buAutoNum type="arabicPeriod"/>
            </a:pPr>
            <a:r>
              <a:rPr lang="en-US" dirty="0" err="1"/>
              <a:t>Parthasarathi</a:t>
            </a:r>
            <a:r>
              <a:rPr lang="en-US" dirty="0"/>
              <a:t> G, Karin NH, </a:t>
            </a:r>
            <a:r>
              <a:rPr lang="en-US" dirty="0" err="1"/>
              <a:t>Milap</a:t>
            </a:r>
            <a:r>
              <a:rPr lang="en-US" dirty="0"/>
              <a:t> C. A text book of clinical pharmacy practice. Essential Concepts Skills 2005; 364-371</a:t>
            </a:r>
          </a:p>
          <a:p>
            <a:pPr marL="342900" indent="-342900">
              <a:buAutoNum type="arabicPeriod"/>
            </a:pPr>
            <a:r>
              <a:rPr lang="en-US" dirty="0"/>
              <a:t>Kiran N. Drug </a:t>
            </a:r>
            <a:r>
              <a:rPr lang="en-US" dirty="0" err="1"/>
              <a:t>utlization</a:t>
            </a:r>
            <a:r>
              <a:rPr lang="en-US" dirty="0"/>
              <a:t> evaluation of cephalosporins, macrolides, quinolones antibiotics in KIMS Hospital. Int J Res Pharm Chem 2014; 4: 841-849</a:t>
            </a:r>
          </a:p>
          <a:p>
            <a:pPr marL="342900" indent="-342900">
              <a:buAutoNum type="arabicPeriod"/>
            </a:pPr>
            <a:r>
              <a:rPr lang="en-US" dirty="0" err="1"/>
              <a:t>Parthasarathi</a:t>
            </a:r>
            <a:r>
              <a:rPr lang="en-US" dirty="0"/>
              <a:t> G, Karin NH, </a:t>
            </a:r>
            <a:r>
              <a:rPr lang="en-US" dirty="0" err="1"/>
              <a:t>Milap</a:t>
            </a:r>
            <a:r>
              <a:rPr lang="en-US" dirty="0"/>
              <a:t> C. A text book of clinical pharmacy practice. Essential Concepts Skills 2012; 447-460</a:t>
            </a:r>
          </a:p>
          <a:p>
            <a:pPr marL="342900" indent="-342900">
              <a:buAutoNum type="arabicPeriod"/>
            </a:pPr>
            <a:r>
              <a:rPr lang="en-US" dirty="0"/>
              <a:t>Thomas Moore, Alexander </a:t>
            </a:r>
            <a:r>
              <a:rPr lang="en-US" dirty="0" err="1"/>
              <a:t>Bykov</a:t>
            </a:r>
            <a:r>
              <a:rPr lang="en-US" dirty="0"/>
              <a:t>, Tony Savelli, Andrei </a:t>
            </a:r>
            <a:r>
              <a:rPr lang="en-US" dirty="0" err="1"/>
              <a:t>Zagorski</a:t>
            </a:r>
            <a:r>
              <a:rPr lang="en-US" dirty="0"/>
              <a:t>. Guidelines for Implementing Drug Utilization Review Programs in Hospitals, 1997.</a:t>
            </a:r>
          </a:p>
          <a:p>
            <a:pPr marL="342900" indent="-342900">
              <a:buAutoNum type="arabicPeriod"/>
            </a:pPr>
            <a:r>
              <a:rPr lang="en-US" sz="2000" dirty="0"/>
              <a:t>Academy of Managed Care Pharmacy. Drug utilization review (2019). https://www.amcp.org/about/managed-care-pharmacy-101/concepts-managed-carepharmacy/drug-utilization-review (accessed 2020 Oct 18).</a:t>
            </a:r>
            <a:endParaRPr lang="en-US" altLang="en-US" sz="1600" dirty="0">
              <a:cs typeface="Arial" panose="020B0604020202020204" pitchFamily="34" charset="0"/>
            </a:endParaRPr>
          </a:p>
          <a:p>
            <a:pPr marL="342900" indent="-342900">
              <a:buAutoNum type="arabicPeriod"/>
            </a:pPr>
            <a:r>
              <a:rPr lang="en-US" sz="2000" dirty="0">
                <a:cs typeface="Arial" panose="020B0604020202020204" pitchFamily="34" charset="0"/>
              </a:rPr>
              <a:t>ASHP Guidelines on Medication Use Evaluation.</a:t>
            </a:r>
          </a:p>
        </p:txBody>
      </p:sp>
    </p:spTree>
    <p:extLst>
      <p:ext uri="{BB962C8B-B14F-4D97-AF65-F5344CB8AC3E}">
        <p14:creationId xmlns:p14="http://schemas.microsoft.com/office/powerpoint/2010/main" val="234274526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a:extLst>
              <a:ext uri="{FF2B5EF4-FFF2-40B4-BE49-F238E27FC236}">
                <a16:creationId xmlns:a16="http://schemas.microsoft.com/office/drawing/2014/main" xmlns="" id="{4095A0CF-E335-0C44-AB23-48EE18153C8F}"/>
              </a:ext>
            </a:extLst>
          </p:cNvPr>
          <p:cNvSpPr>
            <a:spLocks noGrp="1"/>
          </p:cNvSpPr>
          <p:nvPr>
            <p:ph type="title"/>
          </p:nvPr>
        </p:nvSpPr>
        <p:spPr/>
        <p:txBody>
          <a:bodyPr/>
          <a:lstStyle/>
          <a:p>
            <a:r>
              <a:rPr lang="en-US" dirty="0"/>
              <a:t>Drug utilization evaluation:</a:t>
            </a:r>
          </a:p>
        </p:txBody>
      </p:sp>
      <p:sp>
        <p:nvSpPr>
          <p:cNvPr id="23" name="Content Placeholder 22">
            <a:extLst>
              <a:ext uri="{FF2B5EF4-FFF2-40B4-BE49-F238E27FC236}">
                <a16:creationId xmlns:a16="http://schemas.microsoft.com/office/drawing/2014/main" xmlns="" id="{3E408D6E-B51C-CD4F-AC1A-15EC32AAB741}"/>
              </a:ext>
            </a:extLst>
          </p:cNvPr>
          <p:cNvSpPr>
            <a:spLocks noGrp="1"/>
          </p:cNvSpPr>
          <p:nvPr>
            <p:ph sz="quarter" idx="13"/>
          </p:nvPr>
        </p:nvSpPr>
        <p:spPr/>
        <p:txBody>
          <a:bodyPr>
            <a:normAutofit fontScale="25000" lnSpcReduction="20000"/>
          </a:bodyPr>
          <a:lstStyle/>
          <a:p>
            <a:pPr marL="0" indent="0">
              <a:buNone/>
            </a:pPr>
            <a:r>
              <a:rPr lang="en-US" sz="6400" b="1" dirty="0"/>
              <a:t>Definition:</a:t>
            </a:r>
          </a:p>
          <a:p>
            <a:pPr marL="0" indent="0">
              <a:buNone/>
            </a:pPr>
            <a:r>
              <a:rPr lang="en-US" sz="6400" dirty="0"/>
              <a:t>According to WHO, Drug utilization evaluation (DUE) is defined as the marketing, distribution, prescription and use of drugs in society, with special emphasis on the resulting medical, social and economic consequences [</a:t>
            </a:r>
            <a:r>
              <a:rPr lang="en-US" sz="6400" dirty="0">
                <a:solidFill>
                  <a:srgbClr val="0070C0"/>
                </a:solidFill>
              </a:rPr>
              <a:t>1</a:t>
            </a:r>
            <a:r>
              <a:rPr lang="en-US" sz="6400" dirty="0"/>
              <a:t>]. Drug utilization evaluation is an </a:t>
            </a:r>
            <a:r>
              <a:rPr lang="en-US" sz="6400" b="1" dirty="0"/>
              <a:t>ongoing, authorized and systematic quality improvement process</a:t>
            </a:r>
            <a:r>
              <a:rPr lang="en-US" sz="6400" dirty="0"/>
              <a:t>, designed to </a:t>
            </a:r>
          </a:p>
          <a:p>
            <a:r>
              <a:rPr lang="en-US" sz="6400" dirty="0"/>
              <a:t>To </a:t>
            </a:r>
            <a:r>
              <a:rPr lang="en-US" sz="6400" b="1" dirty="0"/>
              <a:t>optimize drug use </a:t>
            </a:r>
            <a:r>
              <a:rPr lang="en-US" sz="6400" dirty="0"/>
              <a:t>by developing criteria and standards.</a:t>
            </a:r>
          </a:p>
          <a:p>
            <a:r>
              <a:rPr lang="en-US" sz="6400" dirty="0"/>
              <a:t>To </a:t>
            </a:r>
            <a:r>
              <a:rPr lang="en-US" sz="6400" b="1" dirty="0"/>
              <a:t>educate clinicians and other Health Care Professionals (HCP)</a:t>
            </a:r>
            <a:r>
              <a:rPr lang="en-US" sz="6400" dirty="0"/>
              <a:t>, to increase appropriate drug use.</a:t>
            </a:r>
          </a:p>
          <a:p>
            <a:r>
              <a:rPr lang="en-US" sz="6400" dirty="0"/>
              <a:t>To provide </a:t>
            </a:r>
            <a:r>
              <a:rPr lang="en-US" sz="6400" b="1" dirty="0"/>
              <a:t>feedback of results </a:t>
            </a:r>
            <a:r>
              <a:rPr lang="en-US" sz="6400" dirty="0"/>
              <a:t>obtained during study to clinicians and other HCPs.</a:t>
            </a:r>
          </a:p>
          <a:p>
            <a:r>
              <a:rPr lang="en-US" sz="6400" dirty="0"/>
              <a:t>To </a:t>
            </a:r>
            <a:r>
              <a:rPr lang="en-US" sz="6400" b="1" dirty="0"/>
              <a:t>review drug use.</a:t>
            </a:r>
          </a:p>
          <a:p>
            <a:r>
              <a:rPr lang="en-US" sz="6400" dirty="0"/>
              <a:t>To </a:t>
            </a:r>
            <a:r>
              <a:rPr lang="en-US" sz="6400" b="1" dirty="0"/>
              <a:t>analyze prescription patterns </a:t>
            </a:r>
            <a:r>
              <a:rPr lang="en-US" sz="6400" dirty="0"/>
              <a:t>[</a:t>
            </a:r>
            <a:r>
              <a:rPr lang="en-US" sz="6400" dirty="0">
                <a:solidFill>
                  <a:srgbClr val="0070C0"/>
                </a:solidFill>
              </a:rPr>
              <a:t>2</a:t>
            </a:r>
            <a:r>
              <a:rPr lang="en-US" sz="6400" dirty="0"/>
              <a:t>].</a:t>
            </a:r>
            <a:endParaRPr lang="en-US" dirty="0"/>
          </a:p>
        </p:txBody>
      </p:sp>
    </p:spTree>
    <p:extLst>
      <p:ext uri="{BB962C8B-B14F-4D97-AF65-F5344CB8AC3E}">
        <p14:creationId xmlns:p14="http://schemas.microsoft.com/office/powerpoint/2010/main" val="28881135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92F66C3-168E-45FC-9FA3-98AF97CCDA05}"/>
              </a:ext>
            </a:extLst>
          </p:cNvPr>
          <p:cNvSpPr>
            <a:spLocks noGrp="1"/>
          </p:cNvSpPr>
          <p:nvPr>
            <p:ph type="title"/>
          </p:nvPr>
        </p:nvSpPr>
        <p:spPr/>
        <p:txBody>
          <a:bodyPr/>
          <a:lstStyle/>
          <a:p>
            <a:r>
              <a:rPr lang="en-US" dirty="0"/>
              <a:t>Drug utilization evaluation:</a:t>
            </a:r>
          </a:p>
        </p:txBody>
      </p:sp>
      <p:sp>
        <p:nvSpPr>
          <p:cNvPr id="3" name="Content Placeholder 2">
            <a:extLst>
              <a:ext uri="{FF2B5EF4-FFF2-40B4-BE49-F238E27FC236}">
                <a16:creationId xmlns:a16="http://schemas.microsoft.com/office/drawing/2014/main" xmlns="" id="{95A32BA2-B83B-45F1-9E8D-B904FF439AD5}"/>
              </a:ext>
            </a:extLst>
          </p:cNvPr>
          <p:cNvSpPr>
            <a:spLocks noGrp="1"/>
          </p:cNvSpPr>
          <p:nvPr>
            <p:ph sz="quarter" idx="13"/>
          </p:nvPr>
        </p:nvSpPr>
        <p:spPr>
          <a:xfrm>
            <a:off x="465243" y="1320800"/>
            <a:ext cx="10623672" cy="5384799"/>
          </a:xfrm>
        </p:spPr>
        <p:txBody>
          <a:bodyPr>
            <a:normAutofit fontScale="47500" lnSpcReduction="20000"/>
          </a:bodyPr>
          <a:lstStyle/>
          <a:p>
            <a:pPr marL="0" indent="0">
              <a:buNone/>
            </a:pPr>
            <a:r>
              <a:rPr lang="en-US" sz="3400" dirty="0"/>
              <a:t>DUE is also called as:</a:t>
            </a:r>
          </a:p>
          <a:p>
            <a:r>
              <a:rPr lang="en-US" sz="3400" dirty="0"/>
              <a:t>	Drug Utilization Review ( </a:t>
            </a:r>
            <a:r>
              <a:rPr lang="en-US" sz="3400" b="1" dirty="0"/>
              <a:t>DUR)</a:t>
            </a:r>
          </a:p>
          <a:p>
            <a:r>
              <a:rPr lang="en-US" sz="3400" dirty="0"/>
              <a:t>	Medication Utilization Evaluation  (</a:t>
            </a:r>
            <a:r>
              <a:rPr lang="en-US" sz="3400" b="1" dirty="0"/>
              <a:t>MUE</a:t>
            </a:r>
            <a:r>
              <a:rPr lang="en-US" sz="3400" dirty="0"/>
              <a:t>)</a:t>
            </a:r>
          </a:p>
          <a:p>
            <a:r>
              <a:rPr lang="en-US" sz="3400" dirty="0"/>
              <a:t>	Medication Use Evaluation </a:t>
            </a:r>
          </a:p>
          <a:p>
            <a:pPr marL="0" indent="0">
              <a:buNone/>
            </a:pPr>
            <a:r>
              <a:rPr lang="en-US" altLang="en-US" sz="3400" b="1" dirty="0"/>
              <a:t>Drug Utilization Review (DUR)</a:t>
            </a:r>
            <a:r>
              <a:rPr lang="en-US" altLang="en-US" sz="3400" dirty="0"/>
              <a:t>: </a:t>
            </a:r>
          </a:p>
          <a:p>
            <a:pPr marL="0" indent="0">
              <a:buNone/>
            </a:pPr>
            <a:r>
              <a:rPr lang="en-US" sz="3400" b="0" i="0" dirty="0">
                <a:effectLst/>
                <a:latin typeface="Open Sans"/>
              </a:rPr>
              <a:t>Drug utilization review (DUR) is defined as an </a:t>
            </a:r>
            <a:r>
              <a:rPr lang="en-US" sz="3400" b="1" i="0" dirty="0">
                <a:effectLst/>
                <a:latin typeface="Open Sans"/>
              </a:rPr>
              <a:t>authorized, structured, ongoing review </a:t>
            </a:r>
            <a:r>
              <a:rPr lang="en-US" sz="3400" b="0" i="0" dirty="0">
                <a:effectLst/>
                <a:latin typeface="Open Sans"/>
              </a:rPr>
              <a:t>of </a:t>
            </a:r>
            <a:r>
              <a:rPr lang="en-US" sz="3400" b="1" i="0" dirty="0">
                <a:effectLst/>
                <a:latin typeface="Open Sans"/>
              </a:rPr>
              <a:t>prescribing, dispensing and use of medication</a:t>
            </a:r>
            <a:r>
              <a:rPr lang="en-US" sz="3400" b="0" i="0" dirty="0">
                <a:effectLst/>
                <a:latin typeface="Open Sans"/>
              </a:rPr>
              <a:t>. DUR encompasses a drug review against predetermined criteria that results in changes to drug therapy when these criteria are not met. It involves a comprehensive review of patients' prescription and medication data before, during and after dispensing to ensure appropriate medication decision-making and positive patient outcomes as a quality assurance measure, DUR programs provide corrective action, prescriber feedback and further evaluations.</a:t>
            </a:r>
            <a:endParaRPr lang="en-US" altLang="en-US" sz="3400" dirty="0"/>
          </a:p>
          <a:p>
            <a:pPr marL="0" indent="0">
              <a:buNone/>
            </a:pPr>
            <a:endParaRPr lang="en-US" sz="2600" dirty="0"/>
          </a:p>
          <a:p>
            <a:pPr marL="0" indent="0">
              <a:buNone/>
            </a:pPr>
            <a:endParaRPr lang="en-US" dirty="0"/>
          </a:p>
        </p:txBody>
      </p:sp>
    </p:spTree>
    <p:extLst>
      <p:ext uri="{BB962C8B-B14F-4D97-AF65-F5344CB8AC3E}">
        <p14:creationId xmlns:p14="http://schemas.microsoft.com/office/powerpoint/2010/main" val="4937650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77A51A-4F4E-461F-BE15-988FCA4B5140}"/>
              </a:ext>
            </a:extLst>
          </p:cNvPr>
          <p:cNvSpPr>
            <a:spLocks noGrp="1"/>
          </p:cNvSpPr>
          <p:nvPr>
            <p:ph type="title"/>
          </p:nvPr>
        </p:nvSpPr>
        <p:spPr/>
        <p:txBody>
          <a:bodyPr/>
          <a:lstStyle/>
          <a:p>
            <a:r>
              <a:rPr lang="en-US" dirty="0"/>
              <a:t>DUR, DUE AND MUE: </a:t>
            </a:r>
          </a:p>
        </p:txBody>
      </p:sp>
      <p:sp>
        <p:nvSpPr>
          <p:cNvPr id="3" name="Content Placeholder 2">
            <a:extLst>
              <a:ext uri="{FF2B5EF4-FFF2-40B4-BE49-F238E27FC236}">
                <a16:creationId xmlns:a16="http://schemas.microsoft.com/office/drawing/2014/main" xmlns="" id="{D9C3A8B8-84EF-4191-A987-945F9FD76432}"/>
              </a:ext>
            </a:extLst>
          </p:cNvPr>
          <p:cNvSpPr>
            <a:spLocks noGrp="1"/>
          </p:cNvSpPr>
          <p:nvPr>
            <p:ph sz="quarter" idx="13"/>
          </p:nvPr>
        </p:nvSpPr>
        <p:spPr>
          <a:xfrm>
            <a:off x="638986" y="1470025"/>
            <a:ext cx="9869357" cy="4393746"/>
          </a:xfrm>
        </p:spPr>
        <p:txBody>
          <a:bodyPr/>
          <a:lstStyle/>
          <a:p>
            <a:r>
              <a:rPr lang="en-US" sz="1600" b="1" dirty="0"/>
              <a:t>MUE i</a:t>
            </a:r>
            <a:r>
              <a:rPr lang="en-US" sz="1600" dirty="0"/>
              <a:t>s a </a:t>
            </a:r>
            <a:r>
              <a:rPr lang="en-US" sz="1600" b="1" dirty="0"/>
              <a:t>systematic and interdisciplinary performance improvement </a:t>
            </a:r>
            <a:r>
              <a:rPr lang="en-US" sz="1600" dirty="0"/>
              <a:t>method with an overarching goal of optimizing patient outcomes via ongoing evaluation and improvement of medication utilization.</a:t>
            </a:r>
          </a:p>
          <a:p>
            <a:r>
              <a:rPr lang="en-US" sz="1600" b="1" dirty="0"/>
              <a:t>DUE and DUR </a:t>
            </a:r>
            <a:r>
              <a:rPr lang="en-US" sz="1600" dirty="0"/>
              <a:t>generally refer to an </a:t>
            </a:r>
            <a:r>
              <a:rPr lang="en-US" sz="1600" b="1" dirty="0"/>
              <a:t>ongoing, systematic, criteria-based</a:t>
            </a:r>
            <a:r>
              <a:rPr lang="en-US" sz="1600" dirty="0"/>
              <a:t>, drug- or disease-specific assessment that ensures appropriate medication utilization at the individual patient level.</a:t>
            </a:r>
          </a:p>
          <a:p>
            <a:r>
              <a:rPr lang="en-US" sz="1600" dirty="0"/>
              <a:t>Although these terms are sometimes used interchangeably, MUE may be differentiated in that it emphasizes </a:t>
            </a:r>
            <a:r>
              <a:rPr lang="en-US" sz="1600" b="1" dirty="0"/>
              <a:t>improving patient outcomes and quality of life through assessment of clinical outcomes </a:t>
            </a:r>
            <a:r>
              <a:rPr lang="en-US" sz="1600" dirty="0"/>
              <a:t>via a multidisciplinary approach. [</a:t>
            </a:r>
            <a:r>
              <a:rPr lang="en-US" sz="1600" dirty="0">
                <a:solidFill>
                  <a:schemeClr val="accent1"/>
                </a:solidFill>
              </a:rPr>
              <a:t>7</a:t>
            </a:r>
            <a:r>
              <a:rPr lang="en-US" sz="1600" dirty="0"/>
              <a:t>]</a:t>
            </a:r>
          </a:p>
        </p:txBody>
      </p:sp>
    </p:spTree>
    <p:extLst>
      <p:ext uri="{BB962C8B-B14F-4D97-AF65-F5344CB8AC3E}">
        <p14:creationId xmlns:p14="http://schemas.microsoft.com/office/powerpoint/2010/main" val="1243861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B64501-3523-4AFE-AD72-DBA17081CC55}"/>
              </a:ext>
            </a:extLst>
          </p:cNvPr>
          <p:cNvSpPr>
            <a:spLocks noGrp="1"/>
          </p:cNvSpPr>
          <p:nvPr>
            <p:ph type="title"/>
          </p:nvPr>
        </p:nvSpPr>
        <p:spPr/>
        <p:txBody>
          <a:bodyPr/>
          <a:lstStyle/>
          <a:p>
            <a:r>
              <a:rPr lang="en-US" dirty="0"/>
              <a:t>The need of DUE:</a:t>
            </a:r>
          </a:p>
        </p:txBody>
      </p:sp>
      <p:sp>
        <p:nvSpPr>
          <p:cNvPr id="3" name="Content Placeholder 2">
            <a:extLst>
              <a:ext uri="{FF2B5EF4-FFF2-40B4-BE49-F238E27FC236}">
                <a16:creationId xmlns:a16="http://schemas.microsoft.com/office/drawing/2014/main" xmlns="" id="{756488D9-CF96-409C-9DD8-73A73CE976A0}"/>
              </a:ext>
            </a:extLst>
          </p:cNvPr>
          <p:cNvSpPr>
            <a:spLocks noGrp="1"/>
          </p:cNvSpPr>
          <p:nvPr>
            <p:ph sz="quarter" idx="13"/>
          </p:nvPr>
        </p:nvSpPr>
        <p:spPr>
          <a:xfrm>
            <a:off x="638986" y="1496529"/>
            <a:ext cx="10904865" cy="4706938"/>
          </a:xfrm>
        </p:spPr>
        <p:txBody>
          <a:bodyPr>
            <a:normAutofit/>
          </a:bodyPr>
          <a:lstStyle/>
          <a:p>
            <a:r>
              <a:rPr lang="en-US" sz="1600" b="1" dirty="0"/>
              <a:t>Irrational medicine or inappropriate drug use: </a:t>
            </a:r>
            <a:r>
              <a:rPr lang="en-US" sz="1600" dirty="0"/>
              <a:t>May lead to increased cost of medical care, antimicrobial resistance, adverse effects and patient mortality.</a:t>
            </a:r>
          </a:p>
          <a:p>
            <a:r>
              <a:rPr lang="en-US" sz="1600" dirty="0"/>
              <a:t>the </a:t>
            </a:r>
            <a:r>
              <a:rPr lang="en-US" sz="1600" b="1" dirty="0"/>
              <a:t>Increased number of medicine </a:t>
            </a:r>
            <a:r>
              <a:rPr lang="en-US" sz="1600" dirty="0"/>
              <a:t>and </a:t>
            </a:r>
            <a:r>
              <a:rPr lang="en-US" sz="1600" b="1" dirty="0"/>
              <a:t>treatment options causes</a:t>
            </a:r>
            <a:r>
              <a:rPr lang="en-US" sz="1600" dirty="0"/>
              <a:t> to increase the number of irrational medicine treatment leads poor patient outcomes.</a:t>
            </a:r>
          </a:p>
          <a:p>
            <a:r>
              <a:rPr lang="en-US" sz="1600" b="1" dirty="0"/>
              <a:t>Polypharmacy is one problem: </a:t>
            </a:r>
            <a:r>
              <a:rPr lang="en-US" sz="1600" dirty="0"/>
              <a:t>Providers may use more than 3-5 medicines to treat most trivial conditions for the sake of satisfying a patient’s need to receive medication(or the pharmaceutical seller’s need of profit).</a:t>
            </a:r>
          </a:p>
          <a:p>
            <a:r>
              <a:rPr lang="en-US" sz="1600" dirty="0"/>
              <a:t>Other reasons for polypharmacy include </a:t>
            </a:r>
            <a:r>
              <a:rPr lang="en-US" sz="1600" b="1" dirty="0"/>
              <a:t>lack of diagnostic competence </a:t>
            </a:r>
            <a:r>
              <a:rPr lang="en-US" sz="1600" dirty="0"/>
              <a:t>or confidence and an </a:t>
            </a:r>
            <a:r>
              <a:rPr lang="en-US" sz="1600" b="1" dirty="0"/>
              <a:t>inadequate knowledge </a:t>
            </a:r>
            <a:r>
              <a:rPr lang="en-US" sz="1600" dirty="0"/>
              <a:t>of treatment regimens.</a:t>
            </a:r>
          </a:p>
          <a:p>
            <a:r>
              <a:rPr lang="en-US" sz="1600" b="1" dirty="0"/>
              <a:t>High numbers of ADRs.</a:t>
            </a:r>
          </a:p>
        </p:txBody>
      </p:sp>
    </p:spTree>
    <p:extLst>
      <p:ext uri="{BB962C8B-B14F-4D97-AF65-F5344CB8AC3E}">
        <p14:creationId xmlns:p14="http://schemas.microsoft.com/office/powerpoint/2010/main" val="17751929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BF900E4-E468-4442-8D4A-4A5D4B74723D}"/>
              </a:ext>
            </a:extLst>
          </p:cNvPr>
          <p:cNvSpPr>
            <a:spLocks noGrp="1"/>
          </p:cNvSpPr>
          <p:nvPr>
            <p:ph type="title"/>
          </p:nvPr>
        </p:nvSpPr>
        <p:spPr/>
        <p:txBody>
          <a:bodyPr/>
          <a:lstStyle/>
          <a:p>
            <a:r>
              <a:rPr lang="en-US" dirty="0"/>
              <a:t>Need of DUE:</a:t>
            </a:r>
          </a:p>
        </p:txBody>
      </p:sp>
      <p:sp>
        <p:nvSpPr>
          <p:cNvPr id="3" name="Content Placeholder 2">
            <a:extLst>
              <a:ext uri="{FF2B5EF4-FFF2-40B4-BE49-F238E27FC236}">
                <a16:creationId xmlns:a16="http://schemas.microsoft.com/office/drawing/2014/main" xmlns="" id="{4A14183D-EF7D-4B67-861F-3C391ED4B4DA}"/>
              </a:ext>
            </a:extLst>
          </p:cNvPr>
          <p:cNvSpPr>
            <a:spLocks noGrp="1"/>
          </p:cNvSpPr>
          <p:nvPr>
            <p:ph sz="quarter" idx="13"/>
          </p:nvPr>
        </p:nvSpPr>
        <p:spPr/>
        <p:txBody>
          <a:bodyPr>
            <a:normAutofit/>
          </a:bodyPr>
          <a:lstStyle/>
          <a:p>
            <a:r>
              <a:rPr lang="en-US" sz="1600" b="1" dirty="0"/>
              <a:t>Sign of treatment failure: </a:t>
            </a:r>
            <a:r>
              <a:rPr lang="en-US" sz="1600" dirty="0"/>
              <a:t>Incorrect medicines, prescribing the incorrect dose, prescribing medicines that causes ADRs or Drug interactions.</a:t>
            </a:r>
          </a:p>
          <a:p>
            <a:r>
              <a:rPr lang="en-US" sz="1600" dirty="0"/>
              <a:t>Excessive number of </a:t>
            </a:r>
            <a:r>
              <a:rPr lang="en-US" sz="1600" b="1" dirty="0"/>
              <a:t> nonformulary medications </a:t>
            </a:r>
            <a:r>
              <a:rPr lang="en-US" sz="1600" dirty="0"/>
              <a:t>used.</a:t>
            </a:r>
          </a:p>
          <a:p>
            <a:r>
              <a:rPr lang="en-US" sz="1600" dirty="0"/>
              <a:t>Excessive number of </a:t>
            </a:r>
            <a:r>
              <a:rPr lang="en-US" sz="1600" b="1" dirty="0"/>
              <a:t>medication within a therapeutic </a:t>
            </a:r>
            <a:r>
              <a:rPr lang="en-US" sz="1600" b="1" dirty="0" err="1"/>
              <a:t>clas</a:t>
            </a:r>
            <a:r>
              <a:rPr lang="en-US" sz="1600" b="1" dirty="0"/>
              <a:t>.</a:t>
            </a:r>
          </a:p>
          <a:p>
            <a:r>
              <a:rPr lang="en-US" sz="1600" dirty="0"/>
              <a:t>A DUE can be structured so that it will assess the actual process of drug administration or dispensing a medicine ( i.e. appropriate indication, dose, medication interactions) or access the outcomes ( i.e. cured infections, decreased lipid levels) [</a:t>
            </a:r>
            <a:r>
              <a:rPr lang="en-US" sz="1600" dirty="0">
                <a:solidFill>
                  <a:srgbClr val="0070C0"/>
                </a:solidFill>
              </a:rPr>
              <a:t>2</a:t>
            </a:r>
            <a:r>
              <a:rPr lang="en-US" sz="1600" dirty="0"/>
              <a:t>].</a:t>
            </a:r>
          </a:p>
        </p:txBody>
      </p:sp>
    </p:spTree>
    <p:extLst>
      <p:ext uri="{BB962C8B-B14F-4D97-AF65-F5344CB8AC3E}">
        <p14:creationId xmlns:p14="http://schemas.microsoft.com/office/powerpoint/2010/main" val="150354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2C9253-5D91-4865-B254-4929814EA28F}"/>
              </a:ext>
            </a:extLst>
          </p:cNvPr>
          <p:cNvSpPr>
            <a:spLocks noGrp="1"/>
          </p:cNvSpPr>
          <p:nvPr>
            <p:ph type="title"/>
          </p:nvPr>
        </p:nvSpPr>
        <p:spPr/>
        <p:txBody>
          <a:bodyPr/>
          <a:lstStyle/>
          <a:p>
            <a:r>
              <a:rPr lang="en-US" dirty="0"/>
              <a:t>Aims and objectives of DUE: </a:t>
            </a:r>
          </a:p>
        </p:txBody>
      </p:sp>
      <p:sp>
        <p:nvSpPr>
          <p:cNvPr id="3" name="Content Placeholder 2">
            <a:extLst>
              <a:ext uri="{FF2B5EF4-FFF2-40B4-BE49-F238E27FC236}">
                <a16:creationId xmlns:a16="http://schemas.microsoft.com/office/drawing/2014/main" xmlns="" id="{07B678B1-9823-4906-B652-5764BA09C853}"/>
              </a:ext>
            </a:extLst>
          </p:cNvPr>
          <p:cNvSpPr>
            <a:spLocks noGrp="1"/>
          </p:cNvSpPr>
          <p:nvPr>
            <p:ph sz="quarter" idx="13"/>
          </p:nvPr>
        </p:nvSpPr>
        <p:spPr/>
        <p:txBody>
          <a:bodyPr>
            <a:normAutofit/>
          </a:bodyPr>
          <a:lstStyle/>
          <a:p>
            <a:pPr marL="0" indent="0">
              <a:buNone/>
            </a:pPr>
            <a:r>
              <a:rPr lang="en-US" sz="1600" dirty="0"/>
              <a:t>The main objective of DUE is to promote rationale drug use by:</a:t>
            </a:r>
          </a:p>
          <a:p>
            <a:r>
              <a:rPr lang="en-US" sz="1600" dirty="0"/>
              <a:t>Reducing drug and health related </a:t>
            </a:r>
            <a:r>
              <a:rPr lang="en-US" sz="1600" b="1" dirty="0"/>
              <a:t>treatment costs.</a:t>
            </a:r>
          </a:p>
          <a:p>
            <a:r>
              <a:rPr lang="en-US" sz="1600" dirty="0"/>
              <a:t>Improving </a:t>
            </a:r>
            <a:r>
              <a:rPr lang="en-US" sz="1600" b="1" dirty="0"/>
              <a:t>health related quality of life </a:t>
            </a:r>
            <a:r>
              <a:rPr lang="en-US" sz="1600" dirty="0"/>
              <a:t>(</a:t>
            </a:r>
            <a:r>
              <a:rPr lang="en-US" sz="1600" dirty="0" err="1"/>
              <a:t>HRQol</a:t>
            </a:r>
            <a:r>
              <a:rPr lang="en-US" sz="1600" dirty="0"/>
              <a:t>).</a:t>
            </a:r>
          </a:p>
          <a:p>
            <a:r>
              <a:rPr lang="en-US" sz="1600" dirty="0"/>
              <a:t>Improving </a:t>
            </a:r>
            <a:r>
              <a:rPr lang="en-US" sz="1600" b="1" dirty="0"/>
              <a:t>quality of medical treatment</a:t>
            </a:r>
            <a:r>
              <a:rPr lang="en-US" sz="1600" dirty="0"/>
              <a:t>.</a:t>
            </a:r>
          </a:p>
          <a:p>
            <a:r>
              <a:rPr lang="en-US" sz="1600" dirty="0"/>
              <a:t>Decreasing the number of </a:t>
            </a:r>
            <a:r>
              <a:rPr lang="en-US" sz="1600" b="1" dirty="0"/>
              <a:t>hospital admissions</a:t>
            </a:r>
            <a:r>
              <a:rPr lang="en-US" sz="1600" dirty="0"/>
              <a:t>.</a:t>
            </a:r>
          </a:p>
          <a:p>
            <a:r>
              <a:rPr lang="en-US" sz="1600" dirty="0"/>
              <a:t>Improving the </a:t>
            </a:r>
            <a:r>
              <a:rPr lang="en-US" sz="1600" b="1" dirty="0"/>
              <a:t>prescribers awareness and practice</a:t>
            </a:r>
            <a:r>
              <a:rPr lang="en-US" sz="1600" dirty="0"/>
              <a:t> towards appropriate prescribing.</a:t>
            </a:r>
          </a:p>
          <a:p>
            <a:r>
              <a:rPr lang="en-US" sz="1600" dirty="0"/>
              <a:t>Ensuring that the pharmaceutical therapy meets current </a:t>
            </a:r>
            <a:r>
              <a:rPr lang="en-US" sz="1600" b="1" dirty="0"/>
              <a:t>standard of care</a:t>
            </a:r>
            <a:r>
              <a:rPr lang="en-US" sz="1600" dirty="0"/>
              <a:t>.</a:t>
            </a:r>
          </a:p>
        </p:txBody>
      </p:sp>
    </p:spTree>
    <p:extLst>
      <p:ext uri="{BB962C8B-B14F-4D97-AF65-F5344CB8AC3E}">
        <p14:creationId xmlns:p14="http://schemas.microsoft.com/office/powerpoint/2010/main" val="25231409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07723B-7D78-4415-8740-694F52EDE210}"/>
              </a:ext>
            </a:extLst>
          </p:cNvPr>
          <p:cNvSpPr>
            <a:spLocks noGrp="1"/>
          </p:cNvSpPr>
          <p:nvPr>
            <p:ph type="title"/>
          </p:nvPr>
        </p:nvSpPr>
        <p:spPr/>
        <p:txBody>
          <a:bodyPr/>
          <a:lstStyle/>
          <a:p>
            <a:r>
              <a:rPr lang="en-US" dirty="0"/>
              <a:t>Aims and objectives of DUE:</a:t>
            </a:r>
          </a:p>
        </p:txBody>
      </p:sp>
      <p:sp>
        <p:nvSpPr>
          <p:cNvPr id="3" name="Content Placeholder 2">
            <a:extLst>
              <a:ext uri="{FF2B5EF4-FFF2-40B4-BE49-F238E27FC236}">
                <a16:creationId xmlns:a16="http://schemas.microsoft.com/office/drawing/2014/main" xmlns="" id="{8EAAB841-5EBD-4D69-9298-B2C324F9945C}"/>
              </a:ext>
            </a:extLst>
          </p:cNvPr>
          <p:cNvSpPr>
            <a:spLocks noGrp="1"/>
          </p:cNvSpPr>
          <p:nvPr>
            <p:ph sz="quarter" idx="13"/>
          </p:nvPr>
        </p:nvSpPr>
        <p:spPr>
          <a:xfrm>
            <a:off x="768626" y="1616766"/>
            <a:ext cx="10775225" cy="4493937"/>
          </a:xfrm>
        </p:spPr>
        <p:txBody>
          <a:bodyPr>
            <a:normAutofit/>
          </a:bodyPr>
          <a:lstStyle/>
          <a:p>
            <a:r>
              <a:rPr lang="en-US" sz="1600" dirty="0"/>
              <a:t>Preventing </a:t>
            </a:r>
            <a:r>
              <a:rPr lang="en-US" sz="1600" b="1" dirty="0"/>
              <a:t>medication-related problems</a:t>
            </a:r>
            <a:r>
              <a:rPr lang="en-US" sz="1600" dirty="0"/>
              <a:t>.</a:t>
            </a:r>
          </a:p>
          <a:p>
            <a:r>
              <a:rPr lang="en-US" sz="1600" b="1" dirty="0"/>
              <a:t>Creating guidelines </a:t>
            </a:r>
            <a:r>
              <a:rPr lang="en-US" sz="1600" dirty="0"/>
              <a:t>for appropriate drug use.</a:t>
            </a:r>
          </a:p>
          <a:p>
            <a:r>
              <a:rPr lang="en-US" sz="1600" dirty="0"/>
              <a:t>Defining the </a:t>
            </a:r>
            <a:r>
              <a:rPr lang="en-US" sz="1600" b="1" dirty="0"/>
              <a:t>thresholds for quality medicine use</a:t>
            </a:r>
            <a:r>
              <a:rPr lang="en-US" sz="1600" dirty="0"/>
              <a:t>.</a:t>
            </a:r>
          </a:p>
          <a:p>
            <a:r>
              <a:rPr lang="en-US" sz="1600" b="1" dirty="0"/>
              <a:t>Enhancing accountability </a:t>
            </a:r>
            <a:r>
              <a:rPr lang="en-US" sz="1600" dirty="0"/>
              <a:t>in medicine use process.</a:t>
            </a:r>
          </a:p>
          <a:p>
            <a:r>
              <a:rPr lang="en-US" sz="1600" dirty="0"/>
              <a:t>Controlling </a:t>
            </a:r>
            <a:r>
              <a:rPr lang="en-US" sz="1600" b="1" dirty="0"/>
              <a:t>pharmaceutical cost</a:t>
            </a:r>
            <a:r>
              <a:rPr lang="en-US" sz="1600" dirty="0"/>
              <a:t>.</a:t>
            </a:r>
          </a:p>
        </p:txBody>
      </p:sp>
    </p:spTree>
    <p:extLst>
      <p:ext uri="{BB962C8B-B14F-4D97-AF65-F5344CB8AC3E}">
        <p14:creationId xmlns:p14="http://schemas.microsoft.com/office/powerpoint/2010/main" val="879619657"/>
      </p:ext>
    </p:extLst>
  </p:cSld>
  <p:clrMapOvr>
    <a:masterClrMapping/>
  </p:clrMapOvr>
</p:sld>
</file>

<file path=ppt/theme/theme1.xml><?xml version="1.0" encoding="utf-8"?>
<a:theme xmlns:a="http://schemas.openxmlformats.org/drawingml/2006/main" name="Minimal and Muted">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Japanese Template">
      <a:majorFont>
        <a:latin typeface="Meiryo UI"/>
        <a:ea typeface=""/>
        <a:cs typeface=""/>
      </a:majorFont>
      <a:minorFont>
        <a:latin typeface="Meiryo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4575339C-C32B-4598-89D3-40CE402AE836}" vid="{2B7EF1B1-1997-4816-8972-8A33AD129E2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Modern Asian city presentation</Template>
  <TotalTime>302</TotalTime>
  <Words>2232</Words>
  <Application>Microsoft Office PowerPoint</Application>
  <PresentationFormat>Widescreen</PresentationFormat>
  <Paragraphs>183</Paragraphs>
  <Slides>25</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Meiryo</vt:lpstr>
      <vt:lpstr>Meiryo UI</vt:lpstr>
      <vt:lpstr>Arial</vt:lpstr>
      <vt:lpstr>Calibri</vt:lpstr>
      <vt:lpstr>Open Sans</vt:lpstr>
      <vt:lpstr>Wingdings</vt:lpstr>
      <vt:lpstr>Minimal and Muted</vt:lpstr>
      <vt:lpstr>Drug utilization evaluation</vt:lpstr>
      <vt:lpstr>Content:</vt:lpstr>
      <vt:lpstr>Drug utilization evaluation:</vt:lpstr>
      <vt:lpstr>Drug utilization evaluation:</vt:lpstr>
      <vt:lpstr>DUR, DUE AND MUE: </vt:lpstr>
      <vt:lpstr>The need of DUE:</vt:lpstr>
      <vt:lpstr>Need of DUE:</vt:lpstr>
      <vt:lpstr>Aims and objectives of DUE: </vt:lpstr>
      <vt:lpstr>Aims and objectives of DUE:</vt:lpstr>
      <vt:lpstr>Classification of DUE:</vt:lpstr>
      <vt:lpstr>DUE Committee:</vt:lpstr>
      <vt:lpstr>Functions of DUE committee:</vt:lpstr>
      <vt:lpstr>Functions of DUE committee:</vt:lpstr>
      <vt:lpstr>DUE study design:</vt:lpstr>
      <vt:lpstr>A Model DUR Program:</vt:lpstr>
      <vt:lpstr>Prospective review: (DUE)</vt:lpstr>
      <vt:lpstr>Prospective review: (DUR)</vt:lpstr>
      <vt:lpstr>Concurrent review: DUE</vt:lpstr>
      <vt:lpstr>Concurrent review: (DUE)</vt:lpstr>
      <vt:lpstr>Concurrent DUR: Example</vt:lpstr>
      <vt:lpstr>Retrospective review: (DUE)</vt:lpstr>
      <vt:lpstr>Retrospective review: (DUE)</vt:lpstr>
      <vt:lpstr>Establishment of DUE program and DUE cycle</vt:lpstr>
      <vt:lpstr>Who benefits form DUE/DUR:</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Drug utilization evaluation</dc:title>
  <dc:creator>aniqa sundas</dc:creator>
  <cp:lastModifiedBy>acer</cp:lastModifiedBy>
  <cp:revision>42</cp:revision>
  <dcterms:created xsi:type="dcterms:W3CDTF">2020-10-19T17:11:30Z</dcterms:created>
  <dcterms:modified xsi:type="dcterms:W3CDTF">2020-12-02T15:36:11Z</dcterms:modified>
</cp:coreProperties>
</file>