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5" r:id="rId29"/>
    <p:sldId id="284" r:id="rId30"/>
    <p:sldId id="283" r:id="rId31"/>
    <p:sldId id="287" r:id="rId32"/>
    <p:sldId id="289" r:id="rId33"/>
    <p:sldId id="290" r:id="rId34"/>
    <p:sldId id="291" r:id="rId35"/>
    <p:sldId id="288" r:id="rId36"/>
    <p:sldId id="294" r:id="rId37"/>
    <p:sldId id="293" r:id="rId38"/>
    <p:sldId id="292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102"/>
    <a:srgbClr val="FF9D00"/>
    <a:srgbClr val="FF6702"/>
    <a:srgbClr val="FF3305"/>
    <a:srgbClr val="CF3E00"/>
    <a:srgbClr val="236F7A"/>
    <a:srgbClr val="EEB42D"/>
    <a:srgbClr val="FFEE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1" autoAdjust="0"/>
    <p:restoredTop sz="94649" autoAdjust="0"/>
  </p:normalViewPr>
  <p:slideViewPr>
    <p:cSldViewPr>
      <p:cViewPr varScale="1">
        <p:scale>
          <a:sx n="57" d="100"/>
          <a:sy n="57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3352800" cy="3581400"/>
          </a:xfrm>
        </p:spPr>
        <p:txBody>
          <a:bodyPr/>
          <a:lstStyle>
            <a:lvl1pPr>
              <a:lnSpc>
                <a:spcPct val="1500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3352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063B31-6059-477F-BFC8-5B09E5D90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A296-D30E-40F1-8F8F-9F0133CF6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09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04800"/>
            <a:ext cx="5276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86CA0-A421-4EE0-8527-4C3E7A46B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8EC9B-5F09-4DCC-97DB-7CF31C13A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C4DDE-571C-405D-9A3E-E2AF895E5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DE439-3868-4365-B39C-3008EBA9E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2D0B-B446-491B-8D05-AD6DD0378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E952A-5A09-477B-B7CE-B055B44B1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AFEB4-37B6-45D2-A999-CD1EEEE72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4C651-964A-46E3-A637-B22B546819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DECD-FDD3-40AD-8DEB-9B0F661BF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23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3CC4BDB-45FB-4DFC-836C-5333FD71287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534400" cy="3581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Spill 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response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protocols</a:t>
            </a:r>
            <a:b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Accident 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Investigation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Recording 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Analysis </a:t>
            </a:r>
            <a:b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to clean up, a designated area outside of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dirty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should be set up to allow employee(s) to put on necessary PPE.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(PPE should readily available for quick response.)</a:t>
            </a:r>
          </a:p>
          <a:p>
            <a:endParaRPr lang="en-US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80035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ACCIDENT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3200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definition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“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”?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unplanned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event, an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unplanned incident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involving injury 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fatal accident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series of events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culminating in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unplanned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unforeseen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</a:t>
            </a:r>
            <a:endParaRPr 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do Accidents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4724400"/>
          </a:xfrm>
        </p:spPr>
        <p:txBody>
          <a:bodyPr/>
          <a:lstStyle/>
          <a:p>
            <a:pPr algn="just">
              <a:buNone/>
            </a:pP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Accidents (with or without injuries</a:t>
            </a:r>
            <a:r>
              <a:rPr lang="en-US" sz="3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occur 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series of unrelated </a:t>
            </a:r>
            <a:r>
              <a:rPr lang="en-US" sz="3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 happen together 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certain time and space.</a:t>
            </a:r>
          </a:p>
          <a:p>
            <a:pPr algn="just"/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-This can be from a few events to </a:t>
            </a:r>
            <a:r>
              <a:rPr lang="en-US" sz="3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series 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dozen or </a:t>
            </a:r>
            <a:r>
              <a:rPr lang="en-US" sz="3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(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</a:t>
            </a:r>
            <a:r>
              <a:rPr lang="en-US" sz="3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 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series </a:t>
            </a:r>
            <a:r>
              <a:rPr lang="en-US" sz="3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events 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matter of luck, </a:t>
            </a:r>
            <a:r>
              <a:rPr lang="en-US" sz="3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   accidents </a:t>
            </a: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happen </a:t>
            </a:r>
            <a:r>
              <a:rPr lang="en-US" sz="3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seldom)</a:t>
            </a:r>
            <a:endParaRPr lang="en-US"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41148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Unsafe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00600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unsafe act occurs in approx 85%-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95% of all analyzed accidents with injuries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 unsafe act is usually the last of a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series of events before the accident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 (it could occur at any step of the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-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stopping or eliminating the unsafe act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stop the accident from occurring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 Investigate Accidents?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 a recurrence with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corrective action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cause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Line Office’s version of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incident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OSHA-required reporting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91440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an Accident</a:t>
            </a:r>
            <a:b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Investigation?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472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systematic approach to the identification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causal factors and implementation of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corrective actions without placing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blame on or finding personal fault.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information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collected during an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investigation is essential to determine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trends and taking appropriate steps to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 future accidents.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8580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accidents</a:t>
            </a:r>
            <a:b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(including illnesses) shall</a:t>
            </a:r>
            <a:b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 recorded and reported</a:t>
            </a:r>
            <a:b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through the established</a:t>
            </a:r>
            <a:b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procedures and guidance</a:t>
            </a:r>
            <a:b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 provided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by Safety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Division</a:t>
            </a:r>
            <a:endParaRPr lang="en-US" sz="3600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1" y="-1"/>
            <a:ext cx="2362200" cy="33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>
              <a:buNone/>
            </a:pPr>
            <a:r>
              <a:rPr lang="en-US" sz="4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Why Investigate Accidents?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cause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implement corrective actions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events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requirements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Focus: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 REOCCURENCE!!!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 REOCCURENCE!!!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 REOCCURENCE!!!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Who Investigates?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Minor accident/incident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Supervisor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Safety committee member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 accident/incident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Supervisor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Safety committee member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Occupational Health &amp; Safety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Manager’s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When to Investigate?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239000" cy="472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Immediately after incident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—Witness memories fade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—Equipment and clues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moved</a:t>
            </a:r>
          </a:p>
          <a:p>
            <a:r>
              <a:rPr lang="en-US" sz="40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Finish </a:t>
            </a:r>
            <a:r>
              <a:rPr lang="en-US" sz="40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investigation </a:t>
            </a:r>
            <a:r>
              <a:rPr lang="en-US" sz="28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quickly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408" y="2519363"/>
            <a:ext cx="3169592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228600"/>
            <a:ext cx="7239000" cy="533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Basics of spill response </a:t>
            </a:r>
            <a:endParaRPr lang="en-US" dirty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21336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914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Spill response is an emergency response that will be guided by the Emergency Management Plan for All Hazards &amp; Incident Command System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Accident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72390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Unsafe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 act by the injured person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 (or both)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 the accident,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Unsafe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some environmental or hazardous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 which caused the accident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 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employee 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914400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 of the Accident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839200" cy="55626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Harm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disastrous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(multiple deaths)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single death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disability 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serious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minor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 Property Damage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terrible damage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major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serious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minor</a:t>
            </a:r>
            <a:endParaRPr lang="en-US" sz="2800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0"/>
            <a:ext cx="28956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AutoShape 5" descr="Image result for dhq hospital sargodha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9" name="AutoShape 7" descr="Image result for dhq hospital sargodha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1" name="AutoShape 9" descr="Image result for dhq hospital sargodha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6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7432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8674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Immediate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219200"/>
            <a:ext cx="4038600" cy="5410200"/>
          </a:xfrm>
        </p:spPr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Practices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operating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authority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use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equipment improperly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not using PPE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required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correct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lifting procedures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established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drinking or drug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horseplay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equipment not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properly secured</a:t>
            </a:r>
            <a:endParaRPr lang="en-US" sz="2000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28888"/>
            <a:ext cx="46482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638800" cy="60960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ineffective guards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unserviceable tools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equipment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inadequate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warning systems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bad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housekeeping practices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poor work space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illumination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unhealthy work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</a:t>
            </a:r>
            <a:endParaRPr lang="en-US" sz="2400" dirty="0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0" y="3810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41148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Basic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7086600" cy="6096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 Factors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knowledge or skill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improper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motivation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mental condition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Literacy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ability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 Factors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sub-standard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equipment</a:t>
            </a:r>
          </a:p>
          <a:p>
            <a:r>
              <a:rPr lang="en-US" dirty="0"/>
              <a:t>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bnormal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usage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maintenance</a:t>
            </a:r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24200"/>
            <a:ext cx="365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304800"/>
            <a:ext cx="43434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Basic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5410200" cy="4724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Supervisory Performance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inadequate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SOPs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enforced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hazards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corrected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provided</a:t>
            </a:r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4191000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Investigator’s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 knowledge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Objectivity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Analytical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Familiarity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job, process or operation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communicating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Intellectual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honesty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Curiosity / interest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Beginning the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72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Gather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investigation team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kit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scene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 picture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initial observations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pictures</a:t>
            </a:r>
            <a:endParaRPr lang="en-US" dirty="0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42450"/>
            <a:ext cx="4724400" cy="311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What’s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was injured?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Medication,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alcohol?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employee ill?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rotating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shifts?</a:t>
            </a:r>
            <a:endParaRPr lang="en-US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548" y="3352799"/>
            <a:ext cx="4235451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620000" cy="58674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Laboratory, Studio, or Shop employees</a:t>
            </a:r>
          </a:p>
          <a:p>
            <a:pPr algn="just">
              <a:buNone/>
            </a:pPr>
            <a:r>
              <a:rPr lang="en-US" dirty="0" smtClean="0"/>
              <a:t>are responsible for minor or incidental</a:t>
            </a:r>
          </a:p>
          <a:p>
            <a:pPr algn="just">
              <a:buNone/>
            </a:pPr>
            <a:r>
              <a:rPr lang="en-US" dirty="0" smtClean="0"/>
              <a:t>spills of hazardous materials utilized</a:t>
            </a:r>
          </a:p>
          <a:p>
            <a:pPr algn="just">
              <a:buNone/>
            </a:pPr>
            <a:r>
              <a:rPr lang="en-US" dirty="0" smtClean="0"/>
              <a:t>Clean-up of incidental </a:t>
            </a:r>
          </a:p>
          <a:p>
            <a:pPr algn="just">
              <a:buNone/>
            </a:pPr>
            <a:r>
              <a:rPr lang="en-US" dirty="0" smtClean="0"/>
              <a:t>or simple spills is part of managing lab, studio, or shop chemicals properly.</a:t>
            </a:r>
          </a:p>
          <a:p>
            <a:pPr algn="just">
              <a:buNone/>
            </a:pPr>
            <a:r>
              <a:rPr lang="en-US" dirty="0" smtClean="0"/>
              <a:t> All labs, studios, shops, and other campus facilities where hazardous materials are used or stored must maintain spill kits 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34290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705600" cy="472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witnessed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incident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supervisor or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 person nearby?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employees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didn’t anyone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witness the incident?</a:t>
            </a:r>
            <a:endParaRPr lang="en-US" dirty="0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2" y="2971800"/>
            <a:ext cx="2909889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54102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Interviewing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2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what happened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leading up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and after the accident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witnesses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 in their own words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defensive 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judgmental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open-ended questions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1722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Was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2743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tool, or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equipment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Chemicals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 conditions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 schedule</a:t>
            </a:r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10000"/>
            <a:ext cx="58674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Accident Investigation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5181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Include: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Camera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forms, clipboard, pens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Barricade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tape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Flashlight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Tape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Tape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recorder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Protective Equipment (as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Accident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area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On, under, in, near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Off-site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job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Duties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Performing non routine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routine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(i.e., properly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trained)</a:t>
            </a:r>
            <a:endParaRPr lang="en-U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1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Corrective Actions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immediate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temporary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implemented at the time of accident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corrective actions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Employee training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Preventive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maintenance activities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Better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procedures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Hazard recognition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awareness of risks involved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accidents immediately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was involved and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witnessed it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Ascertain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items or equipment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involved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detailed description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causal factors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corrective actions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839200" cy="6477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Simple Spill Clean Up .The following steps should be taken during simple spill clean-up. </a:t>
            </a:r>
          </a:p>
          <a:p>
            <a:pPr>
              <a:buNone/>
            </a:pPr>
            <a:r>
              <a:rPr lang="en-US" dirty="0" smtClean="0"/>
              <a:t>1. Prevent the spread of dusts and vapors. </a:t>
            </a:r>
          </a:p>
          <a:p>
            <a:pPr>
              <a:buNone/>
            </a:pPr>
            <a:r>
              <a:rPr lang="en-US" dirty="0" smtClean="0"/>
              <a:t>2. Control the spread of liquid.</a:t>
            </a:r>
          </a:p>
          <a:p>
            <a:pPr>
              <a:buNone/>
            </a:pPr>
            <a:r>
              <a:rPr lang="en-US" dirty="0" smtClean="0"/>
              <a:t> 3. Neutralize acids and bases, if possible. </a:t>
            </a:r>
          </a:p>
          <a:p>
            <a:pPr>
              <a:buNone/>
            </a:pPr>
            <a:r>
              <a:rPr lang="en-US" dirty="0" smtClean="0"/>
              <a:t>4. Absorb the liquid.</a:t>
            </a:r>
          </a:p>
          <a:p>
            <a:pPr>
              <a:buNone/>
            </a:pPr>
            <a:r>
              <a:rPr lang="en-US" dirty="0" smtClean="0"/>
              <a:t>5. Collect and contain the clean-up residue. </a:t>
            </a:r>
          </a:p>
          <a:p>
            <a:pPr>
              <a:buNone/>
            </a:pPr>
            <a:r>
              <a:rPr lang="en-US" dirty="0" smtClean="0"/>
              <a:t>6. Label container, store appropriately and call EHS team for dispose of the wastes. </a:t>
            </a:r>
          </a:p>
          <a:p>
            <a:pPr>
              <a:buNone/>
            </a:pPr>
            <a:r>
              <a:rPr lang="en-US" dirty="0" smtClean="0"/>
              <a:t>7. Clean up the area and affected equipment.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839200" cy="60960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 Pollutants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Oils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Chemicals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Foodstuffs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Sewage/Bodily Fluids </a:t>
            </a:r>
            <a:endParaRPr lang="en-US" dirty="0"/>
          </a:p>
        </p:txBody>
      </p:sp>
      <p:pic>
        <p:nvPicPr>
          <p:cNvPr id="88066" name="Picture 2" descr="Image result for Sew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3962400" cy="2590800"/>
          </a:xfrm>
          <a:prstGeom prst="rect">
            <a:avLst/>
          </a:prstGeom>
          <a:noFill/>
        </p:spPr>
      </p:pic>
      <p:pic>
        <p:nvPicPr>
          <p:cNvPr id="88068" name="Picture 4" descr="Image result for Bodily Flu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6219" y="4343400"/>
            <a:ext cx="5107781" cy="2514599"/>
          </a:xfrm>
          <a:prstGeom prst="rect">
            <a:avLst/>
          </a:prstGeom>
          <a:noFill/>
        </p:spPr>
      </p:pic>
      <p:pic>
        <p:nvPicPr>
          <p:cNvPr id="88070" name="Picture 6" descr="Image result for Foodstuff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1" y="2438400"/>
            <a:ext cx="4038600" cy="1836738"/>
          </a:xfrm>
          <a:prstGeom prst="rect">
            <a:avLst/>
          </a:prstGeom>
          <a:noFill/>
        </p:spPr>
      </p:pic>
      <p:pic>
        <p:nvPicPr>
          <p:cNvPr id="88072" name="Picture 8" descr="Image result for Chemicals spi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0"/>
            <a:ext cx="2590800" cy="2276476"/>
          </a:xfrm>
          <a:prstGeom prst="rect">
            <a:avLst/>
          </a:prstGeom>
          <a:noFill/>
        </p:spPr>
      </p:pic>
      <p:pic>
        <p:nvPicPr>
          <p:cNvPr id="88074" name="Picture 10" descr="Image result for Oils  spi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0"/>
            <a:ext cx="2667000" cy="2189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24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everything </a:t>
            </a:r>
            <a:r>
              <a:rPr lang="en-US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prevention is always </a:t>
            </a:r>
            <a:r>
              <a:rPr lang="en-US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better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than </a:t>
            </a:r>
            <a:r>
              <a:rPr lang="en-US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cure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every effort should be made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the possibility of spills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source – pathway - receptor model your risk assessment should help you to prepare properly and reduce the likelihood and impact any spill could have. 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3277"/>
            <a:ext cx="9144000" cy="30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1440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Spill Hierarchy – Personal Safety </a:t>
            </a:r>
            <a:endParaRPr lang="en-US" sz="3200" dirty="0"/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&amp; Assess Spill </a:t>
            </a:r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5867400" cy="54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worst happens and pollution leaves site the spill must be reported to the necessary bodies.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190500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u="sng" dirty="0"/>
          </a:p>
          <a:p>
            <a:r>
              <a:rPr lang="en-US" sz="2800" b="1" u="sng" dirty="0"/>
              <a:t>Negative Impacts of a Spill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9718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Endanger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human health (Both Staff and Public)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•Damage the environment </a:t>
            </a: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•Damage property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•Heavy fines from the regulators </a:t>
            </a:r>
          </a:p>
          <a:p>
            <a:pPr lvl="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•Bad public image 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•Disrupt site operations </a:t>
            </a:r>
          </a:p>
          <a:p>
            <a:pPr lvl="5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•Impact profits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and green balls design template">
  <a:themeElements>
    <a:clrScheme name="Office Theme 1">
      <a:dk1>
        <a:srgbClr val="808080"/>
      </a:dk1>
      <a:lt1>
        <a:srgbClr val="EBF5FF"/>
      </a:lt1>
      <a:dk2>
        <a:srgbClr val="BDDEFF"/>
      </a:dk2>
      <a:lt2>
        <a:srgbClr val="CCECFF"/>
      </a:lt2>
      <a:accent1>
        <a:srgbClr val="339966"/>
      </a:accent1>
      <a:accent2>
        <a:srgbClr val="333399"/>
      </a:accent2>
      <a:accent3>
        <a:srgbClr val="DBECFF"/>
      </a:accent3>
      <a:accent4>
        <a:srgbClr val="C9D1DA"/>
      </a:accent4>
      <a:accent5>
        <a:srgbClr val="ADCAB8"/>
      </a:accent5>
      <a:accent6>
        <a:srgbClr val="2D2D8A"/>
      </a:accent6>
      <a:hlink>
        <a:srgbClr val="66FFFF"/>
      </a:hlink>
      <a:folHlink>
        <a:srgbClr val="99FF99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EBF5FF"/>
        </a:lt1>
        <a:dk2>
          <a:srgbClr val="BDDEFF"/>
        </a:dk2>
        <a:lt2>
          <a:srgbClr val="CCECFF"/>
        </a:lt2>
        <a:accent1>
          <a:srgbClr val="339966"/>
        </a:accent1>
        <a:accent2>
          <a:srgbClr val="333399"/>
        </a:accent2>
        <a:accent3>
          <a:srgbClr val="DBECFF"/>
        </a:accent3>
        <a:accent4>
          <a:srgbClr val="C9D1DA"/>
        </a:accent4>
        <a:accent5>
          <a:srgbClr val="ADCAB8"/>
        </a:accent5>
        <a:accent6>
          <a:srgbClr val="2D2D8A"/>
        </a:accent6>
        <a:hlink>
          <a:srgbClr val="66FFFF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FFFFFF"/>
        </a:lt1>
        <a:dk2>
          <a:srgbClr val="00B4F5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D6F9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99"/>
        </a:dk1>
        <a:lt1>
          <a:srgbClr val="FFFFFF"/>
        </a:lt1>
        <a:dk2>
          <a:srgbClr val="006699"/>
        </a:dk2>
        <a:lt2>
          <a:srgbClr val="E3EBF1"/>
        </a:lt2>
        <a:accent1>
          <a:srgbClr val="033497"/>
        </a:accent1>
        <a:accent2>
          <a:srgbClr val="00CC66"/>
        </a:accent2>
        <a:accent3>
          <a:srgbClr val="AAB8CA"/>
        </a:accent3>
        <a:accent4>
          <a:srgbClr val="DADADA"/>
        </a:accent4>
        <a:accent5>
          <a:srgbClr val="AAAEC9"/>
        </a:accent5>
        <a:accent6>
          <a:srgbClr val="00B95C"/>
        </a:accent6>
        <a:hlink>
          <a:srgbClr val="6CACFA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0D697"/>
        </a:dk1>
        <a:lt1>
          <a:srgbClr val="FFFFFF"/>
        </a:lt1>
        <a:dk2>
          <a:srgbClr val="339966"/>
        </a:dk2>
        <a:lt2>
          <a:srgbClr val="969696"/>
        </a:lt2>
        <a:accent1>
          <a:srgbClr val="318DF3"/>
        </a:accent1>
        <a:accent2>
          <a:srgbClr val="CCECFF"/>
        </a:accent2>
        <a:accent3>
          <a:srgbClr val="FFFFFF"/>
        </a:accent3>
        <a:accent4>
          <a:srgbClr val="7AB780"/>
        </a:accent4>
        <a:accent5>
          <a:srgbClr val="ADC5F8"/>
        </a:accent5>
        <a:accent6>
          <a:srgbClr val="B9D6E7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D2FFE6"/>
        </a:lt1>
        <a:dk2>
          <a:srgbClr val="C0C0C0"/>
        </a:dk2>
        <a:lt2>
          <a:srgbClr val="CCECFF"/>
        </a:lt2>
        <a:accent1>
          <a:srgbClr val="026A4A"/>
        </a:accent1>
        <a:accent2>
          <a:srgbClr val="528FC6"/>
        </a:accent2>
        <a:accent3>
          <a:srgbClr val="DCDCDC"/>
        </a:accent3>
        <a:accent4>
          <a:srgbClr val="B3DAC4"/>
        </a:accent4>
        <a:accent5>
          <a:srgbClr val="AAB9B1"/>
        </a:accent5>
        <a:accent6>
          <a:srgbClr val="4981B3"/>
        </a:accent6>
        <a:hlink>
          <a:srgbClr val="9FDAFF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E3E5C"/>
        </a:dk1>
        <a:lt1>
          <a:srgbClr val="E6E6FF"/>
        </a:lt1>
        <a:dk2>
          <a:srgbClr val="0099CC"/>
        </a:dk2>
        <a:lt2>
          <a:srgbClr val="FFFFFF"/>
        </a:lt2>
        <a:accent1>
          <a:srgbClr val="246DB0"/>
        </a:accent1>
        <a:accent2>
          <a:srgbClr val="6666FF"/>
        </a:accent2>
        <a:accent3>
          <a:srgbClr val="AACAE2"/>
        </a:accent3>
        <a:accent4>
          <a:srgbClr val="C4C4DA"/>
        </a:accent4>
        <a:accent5>
          <a:srgbClr val="ACBAD4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6D5E0"/>
        </a:dk1>
        <a:lt1>
          <a:srgbClr val="D7D7EB"/>
        </a:lt1>
        <a:dk2>
          <a:srgbClr val="7DC4FF"/>
        </a:dk2>
        <a:lt2>
          <a:srgbClr val="777777"/>
        </a:lt2>
        <a:accent1>
          <a:srgbClr val="2658A2"/>
        </a:accent1>
        <a:accent2>
          <a:srgbClr val="5F5FCB"/>
        </a:accent2>
        <a:accent3>
          <a:srgbClr val="E8E8F3"/>
        </a:accent3>
        <a:accent4>
          <a:srgbClr val="A9B6BF"/>
        </a:accent4>
        <a:accent5>
          <a:srgbClr val="ACB4CE"/>
        </a:accent5>
        <a:accent6>
          <a:srgbClr val="5555B8"/>
        </a:accent6>
        <a:hlink>
          <a:srgbClr val="A1E99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B3F2"/>
        </a:dk1>
        <a:lt1>
          <a:srgbClr val="DEF6F1"/>
        </a:lt1>
        <a:dk2>
          <a:srgbClr val="CEE7FE"/>
        </a:dk2>
        <a:lt2>
          <a:srgbClr val="969696"/>
        </a:lt2>
        <a:accent1>
          <a:srgbClr val="CCECFF"/>
        </a:accent1>
        <a:accent2>
          <a:srgbClr val="8DC6FF"/>
        </a:accent2>
        <a:accent3>
          <a:srgbClr val="ECFAF7"/>
        </a:accent3>
        <a:accent4>
          <a:srgbClr val="0098CF"/>
        </a:accent4>
        <a:accent5>
          <a:srgbClr val="E2F4FF"/>
        </a:accent5>
        <a:accent6>
          <a:srgbClr val="7FB3E7"/>
        </a:accent6>
        <a:hlink>
          <a:srgbClr val="0033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E6FFE6"/>
        </a:lt1>
        <a:dk2>
          <a:srgbClr val="9CE292"/>
        </a:dk2>
        <a:lt2>
          <a:srgbClr val="CEF1FE"/>
        </a:lt2>
        <a:accent1>
          <a:srgbClr val="EBB047"/>
        </a:accent1>
        <a:accent2>
          <a:srgbClr val="8DC6FF"/>
        </a:accent2>
        <a:accent3>
          <a:srgbClr val="CBEEC7"/>
        </a:accent3>
        <a:accent4>
          <a:srgbClr val="C4DAC4"/>
        </a:accent4>
        <a:accent5>
          <a:srgbClr val="F3D4B1"/>
        </a:accent5>
        <a:accent6>
          <a:srgbClr val="7FB3E7"/>
        </a:accent6>
        <a:hlink>
          <a:srgbClr val="0066FF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DBFFD3"/>
        </a:dk1>
        <a:lt1>
          <a:srgbClr val="FFFFFF"/>
        </a:lt1>
        <a:dk2>
          <a:srgbClr val="CCECFF"/>
        </a:dk2>
        <a:lt2>
          <a:srgbClr val="808080"/>
        </a:lt2>
        <a:accent1>
          <a:srgbClr val="69B4FF"/>
        </a:accent1>
        <a:accent2>
          <a:srgbClr val="00CC00"/>
        </a:accent2>
        <a:accent3>
          <a:srgbClr val="FFFFFF"/>
        </a:accent3>
        <a:accent4>
          <a:srgbClr val="BBDAB4"/>
        </a:accent4>
        <a:accent5>
          <a:srgbClr val="B9D6FF"/>
        </a:accent5>
        <a:accent6>
          <a:srgbClr val="00B900"/>
        </a:accent6>
        <a:hlink>
          <a:srgbClr val="3333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and green balls design template</Template>
  <TotalTime>985</TotalTime>
  <Words>1084</Words>
  <Application>Microsoft Office PowerPoint</Application>
  <PresentationFormat>On-screen Show (4:3)</PresentationFormat>
  <Paragraphs>231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Arial Black</vt:lpstr>
      <vt:lpstr>Blue and green balls design template</vt:lpstr>
      <vt:lpstr>Spill response protocols Accident Investigation  Recording and Analysis       </vt:lpstr>
      <vt:lpstr>   Basics of spill response </vt:lpstr>
      <vt:lpstr>Slide 3</vt:lpstr>
      <vt:lpstr>Slide 4</vt:lpstr>
      <vt:lpstr>Slide 5</vt:lpstr>
      <vt:lpstr>Slide 6</vt:lpstr>
      <vt:lpstr> Spill Hierarchy – Personal Safety </vt:lpstr>
      <vt:lpstr>Slide 8</vt:lpstr>
      <vt:lpstr>Slide 9</vt:lpstr>
      <vt:lpstr>Slide 10</vt:lpstr>
      <vt:lpstr>ACCIDENT INVESTIGATION</vt:lpstr>
      <vt:lpstr>How do Accidents occur?</vt:lpstr>
      <vt:lpstr>Unsafe Acts</vt:lpstr>
      <vt:lpstr>Why Investigate Accidents?</vt:lpstr>
      <vt:lpstr>What is an Accident Investigation?</vt:lpstr>
      <vt:lpstr>         ALL accidents (including illnesses) shall be recorded and reported through the established procedures and guidance as provided by Safety Division</vt:lpstr>
      <vt:lpstr>Slide 17</vt:lpstr>
      <vt:lpstr>Who Investigates?</vt:lpstr>
      <vt:lpstr>When to Investigate?</vt:lpstr>
      <vt:lpstr>Slide 20</vt:lpstr>
      <vt:lpstr>Accident Causes</vt:lpstr>
      <vt:lpstr>Results of the Accident</vt:lpstr>
      <vt:lpstr>Immediate Causes</vt:lpstr>
      <vt:lpstr>Slide 24</vt:lpstr>
      <vt:lpstr>Basic Causes</vt:lpstr>
      <vt:lpstr>Basic Causes</vt:lpstr>
      <vt:lpstr>Investigator’s Qualifications</vt:lpstr>
      <vt:lpstr>Beginning the Investigation</vt:lpstr>
      <vt:lpstr>What’s Involved?</vt:lpstr>
      <vt:lpstr>Witnesses</vt:lpstr>
      <vt:lpstr>Interviewing Tips</vt:lpstr>
      <vt:lpstr>What Was Involved?</vt:lpstr>
      <vt:lpstr>Accident Investigation Kit</vt:lpstr>
      <vt:lpstr>Accident Location</vt:lpstr>
      <vt:lpstr>Corrective Actions Taken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Spill response protocols Accident Investigation  Recording and Analysis       </dc:title>
  <dc:creator>Nadeem</dc:creator>
  <cp:lastModifiedBy>Nadeem</cp:lastModifiedBy>
  <cp:revision>16</cp:revision>
  <cp:lastPrinted>1601-01-01T00:00:00Z</cp:lastPrinted>
  <dcterms:created xsi:type="dcterms:W3CDTF">2019-11-25T13:22:47Z</dcterms:created>
  <dcterms:modified xsi:type="dcterms:W3CDTF">2019-11-26T05:48:17Z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TC010721201033</vt:lpwstr>
  </property>
</Properties>
</file>