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314" r:id="rId18"/>
    <p:sldId id="315" r:id="rId19"/>
    <p:sldId id="275" r:id="rId20"/>
    <p:sldId id="276" r:id="rId21"/>
    <p:sldId id="303" r:id="rId22"/>
    <p:sldId id="277" r:id="rId23"/>
    <p:sldId id="278" r:id="rId24"/>
    <p:sldId id="304" r:id="rId25"/>
    <p:sldId id="279" r:id="rId26"/>
    <p:sldId id="281" r:id="rId27"/>
    <p:sldId id="282" r:id="rId28"/>
    <p:sldId id="283" r:id="rId29"/>
    <p:sldId id="305" r:id="rId30"/>
    <p:sldId id="284" r:id="rId31"/>
    <p:sldId id="285" r:id="rId32"/>
    <p:sldId id="288" r:id="rId33"/>
    <p:sldId id="289" r:id="rId34"/>
    <p:sldId id="306" r:id="rId35"/>
    <p:sldId id="290" r:id="rId36"/>
    <p:sldId id="307" r:id="rId37"/>
    <p:sldId id="308" r:id="rId38"/>
    <p:sldId id="291" r:id="rId39"/>
    <p:sldId id="292" r:id="rId40"/>
    <p:sldId id="293" r:id="rId41"/>
    <p:sldId id="309" r:id="rId42"/>
    <p:sldId id="294" r:id="rId43"/>
    <p:sldId id="310" r:id="rId44"/>
    <p:sldId id="295" r:id="rId45"/>
    <p:sldId id="311" r:id="rId46"/>
    <p:sldId id="312" r:id="rId47"/>
    <p:sldId id="296" r:id="rId48"/>
    <p:sldId id="313" r:id="rId49"/>
    <p:sldId id="297" r:id="rId50"/>
    <p:sldId id="298" r:id="rId51"/>
    <p:sldId id="299" r:id="rId52"/>
    <p:sldId id="300" r:id="rId53"/>
    <p:sldId id="301"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C88A72-2299-459F-877C-45A16773F7A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C88A72-2299-459F-877C-45A16773F7A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C88A72-2299-459F-877C-45A16773F7A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C88A72-2299-459F-877C-45A16773F7A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88A72-2299-459F-877C-45A16773F7A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C88A72-2299-459F-877C-45A16773F7AF}"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C88A72-2299-459F-877C-45A16773F7AF}"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C88A72-2299-459F-877C-45A16773F7AF}"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88A72-2299-459F-877C-45A16773F7AF}"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88A72-2299-459F-877C-45A16773F7AF}"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88A72-2299-459F-877C-45A16773F7AF}"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88A72-2299-459F-877C-45A16773F7AF}"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AC17F-C2CE-4E2E-A4A3-B97A648703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81200"/>
            <a:ext cx="8062912" cy="2957512"/>
          </a:xfrm>
        </p:spPr>
        <p:txBody>
          <a:bodyPr>
            <a:normAutofit/>
          </a:bodyPr>
          <a:lstStyle/>
          <a:p>
            <a:r>
              <a:rPr lang="en-US" sz="5400" dirty="0" smtClean="0">
                <a:latin typeface="Times New Roman" pitchFamily="18" charset="0"/>
                <a:cs typeface="Times New Roman" pitchFamily="18" charset="0"/>
              </a:rPr>
              <a:t/>
            </a:r>
            <a:br>
              <a:rPr lang="en-US" sz="5400" dirty="0" smtClean="0">
                <a:latin typeface="Times New Roman" pitchFamily="18" charset="0"/>
                <a:cs typeface="Times New Roman" pitchFamily="18" charset="0"/>
              </a:rPr>
            </a:br>
            <a:r>
              <a:rPr lang="en-US" sz="5400" dirty="0" smtClean="0">
                <a:latin typeface="Times New Roman" pitchFamily="18" charset="0"/>
                <a:cs typeface="Times New Roman" pitchFamily="18" charset="0"/>
              </a:rPr>
              <a:t>Learning</a:t>
            </a:r>
            <a:endParaRPr lang="en-US" sz="5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smtClean="0">
                <a:latin typeface="Times New Roman" pitchFamily="18" charset="0"/>
                <a:cs typeface="Times New Roman" pitchFamily="18" charset="0"/>
              </a:rPr>
              <a:t>Conditioned Response (CR) </a:t>
            </a:r>
            <a:r>
              <a:rPr lang="en-US" b="1" dirty="0" smtClean="0"/>
              <a:t/>
            </a:r>
            <a:br>
              <a:rPr lang="en-US" b="1" dirty="0" smtClean="0"/>
            </a:br>
            <a:endParaRPr lang="en-US" dirty="0"/>
          </a:p>
        </p:txBody>
      </p:sp>
      <p:sp>
        <p:nvSpPr>
          <p:cNvPr id="3" name="Content Placeholder 2"/>
          <p:cNvSpPr>
            <a:spLocks noGrp="1"/>
          </p:cNvSpPr>
          <p:nvPr>
            <p:ph idx="1"/>
          </p:nvPr>
        </p:nvSpPr>
        <p:spPr>
          <a:xfrm>
            <a:off x="457200" y="1524000"/>
            <a:ext cx="8229600" cy="4930808"/>
          </a:xfrm>
        </p:spPr>
        <p:txBody>
          <a:bodyPr/>
          <a:lstStyle/>
          <a:p>
            <a:pPr algn="just"/>
            <a:r>
              <a:rPr lang="en-US" sz="3600" dirty="0" smtClean="0">
                <a:latin typeface="Times New Roman" pitchFamily="18" charset="0"/>
                <a:cs typeface="Times New Roman" pitchFamily="18" charset="0"/>
              </a:rPr>
              <a:t>A response that, after conditioning, follows a previously neutral stimulus(e.g., salivation at the ringing of a bell).</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It is a learned response to a conditioned stimulus that occurs because of previous conditioning.</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Times New Roman" pitchFamily="18" charset="0"/>
                <a:cs typeface="Times New Roman" pitchFamily="18" charset="0"/>
              </a:rPr>
              <a:t>Examples</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itchFamily="18" charset="0"/>
                <a:cs typeface="Times New Roman" pitchFamily="18" charset="0"/>
              </a:rPr>
              <a:t>NS=Home</a:t>
            </a:r>
          </a:p>
          <a:p>
            <a:r>
              <a:rPr lang="en-US" sz="3600" dirty="0" smtClean="0">
                <a:latin typeface="Times New Roman" pitchFamily="18" charset="0"/>
                <a:cs typeface="Times New Roman" pitchFamily="18" charset="0"/>
              </a:rPr>
              <a:t>UCS=Mother’s death</a:t>
            </a:r>
          </a:p>
          <a:p>
            <a:r>
              <a:rPr lang="en-US" sz="3600" dirty="0" smtClean="0">
                <a:latin typeface="Times New Roman" pitchFamily="18" charset="0"/>
                <a:cs typeface="Times New Roman" pitchFamily="18" charset="0"/>
              </a:rPr>
              <a:t>UCR=Emotions(sadness)</a:t>
            </a:r>
          </a:p>
          <a:p>
            <a:r>
              <a:rPr lang="en-US" sz="3600" dirty="0" smtClean="0">
                <a:latin typeface="Times New Roman" pitchFamily="18" charset="0"/>
                <a:cs typeface="Times New Roman" pitchFamily="18" charset="0"/>
              </a:rPr>
              <a:t>CS=Home</a:t>
            </a:r>
          </a:p>
          <a:p>
            <a:r>
              <a:rPr lang="en-US" sz="3600" dirty="0" smtClean="0">
                <a:latin typeface="Times New Roman" pitchFamily="18" charset="0"/>
                <a:cs typeface="Times New Roman" pitchFamily="18" charset="0"/>
              </a:rPr>
              <a:t>CR=Emotions(sadness)</a:t>
            </a:r>
          </a:p>
          <a:p>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295106"/>
          </a:xfrm>
        </p:spPr>
        <p:txBody>
          <a:bodyPr>
            <a:normAutofit/>
          </a:bodyPr>
          <a:lstStyle/>
          <a:p>
            <a:pPr algn="ctr"/>
            <a:r>
              <a:rPr lang="en-US" b="1" dirty="0" smtClean="0"/>
              <a:t/>
            </a:r>
            <a:br>
              <a:rPr lang="en-US" b="1" dirty="0" smtClean="0"/>
            </a:br>
            <a:r>
              <a:rPr lang="en-US" sz="4800" b="1" dirty="0" smtClean="0">
                <a:latin typeface="Times New Roman" pitchFamily="18" charset="0"/>
                <a:cs typeface="Times New Roman" pitchFamily="18" charset="0"/>
              </a:rPr>
              <a:t>PROCESS OF CLASSICAL CONDITIONING</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itchFamily="18" charset="0"/>
                <a:cs typeface="Times New Roman" pitchFamily="18" charset="0"/>
              </a:rPr>
              <a:t>Before conditioning</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83208"/>
          </a:xfrm>
        </p:spPr>
        <p:txBody>
          <a:bodyPr/>
          <a:lstStyle/>
          <a:p>
            <a:pPr algn="just"/>
            <a:r>
              <a:rPr lang="en-US" sz="3600" dirty="0" smtClean="0">
                <a:latin typeface="Times New Roman" pitchFamily="18" charset="0"/>
                <a:cs typeface="Times New Roman" pitchFamily="18" charset="0"/>
              </a:rPr>
              <a:t>The unconditioned stimulus (UCS) elicits the unconditioned response (UCR), but the neutral stimulus (NS) does not.</a:t>
            </a:r>
          </a:p>
          <a:p>
            <a:endParaRPr lang="en-US" dirty="0"/>
          </a:p>
        </p:txBody>
      </p:sp>
      <p:sp>
        <p:nvSpPr>
          <p:cNvPr id="4" name="Octagon 3"/>
          <p:cNvSpPr/>
          <p:nvPr/>
        </p:nvSpPr>
        <p:spPr>
          <a:xfrm>
            <a:off x="1371600" y="38862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NS (BELL)  </a:t>
            </a:r>
            <a:endParaRPr lang="en-US" sz="2400" b="1" dirty="0">
              <a:solidFill>
                <a:schemeClr val="tx1"/>
              </a:solidFill>
            </a:endParaRPr>
          </a:p>
        </p:txBody>
      </p:sp>
      <p:sp>
        <p:nvSpPr>
          <p:cNvPr id="5" name="Octagon 4"/>
          <p:cNvSpPr/>
          <p:nvPr/>
        </p:nvSpPr>
        <p:spPr>
          <a:xfrm>
            <a:off x="1295400" y="5257800"/>
            <a:ext cx="1752600" cy="9906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UCS (MEAT)</a:t>
            </a:r>
            <a:endParaRPr lang="en-US" sz="2400" b="1" dirty="0">
              <a:solidFill>
                <a:schemeClr val="tx1"/>
              </a:solidFill>
            </a:endParaRPr>
          </a:p>
        </p:txBody>
      </p:sp>
      <p:sp>
        <p:nvSpPr>
          <p:cNvPr id="6" name="Octagon 5"/>
          <p:cNvSpPr/>
          <p:nvPr/>
        </p:nvSpPr>
        <p:spPr>
          <a:xfrm>
            <a:off x="5181600" y="3810000"/>
            <a:ext cx="25146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NO RESPONSE</a:t>
            </a:r>
            <a:endParaRPr lang="en-US" sz="2400" b="1" dirty="0">
              <a:solidFill>
                <a:schemeClr val="tx1"/>
              </a:solidFill>
            </a:endParaRPr>
          </a:p>
        </p:txBody>
      </p:sp>
      <p:sp>
        <p:nvSpPr>
          <p:cNvPr id="7" name="Octagon 6"/>
          <p:cNvSpPr/>
          <p:nvPr/>
        </p:nvSpPr>
        <p:spPr>
          <a:xfrm>
            <a:off x="5105400" y="52578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UCR </a:t>
            </a:r>
          </a:p>
          <a:p>
            <a:pPr algn="ctr"/>
            <a:r>
              <a:rPr lang="en-US" sz="2400" b="1" dirty="0" smtClean="0">
                <a:solidFill>
                  <a:schemeClr val="tx1"/>
                </a:solidFill>
              </a:rPr>
              <a:t>(SALIVATION)</a:t>
            </a:r>
            <a:endParaRPr lang="en-US" sz="2400" b="1" dirty="0">
              <a:solidFill>
                <a:schemeClr val="tx1"/>
              </a:solidFill>
            </a:endParaRPr>
          </a:p>
        </p:txBody>
      </p:sp>
      <p:cxnSp>
        <p:nvCxnSpPr>
          <p:cNvPr id="8" name="Straight Arrow Connector 7"/>
          <p:cNvCxnSpPr/>
          <p:nvPr/>
        </p:nvCxnSpPr>
        <p:spPr>
          <a:xfrm>
            <a:off x="3505200" y="43434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505200" y="57912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itchFamily="18" charset="0"/>
                <a:cs typeface="Times New Roman" pitchFamily="18" charset="0"/>
              </a:rPr>
              <a:t>During Conditioning</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83208"/>
          </a:xfrm>
        </p:spPr>
        <p:txBody>
          <a:bodyPr/>
          <a:lstStyle/>
          <a:p>
            <a:pPr algn="just"/>
            <a:r>
              <a:rPr lang="en-US" sz="3600" dirty="0" smtClean="0">
                <a:latin typeface="Times New Roman" pitchFamily="18" charset="0"/>
                <a:cs typeface="Times New Roman" pitchFamily="18" charset="0"/>
              </a:rPr>
              <a:t>The neutral stimulus is paired with the unconditioned stimulus.</a:t>
            </a:r>
          </a:p>
          <a:p>
            <a:endParaRPr lang="en-US" dirty="0"/>
          </a:p>
        </p:txBody>
      </p:sp>
      <p:sp>
        <p:nvSpPr>
          <p:cNvPr id="5" name="Octagon 4"/>
          <p:cNvSpPr/>
          <p:nvPr/>
        </p:nvSpPr>
        <p:spPr>
          <a:xfrm>
            <a:off x="5181600" y="52578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UCR </a:t>
            </a:r>
          </a:p>
          <a:p>
            <a:pPr algn="ctr"/>
            <a:r>
              <a:rPr lang="en-US" sz="2400" b="1" dirty="0" smtClean="0">
                <a:solidFill>
                  <a:schemeClr val="tx1"/>
                </a:solidFill>
              </a:rPr>
              <a:t>(SALIVATION)</a:t>
            </a:r>
            <a:endParaRPr lang="en-US" sz="2400" b="1" dirty="0">
              <a:solidFill>
                <a:schemeClr val="tx1"/>
              </a:solidFill>
            </a:endParaRPr>
          </a:p>
        </p:txBody>
      </p:sp>
      <p:sp>
        <p:nvSpPr>
          <p:cNvPr id="6" name="Octagon 5"/>
          <p:cNvSpPr/>
          <p:nvPr/>
        </p:nvSpPr>
        <p:spPr>
          <a:xfrm>
            <a:off x="1371600" y="53340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UCS (MEAT)  </a:t>
            </a:r>
            <a:endParaRPr lang="en-US" sz="2400" b="1" dirty="0">
              <a:solidFill>
                <a:schemeClr val="tx1"/>
              </a:solidFill>
            </a:endParaRPr>
          </a:p>
        </p:txBody>
      </p:sp>
      <p:sp>
        <p:nvSpPr>
          <p:cNvPr id="7" name="Octagon 6"/>
          <p:cNvSpPr/>
          <p:nvPr/>
        </p:nvSpPr>
        <p:spPr>
          <a:xfrm>
            <a:off x="1371600" y="27432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NS (BELL)  </a:t>
            </a:r>
            <a:endParaRPr lang="en-US" sz="2400" b="1" dirty="0">
              <a:solidFill>
                <a:schemeClr val="tx1"/>
              </a:solidFill>
            </a:endParaRPr>
          </a:p>
        </p:txBody>
      </p:sp>
      <p:sp>
        <p:nvSpPr>
          <p:cNvPr id="8" name="Up-Down Arrow 7"/>
          <p:cNvSpPr/>
          <p:nvPr/>
        </p:nvSpPr>
        <p:spPr>
          <a:xfrm>
            <a:off x="1981200" y="3810000"/>
            <a:ext cx="381000" cy="1447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3276600" y="5791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4800" y="4038600"/>
            <a:ext cx="1676400" cy="707886"/>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       PAIRING</a:t>
            </a:r>
            <a:endParaRPr lang="en-US"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smtClean="0">
                <a:latin typeface="Times New Roman" pitchFamily="18" charset="0"/>
                <a:cs typeface="Times New Roman" pitchFamily="18" charset="0"/>
              </a:rPr>
              <a:t>After Conditioning</a:t>
            </a:r>
            <a:r>
              <a:rPr lang="en-US" b="1" dirty="0" smtClean="0"/>
              <a:t/>
            </a:r>
            <a:br>
              <a:rPr lang="en-US" b="1" dirty="0" smtClean="0"/>
            </a:br>
            <a:endParaRPr lang="en-US" dirty="0"/>
          </a:p>
        </p:txBody>
      </p:sp>
      <p:sp>
        <p:nvSpPr>
          <p:cNvPr id="3" name="Content Placeholder 2"/>
          <p:cNvSpPr>
            <a:spLocks noGrp="1"/>
          </p:cNvSpPr>
          <p:nvPr>
            <p:ph idx="1"/>
          </p:nvPr>
        </p:nvSpPr>
        <p:spPr>
          <a:xfrm>
            <a:off x="457200" y="1447800"/>
            <a:ext cx="8229600" cy="5007008"/>
          </a:xfrm>
        </p:spPr>
        <p:txBody>
          <a:bodyPr/>
          <a:lstStyle/>
          <a:p>
            <a:pPr algn="just"/>
            <a:r>
              <a:rPr lang="en-US" sz="3600" dirty="0" smtClean="0">
                <a:latin typeface="Times New Roman" pitchFamily="18" charset="0"/>
                <a:cs typeface="Times New Roman" pitchFamily="18" charset="0"/>
              </a:rPr>
              <a:t>The neutral stimulus alone elicits the response; the neutral stimulus is now a conditioned stimulus (CS), and the response to it is a conditioned response (CR).</a:t>
            </a:r>
          </a:p>
          <a:p>
            <a:endParaRPr lang="en-US" dirty="0"/>
          </a:p>
        </p:txBody>
      </p:sp>
      <p:sp>
        <p:nvSpPr>
          <p:cNvPr id="4" name="Octagon 3"/>
          <p:cNvSpPr/>
          <p:nvPr/>
        </p:nvSpPr>
        <p:spPr>
          <a:xfrm>
            <a:off x="1219200" y="48006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CS (BELL)  </a:t>
            </a:r>
            <a:endParaRPr lang="en-US" sz="2400" b="1" dirty="0">
              <a:solidFill>
                <a:schemeClr val="tx1"/>
              </a:solidFill>
            </a:endParaRPr>
          </a:p>
        </p:txBody>
      </p:sp>
      <p:cxnSp>
        <p:nvCxnSpPr>
          <p:cNvPr id="5" name="Straight Arrow Connector 4"/>
          <p:cNvCxnSpPr/>
          <p:nvPr/>
        </p:nvCxnSpPr>
        <p:spPr>
          <a:xfrm>
            <a:off x="3124200" y="5334000"/>
            <a:ext cx="1905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Octagon 5"/>
          <p:cNvSpPr/>
          <p:nvPr/>
        </p:nvSpPr>
        <p:spPr>
          <a:xfrm>
            <a:off x="5257800" y="48006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CR </a:t>
            </a:r>
          </a:p>
          <a:p>
            <a:pPr algn="ctr"/>
            <a:r>
              <a:rPr lang="en-US" sz="2400" b="1" dirty="0" smtClean="0">
                <a:solidFill>
                  <a:schemeClr val="tx1"/>
                </a:solidFill>
              </a:rPr>
              <a:t>(SALIVATION)</a:t>
            </a:r>
            <a:endParaRPr lang="en-US" sz="2400" b="1"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76400"/>
          </a:xfrm>
        </p:spPr>
        <p:txBody>
          <a:bodyPr>
            <a:normAutofit fontScale="90000"/>
          </a:bodyPr>
          <a:lstStyle/>
          <a:p>
            <a:pPr algn="ctr"/>
            <a:r>
              <a:rPr lang="en-US" sz="5300" b="1" dirty="0" smtClean="0">
                <a:latin typeface="Times New Roman" pitchFamily="18" charset="0"/>
                <a:cs typeface="Times New Roman" pitchFamily="18" charset="0"/>
              </a:rPr>
              <a:t>Summary of Classical Conditioning</a:t>
            </a:r>
            <a:r>
              <a:rPr lang="en-US" b="1" dirty="0" smtClean="0"/>
              <a:t/>
            </a:r>
            <a:br>
              <a:rPr lang="en-US" b="1" dirty="0" smtClean="0"/>
            </a:br>
            <a:endParaRPr lang="en-US" dirty="0"/>
          </a:p>
        </p:txBody>
      </p:sp>
      <p:sp>
        <p:nvSpPr>
          <p:cNvPr id="3" name="Content Placeholder 2"/>
          <p:cNvSpPr>
            <a:spLocks noGrp="1"/>
          </p:cNvSpPr>
          <p:nvPr>
            <p:ph idx="1"/>
          </p:nvPr>
        </p:nvSpPr>
        <p:spPr>
          <a:xfrm>
            <a:off x="457200" y="1981200"/>
            <a:ext cx="8229600" cy="4473608"/>
          </a:xfrm>
        </p:spPr>
        <p:txBody>
          <a:bodyPr/>
          <a:lstStyle/>
          <a:p>
            <a:pPr algn="just"/>
            <a:r>
              <a:rPr lang="en-US" sz="3600" dirty="0" smtClean="0">
                <a:latin typeface="Times New Roman" pitchFamily="18" charset="0"/>
                <a:cs typeface="Times New Roman" pitchFamily="18" charset="0"/>
              </a:rPr>
              <a:t>An originally neutral stimulus comes to elicit a response that it did not previously elicit.</a:t>
            </a:r>
          </a:p>
          <a:p>
            <a:endParaRPr lang="en-US" dirty="0"/>
          </a:p>
        </p:txBody>
      </p:sp>
      <p:sp>
        <p:nvSpPr>
          <p:cNvPr id="4" name="Octagon 3"/>
          <p:cNvSpPr/>
          <p:nvPr/>
        </p:nvSpPr>
        <p:spPr>
          <a:xfrm>
            <a:off x="1447800" y="38100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CS (BELL)  </a:t>
            </a:r>
            <a:endParaRPr lang="en-US" sz="2400" b="1" dirty="0">
              <a:solidFill>
                <a:schemeClr val="tx1"/>
              </a:solidFill>
            </a:endParaRPr>
          </a:p>
        </p:txBody>
      </p:sp>
      <p:sp>
        <p:nvSpPr>
          <p:cNvPr id="5" name="Octagon 4"/>
          <p:cNvSpPr/>
          <p:nvPr/>
        </p:nvSpPr>
        <p:spPr>
          <a:xfrm>
            <a:off x="1371600" y="52578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UCS (MEAT)  </a:t>
            </a:r>
            <a:endParaRPr lang="en-US" sz="2400" b="1" dirty="0">
              <a:solidFill>
                <a:schemeClr val="tx1"/>
              </a:solidFill>
            </a:endParaRPr>
          </a:p>
        </p:txBody>
      </p:sp>
      <p:sp>
        <p:nvSpPr>
          <p:cNvPr id="6" name="Octagon 5"/>
          <p:cNvSpPr/>
          <p:nvPr/>
        </p:nvSpPr>
        <p:spPr>
          <a:xfrm>
            <a:off x="5334000" y="37338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CR </a:t>
            </a:r>
          </a:p>
          <a:p>
            <a:pPr algn="ctr"/>
            <a:r>
              <a:rPr lang="en-US" sz="2400" b="1" dirty="0" smtClean="0">
                <a:solidFill>
                  <a:schemeClr val="tx1"/>
                </a:solidFill>
              </a:rPr>
              <a:t>(SALIVATION)</a:t>
            </a:r>
            <a:endParaRPr lang="en-US" sz="2400" b="1" dirty="0">
              <a:solidFill>
                <a:schemeClr val="tx1"/>
              </a:solidFill>
            </a:endParaRPr>
          </a:p>
        </p:txBody>
      </p:sp>
      <p:sp>
        <p:nvSpPr>
          <p:cNvPr id="7" name="Octagon 6"/>
          <p:cNvSpPr/>
          <p:nvPr/>
        </p:nvSpPr>
        <p:spPr>
          <a:xfrm>
            <a:off x="5257800" y="51816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UCR </a:t>
            </a:r>
          </a:p>
          <a:p>
            <a:pPr algn="ctr"/>
            <a:r>
              <a:rPr lang="en-US" sz="2400" b="1" dirty="0" smtClean="0">
                <a:solidFill>
                  <a:schemeClr val="tx1"/>
                </a:solidFill>
              </a:rPr>
              <a:t>(SALIVATION)</a:t>
            </a:r>
            <a:endParaRPr lang="en-US" sz="2400" b="1" dirty="0">
              <a:solidFill>
                <a:schemeClr val="tx1"/>
              </a:solidFill>
            </a:endParaRPr>
          </a:p>
        </p:txBody>
      </p:sp>
      <p:cxnSp>
        <p:nvCxnSpPr>
          <p:cNvPr id="8" name="Straight Arrow Connector 7"/>
          <p:cNvCxnSpPr/>
          <p:nvPr/>
        </p:nvCxnSpPr>
        <p:spPr>
          <a:xfrm>
            <a:off x="3352800" y="44196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352800" y="5791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learning</a:t>
            </a:r>
            <a:endParaRPr lang="en-US" dirty="0"/>
          </a:p>
        </p:txBody>
      </p:sp>
      <p:sp>
        <p:nvSpPr>
          <p:cNvPr id="3" name="Content Placeholder 2"/>
          <p:cNvSpPr>
            <a:spLocks noGrp="1"/>
          </p:cNvSpPr>
          <p:nvPr>
            <p:ph idx="1"/>
          </p:nvPr>
        </p:nvSpPr>
        <p:spPr>
          <a:xfrm>
            <a:off x="381000" y="1524000"/>
            <a:ext cx="8229600" cy="4572000"/>
          </a:xfrm>
        </p:spPr>
        <p:txBody>
          <a:bodyPr/>
          <a:lstStyle/>
          <a:p>
            <a:pPr algn="just"/>
            <a:r>
              <a:rPr lang="en-US" dirty="0" smtClean="0"/>
              <a:t>Observational learning occurs when an organism’s responding is influenced  by the observation of others, who are called models.</a:t>
            </a:r>
          </a:p>
          <a:p>
            <a:pPr marL="64008" indent="0" algn="just">
              <a:buNone/>
            </a:pPr>
            <a:r>
              <a:rPr lang="en-US" dirty="0"/>
              <a:t>	</a:t>
            </a:r>
            <a:r>
              <a:rPr lang="en-US" dirty="0" smtClean="0"/>
              <a:t>	</a:t>
            </a:r>
            <a:r>
              <a:rPr lang="en-US" smtClean="0"/>
              <a:t>		OR</a:t>
            </a:r>
            <a:endParaRPr lang="en-US" dirty="0" smtClean="0"/>
          </a:p>
          <a:p>
            <a:pPr algn="just"/>
            <a:r>
              <a:rPr lang="en-US" dirty="0"/>
              <a:t>Observational learning occurs </a:t>
            </a:r>
            <a:r>
              <a:rPr lang="en-US" dirty="0" smtClean="0"/>
              <a:t>when a person witnesses the behavior of another and indirectly experiences the consequences of that person’s behavior.</a:t>
            </a:r>
            <a:endParaRPr lang="en-US" dirty="0"/>
          </a:p>
        </p:txBody>
      </p:sp>
    </p:spTree>
    <p:extLst>
      <p:ext uri="{BB962C8B-B14F-4D97-AF65-F5344CB8AC3E}">
        <p14:creationId xmlns:p14="http://schemas.microsoft.com/office/powerpoint/2010/main" xmlns="" val="145104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Example</a:t>
            </a:r>
            <a:endParaRPr lang="en-US" sz="4400" dirty="0"/>
          </a:p>
        </p:txBody>
      </p:sp>
      <p:sp>
        <p:nvSpPr>
          <p:cNvPr id="3" name="Content Placeholder 2"/>
          <p:cNvSpPr>
            <a:spLocks noGrp="1"/>
          </p:cNvSpPr>
          <p:nvPr>
            <p:ph idx="1"/>
          </p:nvPr>
        </p:nvSpPr>
        <p:spPr>
          <a:xfrm>
            <a:off x="152400" y="1524000"/>
            <a:ext cx="8686800" cy="5105400"/>
          </a:xfrm>
        </p:spPr>
        <p:txBody>
          <a:bodyPr/>
          <a:lstStyle/>
          <a:p>
            <a:pPr algn="just"/>
            <a:r>
              <a:rPr lang="en-US" dirty="0" smtClean="0"/>
              <a:t>For example, a new employee may observe an experienced employee performing a task and then model his or her own behavior on the observation.</a:t>
            </a:r>
          </a:p>
          <a:p>
            <a:pPr marL="64008" indent="0" algn="just">
              <a:buNone/>
            </a:pPr>
            <a:endParaRPr lang="en-US" sz="1800" dirty="0" smtClean="0"/>
          </a:p>
          <a:p>
            <a:pPr algn="just"/>
            <a:r>
              <a:rPr lang="en-US" dirty="0" smtClean="0"/>
              <a:t>Employees who attend training programs also learn from observation by viewing films, reading manuals and attending lectures.</a:t>
            </a:r>
            <a:endParaRPr lang="en-US" dirty="0"/>
          </a:p>
        </p:txBody>
      </p:sp>
    </p:spTree>
    <p:extLst>
      <p:ext uri="{BB962C8B-B14F-4D97-AF65-F5344CB8AC3E}">
        <p14:creationId xmlns:p14="http://schemas.microsoft.com/office/powerpoint/2010/main" xmlns="" val="13894463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Operant Conditioning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007008"/>
          </a:xfrm>
        </p:spPr>
        <p:txBody>
          <a:bodyPr>
            <a:normAutofit lnSpcReduction="10000"/>
          </a:bodyPr>
          <a:lstStyle/>
          <a:p>
            <a:pPr algn="just">
              <a:buNone/>
            </a:pPr>
            <a:r>
              <a:rPr lang="en-US" sz="3600" dirty="0" smtClean="0">
                <a:latin typeface="Times New Roman" pitchFamily="18" charset="0"/>
                <a:cs typeface="Times New Roman" pitchFamily="18" charset="0"/>
              </a:rPr>
              <a:t>Definition</a:t>
            </a:r>
          </a:p>
          <a:p>
            <a:pPr algn="just"/>
            <a:r>
              <a:rPr lang="en-US" sz="3600" dirty="0" smtClean="0">
                <a:latin typeface="Times New Roman" pitchFamily="18" charset="0"/>
                <a:cs typeface="Times New Roman" pitchFamily="18" charset="0"/>
              </a:rPr>
              <a:t>Learning in which a voluntary response is strengthened or weakened, depending on its favorable or unfavorable consequences.</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operant conditioning is a form of learning in which responses come to be controlled by their consequences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Definition of Learning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54608"/>
          </a:xfrm>
        </p:spPr>
        <p:txBody>
          <a:bodyPr>
            <a:normAutofit/>
          </a:bodyPr>
          <a:lstStyle/>
          <a:p>
            <a:pPr algn="just"/>
            <a:r>
              <a:rPr lang="en-US" sz="3600" dirty="0" smtClean="0">
                <a:latin typeface="Times New Roman" pitchFamily="18" charset="0"/>
                <a:cs typeface="Times New Roman" pitchFamily="18" charset="0"/>
              </a:rPr>
              <a:t>A relatively permanent change in behavior due to experience.</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When we learn, we alter the way we perceive/interpret our environment and therefore the way we interact or behave.</a:t>
            </a:r>
          </a:p>
          <a:p>
            <a:pPr algn="just">
              <a:buNone/>
            </a:pP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800" dirty="0" smtClean="0">
                <a:latin typeface="Times New Roman" pitchFamily="18" charset="0"/>
                <a:cs typeface="Times New Roman" pitchFamily="18" charset="0"/>
              </a:rPr>
              <a:t>Experiment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5388008"/>
          </a:xfrm>
        </p:spPr>
        <p:txBody>
          <a:bodyPr>
            <a:noAutofit/>
          </a:bodyPr>
          <a:lstStyle/>
          <a:p>
            <a:pPr algn="just"/>
            <a:r>
              <a:rPr lang="en-US" sz="3600" dirty="0" smtClean="0">
                <a:latin typeface="Times New Roman" pitchFamily="18" charset="0"/>
                <a:cs typeface="Times New Roman" pitchFamily="18" charset="0"/>
              </a:rPr>
              <a:t>Rat was placed in a box at first the rat  wandered around the box, explored the environment in a relatively random fashion and pressed the lever by chance, as a result received food. The first time this happened, the rat did not learn the connection between pressing a lever and receiving food and continued to explore the box. </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algn="just">
              <a:lnSpc>
                <a:spcPct val="110000"/>
              </a:lnSpc>
              <a:buNone/>
            </a:pPr>
            <a:r>
              <a:rPr lang="en-US" sz="32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accidentally the rat pressed the lever again and received food, so he learned the connection between pressing a lever and receiving food and the response was increased (positive reinforcement).</a:t>
            </a:r>
          </a:p>
          <a:p>
            <a:pPr algn="just">
              <a:lnSpc>
                <a:spcPct val="110000"/>
              </a:lnSpc>
              <a:buNone/>
            </a:pPr>
            <a:r>
              <a:rPr lang="en-US" sz="3600" dirty="0" smtClean="0">
                <a:latin typeface="Times New Roman" pitchFamily="18" charset="0"/>
                <a:cs typeface="Times New Roman" pitchFamily="18" charset="0"/>
              </a:rPr>
              <a:t>	While a rat is in a Skinner box, a moderate electric shock was delivered to the him through the floor of the box. When the rat pressed the lever, the shock was turned off for a period of time (negative reinforcement).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382000" cy="5769008"/>
          </a:xfrm>
        </p:spPr>
        <p:txBody>
          <a:bodyPr>
            <a:normAutofit/>
          </a:bodyPr>
          <a:lstStyle/>
          <a:p>
            <a:pPr algn="just">
              <a:buNone/>
            </a:pPr>
            <a:r>
              <a:rPr lang="en-US" sz="3600" dirty="0" smtClean="0">
                <a:latin typeface="Times New Roman" pitchFamily="18" charset="0"/>
                <a:cs typeface="Times New Roman" pitchFamily="18" charset="0"/>
              </a:rPr>
              <a:t>	Thus, lever pressing leads to removal of an aversive stimulus (shock). Although this sequence of events is different from those for positive reinforcement, it reliably strengthens the rat’s lever pressing</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response.</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itchFamily="18" charset="0"/>
                <a:cs typeface="Times New Roman" pitchFamily="18" charset="0"/>
              </a:rPr>
              <a:t>Reinforcement</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610600" cy="5257800"/>
          </a:xfrm>
        </p:spPr>
        <p:txBody>
          <a:bodyPr>
            <a:noAutofit/>
          </a:bodyPr>
          <a:lstStyle/>
          <a:p>
            <a:pPr algn="just"/>
            <a:r>
              <a:rPr lang="en-US" sz="3600" dirty="0" smtClean="0">
                <a:latin typeface="Times New Roman" pitchFamily="18" charset="0"/>
                <a:cs typeface="Times New Roman" pitchFamily="18" charset="0"/>
              </a:rPr>
              <a:t>The process by which a stimulus increases the probability that a preceding behavior will be repeated.</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Reinforcement occurs when an event following a response increases an organism’s tendency to make that response.</a:t>
            </a:r>
          </a:p>
          <a:p>
            <a:pPr algn="just"/>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In other words, a response(pressing the lever ) is strengthened because it leads to rewarding consequences (food).</a:t>
            </a:r>
          </a:p>
          <a:p>
            <a:pPr algn="just"/>
            <a:endParaRPr lang="en-US" sz="3600" dirty="0" smtClean="0">
              <a:latin typeface="Times New Roman" pitchFamily="18" charset="0"/>
              <a:cs typeface="Times New Roman" pitchFamily="18" charset="0"/>
            </a:endParaRPr>
          </a:p>
          <a:p>
            <a:pPr algn="just"/>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Autofit/>
          </a:bodyPr>
          <a:lstStyle/>
          <a:p>
            <a:r>
              <a:rPr lang="en-US" sz="4800" b="1" dirty="0" err="1" smtClean="0">
                <a:latin typeface="Times New Roman" pitchFamily="18" charset="0"/>
                <a:cs typeface="Times New Roman" pitchFamily="18" charset="0"/>
              </a:rPr>
              <a:t>Reinforcer</a:t>
            </a:r>
            <a:r>
              <a:rPr lang="en-US" sz="4800" b="1" dirty="0" smtClean="0">
                <a:latin typeface="Times New Roman" pitchFamily="18" charset="0"/>
                <a:cs typeface="Times New Roman" pitchFamily="18" charset="0"/>
              </a:rPr>
              <a:t>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83208"/>
          </a:xfrm>
        </p:spPr>
        <p:txBody>
          <a:bodyPr>
            <a:noAutofit/>
          </a:bodyPr>
          <a:lstStyle/>
          <a:p>
            <a:pPr algn="just"/>
            <a:r>
              <a:rPr lang="en-US" dirty="0" smtClean="0">
                <a:latin typeface="Times New Roman" pitchFamily="18" charset="0"/>
                <a:cs typeface="Times New Roman" pitchFamily="18" charset="0"/>
              </a:rPr>
              <a:t>Any stimulus that increases the probability that a preceding behavior will occur again.</a:t>
            </a:r>
          </a:p>
          <a:p>
            <a:pPr algn="just"/>
            <a:r>
              <a:rPr lang="en-US" dirty="0" smtClean="0">
                <a:latin typeface="Times New Roman" pitchFamily="18" charset="0"/>
                <a:cs typeface="Times New Roman" pitchFamily="18" charset="0"/>
              </a:rPr>
              <a:t>Example </a:t>
            </a:r>
          </a:p>
          <a:p>
            <a:pPr algn="just"/>
            <a:r>
              <a:rPr lang="en-US" dirty="0" smtClean="0">
                <a:latin typeface="Times New Roman" pitchFamily="18" charset="0"/>
                <a:cs typeface="Times New Roman" pitchFamily="18" charset="0"/>
              </a:rPr>
              <a:t>Hence, food is a </a:t>
            </a:r>
            <a:r>
              <a:rPr lang="en-US" dirty="0" err="1" smtClean="0">
                <a:latin typeface="Times New Roman" pitchFamily="18" charset="0"/>
                <a:cs typeface="Times New Roman" pitchFamily="18" charset="0"/>
              </a:rPr>
              <a:t>reinforcer</a:t>
            </a:r>
            <a:r>
              <a:rPr lang="en-US" dirty="0" smtClean="0">
                <a:latin typeface="Times New Roman" pitchFamily="18" charset="0"/>
                <a:cs typeface="Times New Roman" pitchFamily="18" charset="0"/>
              </a:rPr>
              <a:t>, because it increases the probability that the behavior of “pressing the lever”</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will take place.</a:t>
            </a:r>
          </a:p>
          <a:p>
            <a:pPr algn="just"/>
            <a:r>
              <a:rPr lang="en-US" dirty="0" smtClean="0">
                <a:latin typeface="Times New Roman" pitchFamily="18" charset="0"/>
                <a:cs typeface="Times New Roman" pitchFamily="18" charset="0"/>
              </a:rPr>
              <a:t>Types of  Reinforcement:</a:t>
            </a:r>
          </a:p>
          <a:p>
            <a:pPr lvl="1"/>
            <a:r>
              <a:rPr lang="en-US" dirty="0" smtClean="0">
                <a:latin typeface="Times New Roman" pitchFamily="18" charset="0"/>
                <a:cs typeface="Times New Roman" pitchFamily="18" charset="0"/>
              </a:rPr>
              <a:t>Positive Reinforcement</a:t>
            </a:r>
          </a:p>
          <a:p>
            <a:pPr lvl="1"/>
            <a:r>
              <a:rPr lang="en-US" dirty="0" smtClean="0">
                <a:latin typeface="Times New Roman" pitchFamily="18" charset="0"/>
                <a:cs typeface="Times New Roman" pitchFamily="18" charset="0"/>
              </a:rPr>
              <a:t>Negative Reinforcement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itchFamily="18" charset="0"/>
                <a:cs typeface="Times New Roman" pitchFamily="18" charset="0"/>
              </a:rPr>
              <a:t>Positive Reinforcement</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59408"/>
          </a:xfrm>
        </p:spPr>
        <p:txBody>
          <a:bodyPr>
            <a:noAutofit/>
          </a:bodyPr>
          <a:lstStyle/>
          <a:p>
            <a:pPr algn="just"/>
            <a:r>
              <a:rPr lang="en-US" sz="3600" dirty="0" smtClean="0">
                <a:latin typeface="Times New Roman" pitchFamily="18" charset="0"/>
                <a:cs typeface="Times New Roman" pitchFamily="18" charset="0"/>
              </a:rPr>
              <a:t>Positive reinforcement occurs when a response is strengthened because it is followed by the presentation of a rewarding stimulus.</a:t>
            </a:r>
          </a:p>
          <a:p>
            <a:pPr algn="just"/>
            <a:r>
              <a:rPr lang="en-US" sz="3600" dirty="0" smtClean="0">
                <a:latin typeface="Times New Roman" pitchFamily="18" charset="0"/>
                <a:cs typeface="Times New Roman" pitchFamily="18" charset="0"/>
              </a:rPr>
              <a:t>Positive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a stimulus added to the environment that brings about an increase in a preceding response(e.g., food, money or praise)</a:t>
            </a:r>
          </a:p>
          <a:p>
            <a:pPr algn="just">
              <a:buNone/>
            </a:pP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Negative reinforcement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54608"/>
          </a:xfrm>
        </p:spPr>
        <p:txBody>
          <a:bodyPr>
            <a:normAutofit lnSpcReduction="10000"/>
          </a:bodyPr>
          <a:lstStyle/>
          <a:p>
            <a:pPr algn="just"/>
            <a:r>
              <a:rPr lang="en-US" sz="3600" dirty="0" smtClean="0">
                <a:latin typeface="Times New Roman" pitchFamily="18" charset="0"/>
                <a:cs typeface="Times New Roman" pitchFamily="18" charset="0"/>
              </a:rPr>
              <a:t>Negative reinforcement occurs when a response is strengthened because it is followed by the removal of an aversive (unpleasant) stimulus.</a:t>
            </a:r>
          </a:p>
          <a:p>
            <a:pPr algn="just"/>
            <a:r>
              <a:rPr lang="en-US" sz="3600" dirty="0" smtClean="0">
                <a:latin typeface="Times New Roman" pitchFamily="18" charset="0"/>
                <a:cs typeface="Times New Roman" pitchFamily="18" charset="0"/>
              </a:rPr>
              <a:t>Negative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an unpleasant stimulus whose removal leads to an increase in the probability that a preceding response will be repeated in the future.</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noAutofit/>
          </a:bodyPr>
          <a:lstStyle/>
          <a:p>
            <a:r>
              <a:rPr lang="en-US" sz="4800" dirty="0" smtClean="0">
                <a:latin typeface="Times New Roman" pitchFamily="18" charset="0"/>
                <a:cs typeface="Times New Roman" pitchFamily="18" charset="0"/>
              </a:rPr>
              <a:t>Example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534400" cy="5257800"/>
          </a:xfrm>
        </p:spPr>
        <p:txBody>
          <a:bodyPr>
            <a:normAutofit fontScale="92500"/>
          </a:bodyPr>
          <a:lstStyle/>
          <a:p>
            <a:pPr algn="just">
              <a:lnSpc>
                <a:spcPct val="120000"/>
              </a:lnSpc>
            </a:pPr>
            <a:r>
              <a:rPr lang="en-US" sz="3900" dirty="0" smtClean="0">
                <a:latin typeface="Times New Roman" pitchFamily="18" charset="0"/>
                <a:cs typeface="Times New Roman" pitchFamily="18" charset="0"/>
              </a:rPr>
              <a:t>If you have an itchy rash (an unpleasant stimulus) that is relieved when you apply a certain brand of ointment, you are more likely to use that ointment the next time you have an itchy rash. Using the ointment, then, is negatively reinforcing, because it removes the unpleasant itch.</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64208"/>
          </a:xfrm>
        </p:spPr>
        <p:txBody>
          <a:bodyPr/>
          <a:lstStyle/>
          <a:p>
            <a:pPr algn="just"/>
            <a:r>
              <a:rPr lang="en-US" sz="3600" dirty="0" smtClean="0">
                <a:latin typeface="Times New Roman" pitchFamily="18" charset="0"/>
                <a:cs typeface="Times New Roman" pitchFamily="18" charset="0"/>
              </a:rPr>
              <a:t>Similarly, if your iPod volume is so loud that it hurts your ears when you first turn it on, you are likely to reduce the volume level. Lowering the volume is negatively reinforcing, and you are more apt to repeat the action in the future when you first turn it on.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70706"/>
          </a:xfrm>
        </p:spPr>
        <p:txBody>
          <a:bodyPr>
            <a:noAutofit/>
          </a:bodyPr>
          <a:lstStyle/>
          <a:p>
            <a:r>
              <a:rPr lang="en-US" sz="4800" dirty="0" smtClean="0">
                <a:latin typeface="Times New Roman" pitchFamily="18" charset="0"/>
                <a:cs typeface="Times New Roman" pitchFamily="18" charset="0"/>
              </a:rPr>
              <a:t>Type of Learning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2514600"/>
          </a:xfrm>
        </p:spPr>
        <p:txBody>
          <a:bodyPr/>
          <a:lstStyle/>
          <a:p>
            <a:pPr>
              <a:buNone/>
            </a:pPr>
            <a:r>
              <a:rPr lang="en-US" dirty="0" smtClean="0"/>
              <a:t>                            Learning</a:t>
            </a:r>
          </a:p>
          <a:p>
            <a:endParaRPr lang="en-US" dirty="0" smtClean="0"/>
          </a:p>
          <a:p>
            <a:pPr>
              <a:buNone/>
            </a:pPr>
            <a:r>
              <a:rPr lang="en-US" dirty="0" smtClean="0"/>
              <a:t>Classical conditioning          operant conditioning</a:t>
            </a:r>
          </a:p>
          <a:p>
            <a:pPr marL="64008" indent="0">
              <a:buNone/>
            </a:pPr>
            <a:r>
              <a:rPr lang="en-US" dirty="0" smtClean="0"/>
              <a:t>   			observational learning</a:t>
            </a:r>
          </a:p>
        </p:txBody>
      </p:sp>
      <p:cxnSp>
        <p:nvCxnSpPr>
          <p:cNvPr id="4" name="Straight Arrow Connector 3"/>
          <p:cNvCxnSpPr/>
          <p:nvPr/>
        </p:nvCxnSpPr>
        <p:spPr>
          <a:xfrm rot="10800000" flipV="1">
            <a:off x="2133601" y="1524000"/>
            <a:ext cx="12954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3429000" y="1524000"/>
            <a:ext cx="1371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429000" y="1524000"/>
            <a:ext cx="9144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04800" y="4038600"/>
            <a:ext cx="8458200" cy="2185214"/>
          </a:xfrm>
          <a:prstGeom prst="rect">
            <a:avLst/>
          </a:prstGeom>
          <a:noFill/>
        </p:spPr>
        <p:txBody>
          <a:bodyPr wrap="square" rtlCol="0">
            <a:spAutoFit/>
          </a:bodyPr>
          <a:lstStyle/>
          <a:p>
            <a:pPr algn="just">
              <a:buFont typeface="Arial" pitchFamily="34" charset="0"/>
              <a:buChar char="•"/>
            </a:pPr>
            <a:r>
              <a:rPr lang="en-US" sz="3200" b="1" dirty="0" smtClean="0">
                <a:cs typeface="Times New Roman" pitchFamily="18" charset="0"/>
              </a:rPr>
              <a:t> Conditioning</a:t>
            </a:r>
            <a:r>
              <a:rPr lang="en-US" sz="3200" dirty="0" smtClean="0">
                <a:cs typeface="Times New Roman" pitchFamily="18" charset="0"/>
              </a:rPr>
              <a:t> involves learning associations between events that occur in an organism’s environment. </a:t>
            </a:r>
          </a:p>
          <a:p>
            <a:endParaRPr lang="en-US" sz="4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lstStyle/>
          <a:p>
            <a:pPr algn="just"/>
            <a:r>
              <a:rPr lang="en-US" sz="3600" dirty="0" smtClean="0">
                <a:latin typeface="Times New Roman" pitchFamily="18" charset="0"/>
                <a:cs typeface="Times New Roman" pitchFamily="18" charset="0"/>
              </a:rPr>
              <a:t>Negative reinforcement, then, teaches the individual that taking an action removes a negative condition that exists in the environment. </a:t>
            </a:r>
          </a:p>
          <a:p>
            <a:pPr algn="just"/>
            <a:r>
              <a:rPr lang="en-US" sz="3600" dirty="0" smtClean="0">
                <a:latin typeface="Times New Roman" pitchFamily="18" charset="0"/>
                <a:cs typeface="Times New Roman" pitchFamily="18" charset="0"/>
              </a:rPr>
              <a:t>Like positive </a:t>
            </a:r>
            <a:r>
              <a:rPr lang="en-US" sz="3600" dirty="0" err="1" smtClean="0">
                <a:latin typeface="Times New Roman" pitchFamily="18" charset="0"/>
                <a:cs typeface="Times New Roman" pitchFamily="18" charset="0"/>
              </a:rPr>
              <a:t>reinforcers</a:t>
            </a:r>
            <a:r>
              <a:rPr lang="en-US" sz="3600" dirty="0" smtClean="0">
                <a:latin typeface="Times New Roman" pitchFamily="18" charset="0"/>
                <a:cs typeface="Times New Roman" pitchFamily="18" charset="0"/>
              </a:rPr>
              <a:t>, negative </a:t>
            </a:r>
            <a:r>
              <a:rPr lang="en-US" sz="3600" dirty="0" err="1" smtClean="0">
                <a:latin typeface="Times New Roman" pitchFamily="18" charset="0"/>
                <a:cs typeface="Times New Roman" pitchFamily="18" charset="0"/>
              </a:rPr>
              <a:t>reinforcers</a:t>
            </a:r>
            <a:r>
              <a:rPr lang="en-US" sz="3600" dirty="0" smtClean="0">
                <a:latin typeface="Times New Roman" pitchFamily="18" charset="0"/>
                <a:cs typeface="Times New Roman" pitchFamily="18" charset="0"/>
              </a:rPr>
              <a:t> increase the likelihood that preceding behaviors will be repeated.</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Punishment</a:t>
            </a:r>
            <a:endParaRPr lang="en-US" sz="4800" dirty="0"/>
          </a:p>
        </p:txBody>
      </p:sp>
      <p:sp>
        <p:nvSpPr>
          <p:cNvPr id="3" name="Content Placeholder 2"/>
          <p:cNvSpPr>
            <a:spLocks noGrp="1"/>
          </p:cNvSpPr>
          <p:nvPr>
            <p:ph idx="1"/>
          </p:nvPr>
        </p:nvSpPr>
        <p:spPr>
          <a:xfrm>
            <a:off x="457200" y="1981200"/>
            <a:ext cx="8229600" cy="4572000"/>
          </a:xfrm>
        </p:spPr>
        <p:txBody>
          <a:bodyPr>
            <a:normAutofit/>
          </a:bodyPr>
          <a:lstStyle/>
          <a:p>
            <a:pPr algn="just"/>
            <a:r>
              <a:rPr lang="en-US" sz="3600" dirty="0" smtClean="0">
                <a:latin typeface="Times New Roman" pitchFamily="18" charset="0"/>
                <a:cs typeface="Times New Roman" pitchFamily="18" charset="0"/>
              </a:rPr>
              <a:t>A stimulus that decreases the probability that a previous behavior will occur again. 				OR                                         Punishment occurs when an event following a response weakens the tendency to make that response.</a:t>
            </a:r>
          </a:p>
          <a:p>
            <a:pPr algn="just"/>
            <a:endParaRPr lang="en-US" sz="3600" dirty="0" smtClean="0">
              <a:latin typeface="Times New Roman" pitchFamily="18" charset="0"/>
              <a:cs typeface="Times New Roman" pitchFamily="18" charset="0"/>
            </a:endParaRPr>
          </a:p>
          <a:p>
            <a:pPr algn="just"/>
            <a:endParaRPr lang="en-US" sz="36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normAutofit/>
          </a:bodyPr>
          <a:lstStyle/>
          <a:p>
            <a:pPr algn="just"/>
            <a:r>
              <a:rPr lang="en-US" sz="3600" dirty="0" smtClean="0">
                <a:latin typeface="Times New Roman" pitchFamily="18" charset="0"/>
                <a:cs typeface="Times New Roman" pitchFamily="18" charset="0"/>
              </a:rPr>
              <a:t>Example                                                       In a Skinner box, the administration of punishment is very simple. When a rat presses the lever, it receives a brief shock.</a:t>
            </a:r>
          </a:p>
          <a:p>
            <a:pPr algn="just"/>
            <a:r>
              <a:rPr lang="en-US" sz="3600" dirty="0" smtClean="0">
                <a:latin typeface="Times New Roman" pitchFamily="18" charset="0"/>
                <a:cs typeface="Times New Roman" pitchFamily="18" charset="0"/>
              </a:rPr>
              <a:t>This procedure usually leads to a rapid decline in the animal’s response rate</a:t>
            </a:r>
            <a:endParaRPr lang="en-US" sz="36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dirty="0" smtClean="0">
                <a:latin typeface="Times New Roman" pitchFamily="18" charset="0"/>
                <a:cs typeface="Times New Roman" pitchFamily="18" charset="0"/>
              </a:rPr>
              <a:t>Types of Punishment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t>	</a:t>
            </a:r>
            <a:r>
              <a:rPr lang="en-US" sz="3600" dirty="0" smtClean="0">
                <a:latin typeface="Times New Roman" pitchFamily="18" charset="0"/>
                <a:cs typeface="Times New Roman" pitchFamily="18" charset="0"/>
              </a:rPr>
              <a:t>Positive punishment                                 Negative punishment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00200"/>
          </a:xfrm>
        </p:spPr>
        <p:txBody>
          <a:bodyPr>
            <a:normAutofit/>
          </a:bodyPr>
          <a:lstStyle/>
          <a:p>
            <a:r>
              <a:rPr lang="en-US" sz="4800" dirty="0" smtClean="0">
                <a:latin typeface="Times New Roman" pitchFamily="18" charset="0"/>
                <a:cs typeface="Times New Roman" pitchFamily="18" charset="0"/>
              </a:rPr>
              <a:t>Positive Punishment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lnSpc>
                <a:spcPct val="110000"/>
              </a:lnSpc>
            </a:pPr>
            <a:r>
              <a:rPr lang="en-US" sz="3600" dirty="0" smtClean="0">
                <a:latin typeface="Times New Roman" pitchFamily="18" charset="0"/>
                <a:cs typeface="Times New Roman" pitchFamily="18" charset="0"/>
              </a:rPr>
              <a:t>Positive punishment weakens a response through the application of an unpleasant stimulus.</a:t>
            </a:r>
          </a:p>
          <a:p>
            <a:pPr algn="just">
              <a:lnSpc>
                <a:spcPct val="110000"/>
              </a:lnSpc>
            </a:pPr>
            <a:r>
              <a:rPr lang="en-US" sz="3600" dirty="0" smtClean="0">
                <a:latin typeface="Times New Roman" pitchFamily="18" charset="0"/>
                <a:cs typeface="Times New Roman" pitchFamily="18" charset="0"/>
              </a:rPr>
              <a:t>positive” means adding something. </a:t>
            </a:r>
          </a:p>
          <a:p>
            <a:pPr algn="just">
              <a:lnSpc>
                <a:spcPct val="110000"/>
              </a:lnSpc>
            </a:pPr>
            <a:r>
              <a:rPr lang="en-US" sz="3600" dirty="0" smtClean="0">
                <a:latin typeface="Times New Roman" pitchFamily="18" charset="0"/>
                <a:cs typeface="Times New Roman" pitchFamily="18" charset="0"/>
              </a:rPr>
              <a:t>Example</a:t>
            </a:r>
          </a:p>
          <a:p>
            <a:pPr algn="just">
              <a:lnSpc>
                <a:spcPct val="110000"/>
              </a:lnSpc>
            </a:pPr>
            <a:r>
              <a:rPr lang="en-US" sz="3600" dirty="0" smtClean="0">
                <a:latin typeface="Times New Roman" pitchFamily="18" charset="0"/>
                <a:cs typeface="Times New Roman" pitchFamily="18" charset="0"/>
              </a:rPr>
              <a:t>spanking a child for misbehaving or spending ten years in jail for committing a crime is positive punishment.</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dirty="0" smtClean="0">
                <a:latin typeface="Times New Roman" pitchFamily="18" charset="0"/>
                <a:cs typeface="Times New Roman" pitchFamily="18" charset="0"/>
              </a:rPr>
              <a:t>Negative Punishment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930808"/>
          </a:xfrm>
        </p:spPr>
        <p:txBody>
          <a:bodyPr>
            <a:noAutofit/>
          </a:bodyPr>
          <a:lstStyle/>
          <a:p>
            <a:pPr algn="just"/>
            <a:r>
              <a:rPr lang="en-US" sz="3600" dirty="0" smtClean="0">
                <a:latin typeface="Times New Roman" pitchFamily="18" charset="0"/>
                <a:cs typeface="Times New Roman" pitchFamily="18" charset="0"/>
              </a:rPr>
              <a:t>Negative punishment weakens a response through the removal of  pleasant stimulus.</a:t>
            </a:r>
          </a:p>
          <a:p>
            <a:pPr algn="just"/>
            <a:r>
              <a:rPr lang="en-US" sz="3600" dirty="0" smtClean="0">
                <a:latin typeface="Times New Roman" pitchFamily="18" charset="0"/>
                <a:cs typeface="Times New Roman" pitchFamily="18" charset="0"/>
              </a:rPr>
              <a:t>“negative” means removing something.</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73808"/>
          </a:xfrm>
        </p:spPr>
        <p:txBody>
          <a:bodyPr>
            <a:noAutofit/>
          </a:bodyPr>
          <a:lstStyle/>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 when a teenager is told she is “grounded” and will no longer be able to use the family car because of her poor grades.</a:t>
            </a:r>
          </a:p>
          <a:p>
            <a:pPr algn="just"/>
            <a:r>
              <a:rPr lang="en-US" sz="3600" dirty="0" smtClean="0">
                <a:latin typeface="Times New Roman" pitchFamily="18" charset="0"/>
                <a:cs typeface="Times New Roman" pitchFamily="18" charset="0"/>
              </a:rPr>
              <a:t>when an employee is informed that he has been demoted with a cut in pay because of a poor job evaluation, negative punishment is being administered.</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83208"/>
          </a:xfrm>
        </p:spPr>
        <p:txBody>
          <a:bodyPr/>
          <a:lstStyle/>
          <a:p>
            <a:pPr algn="just"/>
            <a:r>
              <a:rPr lang="en-US" sz="3600" dirty="0" smtClean="0">
                <a:latin typeface="Times New Roman" pitchFamily="18" charset="0"/>
                <a:cs typeface="Times New Roman" pitchFamily="18" charset="0"/>
              </a:rPr>
              <a:t>Both positive and negative punishment result in a decrease in the likelihood that a prior behavior will be repeated</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383633"/>
          <a:ext cx="7772400" cy="5976584"/>
        </p:xfrm>
        <a:graphic>
          <a:graphicData uri="http://schemas.openxmlformats.org/drawingml/2006/table">
            <a:tbl>
              <a:tblPr firstRow="1" bandRow="1">
                <a:tableStyleId>{5C22544A-7EE6-4342-B048-85BDC9FD1C3A}</a:tableStyleId>
              </a:tblPr>
              <a:tblGrid>
                <a:gridCol w="1943100"/>
                <a:gridCol w="1943100"/>
                <a:gridCol w="1943100"/>
                <a:gridCol w="1943100"/>
              </a:tblGrid>
              <a:tr h="620902">
                <a:tc>
                  <a:txBody>
                    <a:bodyPr/>
                    <a:lstStyle/>
                    <a:p>
                      <a:r>
                        <a:rPr lang="en-US" dirty="0" smtClean="0"/>
                        <a:t>Process</a:t>
                      </a:r>
                      <a:endParaRPr lang="en-US" dirty="0"/>
                    </a:p>
                  </a:txBody>
                  <a:tcPr/>
                </a:tc>
                <a:tc>
                  <a:txBody>
                    <a:bodyPr/>
                    <a:lstStyle/>
                    <a:p>
                      <a:r>
                        <a:rPr lang="en-US" dirty="0" smtClean="0"/>
                        <a:t>Behavior</a:t>
                      </a:r>
                      <a:endParaRPr lang="en-US" dirty="0"/>
                    </a:p>
                  </a:txBody>
                  <a:tcPr/>
                </a:tc>
                <a:tc>
                  <a:txBody>
                    <a:bodyPr/>
                    <a:lstStyle/>
                    <a:p>
                      <a:r>
                        <a:rPr lang="en-US" dirty="0" smtClean="0"/>
                        <a:t>Consequences</a:t>
                      </a:r>
                      <a:endParaRPr lang="en-US" dirty="0"/>
                    </a:p>
                  </a:txBody>
                  <a:tcPr/>
                </a:tc>
                <a:tc>
                  <a:txBody>
                    <a:bodyPr/>
                    <a:lstStyle/>
                    <a:p>
                      <a:r>
                        <a:rPr lang="en-US" dirty="0" smtClean="0"/>
                        <a:t>Effect on behavior</a:t>
                      </a:r>
                      <a:endParaRPr lang="en-US" dirty="0"/>
                    </a:p>
                  </a:txBody>
                  <a:tcPr/>
                </a:tc>
              </a:tr>
              <a:tr h="1153103">
                <a:tc>
                  <a:txBody>
                    <a:bodyPr/>
                    <a:lstStyle/>
                    <a:p>
                      <a:r>
                        <a:rPr lang="en-US" dirty="0" smtClean="0"/>
                        <a:t>Positive reinforcement</a:t>
                      </a:r>
                      <a:endParaRPr lang="en-US" dirty="0"/>
                    </a:p>
                  </a:txBody>
                  <a:tcPr/>
                </a:tc>
                <a:tc>
                  <a:txBody>
                    <a:bodyPr/>
                    <a:lstStyle/>
                    <a:p>
                      <a:pPr algn="ctr"/>
                      <a:r>
                        <a:rPr lang="en-US" dirty="0" smtClean="0"/>
                        <a:t>Pressing the lever (response)</a:t>
                      </a:r>
                      <a:endParaRPr lang="en-US" dirty="0"/>
                    </a:p>
                  </a:txBody>
                  <a:tcPr/>
                </a:tc>
                <a:tc>
                  <a:txBody>
                    <a:bodyPr/>
                    <a:lstStyle/>
                    <a:p>
                      <a:pPr algn="ctr"/>
                      <a:r>
                        <a:rPr kumimoji="0" lang="en-US" sz="1800" kern="1200" baseline="0" dirty="0" smtClean="0">
                          <a:solidFill>
                            <a:schemeClr val="dk1"/>
                          </a:solidFill>
                          <a:latin typeface="+mn-lt"/>
                          <a:ea typeface="+mn-ea"/>
                          <a:cs typeface="+mn-cs"/>
                        </a:rPr>
                        <a:t>Food delivered </a:t>
                      </a:r>
                      <a:r>
                        <a:rPr kumimoji="0" lang="en-US" sz="1800" b="1" kern="1200" baseline="0" dirty="0" smtClean="0">
                          <a:solidFill>
                            <a:schemeClr val="dk1"/>
                          </a:solidFill>
                          <a:latin typeface="+mn-lt"/>
                          <a:ea typeface="+mn-ea"/>
                          <a:cs typeface="+mn-cs"/>
                        </a:rPr>
                        <a:t>(Rewarding stimulus</a:t>
                      </a:r>
                    </a:p>
                    <a:p>
                      <a:pPr algn="ctr"/>
                      <a:r>
                        <a:rPr kumimoji="0" lang="en-US" sz="1800" b="1" kern="1200" baseline="0" dirty="0" smtClean="0">
                          <a:solidFill>
                            <a:schemeClr val="dk1"/>
                          </a:solidFill>
                          <a:latin typeface="+mn-lt"/>
                          <a:ea typeface="+mn-ea"/>
                          <a:cs typeface="+mn-cs"/>
                        </a:rPr>
                        <a:t>Presented)</a:t>
                      </a:r>
                    </a:p>
                  </a:txBody>
                  <a:tcPr/>
                </a:tc>
                <a:tc>
                  <a:txBody>
                    <a:bodyPr/>
                    <a:lstStyle/>
                    <a:p>
                      <a:pPr algn="ctr"/>
                      <a:r>
                        <a:rPr kumimoji="0" lang="en-US" sz="1800" kern="1200" baseline="0" dirty="0" smtClean="0">
                          <a:solidFill>
                            <a:schemeClr val="dk1"/>
                          </a:solidFill>
                          <a:latin typeface="+mn-lt"/>
                          <a:ea typeface="+mn-ea"/>
                          <a:cs typeface="+mn-cs"/>
                        </a:rPr>
                        <a:t>Tendency to press</a:t>
                      </a:r>
                    </a:p>
                    <a:p>
                      <a:pPr algn="ctr"/>
                      <a:r>
                        <a:rPr kumimoji="0" lang="en-US" sz="1800" kern="1200" baseline="0" dirty="0" smtClean="0">
                          <a:solidFill>
                            <a:schemeClr val="dk1"/>
                          </a:solidFill>
                          <a:latin typeface="+mn-lt"/>
                          <a:ea typeface="+mn-ea"/>
                          <a:cs typeface="+mn-cs"/>
                        </a:rPr>
                        <a:t>lever increases</a:t>
                      </a:r>
                      <a:endParaRPr lang="en-US" dirty="0"/>
                    </a:p>
                  </a:txBody>
                  <a:tcPr/>
                </a:tc>
              </a:tr>
              <a:tr h="1685305">
                <a:tc>
                  <a:txBody>
                    <a:bodyPr/>
                    <a:lstStyle/>
                    <a:p>
                      <a:r>
                        <a:rPr lang="en-US" dirty="0" smtClean="0"/>
                        <a:t>Negative reinforcement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Pressing the lever (response)</a:t>
                      </a:r>
                    </a:p>
                    <a:p>
                      <a:endParaRPr lang="en-US" dirty="0"/>
                    </a:p>
                  </a:txBody>
                  <a:tcPr/>
                </a:tc>
                <a:tc>
                  <a:txBody>
                    <a:bodyPr/>
                    <a:lstStyle/>
                    <a:p>
                      <a:pPr algn="ctr"/>
                      <a:r>
                        <a:rPr kumimoji="0" lang="en-US" sz="1800" kern="1200" baseline="0" dirty="0" smtClean="0">
                          <a:solidFill>
                            <a:schemeClr val="dk1"/>
                          </a:solidFill>
                          <a:latin typeface="+mn-lt"/>
                          <a:ea typeface="+mn-ea"/>
                          <a:cs typeface="+mn-cs"/>
                        </a:rPr>
                        <a:t>Shock turned off</a:t>
                      </a:r>
                    </a:p>
                    <a:p>
                      <a:pPr algn="ctr"/>
                      <a:r>
                        <a:rPr kumimoji="0" lang="en-US" sz="1800" b="1" kern="1200" baseline="0" dirty="0" smtClean="0">
                          <a:solidFill>
                            <a:schemeClr val="dk1"/>
                          </a:solidFill>
                          <a:latin typeface="+mn-lt"/>
                          <a:ea typeface="+mn-ea"/>
                          <a:cs typeface="+mn-cs"/>
                        </a:rPr>
                        <a:t>(Aversive stimulus</a:t>
                      </a:r>
                    </a:p>
                    <a:p>
                      <a:pPr algn="ctr"/>
                      <a:r>
                        <a:rPr kumimoji="0" lang="en-US" sz="1800" b="1" kern="1200" baseline="0" dirty="0" smtClean="0">
                          <a:solidFill>
                            <a:schemeClr val="dk1"/>
                          </a:solidFill>
                          <a:latin typeface="+mn-lt"/>
                          <a:ea typeface="+mn-ea"/>
                          <a:cs typeface="+mn-cs"/>
                        </a:rPr>
                        <a:t>Removed)</a:t>
                      </a:r>
                    </a:p>
                    <a:p>
                      <a:endParaRPr lang="en-US" dirty="0"/>
                    </a:p>
                  </a:txBody>
                  <a:tcPr/>
                </a:tc>
                <a:tc>
                  <a:txBody>
                    <a:bodyPr/>
                    <a:lstStyle/>
                    <a:p>
                      <a:pPr algn="ctr"/>
                      <a:r>
                        <a:rPr kumimoji="0" lang="en-US" sz="1800" kern="1200" baseline="0" dirty="0" smtClean="0">
                          <a:solidFill>
                            <a:schemeClr val="dk1"/>
                          </a:solidFill>
                          <a:latin typeface="+mn-lt"/>
                          <a:ea typeface="+mn-ea"/>
                          <a:cs typeface="+mn-cs"/>
                        </a:rPr>
                        <a:t>Tendency to press</a:t>
                      </a:r>
                    </a:p>
                    <a:p>
                      <a:pPr algn="ctr"/>
                      <a:r>
                        <a:rPr kumimoji="0" lang="en-US" sz="1800" kern="1200" baseline="0" dirty="0" smtClean="0">
                          <a:solidFill>
                            <a:schemeClr val="dk1"/>
                          </a:solidFill>
                          <a:latin typeface="+mn-lt"/>
                          <a:ea typeface="+mn-ea"/>
                          <a:cs typeface="+mn-cs"/>
                        </a:rPr>
                        <a:t>lever increases</a:t>
                      </a:r>
                      <a:endParaRPr lang="en-US" dirty="0"/>
                    </a:p>
                  </a:txBody>
                  <a:tcPr/>
                </a:tc>
              </a:tr>
              <a:tr h="2481657">
                <a:tc>
                  <a:txBody>
                    <a:bodyPr/>
                    <a:lstStyle/>
                    <a:p>
                      <a:r>
                        <a:rPr lang="en-US" dirty="0" smtClean="0"/>
                        <a:t>punishment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Pressing the lever (response)</a:t>
                      </a:r>
                    </a:p>
                    <a:p>
                      <a:endParaRPr lang="en-US" dirty="0"/>
                    </a:p>
                  </a:txBody>
                  <a:tcPr/>
                </a:tc>
                <a:tc>
                  <a:txBody>
                    <a:bodyPr/>
                    <a:lstStyle/>
                    <a:p>
                      <a:pPr algn="ctr"/>
                      <a:r>
                        <a:rPr kumimoji="0" lang="en-US" sz="1800" kern="1200" baseline="0" dirty="0" smtClean="0">
                          <a:solidFill>
                            <a:schemeClr val="dk1"/>
                          </a:solidFill>
                          <a:latin typeface="+mn-lt"/>
                          <a:ea typeface="+mn-ea"/>
                          <a:cs typeface="+mn-cs"/>
                        </a:rPr>
                        <a:t>Shock turned on</a:t>
                      </a:r>
                      <a:r>
                        <a:rPr kumimoji="0" lang="en-US" sz="1800" b="1" kern="1200" baseline="0" dirty="0" smtClean="0">
                          <a:solidFill>
                            <a:schemeClr val="dk1"/>
                          </a:solidFill>
                          <a:latin typeface="+mn-lt"/>
                          <a:ea typeface="+mn-ea"/>
                          <a:cs typeface="+mn-cs"/>
                        </a:rPr>
                        <a:t> (Aversive stimulus presented)</a:t>
                      </a:r>
                    </a:p>
                    <a:p>
                      <a:endParaRPr lang="en-US" dirty="0"/>
                    </a:p>
                  </a:txBody>
                  <a:tcPr/>
                </a:tc>
                <a:tc>
                  <a:txBody>
                    <a:bodyPr/>
                    <a:lstStyle/>
                    <a:p>
                      <a:pPr algn="ctr"/>
                      <a:r>
                        <a:rPr kumimoji="0" lang="en-US" sz="1800" kern="1200" baseline="0" dirty="0" smtClean="0">
                          <a:solidFill>
                            <a:schemeClr val="dk1"/>
                          </a:solidFill>
                          <a:latin typeface="+mn-lt"/>
                          <a:ea typeface="+mn-ea"/>
                          <a:cs typeface="+mn-cs"/>
                        </a:rPr>
                        <a:t>Tendency to press</a:t>
                      </a:r>
                    </a:p>
                    <a:p>
                      <a:pPr algn="ctr"/>
                      <a:r>
                        <a:rPr kumimoji="0" lang="en-US" sz="1800" kern="1200" baseline="0" dirty="0" smtClean="0">
                          <a:solidFill>
                            <a:schemeClr val="dk1"/>
                          </a:solidFill>
                          <a:latin typeface="+mn-lt"/>
                          <a:ea typeface="+mn-ea"/>
                          <a:cs typeface="+mn-cs"/>
                        </a:rPr>
                        <a:t>lever decreases</a:t>
                      </a:r>
                      <a:endParaRPr lang="en-US" dirty="0"/>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1" y="1143000"/>
          <a:ext cx="7162801" cy="4648200"/>
        </p:xfrm>
        <a:graphic>
          <a:graphicData uri="http://schemas.openxmlformats.org/drawingml/2006/table">
            <a:tbl>
              <a:tblPr firstRow="1" bandRow="1">
                <a:tableStyleId>{5C22544A-7EE6-4342-B048-85BDC9FD1C3A}</a:tableStyleId>
              </a:tblPr>
              <a:tblGrid>
                <a:gridCol w="3623188"/>
                <a:gridCol w="3539613"/>
              </a:tblGrid>
              <a:tr h="1787769">
                <a:tc>
                  <a:txBody>
                    <a:bodyPr/>
                    <a:lstStyle/>
                    <a:p>
                      <a:pPr algn="just"/>
                      <a:r>
                        <a:rPr kumimoji="0" lang="en-US" sz="1800" b="1" kern="1200" baseline="0" dirty="0" smtClean="0">
                          <a:solidFill>
                            <a:schemeClr val="lt1"/>
                          </a:solidFill>
                          <a:latin typeface="+mn-lt"/>
                          <a:ea typeface="+mn-ea"/>
                          <a:cs typeface="+mn-cs"/>
                        </a:rPr>
                        <a:t>Adding pleasant stimulus to increase the behavior.</a:t>
                      </a:r>
                    </a:p>
                    <a:p>
                      <a:pPr algn="just"/>
                      <a:r>
                        <a:rPr kumimoji="0" lang="en-US" sz="1800" b="1" kern="1200" baseline="0" dirty="0" smtClean="0">
                          <a:solidFill>
                            <a:schemeClr val="bg1"/>
                          </a:solidFill>
                          <a:latin typeface="+mn-lt"/>
                          <a:ea typeface="+mn-ea"/>
                          <a:cs typeface="+mn-cs"/>
                        </a:rPr>
                        <a:t>Example:</a:t>
                      </a:r>
                      <a:r>
                        <a:rPr kumimoji="0" lang="en-US" sz="1800" b="1" kern="1200" baseline="0" dirty="0" smtClean="0">
                          <a:solidFill>
                            <a:schemeClr val="lt1"/>
                          </a:solidFill>
                          <a:latin typeface="+mn-lt"/>
                          <a:ea typeface="+mn-ea"/>
                          <a:cs typeface="+mn-cs"/>
                        </a:rPr>
                        <a:t> Giving a raise for good performance</a:t>
                      </a:r>
                    </a:p>
                    <a:p>
                      <a:pPr algn="just"/>
                      <a:r>
                        <a:rPr kumimoji="0" lang="en-US" sz="1800" b="1" kern="1200" baseline="0" dirty="0" smtClean="0">
                          <a:solidFill>
                            <a:schemeClr val="bg1"/>
                          </a:solidFill>
                          <a:latin typeface="+mn-lt"/>
                          <a:ea typeface="+mn-ea"/>
                          <a:cs typeface="+mn-cs"/>
                        </a:rPr>
                        <a:t>Result</a:t>
                      </a:r>
                      <a:r>
                        <a:rPr kumimoji="0" lang="en-US" sz="1800" b="1" kern="1200" baseline="0" dirty="0" smtClean="0">
                          <a:solidFill>
                            <a:schemeClr val="lt1"/>
                          </a:solidFill>
                          <a:latin typeface="+mn-lt"/>
                          <a:ea typeface="+mn-ea"/>
                          <a:cs typeface="+mn-cs"/>
                        </a:rPr>
                        <a:t>: </a:t>
                      </a:r>
                      <a:r>
                        <a:rPr kumimoji="0" lang="en-US" sz="1800" b="1" i="1" kern="1200" baseline="0" dirty="0" smtClean="0">
                          <a:solidFill>
                            <a:schemeClr val="lt1"/>
                          </a:solidFill>
                          <a:latin typeface="+mn-lt"/>
                          <a:ea typeface="+mn-ea"/>
                          <a:cs typeface="+mn-cs"/>
                        </a:rPr>
                        <a:t>Increase in r</a:t>
                      </a:r>
                      <a:r>
                        <a:rPr kumimoji="0" lang="en-US" sz="1800" b="1" kern="1200" baseline="0" dirty="0" smtClean="0">
                          <a:solidFill>
                            <a:schemeClr val="lt1"/>
                          </a:solidFill>
                          <a:latin typeface="+mn-lt"/>
                          <a:ea typeface="+mn-ea"/>
                          <a:cs typeface="+mn-cs"/>
                        </a:rPr>
                        <a:t>esponse of good performance</a:t>
                      </a:r>
                      <a:endParaRPr lang="en-US" dirty="0"/>
                    </a:p>
                  </a:txBody>
                  <a:tcPr/>
                </a:tc>
                <a:tc>
                  <a:txBody>
                    <a:bodyPr/>
                    <a:lstStyle/>
                    <a:p>
                      <a:pPr algn="just"/>
                      <a:r>
                        <a:rPr kumimoji="0" lang="en-US" sz="1800" b="1" kern="1200" baseline="0" dirty="0" smtClean="0">
                          <a:solidFill>
                            <a:schemeClr val="lt1"/>
                          </a:solidFill>
                          <a:latin typeface="+mn-lt"/>
                          <a:ea typeface="+mn-ea"/>
                          <a:cs typeface="+mn-cs"/>
                        </a:rPr>
                        <a:t>Adding unpleasant stimulus to decrease the behavior.</a:t>
                      </a:r>
                    </a:p>
                    <a:p>
                      <a:pPr algn="just"/>
                      <a:r>
                        <a:rPr kumimoji="0" lang="en-US" sz="1800" b="1" kern="1200" baseline="0" dirty="0" smtClean="0">
                          <a:solidFill>
                            <a:schemeClr val="bg1"/>
                          </a:solidFill>
                          <a:latin typeface="+mn-lt"/>
                          <a:ea typeface="+mn-ea"/>
                          <a:cs typeface="+mn-cs"/>
                        </a:rPr>
                        <a:t>Example:</a:t>
                      </a:r>
                      <a:r>
                        <a:rPr kumimoji="0" lang="en-US" sz="1800" b="1" kern="1200" baseline="0" dirty="0" smtClean="0">
                          <a:solidFill>
                            <a:schemeClr val="lt1"/>
                          </a:solidFill>
                          <a:latin typeface="+mn-lt"/>
                          <a:ea typeface="+mn-ea"/>
                          <a:cs typeface="+mn-cs"/>
                        </a:rPr>
                        <a:t> Yelling at a teenager when she steals a bracelet</a:t>
                      </a:r>
                    </a:p>
                    <a:p>
                      <a:pPr algn="just"/>
                      <a:r>
                        <a:rPr kumimoji="0" lang="en-US" sz="1800" b="1" kern="1200" baseline="0" dirty="0" smtClean="0">
                          <a:solidFill>
                            <a:schemeClr val="bg1"/>
                          </a:solidFill>
                          <a:latin typeface="+mn-lt"/>
                          <a:ea typeface="+mn-ea"/>
                          <a:cs typeface="+mn-cs"/>
                        </a:rPr>
                        <a:t>Result: </a:t>
                      </a:r>
                      <a:r>
                        <a:rPr kumimoji="0" lang="en-US" sz="1800" b="1" i="1" kern="1200" baseline="0" dirty="0" smtClean="0">
                          <a:solidFill>
                            <a:schemeClr val="lt1"/>
                          </a:solidFill>
                          <a:latin typeface="+mn-lt"/>
                          <a:ea typeface="+mn-ea"/>
                          <a:cs typeface="+mn-cs"/>
                        </a:rPr>
                        <a:t>Decrease in </a:t>
                      </a:r>
                      <a:r>
                        <a:rPr kumimoji="0" lang="en-US" sz="1800" b="1" kern="1200" baseline="0" dirty="0" smtClean="0">
                          <a:solidFill>
                            <a:schemeClr val="lt1"/>
                          </a:solidFill>
                          <a:latin typeface="+mn-lt"/>
                          <a:ea typeface="+mn-ea"/>
                          <a:cs typeface="+mn-cs"/>
                        </a:rPr>
                        <a:t>frequency of response of stealing</a:t>
                      </a:r>
                      <a:endParaRPr lang="en-US" dirty="0"/>
                    </a:p>
                  </a:txBody>
                  <a:tcPr/>
                </a:tc>
              </a:tr>
              <a:tr h="2860431">
                <a:tc>
                  <a:txBody>
                    <a:bodyPr/>
                    <a:lstStyle/>
                    <a:p>
                      <a:pPr algn="just"/>
                      <a:r>
                        <a:rPr kumimoji="0" lang="en-US" sz="1800" kern="1200" baseline="0" dirty="0" smtClean="0">
                          <a:solidFill>
                            <a:schemeClr val="dk1"/>
                          </a:solidFill>
                          <a:latin typeface="+mn-lt"/>
                          <a:ea typeface="+mn-ea"/>
                          <a:cs typeface="+mn-cs"/>
                        </a:rPr>
                        <a:t>Removing unpleasant stimulus to increase the behavior.</a:t>
                      </a:r>
                    </a:p>
                    <a:p>
                      <a:pPr algn="just"/>
                      <a:r>
                        <a:rPr kumimoji="0" lang="en-US" sz="1800" b="1" kern="1200" baseline="0" dirty="0" smtClean="0">
                          <a:solidFill>
                            <a:schemeClr val="dk1"/>
                          </a:solidFill>
                          <a:latin typeface="+mn-lt"/>
                          <a:ea typeface="+mn-ea"/>
                          <a:cs typeface="+mn-cs"/>
                        </a:rPr>
                        <a:t>Example: </a:t>
                      </a:r>
                      <a:r>
                        <a:rPr kumimoji="0" lang="en-US" sz="1800" kern="1200" baseline="0" dirty="0" smtClean="0">
                          <a:solidFill>
                            <a:schemeClr val="dk1"/>
                          </a:solidFill>
                          <a:latin typeface="+mn-lt"/>
                          <a:ea typeface="+mn-ea"/>
                          <a:cs typeface="+mn-cs"/>
                        </a:rPr>
                        <a:t>Applying ointment to</a:t>
                      </a:r>
                    </a:p>
                    <a:p>
                      <a:pPr algn="just"/>
                      <a:r>
                        <a:rPr kumimoji="0" lang="en-US" sz="1800" kern="1200" baseline="0" dirty="0" smtClean="0">
                          <a:solidFill>
                            <a:schemeClr val="dk1"/>
                          </a:solidFill>
                          <a:latin typeface="+mn-lt"/>
                          <a:ea typeface="+mn-ea"/>
                          <a:cs typeface="+mn-cs"/>
                        </a:rPr>
                        <a:t>relieve an itchy rash leads to a</a:t>
                      </a:r>
                    </a:p>
                    <a:p>
                      <a:pPr algn="just"/>
                      <a:r>
                        <a:rPr kumimoji="0" lang="en-US" sz="1800" kern="1200" baseline="0" dirty="0" smtClean="0">
                          <a:solidFill>
                            <a:schemeClr val="dk1"/>
                          </a:solidFill>
                          <a:latin typeface="+mn-lt"/>
                          <a:ea typeface="+mn-ea"/>
                          <a:cs typeface="+mn-cs"/>
                        </a:rPr>
                        <a:t>higher future likelihood of applying the ointment</a:t>
                      </a:r>
                    </a:p>
                    <a:p>
                      <a:pPr algn="just"/>
                      <a:r>
                        <a:rPr kumimoji="0" lang="en-US" sz="1800" b="1" kern="1200" baseline="0" dirty="0" smtClean="0">
                          <a:solidFill>
                            <a:schemeClr val="dk1"/>
                          </a:solidFill>
                          <a:latin typeface="+mn-lt"/>
                          <a:ea typeface="+mn-ea"/>
                          <a:cs typeface="+mn-cs"/>
                        </a:rPr>
                        <a:t>Result: </a:t>
                      </a:r>
                      <a:r>
                        <a:rPr kumimoji="0" lang="en-US" sz="1800" i="1" kern="1200" baseline="0" dirty="0" smtClean="0">
                          <a:solidFill>
                            <a:schemeClr val="dk1"/>
                          </a:solidFill>
                          <a:latin typeface="+mn-lt"/>
                          <a:ea typeface="+mn-ea"/>
                          <a:cs typeface="+mn-cs"/>
                        </a:rPr>
                        <a:t>Increase in response of</a:t>
                      </a:r>
                    </a:p>
                    <a:p>
                      <a:pPr algn="just"/>
                      <a:r>
                        <a:rPr kumimoji="0" lang="en-US" sz="1800" kern="1200" baseline="0" dirty="0" smtClean="0">
                          <a:solidFill>
                            <a:schemeClr val="dk1"/>
                          </a:solidFill>
                          <a:latin typeface="+mn-lt"/>
                          <a:ea typeface="+mn-ea"/>
                          <a:cs typeface="+mn-cs"/>
                        </a:rPr>
                        <a:t>using ointment</a:t>
                      </a:r>
                      <a:endParaRPr lang="en-US" dirty="0"/>
                    </a:p>
                  </a:txBody>
                  <a:tcPr/>
                </a:tc>
                <a:tc>
                  <a:txBody>
                    <a:bodyPr/>
                    <a:lstStyle/>
                    <a:p>
                      <a:pPr algn="just"/>
                      <a:r>
                        <a:rPr kumimoji="0" lang="en-US" sz="1800" kern="1200" baseline="0" dirty="0" smtClean="0">
                          <a:solidFill>
                            <a:schemeClr val="dk1"/>
                          </a:solidFill>
                          <a:latin typeface="+mn-lt"/>
                          <a:ea typeface="+mn-ea"/>
                          <a:cs typeface="+mn-cs"/>
                        </a:rPr>
                        <a:t>Removing pleasant stimulus to decrease the behavior.</a:t>
                      </a:r>
                    </a:p>
                    <a:p>
                      <a:pPr algn="just"/>
                      <a:r>
                        <a:rPr kumimoji="0" lang="en-US" sz="1800" b="1" kern="1200" baseline="0" dirty="0" err="1" smtClean="0">
                          <a:solidFill>
                            <a:schemeClr val="bg1"/>
                          </a:solidFill>
                          <a:latin typeface="+mn-lt"/>
                          <a:ea typeface="+mn-ea"/>
                          <a:cs typeface="+mn-cs"/>
                        </a:rPr>
                        <a:t>Example:</a:t>
                      </a:r>
                      <a:r>
                        <a:rPr kumimoji="0" lang="en-US" sz="1800" kern="1200" baseline="0" dirty="0" err="1" smtClean="0">
                          <a:solidFill>
                            <a:schemeClr val="dk1"/>
                          </a:solidFill>
                          <a:latin typeface="+mn-lt"/>
                          <a:ea typeface="+mn-ea"/>
                          <a:cs typeface="+mn-cs"/>
                        </a:rPr>
                        <a:t>Restricting</a:t>
                      </a:r>
                      <a:r>
                        <a:rPr kumimoji="0" lang="en-US" sz="1800" kern="1200" baseline="0" dirty="0" smtClean="0">
                          <a:solidFill>
                            <a:schemeClr val="dk1"/>
                          </a:solidFill>
                          <a:latin typeface="+mn-lt"/>
                          <a:ea typeface="+mn-ea"/>
                          <a:cs typeface="+mn-cs"/>
                        </a:rPr>
                        <a:t> teenager’s access to car due to breaking curfew</a:t>
                      </a:r>
                    </a:p>
                    <a:p>
                      <a:pPr algn="just"/>
                      <a:r>
                        <a:rPr kumimoji="0" lang="en-US" sz="1800" b="1" kern="1200" baseline="0" dirty="0" smtClean="0">
                          <a:solidFill>
                            <a:schemeClr val="dk1"/>
                          </a:solidFill>
                          <a:latin typeface="+mn-lt"/>
                          <a:ea typeface="+mn-ea"/>
                          <a:cs typeface="+mn-cs"/>
                        </a:rPr>
                        <a:t>Result: </a:t>
                      </a:r>
                      <a:r>
                        <a:rPr kumimoji="0" lang="en-US" sz="1800" i="1" kern="1200" baseline="0" dirty="0" smtClean="0">
                          <a:solidFill>
                            <a:schemeClr val="dk1"/>
                          </a:solidFill>
                          <a:latin typeface="+mn-lt"/>
                          <a:ea typeface="+mn-ea"/>
                          <a:cs typeface="+mn-cs"/>
                        </a:rPr>
                        <a:t>Decrease in response of </a:t>
                      </a:r>
                      <a:r>
                        <a:rPr kumimoji="0" lang="en-US" sz="1800" kern="1200" baseline="0" dirty="0" smtClean="0">
                          <a:solidFill>
                            <a:schemeClr val="dk1"/>
                          </a:solidFill>
                          <a:latin typeface="+mn-lt"/>
                          <a:ea typeface="+mn-ea"/>
                          <a:cs typeface="+mn-cs"/>
                        </a:rPr>
                        <a:t>breaking curfew</a:t>
                      </a:r>
                      <a:endParaRPr lang="en-US" dirty="0"/>
                    </a:p>
                  </a:txBody>
                  <a:tcPr/>
                </a:tc>
              </a:tr>
            </a:tbl>
          </a:graphicData>
        </a:graphic>
      </p:graphicFrame>
      <p:sp>
        <p:nvSpPr>
          <p:cNvPr id="5" name="TextBox 4"/>
          <p:cNvSpPr txBox="1"/>
          <p:nvPr/>
        </p:nvSpPr>
        <p:spPr>
          <a:xfrm>
            <a:off x="2133600" y="304800"/>
            <a:ext cx="1981200" cy="369332"/>
          </a:xfrm>
          <a:prstGeom prst="rect">
            <a:avLst/>
          </a:prstGeom>
          <a:noFill/>
        </p:spPr>
        <p:txBody>
          <a:bodyPr wrap="square" rtlCol="0">
            <a:spAutoFit/>
          </a:bodyPr>
          <a:lstStyle/>
          <a:p>
            <a:r>
              <a:rPr lang="en-US" dirty="0" smtClean="0"/>
              <a:t>Reinforcement </a:t>
            </a:r>
            <a:endParaRPr lang="en-US" dirty="0"/>
          </a:p>
        </p:txBody>
      </p:sp>
      <p:sp>
        <p:nvSpPr>
          <p:cNvPr id="6" name="TextBox 5"/>
          <p:cNvSpPr txBox="1"/>
          <p:nvPr/>
        </p:nvSpPr>
        <p:spPr>
          <a:xfrm>
            <a:off x="5715000" y="304800"/>
            <a:ext cx="1676400" cy="369332"/>
          </a:xfrm>
          <a:prstGeom prst="rect">
            <a:avLst/>
          </a:prstGeom>
          <a:noFill/>
        </p:spPr>
        <p:txBody>
          <a:bodyPr wrap="square" rtlCol="0">
            <a:spAutoFit/>
          </a:bodyPr>
          <a:lstStyle/>
          <a:p>
            <a:r>
              <a:rPr lang="en-US" dirty="0" smtClean="0"/>
              <a:t>Punishment </a:t>
            </a:r>
            <a:endParaRPr lang="en-US" dirty="0"/>
          </a:p>
        </p:txBody>
      </p:sp>
      <p:sp>
        <p:nvSpPr>
          <p:cNvPr id="7" name="TextBox 6"/>
          <p:cNvSpPr txBox="1"/>
          <p:nvPr/>
        </p:nvSpPr>
        <p:spPr>
          <a:xfrm>
            <a:off x="0" y="2209800"/>
            <a:ext cx="1524000" cy="646331"/>
          </a:xfrm>
          <a:prstGeom prst="rect">
            <a:avLst/>
          </a:prstGeom>
          <a:noFill/>
        </p:spPr>
        <p:txBody>
          <a:bodyPr wrap="square" rtlCol="0">
            <a:spAutoFit/>
          </a:bodyPr>
          <a:lstStyle/>
          <a:p>
            <a:r>
              <a:rPr lang="en-US" dirty="0" smtClean="0"/>
              <a:t>Positive (adding)</a:t>
            </a:r>
            <a:endParaRPr lang="en-US" dirty="0"/>
          </a:p>
        </p:txBody>
      </p:sp>
      <p:sp>
        <p:nvSpPr>
          <p:cNvPr id="8" name="TextBox 7"/>
          <p:cNvSpPr txBox="1"/>
          <p:nvPr/>
        </p:nvSpPr>
        <p:spPr>
          <a:xfrm>
            <a:off x="0" y="4572000"/>
            <a:ext cx="1828800" cy="646331"/>
          </a:xfrm>
          <a:prstGeom prst="rect">
            <a:avLst/>
          </a:prstGeom>
          <a:noFill/>
        </p:spPr>
        <p:txBody>
          <a:bodyPr wrap="square" rtlCol="0">
            <a:spAutoFit/>
          </a:bodyPr>
          <a:lstStyle/>
          <a:p>
            <a:r>
              <a:rPr lang="en-US" dirty="0" smtClean="0"/>
              <a:t>Negative (removing)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Classical conditioning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Is a type of learning in which a neutral stimulus (such as the experimenter’s footsteps) comes to elicit a response after being paired with a stimulus (such as food) that naturally brings about that response.</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800" dirty="0" smtClean="0">
                <a:latin typeface="Times New Roman" pitchFamily="18" charset="0"/>
                <a:cs typeface="Times New Roman" pitchFamily="18" charset="0"/>
              </a:rPr>
              <a:t>Schedules of Reinforcement</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59408"/>
          </a:xfrm>
        </p:spPr>
        <p:txBody>
          <a:bodyPr>
            <a:normAutofit/>
          </a:bodyPr>
          <a:lstStyle/>
          <a:p>
            <a:pPr algn="just"/>
            <a:r>
              <a:rPr lang="en-US" sz="3600" dirty="0" smtClean="0">
                <a:latin typeface="Times New Roman" pitchFamily="18" charset="0"/>
                <a:cs typeface="Times New Roman" pitchFamily="18" charset="0"/>
              </a:rPr>
              <a:t>A schedule of reinforcement determines which occurrences of a specific response result in the presentation of a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Different patterns of frequency and timing of reinforcement following desired behavior.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45208"/>
          </a:xfrm>
        </p:spPr>
        <p:txBody>
          <a:bodyPr/>
          <a:lstStyle/>
          <a:p>
            <a:pPr>
              <a:buNone/>
            </a:pPr>
            <a:r>
              <a:rPr lang="en-US" dirty="0" smtClean="0"/>
              <a:t>	</a:t>
            </a:r>
            <a:r>
              <a:rPr lang="en-US" sz="3600" dirty="0" smtClean="0">
                <a:solidFill>
                  <a:schemeClr val="accent2">
                    <a:lumMod val="60000"/>
                    <a:lumOff val="40000"/>
                  </a:schemeClr>
                </a:solidFill>
                <a:latin typeface="Times New Roman" pitchFamily="18" charset="0"/>
                <a:cs typeface="Times New Roman" pitchFamily="18" charset="0"/>
              </a:rPr>
              <a:t>1.Continuous Reinforcement                    2.Partial Reinforcement                     </a:t>
            </a:r>
            <a:r>
              <a:rPr lang="en-US" sz="3600" dirty="0" smtClean="0">
                <a:latin typeface="Times New Roman" pitchFamily="18" charset="0"/>
                <a:cs typeface="Times New Roman" pitchFamily="18" charset="0"/>
              </a:rPr>
              <a:t>a)Ratio schedule                                                    	</a:t>
            </a:r>
            <a:r>
              <a:rPr lang="en-US" sz="3600" dirty="0" err="1" smtClean="0">
                <a:latin typeface="Times New Roman" pitchFamily="18" charset="0"/>
                <a:cs typeface="Times New Roman" pitchFamily="18" charset="0"/>
              </a:rPr>
              <a:t>i</a:t>
            </a:r>
            <a:r>
              <a:rPr lang="en-US" sz="3600" dirty="0" smtClean="0">
                <a:latin typeface="Times New Roman" pitchFamily="18" charset="0"/>
                <a:cs typeface="Times New Roman" pitchFamily="18" charset="0"/>
              </a:rPr>
              <a:t>) fixed ratio                                     	ii)variable ratio                               b)Interval schedule                                     	</a:t>
            </a:r>
            <a:r>
              <a:rPr lang="en-US" sz="3600" dirty="0" err="1" smtClean="0">
                <a:latin typeface="Times New Roman" pitchFamily="18" charset="0"/>
                <a:cs typeface="Times New Roman" pitchFamily="18" charset="0"/>
              </a:rPr>
              <a:t>i</a:t>
            </a:r>
            <a:r>
              <a:rPr lang="en-US" sz="3600" dirty="0" smtClean="0">
                <a:latin typeface="Times New Roman" pitchFamily="18" charset="0"/>
                <a:cs typeface="Times New Roman" pitchFamily="18" charset="0"/>
              </a:rPr>
              <a:t>) fixed interval                                     	ii)variable interval </a:t>
            </a:r>
            <a:endParaRPr lang="en-US" sz="36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1600200"/>
          </a:xfrm>
        </p:spPr>
        <p:txBody>
          <a:bodyPr>
            <a:normAutofit fontScale="90000"/>
          </a:bodyPr>
          <a:lstStyle/>
          <a:p>
            <a:r>
              <a:rPr lang="en-US" sz="5300" dirty="0" smtClean="0">
                <a:latin typeface="Times New Roman" pitchFamily="18" charset="0"/>
                <a:cs typeface="Times New Roman" pitchFamily="18" charset="0"/>
              </a:rPr>
              <a:t>Continuous Reinforcement Schedule</a:t>
            </a:r>
            <a:endParaRPr lang="en-US" dirty="0"/>
          </a:p>
        </p:txBody>
      </p:sp>
      <p:sp>
        <p:nvSpPr>
          <p:cNvPr id="3" name="Content Placeholder 2"/>
          <p:cNvSpPr>
            <a:spLocks noGrp="1"/>
          </p:cNvSpPr>
          <p:nvPr>
            <p:ph idx="1"/>
          </p:nvPr>
        </p:nvSpPr>
        <p:spPr>
          <a:xfrm>
            <a:off x="457200" y="2057401"/>
            <a:ext cx="8229600" cy="4419600"/>
          </a:xfrm>
        </p:spPr>
        <p:txBody>
          <a:bodyPr>
            <a:normAutofit/>
          </a:bodyPr>
          <a:lstStyle/>
          <a:p>
            <a:pPr algn="just"/>
            <a:r>
              <a:rPr lang="en-US" sz="3600" dirty="0" smtClean="0">
                <a:latin typeface="Times New Roman" pitchFamily="18" charset="0"/>
                <a:cs typeface="Times New Roman" pitchFamily="18" charset="0"/>
              </a:rPr>
              <a:t>Reinforcing of a behavior every time it occurs.</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Continuous reinforcement occurs when every instance of a designated response is reinforced.</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56926"/>
          </a:xfrm>
        </p:spPr>
        <p:txBody>
          <a:bodyPr>
            <a:normAutofit fontScale="90000"/>
          </a:bodyPr>
          <a:lstStyle/>
          <a:p>
            <a:r>
              <a:rPr lang="en-US" sz="5300" dirty="0" smtClean="0">
                <a:latin typeface="Times New Roman" pitchFamily="18" charset="0"/>
                <a:cs typeface="Times New Roman" pitchFamily="18" charset="0"/>
              </a:rPr>
              <a:t>Partial/Intermittent Reinforcement Schedule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Reinforcing of a behavior some but not all of the time.</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Intermittent, or partial, reinforcement occurs when a designated response is reinforced only some of the time</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85800"/>
            <a:ext cx="8229600" cy="3810000"/>
          </a:xfrm>
        </p:spPr>
        <p:txBody>
          <a:bodyPr>
            <a:normAutofit/>
          </a:bodyPr>
          <a:lstStyle/>
          <a:p>
            <a:pPr algn="ctr"/>
            <a:r>
              <a:rPr lang="en-US" sz="4800" dirty="0" smtClean="0">
                <a:latin typeface="Times New Roman" pitchFamily="18" charset="0"/>
                <a:cs typeface="Times New Roman" pitchFamily="18" charset="0"/>
              </a:rPr>
              <a:t>Types of Partial Reinforcement Schedule</a:t>
            </a:r>
            <a:r>
              <a:rPr lang="en-US" dirty="0" smtClean="0"/>
              <a:t/>
            </a:r>
            <a:br>
              <a:rPr lang="en-US" dirty="0" smtClean="0"/>
            </a:b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latin typeface="Times New Roman" pitchFamily="18" charset="0"/>
                <a:cs typeface="Times New Roman" pitchFamily="18" charset="0"/>
              </a:rPr>
              <a:t>Ratio schedules (Based on no. of responses)</a:t>
            </a: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0" y="1524000"/>
            <a:ext cx="9144000" cy="5334000"/>
          </a:xfrm>
        </p:spPr>
        <p:txBody>
          <a:bodyPr>
            <a:normAutofit fontScale="92500"/>
          </a:bodyPr>
          <a:lstStyle/>
          <a:p>
            <a:pPr algn="just"/>
            <a:r>
              <a:rPr lang="en-US" sz="3600" dirty="0" smtClean="0">
                <a:latin typeface="Times New Roman" pitchFamily="18" charset="0"/>
                <a:cs typeface="Times New Roman" pitchFamily="18" charset="0"/>
              </a:rPr>
              <a:t>It requires the organism to make the designated response a certain number of times to gain each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i.fixed</a:t>
            </a:r>
            <a:r>
              <a:rPr lang="en-US" sz="3600" dirty="0" smtClean="0">
                <a:latin typeface="Times New Roman" pitchFamily="18" charset="0"/>
                <a:cs typeface="Times New Roman" pitchFamily="18" charset="0"/>
              </a:rPr>
              <a:t>-ratio (FR) schedule</a:t>
            </a:r>
          </a:p>
          <a:p>
            <a:pPr algn="just"/>
            <a:r>
              <a:rPr lang="en-US" sz="3600" dirty="0" smtClean="0">
                <a:latin typeface="Times New Roman" pitchFamily="18" charset="0"/>
                <a:cs typeface="Times New Roman" pitchFamily="18" charset="0"/>
              </a:rPr>
              <a:t>The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given after a fixed number of non reinforced responses.</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A schedule by which reinforcement is given only after a specific number of responses are made.</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92808"/>
          </a:xfrm>
        </p:spPr>
        <p:txBody>
          <a:bodyPr/>
          <a:lstStyle/>
          <a:p>
            <a:pPr algn="just"/>
            <a:r>
              <a:rPr lang="en-US" sz="3600" dirty="0" smtClean="0">
                <a:latin typeface="Times New Roman" pitchFamily="18" charset="0"/>
                <a:cs typeface="Times New Roman" pitchFamily="18" charset="0"/>
              </a:rPr>
              <a:t>Examples: </a:t>
            </a:r>
          </a:p>
          <a:p>
            <a:pPr algn="just"/>
            <a:r>
              <a:rPr lang="en-US" sz="3600" dirty="0" smtClean="0">
                <a:latin typeface="Times New Roman" pitchFamily="18" charset="0"/>
                <a:cs typeface="Times New Roman" pitchFamily="18" charset="0"/>
              </a:rPr>
              <a:t> A rat is reinforced for every tenth lever press.</a:t>
            </a:r>
          </a:p>
          <a:p>
            <a:pPr algn="just"/>
            <a:r>
              <a:rPr lang="en-US" sz="3600" dirty="0" smtClean="0">
                <a:latin typeface="Times New Roman" pitchFamily="18" charset="0"/>
                <a:cs typeface="Times New Roman" pitchFamily="18" charset="0"/>
              </a:rPr>
              <a:t> A salesperson receives a bonus for every fourth set of encyclopedias sold.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5867400"/>
          </a:xfrm>
        </p:spPr>
        <p:txBody>
          <a:bodyPr>
            <a:normAutofit/>
          </a:bodyPr>
          <a:lstStyle/>
          <a:p>
            <a:pPr algn="just">
              <a:lnSpc>
                <a:spcPct val="110000"/>
              </a:lnSpc>
              <a:buNone/>
            </a:pPr>
            <a:r>
              <a:rPr lang="en-US" sz="3600" dirty="0" smtClean="0">
                <a:latin typeface="Times New Roman" pitchFamily="18" charset="0"/>
                <a:cs typeface="Times New Roman" pitchFamily="18" charset="0"/>
              </a:rPr>
              <a:t>ii.</a:t>
            </a:r>
            <a:r>
              <a:rPr lang="en-US" sz="3600" dirty="0" smtClean="0"/>
              <a:t> </a:t>
            </a:r>
            <a:r>
              <a:rPr lang="en-US" sz="3600" dirty="0" smtClean="0">
                <a:latin typeface="Times New Roman" pitchFamily="18" charset="0"/>
                <a:cs typeface="Times New Roman" pitchFamily="18" charset="0"/>
              </a:rPr>
              <a:t>Variable-Ratio (VR) Schedule</a:t>
            </a:r>
          </a:p>
          <a:p>
            <a:pPr algn="just">
              <a:lnSpc>
                <a:spcPct val="110000"/>
              </a:lnSpc>
            </a:pPr>
            <a:r>
              <a:rPr lang="en-US" sz="3600" dirty="0" smtClean="0">
                <a:latin typeface="Times New Roman" pitchFamily="18" charset="0"/>
                <a:cs typeface="Times New Roman" pitchFamily="18" charset="0"/>
              </a:rPr>
              <a:t>The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given after a variable number of non reinforced responses. </a:t>
            </a:r>
          </a:p>
          <a:p>
            <a:pPr algn="just">
              <a:lnSpc>
                <a:spcPct val="110000"/>
              </a:lnSpc>
              <a:buNone/>
            </a:pPr>
            <a:r>
              <a:rPr lang="en-US" sz="3600" dirty="0" smtClean="0">
                <a:latin typeface="Times New Roman" pitchFamily="18" charset="0"/>
                <a:cs typeface="Times New Roman" pitchFamily="18" charset="0"/>
              </a:rPr>
              <a:t>				OR</a:t>
            </a:r>
          </a:p>
          <a:p>
            <a:pPr algn="just">
              <a:lnSpc>
                <a:spcPct val="110000"/>
              </a:lnSpc>
            </a:pPr>
            <a:r>
              <a:rPr lang="en-US" sz="3600" dirty="0" smtClean="0">
                <a:latin typeface="Times New Roman" pitchFamily="18" charset="0"/>
                <a:cs typeface="Times New Roman" pitchFamily="18" charset="0"/>
              </a:rPr>
              <a:t>A schedule by which reinforcement occurs after a varying number of responses rather than after a fixed number.</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876800"/>
          </a:xfrm>
        </p:spPr>
        <p:txBody>
          <a:bodyPr/>
          <a:lstStyle/>
          <a:p>
            <a:pPr algn="just"/>
            <a:r>
              <a:rPr lang="en-US" sz="3600" dirty="0" smtClean="0">
                <a:latin typeface="Times New Roman" pitchFamily="18" charset="0"/>
                <a:cs typeface="Times New Roman" pitchFamily="18" charset="0"/>
              </a:rPr>
              <a:t>Examples:  A rat is reinforced for every tenth lever press on the average. The exact number of responses required for reinforcement varies from one time to the next.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143000"/>
          </a:xfrm>
        </p:spPr>
        <p:txBody>
          <a:bodyPr>
            <a:normAutofit fontScale="90000"/>
          </a:bodyPr>
          <a:lstStyle/>
          <a:p>
            <a:r>
              <a:rPr lang="en-US" sz="5300" dirty="0" smtClean="0">
                <a:latin typeface="Times New Roman" pitchFamily="18" charset="0"/>
                <a:cs typeface="Times New Roman" pitchFamily="18" charset="0"/>
              </a:rPr>
              <a:t>Interval Schedules (Based on  the amount of time)</a:t>
            </a:r>
            <a:r>
              <a:rPr lang="en-US" dirty="0" smtClean="0"/>
              <a:t/>
            </a:r>
            <a:br>
              <a:rPr lang="en-US" dirty="0" smtClean="0"/>
            </a:br>
            <a:endParaRPr lang="en-US" dirty="0"/>
          </a:p>
        </p:txBody>
      </p:sp>
      <p:sp>
        <p:nvSpPr>
          <p:cNvPr id="3" name="Content Placeholder 2"/>
          <p:cNvSpPr>
            <a:spLocks noGrp="1"/>
          </p:cNvSpPr>
          <p:nvPr>
            <p:ph idx="1"/>
          </p:nvPr>
        </p:nvSpPr>
        <p:spPr>
          <a:xfrm>
            <a:off x="0" y="1524000"/>
            <a:ext cx="9144000" cy="5334000"/>
          </a:xfrm>
        </p:spPr>
        <p:txBody>
          <a:bodyPr>
            <a:normAutofit fontScale="62500" lnSpcReduction="20000"/>
          </a:bodyPr>
          <a:lstStyle/>
          <a:p>
            <a:pPr algn="just">
              <a:lnSpc>
                <a:spcPct val="120000"/>
              </a:lnSpc>
            </a:pPr>
            <a:r>
              <a:rPr lang="en-US" sz="5100" dirty="0" smtClean="0">
                <a:latin typeface="Times New Roman" pitchFamily="18" charset="0"/>
                <a:cs typeface="Times New Roman" pitchFamily="18" charset="0"/>
              </a:rPr>
              <a:t>It requires a time period to pass between the presentation of  </a:t>
            </a:r>
            <a:r>
              <a:rPr lang="en-US" sz="5100" dirty="0" err="1" smtClean="0">
                <a:latin typeface="Times New Roman" pitchFamily="18" charset="0"/>
                <a:cs typeface="Times New Roman" pitchFamily="18" charset="0"/>
              </a:rPr>
              <a:t>reinforcers</a:t>
            </a:r>
            <a:r>
              <a:rPr lang="en-US" sz="5100" dirty="0" smtClean="0">
                <a:latin typeface="Times New Roman" pitchFamily="18" charset="0"/>
                <a:cs typeface="Times New Roman" pitchFamily="18" charset="0"/>
              </a:rPr>
              <a:t>.</a:t>
            </a:r>
          </a:p>
          <a:p>
            <a:pPr algn="just">
              <a:lnSpc>
                <a:spcPct val="120000"/>
              </a:lnSpc>
              <a:buNone/>
            </a:pPr>
            <a:r>
              <a:rPr lang="en-US" sz="5100" dirty="0" smtClean="0">
                <a:latin typeface="Times New Roman" pitchFamily="18" charset="0"/>
                <a:cs typeface="Times New Roman" pitchFamily="18" charset="0"/>
              </a:rPr>
              <a:t>	</a:t>
            </a:r>
            <a:r>
              <a:rPr lang="en-US" sz="5100" dirty="0" err="1" smtClean="0">
                <a:latin typeface="Times New Roman" pitchFamily="18" charset="0"/>
                <a:cs typeface="Times New Roman" pitchFamily="18" charset="0"/>
              </a:rPr>
              <a:t>i</a:t>
            </a:r>
            <a:r>
              <a:rPr lang="en-US" sz="5100" dirty="0" smtClean="0">
                <a:latin typeface="Times New Roman" pitchFamily="18" charset="0"/>
                <a:cs typeface="Times New Roman" pitchFamily="18" charset="0"/>
              </a:rPr>
              <a:t>. Fixed Interval schedules </a:t>
            </a:r>
          </a:p>
          <a:p>
            <a:pPr algn="just">
              <a:lnSpc>
                <a:spcPct val="120000"/>
              </a:lnSpc>
            </a:pPr>
            <a:r>
              <a:rPr lang="en-US" sz="5100" dirty="0" smtClean="0">
                <a:latin typeface="Times New Roman" pitchFamily="18" charset="0"/>
                <a:cs typeface="Times New Roman" pitchFamily="18" charset="0"/>
              </a:rPr>
              <a:t>With a fixed interval (FI) schedule, the </a:t>
            </a:r>
            <a:r>
              <a:rPr lang="en-US" sz="5100" dirty="0" err="1" smtClean="0">
                <a:latin typeface="Times New Roman" pitchFamily="18" charset="0"/>
                <a:cs typeface="Times New Roman" pitchFamily="18" charset="0"/>
              </a:rPr>
              <a:t>reinforcer</a:t>
            </a:r>
            <a:r>
              <a:rPr lang="en-US" sz="5100" dirty="0" smtClean="0">
                <a:latin typeface="Times New Roman" pitchFamily="18" charset="0"/>
                <a:cs typeface="Times New Roman" pitchFamily="18" charset="0"/>
              </a:rPr>
              <a:t> is given for the first response that occurs after a fixed time interval has elapsed.</a:t>
            </a:r>
          </a:p>
          <a:p>
            <a:pPr algn="just">
              <a:lnSpc>
                <a:spcPct val="120000"/>
              </a:lnSpc>
              <a:buNone/>
            </a:pPr>
            <a:r>
              <a:rPr lang="en-US" sz="5100" dirty="0" smtClean="0">
                <a:latin typeface="Times New Roman" pitchFamily="18" charset="0"/>
                <a:cs typeface="Times New Roman" pitchFamily="18" charset="0"/>
              </a:rPr>
              <a:t>					OR</a:t>
            </a:r>
          </a:p>
          <a:p>
            <a:pPr algn="just">
              <a:lnSpc>
                <a:spcPct val="120000"/>
              </a:lnSpc>
            </a:pPr>
            <a:r>
              <a:rPr lang="en-US" sz="5100" dirty="0" smtClean="0">
                <a:latin typeface="Times New Roman" pitchFamily="18" charset="0"/>
                <a:cs typeface="Times New Roman" pitchFamily="18" charset="0"/>
              </a:rPr>
              <a:t>A schedule that provides reinforcement for a response only if a fixed time period has elapsed.</a:t>
            </a:r>
          </a:p>
          <a:p>
            <a:endParaRPr lang="en-US" dirty="0" smtClean="0"/>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800" dirty="0" smtClean="0">
                <a:latin typeface="Times New Roman" pitchFamily="18" charset="0"/>
                <a:cs typeface="Times New Roman" pitchFamily="18" charset="0"/>
              </a:rPr>
              <a:t>Experiment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235608"/>
          </a:xfrm>
        </p:spPr>
        <p:txBody>
          <a:bodyPr>
            <a:noAutofit/>
          </a:bodyPr>
          <a:lstStyle/>
          <a:p>
            <a:pPr algn="just"/>
            <a:r>
              <a:rPr lang="en-US" sz="3600" dirty="0" smtClean="0">
                <a:latin typeface="Times New Roman" pitchFamily="18" charset="0"/>
                <a:cs typeface="Times New Roman" pitchFamily="18" charset="0"/>
              </a:rPr>
              <a:t>To demonstrate classical conditioning, Pavlov rang a bell and, just a few seconds later, presented the dog with meat. This pairing occurred repeatedly. At first the dog would salivate only when the meat was presented, but soon it began to salivate at the sound of the bell. In fact, even when Pavlov stopped presenting the meat, the dog still salivated after hearing the sound. The dog had been classically conditioned to salivate to the bell.</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9600"/>
            <a:ext cx="7772400" cy="5745960"/>
          </a:xfrm>
        </p:spPr>
        <p:txBody>
          <a:bodyPr/>
          <a:lstStyle/>
          <a:p>
            <a:pPr algn="just"/>
            <a:r>
              <a:rPr lang="en-US" b="1" dirty="0" smtClean="0"/>
              <a:t> </a:t>
            </a:r>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 A rat is reinforced for the first lever press after a 2-minute interval has elapsed and then must wait 2 minutes before being able to earn the next reinforcement.</a:t>
            </a:r>
          </a:p>
          <a:p>
            <a:pPr algn="just"/>
            <a:r>
              <a:rPr lang="en-US" sz="3600" dirty="0" smtClean="0">
                <a:latin typeface="Times New Roman" pitchFamily="18" charset="0"/>
                <a:cs typeface="Times New Roman" pitchFamily="18" charset="0"/>
              </a:rPr>
              <a:t>Another example of a fixed-interval schedule is a weekly paycheck.</a:t>
            </a:r>
          </a:p>
          <a:p>
            <a:endParaRPr lang="en-US" sz="36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5974560"/>
          </a:xfrm>
        </p:spPr>
        <p:txBody>
          <a:bodyPr>
            <a:noAutofit/>
          </a:bodyPr>
          <a:lstStyle/>
          <a:p>
            <a:pPr algn="just">
              <a:buNone/>
            </a:pPr>
            <a:r>
              <a:rPr lang="en-US" sz="3600" dirty="0" smtClean="0">
                <a:latin typeface="Times New Roman" pitchFamily="18" charset="0"/>
                <a:cs typeface="Times New Roman" pitchFamily="18" charset="0"/>
              </a:rPr>
              <a:t>	ii. Variable Interval schedules </a:t>
            </a:r>
          </a:p>
          <a:p>
            <a:pPr algn="just"/>
            <a:r>
              <a:rPr lang="en-US" sz="3600" dirty="0" smtClean="0">
                <a:latin typeface="Times New Roman" pitchFamily="18" charset="0"/>
                <a:cs typeface="Times New Roman" pitchFamily="18" charset="0"/>
              </a:rPr>
              <a:t>With a variable-interval (VI) schedule, the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given for the first response after a variable time interval has elapsed.</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A schedule by which the time between reinforcements varies around some average rather than being fixed.</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540408"/>
          </a:xfrm>
        </p:spPr>
        <p:txBody>
          <a:bodyPr/>
          <a:lstStyle/>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A rat is reinforced for the first lever press after a 1-minute interval has elapsed, but the following intervals are 3 minutes, 2 minutes,4 minutes, and so on.</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3886200"/>
          </a:xfrm>
        </p:spPr>
        <p:txBody>
          <a:bodyPr>
            <a:normAutofit/>
          </a:bodyPr>
          <a:lstStyle/>
          <a:p>
            <a:pPr algn="just"/>
            <a:r>
              <a:rPr lang="en-US" sz="3600" dirty="0" smtClean="0">
                <a:latin typeface="Times New Roman" pitchFamily="18" charset="0"/>
                <a:cs typeface="Times New Roman" pitchFamily="18" charset="0"/>
              </a:rPr>
              <a:t>Learning occurs more rapidly under a continuous reinforcement schedule.</a:t>
            </a:r>
          </a:p>
          <a:p>
            <a:pPr algn="just"/>
            <a:r>
              <a:rPr lang="en-US" sz="3600" dirty="0" smtClean="0">
                <a:latin typeface="Times New Roman" pitchFamily="18" charset="0"/>
                <a:cs typeface="Times New Roman" pitchFamily="18" charset="0"/>
              </a:rPr>
              <a:t>Behavior lasts longer under a partial reinforcement schedule</a:t>
            </a:r>
            <a:endParaRPr lang="en-US" sz="3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Neutral stimulus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A stimulus that, before conditioning, does not naturally bring about the response of interest. (e.g., bell).</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Stimulus that does not produce relevant response.</a:t>
            </a:r>
          </a:p>
          <a:p>
            <a:pPr algn="just"/>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80726"/>
          </a:xfrm>
        </p:spPr>
        <p:txBody>
          <a:bodyPr>
            <a:noAutofit/>
          </a:bodyPr>
          <a:lstStyle/>
          <a:p>
            <a:r>
              <a:rPr lang="en-US" sz="4800" b="1" dirty="0" smtClean="0">
                <a:latin typeface="Times New Roman" pitchFamily="18" charset="0"/>
                <a:cs typeface="Times New Roman" pitchFamily="18" charset="0"/>
              </a:rPr>
              <a:t>Unconditioned Stimulus (UCS)</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b="1" dirty="0" smtClean="0">
                <a:latin typeface="Times New Roman" pitchFamily="18" charset="0"/>
                <a:cs typeface="Times New Roman" pitchFamily="18" charset="0"/>
              </a:rPr>
              <a:t>A </a:t>
            </a:r>
            <a:r>
              <a:rPr lang="en-US" sz="3600" dirty="0" smtClean="0">
                <a:latin typeface="Times New Roman" pitchFamily="18" charset="0"/>
                <a:cs typeface="Times New Roman" pitchFamily="18" charset="0"/>
              </a:rPr>
              <a:t>stimulus that naturally brings about a particular response without having been learned (e.g., meat).</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Stimulus that produce an unconditioned response without previous conditioning</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80726"/>
          </a:xfrm>
        </p:spPr>
        <p:txBody>
          <a:bodyPr>
            <a:noAutofit/>
          </a:bodyPr>
          <a:lstStyle/>
          <a:p>
            <a:r>
              <a:rPr lang="en-US" sz="4800" b="1" dirty="0" smtClean="0">
                <a:latin typeface="Times New Roman" pitchFamily="18" charset="0"/>
                <a:cs typeface="Times New Roman" pitchFamily="18" charset="0"/>
              </a:rPr>
              <a:t>Unconditioned Response (UCR) </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3600" b="1" dirty="0" smtClean="0">
                <a:latin typeface="Times New Roman" pitchFamily="18" charset="0"/>
                <a:cs typeface="Times New Roman" pitchFamily="18" charset="0"/>
              </a:rPr>
              <a:t>A </a:t>
            </a:r>
            <a:r>
              <a:rPr lang="en-US" sz="3600" dirty="0" smtClean="0">
                <a:latin typeface="Times New Roman" pitchFamily="18" charset="0"/>
                <a:cs typeface="Times New Roman" pitchFamily="18" charset="0"/>
              </a:rPr>
              <a:t>response that is natural and needs no training (e.g., salivation at the smell of meat).</a:t>
            </a:r>
          </a:p>
          <a:p>
            <a:pPr>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It is an unlearned response to an unconditioned stimulus without previous conditioning</a:t>
            </a:r>
            <a:endParaRPr lang="en-US" sz="3600"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itchFamily="18" charset="0"/>
                <a:cs typeface="Times New Roman" pitchFamily="18" charset="0"/>
              </a:rPr>
              <a:t>Conditioned Stimulus (CS)</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1524000"/>
            <a:ext cx="9144000" cy="5334000"/>
          </a:xfrm>
        </p:spPr>
        <p:txBody>
          <a:bodyPr>
            <a:normAutofit/>
          </a:bodyPr>
          <a:lstStyle/>
          <a:p>
            <a:pPr algn="just"/>
            <a:r>
              <a:rPr lang="en-US" sz="3600" dirty="0" smtClean="0">
                <a:latin typeface="Times New Roman" pitchFamily="18" charset="0"/>
                <a:cs typeface="Times New Roman" pitchFamily="18" charset="0"/>
              </a:rPr>
              <a:t>A once neutral stimulus that has been paired with an unconditioned stimulus to bring about a response formerly caused only by the unconditioned stimulus (e.g., bell). </a:t>
            </a:r>
          </a:p>
          <a:p>
            <a:pPr>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It is a previously neutral stimulus that has acquired the capacity to produce a conditioned response through the process of conditioning.</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1656</TotalTime>
  <Words>1645</Words>
  <Application>Microsoft Office PowerPoint</Application>
  <PresentationFormat>On-screen Show (4:3)</PresentationFormat>
  <Paragraphs>215</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 Learning</vt:lpstr>
      <vt:lpstr>Definition of Learning</vt:lpstr>
      <vt:lpstr>Type of Learning</vt:lpstr>
      <vt:lpstr>Classical conditioning </vt:lpstr>
      <vt:lpstr>Experiment</vt:lpstr>
      <vt:lpstr>Neutral stimulus </vt:lpstr>
      <vt:lpstr>Unconditioned Stimulus (UCS) </vt:lpstr>
      <vt:lpstr>Unconditioned Response (UCR)  </vt:lpstr>
      <vt:lpstr>Conditioned Stimulus (CS)</vt:lpstr>
      <vt:lpstr>Conditioned Response (CR)  </vt:lpstr>
      <vt:lpstr>Examples </vt:lpstr>
      <vt:lpstr> PROCESS OF CLASSICAL CONDITIONING </vt:lpstr>
      <vt:lpstr>Before conditioning </vt:lpstr>
      <vt:lpstr>During Conditioning </vt:lpstr>
      <vt:lpstr>After Conditioning </vt:lpstr>
      <vt:lpstr>Summary of Classical Conditioning </vt:lpstr>
      <vt:lpstr>Observational learning</vt:lpstr>
      <vt:lpstr>Example</vt:lpstr>
      <vt:lpstr>Operant Conditioning</vt:lpstr>
      <vt:lpstr>Experiment </vt:lpstr>
      <vt:lpstr>Slide 21</vt:lpstr>
      <vt:lpstr>Slide 22</vt:lpstr>
      <vt:lpstr>Reinforcement </vt:lpstr>
      <vt:lpstr>Slide 24</vt:lpstr>
      <vt:lpstr>Reinforcer </vt:lpstr>
      <vt:lpstr>Positive Reinforcement </vt:lpstr>
      <vt:lpstr>Negative reinforcement </vt:lpstr>
      <vt:lpstr>Example </vt:lpstr>
      <vt:lpstr>Slide 29</vt:lpstr>
      <vt:lpstr>Slide 30</vt:lpstr>
      <vt:lpstr>Punishment</vt:lpstr>
      <vt:lpstr>Slide 32</vt:lpstr>
      <vt:lpstr>Types of Punishment </vt:lpstr>
      <vt:lpstr>Positive Punishment</vt:lpstr>
      <vt:lpstr>Negative Punishment</vt:lpstr>
      <vt:lpstr>Slide 36</vt:lpstr>
      <vt:lpstr>Slide 37</vt:lpstr>
      <vt:lpstr>Slide 38</vt:lpstr>
      <vt:lpstr>Slide 39</vt:lpstr>
      <vt:lpstr>Schedules of Reinforcement </vt:lpstr>
      <vt:lpstr>Slide 41</vt:lpstr>
      <vt:lpstr>Continuous Reinforcement Schedule</vt:lpstr>
      <vt:lpstr>Partial/Intermittent Reinforcement Schedule </vt:lpstr>
      <vt:lpstr>Types of Partial Reinforcement Schedule </vt:lpstr>
      <vt:lpstr>Ratio schedules (Based on no. of responses) </vt:lpstr>
      <vt:lpstr>Slide 46</vt:lpstr>
      <vt:lpstr>Slide 47</vt:lpstr>
      <vt:lpstr>Slide 48</vt:lpstr>
      <vt:lpstr>Interval Schedules (Based on  the amount of time) </vt:lpstr>
      <vt:lpstr>Slide 50</vt:lpstr>
      <vt:lpstr>Slide 51</vt:lpstr>
      <vt:lpstr>Slide 52</vt:lpstr>
      <vt:lpstr>Slide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dc:title>
  <dc:creator>nOMi</dc:creator>
  <cp:lastModifiedBy>modern</cp:lastModifiedBy>
  <cp:revision>68</cp:revision>
  <dcterms:created xsi:type="dcterms:W3CDTF">2013-12-21T17:26:19Z</dcterms:created>
  <dcterms:modified xsi:type="dcterms:W3CDTF">2020-05-03T12:19:36Z</dcterms:modified>
</cp:coreProperties>
</file>