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6" r:id="rId21"/>
    <p:sldId id="275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9BFE4-6435-439B-90A8-577CE5CE3F80}" type="datetimeFigureOut">
              <a:rPr lang="en-US" smtClean="0"/>
              <a:t>07-May-20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2712B-9816-4AF9-B329-28305EDA7D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242B-311E-4F27-A771-068A1EE96B66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606-72E0-471B-88A9-1CA06F0BF5A7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988A-8979-4831-B25D-5E41DF546206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ACEB-65BF-475D-9FA4-C4AE58D7BDBE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A007-F2C7-4010-B492-98858E31D1CF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343-3476-4E5B-A334-A6C6D5279292}" type="datetime1">
              <a:rPr lang="en-US" smtClean="0"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2763C-B9C1-4B33-B938-70011E7E6EA4}" type="datetime1">
              <a:rPr lang="en-US" smtClean="0"/>
              <a:t>07-May-20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1BB2-BBF8-4CB7-8F01-2B21B74BE6D9}" type="datetime1">
              <a:rPr lang="en-US" smtClean="0"/>
              <a:t>07-May-20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776B-76E1-4D0E-8220-B679AAF9C06D}" type="datetime1">
              <a:rPr lang="en-US" smtClean="0"/>
              <a:t>07-May-20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5263-E5D8-490A-BB00-75F8D8ACE06E}" type="datetime1">
              <a:rPr lang="en-US" smtClean="0"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0E97-E5DA-4BF1-BCDC-3E92AA40E446}" type="datetime1">
              <a:rPr lang="en-US" smtClean="0"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FD11-37BE-4B79-BEA7-1DF120E3E9BC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F072E-E62F-4E70-993D-FAA7FA460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u.edu.p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Quoting references in the 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Dr. M. Asam Riaz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Entomology, College of Agriculture, University of Sargodha, Sargodha, Pakistan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7410" name="Picture 2" descr="UOS">
            <a:hlinkClick r:id="rId2" tooltip="SU - University of Sargodha - logo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5029200" cy="120701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Advantages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Citation numbers </a:t>
            </a:r>
            <a:r>
              <a:rPr lang="en-US" b="1" dirty="0" smtClean="0">
                <a:solidFill>
                  <a:srgbClr val="FF0000"/>
                </a:solidFill>
              </a:rPr>
              <a:t>minimally interrupt </a:t>
            </a:r>
            <a:r>
              <a:rPr lang="en-US" dirty="0" smtClean="0"/>
              <a:t>reading of the text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Good for long sequences </a:t>
            </a:r>
            <a:r>
              <a:rPr lang="en-US" dirty="0" smtClean="0"/>
              <a:t>of citations such as review articles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Using number as citation </a:t>
            </a:r>
            <a:r>
              <a:rPr lang="en-US" b="1" dirty="0" smtClean="0">
                <a:solidFill>
                  <a:srgbClr val="FF0000"/>
                </a:solidFill>
              </a:rPr>
              <a:t>saves space, paper and cost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Disadvantages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Readers need to turn to the reference </a:t>
            </a:r>
            <a:r>
              <a:rPr lang="en-US" b="1" dirty="0" smtClean="0">
                <a:solidFill>
                  <a:srgbClr val="FF0000"/>
                </a:solidFill>
              </a:rPr>
              <a:t>list to find out exactly</a:t>
            </a:r>
            <a:r>
              <a:rPr lang="en-US" dirty="0" smtClean="0"/>
              <a:t> whose work is being cited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Visibility of author names is low </a:t>
            </a:r>
            <a:r>
              <a:rPr lang="en-US" dirty="0" smtClean="0"/>
              <a:t>as they appear only in the references not in the citations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any reference is </a:t>
            </a:r>
            <a:r>
              <a:rPr lang="en-US" b="1" dirty="0" smtClean="0">
                <a:solidFill>
                  <a:srgbClr val="FF0000"/>
                </a:solidFill>
              </a:rPr>
              <a:t>added or deleted </a:t>
            </a:r>
            <a:r>
              <a:rPr lang="en-US" dirty="0" smtClean="0"/>
              <a:t>at a later stage in revising, the whole numbering has to be changed that become </a:t>
            </a:r>
            <a:r>
              <a:rPr lang="en-US" b="1" dirty="0" smtClean="0">
                <a:solidFill>
                  <a:srgbClr val="FF0000"/>
                </a:solidFill>
              </a:rPr>
              <a:t>cumbersome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2-Harvard or Name-Year System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Names of authors and year of publication are recorded in the text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Name appear at the beginning where the statement is started, year is written in parenthesis or</a:t>
            </a:r>
          </a:p>
          <a:p>
            <a:pPr>
              <a:buNone/>
            </a:pPr>
            <a:r>
              <a:rPr lang="en-US" dirty="0" smtClean="0"/>
              <a:t> 	e.g., </a:t>
            </a:r>
          </a:p>
          <a:p>
            <a:pPr lvl="1"/>
            <a:r>
              <a:rPr lang="en-US" dirty="0" smtClean="0"/>
              <a:t>Ali and others (2013) have enumerated several factors that lead to occurrence of pesticide residues in citrus.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None/>
            </a:pPr>
            <a:r>
              <a:rPr lang="en-US" dirty="0" smtClean="0"/>
              <a:t>2- If Author name and year is written at the end of information, the name and year is written in parenthesis </a:t>
            </a:r>
          </a:p>
          <a:p>
            <a:pPr marL="971550" lvl="1" indent="-514350">
              <a:buNone/>
            </a:pPr>
            <a:r>
              <a:rPr lang="en-US" dirty="0" smtClean="0"/>
              <a:t>e.g., </a:t>
            </a:r>
          </a:p>
          <a:p>
            <a:pPr marL="971550" lvl="1" indent="-514350">
              <a:buNone/>
            </a:pPr>
            <a:r>
              <a:rPr lang="en-US" dirty="0" smtClean="0"/>
              <a:t>- Several factors have been discussed that lead to occurrence of pesticide residues in citrus (Ali et al., 2013)</a:t>
            </a:r>
          </a:p>
          <a:p>
            <a:pPr marL="971550" lvl="1" indent="-5143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Advantages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Document cited can be easily</a:t>
            </a:r>
            <a:r>
              <a:rPr lang="en-US" b="1" dirty="0" smtClean="0">
                <a:solidFill>
                  <a:srgbClr val="FF0000"/>
                </a:solidFill>
              </a:rPr>
              <a:t> identified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Citation of year in the text conveys some </a:t>
            </a:r>
            <a:r>
              <a:rPr lang="en-US" b="1" dirty="0" smtClean="0">
                <a:solidFill>
                  <a:srgbClr val="FF0000"/>
                </a:solidFill>
              </a:rPr>
              <a:t>historical perspective </a:t>
            </a:r>
            <a:r>
              <a:rPr lang="en-US" dirty="0" smtClean="0"/>
              <a:t>on the development of concepts and 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Adding and removing references from the list </a:t>
            </a:r>
            <a:r>
              <a:rPr lang="en-US" b="1" dirty="0" smtClean="0">
                <a:solidFill>
                  <a:srgbClr val="FF0000"/>
                </a:solidFill>
              </a:rPr>
              <a:t>does not require renumbering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Disadvantages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 review article or where several authors have to be referred, the </a:t>
            </a:r>
            <a:r>
              <a:rPr lang="en-US" b="1" dirty="0" smtClean="0">
                <a:solidFill>
                  <a:srgbClr val="FF0000"/>
                </a:solidFill>
              </a:rPr>
              <a:t>list in the text becomes too long</a:t>
            </a:r>
            <a:r>
              <a:rPr lang="en-US" dirty="0" smtClean="0"/>
              <a:t>. It irritates the readers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Rules for sequence of citations, </a:t>
            </a:r>
            <a:r>
              <a:rPr lang="en-US" b="1" dirty="0" smtClean="0">
                <a:solidFill>
                  <a:srgbClr val="FF0000"/>
                </a:solidFill>
              </a:rPr>
              <a:t>punctuation</a:t>
            </a:r>
            <a:r>
              <a:rPr lang="en-US" dirty="0" smtClean="0"/>
              <a:t> within citations are </a:t>
            </a:r>
            <a:r>
              <a:rPr lang="en-US" b="1" dirty="0" smtClean="0">
                <a:solidFill>
                  <a:srgbClr val="FF0000"/>
                </a:solidFill>
              </a:rPr>
              <a:t>complex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Citing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For single author</a:t>
            </a:r>
          </a:p>
          <a:p>
            <a:r>
              <a:rPr lang="en-US" dirty="0" smtClean="0"/>
              <a:t>When there is only </a:t>
            </a:r>
            <a:r>
              <a:rPr lang="en-US" b="1" dirty="0" smtClean="0">
                <a:solidFill>
                  <a:srgbClr val="FF0000"/>
                </a:solidFill>
              </a:rPr>
              <a:t>one author </a:t>
            </a:r>
            <a:r>
              <a:rPr lang="en-US" dirty="0" smtClean="0"/>
              <a:t>of a publication, his name is cited followed by </a:t>
            </a:r>
            <a:r>
              <a:rPr lang="en-US" b="1" dirty="0" smtClean="0"/>
              <a:t>year of publication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(Ali 2013)</a:t>
            </a:r>
          </a:p>
          <a:p>
            <a:r>
              <a:rPr lang="en-US" dirty="0" smtClean="0"/>
              <a:t>If </a:t>
            </a:r>
            <a:r>
              <a:rPr lang="en-US" b="1" dirty="0" smtClean="0">
                <a:solidFill>
                  <a:srgbClr val="FF0000"/>
                </a:solidFill>
              </a:rPr>
              <a:t>more work of the same author </a:t>
            </a:r>
            <a:r>
              <a:rPr lang="en-US" dirty="0" smtClean="0"/>
              <a:t>are being consulted and referred, the name is written once only followed by the years of publication separated by </a:t>
            </a:r>
            <a:r>
              <a:rPr lang="en-US" b="1" dirty="0" smtClean="0">
                <a:solidFill>
                  <a:srgbClr val="FF0000"/>
                </a:solidFill>
              </a:rPr>
              <a:t>coma, in chronological order 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(Ali 1999, 2001, 2009, 2013)</a:t>
            </a:r>
          </a:p>
          <a:p>
            <a:pPr marL="742950" lvl="2" indent="-34290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case, the work pertains to same year, then alphabets are added to the year. The sequence is determined by the publication date</a:t>
            </a:r>
          </a:p>
          <a:p>
            <a:pPr marL="800100" lvl="3" indent="-342900"/>
            <a:r>
              <a:rPr lang="en-US" dirty="0" smtClean="0"/>
              <a:t>e.g., Several factors have been discussed that lead to occurrence of pesticide residues in citrus (Ali 1999, 2001, </a:t>
            </a:r>
            <a:r>
              <a:rPr lang="en-US" dirty="0" smtClean="0">
                <a:solidFill>
                  <a:srgbClr val="FF0000"/>
                </a:solidFill>
              </a:rPr>
              <a:t>2009a, 2009b</a:t>
            </a:r>
            <a:r>
              <a:rPr lang="en-US" dirty="0" smtClean="0"/>
              <a:t>, 2013)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work of different single authors are to be referred, these may be cited in </a:t>
            </a:r>
            <a:r>
              <a:rPr lang="en-US" b="1" dirty="0" smtClean="0">
                <a:solidFill>
                  <a:srgbClr val="FF0000"/>
                </a:solidFill>
              </a:rPr>
              <a:t>alphabetical order or in chronological order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Waqar</a:t>
            </a:r>
            <a:r>
              <a:rPr lang="en-US" dirty="0" smtClean="0">
                <a:solidFill>
                  <a:srgbClr val="FF0000"/>
                </a:solidFill>
              </a:rPr>
              <a:t>  1985; </a:t>
            </a:r>
            <a:r>
              <a:rPr lang="en-US" dirty="0" err="1" smtClean="0">
                <a:solidFill>
                  <a:srgbClr val="FF0000"/>
                </a:solidFill>
              </a:rPr>
              <a:t>Mujahid</a:t>
            </a:r>
            <a:r>
              <a:rPr lang="en-US" dirty="0" smtClean="0">
                <a:solidFill>
                  <a:srgbClr val="FF0000"/>
                </a:solidFill>
              </a:rPr>
              <a:t> 1988; Ayesha 1992; </a:t>
            </a:r>
            <a:r>
              <a:rPr lang="en-US" dirty="0" err="1" smtClean="0">
                <a:solidFill>
                  <a:srgbClr val="FF0000"/>
                </a:solidFill>
              </a:rPr>
              <a:t>Qamar</a:t>
            </a:r>
            <a:r>
              <a:rPr lang="en-US" dirty="0" smtClean="0">
                <a:solidFill>
                  <a:srgbClr val="FF0000"/>
                </a:solidFill>
              </a:rPr>
              <a:t> 1999; Ali 2013)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author of publication is unknown (Anonymous), it is placed in the text and not at the beginning.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(Anonymous 2013)</a:t>
            </a:r>
          </a:p>
          <a:p>
            <a:pPr marL="342900" lvl="1" indent="-342900"/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b="1" dirty="0" smtClean="0">
                <a:solidFill>
                  <a:srgbClr val="FF0000"/>
                </a:solidFill>
              </a:rPr>
              <a:t>organization are authors</a:t>
            </a:r>
            <a:r>
              <a:rPr lang="en-US" dirty="0" smtClean="0"/>
              <a:t>, these should be cited as follows: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(FAO 2013)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Each </a:t>
            </a:r>
            <a:r>
              <a:rPr lang="en-US" b="1" dirty="0" smtClean="0">
                <a:solidFill>
                  <a:srgbClr val="FF0000"/>
                </a:solidFill>
              </a:rPr>
              <a:t>journal and institution </a:t>
            </a:r>
            <a:r>
              <a:rPr lang="en-US" dirty="0" smtClean="0"/>
              <a:t>adopts a specific style</a:t>
            </a:r>
          </a:p>
          <a:p>
            <a:r>
              <a:rPr lang="en-US" dirty="0" smtClean="0"/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harmonization, numerous organizations </a:t>
            </a:r>
            <a:r>
              <a:rPr lang="en-US" dirty="0" smtClean="0"/>
              <a:t>have come up with style guide manuals for scientific publications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Scientific Style and Format (CBE 1994)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Chicago Manual of Style (UCP 1993)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Prentice Hall Style Manual (De </a:t>
            </a:r>
            <a:r>
              <a:rPr lang="en-US" dirty="0" err="1" smtClean="0"/>
              <a:t>Vries</a:t>
            </a:r>
            <a:r>
              <a:rPr lang="en-US" dirty="0" smtClean="0"/>
              <a:t> 1992)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National Library of Medicine (NML 1991) and others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3200400"/>
            <a:ext cx="12192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6917" t="7333" r="13910" b="4667"/>
          <a:stretch>
            <a:fillRect/>
          </a:stretch>
        </p:blipFill>
        <p:spPr bwMode="auto">
          <a:xfrm>
            <a:off x="7816273" y="4953000"/>
            <a:ext cx="132772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Author with identical surnames</a:t>
            </a:r>
          </a:p>
          <a:p>
            <a:pPr lvl="1"/>
            <a:r>
              <a:rPr lang="en-US" dirty="0" smtClean="0"/>
              <a:t>When the work of single authors having same </a:t>
            </a:r>
            <a:r>
              <a:rPr lang="en-US" b="1" dirty="0" smtClean="0">
                <a:solidFill>
                  <a:srgbClr val="FF0000"/>
                </a:solidFill>
              </a:rPr>
              <a:t>surname</a:t>
            </a:r>
            <a:r>
              <a:rPr lang="en-US" dirty="0" smtClean="0"/>
              <a:t> but </a:t>
            </a:r>
            <a:r>
              <a:rPr lang="en-US" b="1" dirty="0" smtClean="0">
                <a:solidFill>
                  <a:srgbClr val="FF0000"/>
                </a:solidFill>
              </a:rPr>
              <a:t>different initials and same publication year</a:t>
            </a:r>
            <a:r>
              <a:rPr lang="en-US" dirty="0" smtClean="0"/>
              <a:t> is to be referred in the text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Waqar</a:t>
            </a:r>
            <a:r>
              <a:rPr lang="en-US" dirty="0" smtClean="0">
                <a:solidFill>
                  <a:srgbClr val="FF0000"/>
                </a:solidFill>
              </a:rPr>
              <a:t>  M 1985; </a:t>
            </a:r>
            <a:r>
              <a:rPr lang="en-US" dirty="0" err="1" smtClean="0">
                <a:solidFill>
                  <a:srgbClr val="FF0000"/>
                </a:solidFill>
              </a:rPr>
              <a:t>Waqar</a:t>
            </a:r>
            <a:r>
              <a:rPr lang="en-US" dirty="0" smtClean="0">
                <a:solidFill>
                  <a:srgbClr val="FF0000"/>
                </a:solidFill>
              </a:rPr>
              <a:t> S 1985)</a:t>
            </a:r>
          </a:p>
          <a:p>
            <a:r>
              <a:rPr lang="en-US" dirty="0" smtClean="0"/>
              <a:t>If year of </a:t>
            </a:r>
            <a:r>
              <a:rPr lang="en-US" b="1" dirty="0" smtClean="0">
                <a:solidFill>
                  <a:srgbClr val="FF0000"/>
                </a:solidFill>
              </a:rPr>
              <a:t>publication is different</a:t>
            </a:r>
            <a:r>
              <a:rPr lang="en-US" dirty="0" smtClean="0"/>
              <a:t>, only </a:t>
            </a:r>
            <a:r>
              <a:rPr lang="en-US" b="1" dirty="0" smtClean="0">
                <a:solidFill>
                  <a:srgbClr val="FF0000"/>
                </a:solidFill>
              </a:rPr>
              <a:t>surname of authors will suffice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(Ali 2012; Ali 2013)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For Two authors</a:t>
            </a:r>
          </a:p>
          <a:p>
            <a:r>
              <a:rPr lang="en-US" dirty="0" smtClean="0"/>
              <a:t>When there are two authors in a publication, then their </a:t>
            </a:r>
            <a:r>
              <a:rPr lang="en-US" b="1" dirty="0" smtClean="0">
                <a:solidFill>
                  <a:srgbClr val="FF0000"/>
                </a:solidFill>
              </a:rPr>
              <a:t>surnames are written in the text followed by year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Waqar</a:t>
            </a:r>
            <a:r>
              <a:rPr lang="en-US" dirty="0" smtClean="0">
                <a:solidFill>
                  <a:srgbClr val="FF0000"/>
                </a:solidFill>
              </a:rPr>
              <a:t> and Ali 2013)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authors have </a:t>
            </a:r>
            <a:r>
              <a:rPr lang="en-US" b="1" dirty="0" smtClean="0">
                <a:solidFill>
                  <a:srgbClr val="FF0000"/>
                </a:solidFill>
              </a:rPr>
              <a:t>same surname but different initials</a:t>
            </a:r>
            <a:r>
              <a:rPr lang="en-US" dirty="0" smtClean="0"/>
              <a:t> in the same publication, the initials of both of them be inserted after the surname</a:t>
            </a:r>
          </a:p>
          <a:p>
            <a:pPr lvl="1"/>
            <a:r>
              <a:rPr lang="en-US" dirty="0" smtClean="0"/>
              <a:t>e.g., Most recent work done in this laboratory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Randhawa</a:t>
            </a:r>
            <a:r>
              <a:rPr lang="en-US" dirty="0" smtClean="0">
                <a:solidFill>
                  <a:srgbClr val="FF0000"/>
                </a:solidFill>
              </a:rPr>
              <a:t> MA and </a:t>
            </a:r>
            <a:r>
              <a:rPr lang="en-US" dirty="0" err="1" smtClean="0">
                <a:solidFill>
                  <a:srgbClr val="FF0000"/>
                </a:solidFill>
              </a:rPr>
              <a:t>Randhawa</a:t>
            </a:r>
            <a:r>
              <a:rPr lang="en-US" dirty="0" smtClean="0">
                <a:solidFill>
                  <a:srgbClr val="FF0000"/>
                </a:solidFill>
              </a:rPr>
              <a:t> ZI 2001)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Three or more authors</a:t>
            </a:r>
          </a:p>
          <a:p>
            <a:r>
              <a:rPr lang="en-US" dirty="0" smtClean="0"/>
              <a:t>When there are </a:t>
            </a:r>
            <a:r>
              <a:rPr lang="en-US" b="1" dirty="0" smtClean="0">
                <a:solidFill>
                  <a:srgbClr val="FF0000"/>
                </a:solidFill>
              </a:rPr>
              <a:t>three or more authors </a:t>
            </a:r>
            <a:r>
              <a:rPr lang="en-US" dirty="0" smtClean="0"/>
              <a:t>in a publication, the trend has been to use the surname of the first author followed by </a:t>
            </a:r>
            <a:r>
              <a:rPr lang="en-US" b="1" dirty="0" smtClean="0">
                <a:solidFill>
                  <a:srgbClr val="FF0000"/>
                </a:solidFill>
              </a:rPr>
              <a:t>“et al.,”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</a:t>
            </a:r>
            <a:r>
              <a:rPr lang="en-US" dirty="0" smtClean="0">
                <a:solidFill>
                  <a:srgbClr val="FF0000"/>
                </a:solidFill>
              </a:rPr>
              <a:t>(Ali et al., 2013)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Multiple citation at one point</a:t>
            </a:r>
          </a:p>
          <a:p>
            <a:r>
              <a:rPr lang="en-US" dirty="0" smtClean="0"/>
              <a:t>When two or more documents with different authors are cited within parenthetic citation, they should appear </a:t>
            </a:r>
            <a:r>
              <a:rPr lang="en-US" b="1" dirty="0" smtClean="0">
                <a:solidFill>
                  <a:srgbClr val="FF0000"/>
                </a:solidFill>
              </a:rPr>
              <a:t>in chronologic sequence </a:t>
            </a:r>
            <a:r>
              <a:rPr lang="en-US" dirty="0" smtClean="0"/>
              <a:t>from earliest to the latest. </a:t>
            </a:r>
          </a:p>
          <a:p>
            <a:r>
              <a:rPr lang="en-US" dirty="0" smtClean="0"/>
              <a:t>Those published in the same year should be sequenced </a:t>
            </a:r>
            <a:r>
              <a:rPr lang="en-US" b="1" dirty="0" smtClean="0">
                <a:solidFill>
                  <a:srgbClr val="FF0000"/>
                </a:solidFill>
              </a:rPr>
              <a:t>alphabetically by author name</a:t>
            </a:r>
          </a:p>
          <a:p>
            <a:pPr marL="742950" lvl="2" indent="-342900">
              <a:buNone/>
            </a:pPr>
            <a:r>
              <a:rPr lang="en-US" dirty="0" smtClean="0"/>
              <a:t>e.g., </a:t>
            </a:r>
          </a:p>
          <a:p>
            <a:pPr marL="742950" lvl="2" indent="-342900"/>
            <a:r>
              <a:rPr lang="en-US" dirty="0" smtClean="0"/>
              <a:t>Several factors have been discussed that lead to occurrence of pesticide residues in citrus (</a:t>
            </a:r>
            <a:r>
              <a:rPr lang="en-US" dirty="0" err="1" smtClean="0"/>
              <a:t>Choudhary</a:t>
            </a:r>
            <a:r>
              <a:rPr lang="en-US" dirty="0" smtClean="0"/>
              <a:t> and Ali 1984; </a:t>
            </a:r>
            <a:r>
              <a:rPr lang="en-US" dirty="0" err="1" smtClean="0"/>
              <a:t>Choudhary</a:t>
            </a:r>
            <a:r>
              <a:rPr lang="en-US" dirty="0" smtClean="0"/>
              <a:t> and </a:t>
            </a:r>
            <a:r>
              <a:rPr lang="en-US" dirty="0" err="1" smtClean="0"/>
              <a:t>Naz</a:t>
            </a:r>
            <a:r>
              <a:rPr lang="en-US" dirty="0" smtClean="0"/>
              <a:t> 1984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r>
              <a:rPr lang="en-US" dirty="0" err="1" smtClean="0">
                <a:solidFill>
                  <a:srgbClr val="FF0000"/>
                </a:solidFill>
              </a:rPr>
              <a:t>Zaidi</a:t>
            </a:r>
            <a:r>
              <a:rPr lang="en-US" dirty="0" smtClean="0">
                <a:solidFill>
                  <a:srgbClr val="FF0000"/>
                </a:solidFill>
              </a:rPr>
              <a:t> AH 1988; </a:t>
            </a:r>
            <a:r>
              <a:rPr lang="en-US" dirty="0" err="1" smtClean="0">
                <a:solidFill>
                  <a:srgbClr val="FF0000"/>
                </a:solidFill>
              </a:rPr>
              <a:t>Zaidi</a:t>
            </a:r>
            <a:r>
              <a:rPr lang="en-US" dirty="0" smtClean="0">
                <a:solidFill>
                  <a:srgbClr val="FF0000"/>
                </a:solidFill>
              </a:rPr>
              <a:t> MY 1988</a:t>
            </a:r>
            <a:r>
              <a:rPr lang="en-US" dirty="0" smtClean="0"/>
              <a:t>; </a:t>
            </a:r>
            <a:r>
              <a:rPr lang="en-US" dirty="0" err="1" smtClean="0"/>
              <a:t>Tahir</a:t>
            </a:r>
            <a:r>
              <a:rPr lang="en-US" dirty="0" smtClean="0"/>
              <a:t> et al., 1990; </a:t>
            </a:r>
            <a:r>
              <a:rPr lang="en-US" dirty="0" err="1" smtClean="0"/>
              <a:t>Hussain</a:t>
            </a:r>
            <a:r>
              <a:rPr lang="en-US" dirty="0" smtClean="0"/>
              <a:t> et al., 1992; </a:t>
            </a:r>
            <a:r>
              <a:rPr lang="en-US" dirty="0" err="1" smtClean="0"/>
              <a:t>Zahid</a:t>
            </a:r>
            <a:r>
              <a:rPr lang="en-US" dirty="0" smtClean="0"/>
              <a:t> et al., 2005)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1957, </a:t>
            </a:r>
            <a:r>
              <a:rPr lang="en-US" b="1" dirty="0" smtClean="0">
                <a:solidFill>
                  <a:srgbClr val="FF0000"/>
                </a:solidFill>
              </a:rPr>
              <a:t>Council of Biological Editors </a:t>
            </a:r>
            <a:r>
              <a:rPr lang="en-US" dirty="0" smtClean="0"/>
              <a:t>suggested various formats for uniformity in all scientific disciplines</a:t>
            </a:r>
          </a:p>
          <a:p>
            <a:r>
              <a:rPr lang="en-US" dirty="0" smtClean="0"/>
              <a:t>It recommends, </a:t>
            </a:r>
            <a:r>
              <a:rPr lang="en-US" b="1" dirty="0" smtClean="0">
                <a:solidFill>
                  <a:srgbClr val="FF0000"/>
                </a:solidFill>
              </a:rPr>
              <a:t>how scientific papers, journals and books</a:t>
            </a:r>
            <a:r>
              <a:rPr lang="en-US" dirty="0" smtClean="0"/>
              <a:t> should be styled and formatted for publication.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scientific work (synopsis, journal article, thesis, reports or others), </a:t>
            </a:r>
            <a:r>
              <a:rPr lang="en-US" b="1" dirty="0" smtClean="0">
                <a:solidFill>
                  <a:srgbClr val="FF0000"/>
                </a:solidFill>
              </a:rPr>
              <a:t>the literature </a:t>
            </a:r>
            <a:r>
              <a:rPr lang="en-US" dirty="0" smtClean="0"/>
              <a:t>used is cited within the document and also at the end as “</a:t>
            </a:r>
            <a:r>
              <a:rPr lang="en-US" b="1" dirty="0" smtClean="0">
                <a:solidFill>
                  <a:srgbClr val="FF0000"/>
                </a:solidFill>
              </a:rPr>
              <a:t>References” or “References Cited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When work done by other scientists is used, cited or quoted, it becomes </a:t>
            </a:r>
            <a:r>
              <a:rPr lang="en-US" b="1" dirty="0" smtClean="0">
                <a:solidFill>
                  <a:srgbClr val="FF0000"/>
                </a:solidFill>
              </a:rPr>
              <a:t>mandatory to acknowledge </a:t>
            </a:r>
            <a:r>
              <a:rPr lang="en-US" dirty="0" smtClean="0"/>
              <a:t>the author</a:t>
            </a:r>
          </a:p>
          <a:p>
            <a:r>
              <a:rPr lang="en-US" dirty="0" smtClean="0"/>
              <a:t>Original author is </a:t>
            </a:r>
            <a:r>
              <a:rPr lang="en-US" b="1" dirty="0" smtClean="0">
                <a:solidFill>
                  <a:srgbClr val="FF0000"/>
                </a:solidFill>
              </a:rPr>
              <a:t>accredited</a:t>
            </a:r>
            <a:r>
              <a:rPr lang="en-US" dirty="0" smtClean="0"/>
              <a:t> so that he/she is honored for doing the work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Authenticity </a:t>
            </a:r>
            <a:r>
              <a:rPr lang="en-US" dirty="0" smtClean="0"/>
              <a:t>of the </a:t>
            </a:r>
            <a:r>
              <a:rPr lang="en-US" b="1" dirty="0" smtClean="0">
                <a:solidFill>
                  <a:srgbClr val="FF0000"/>
                </a:solidFill>
              </a:rPr>
              <a:t>statements or the data </a:t>
            </a:r>
            <a:r>
              <a:rPr lang="en-US" dirty="0" smtClean="0"/>
              <a:t>quoted lie solely  on that author and not on the person preparing the manuscript</a:t>
            </a:r>
          </a:p>
          <a:p>
            <a:r>
              <a:rPr lang="en-US" dirty="0" smtClean="0"/>
              <a:t>The practice of quoting references is a matter of </a:t>
            </a:r>
            <a:r>
              <a:rPr lang="en-US" b="1" dirty="0" smtClean="0">
                <a:solidFill>
                  <a:srgbClr val="FF0000"/>
                </a:solidFill>
              </a:rPr>
              <a:t>ethics</a:t>
            </a:r>
            <a:r>
              <a:rPr lang="en-US" dirty="0" smtClean="0"/>
              <a:t> but the method of citing is a craft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References are quoted at two places in a scientific publication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Inserted in the text </a:t>
            </a:r>
            <a:r>
              <a:rPr lang="en-US" dirty="0" smtClean="0"/>
              <a:t>to provide reader of the source </a:t>
            </a:r>
          </a:p>
          <a:p>
            <a:pPr lvl="1"/>
            <a:r>
              <a:rPr lang="en-US" dirty="0" smtClean="0"/>
              <a:t>At the </a:t>
            </a:r>
            <a:r>
              <a:rPr lang="en-US" b="1" dirty="0" smtClean="0">
                <a:solidFill>
                  <a:srgbClr val="FF0000"/>
                </a:solidFill>
              </a:rPr>
              <a:t>end of document </a:t>
            </a:r>
            <a:r>
              <a:rPr lang="en-US" dirty="0" smtClean="0"/>
              <a:t>to give full information for possible retrieval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Formats of quoting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Vancouver or Citation-Sequence System (C-S System)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Harvard or Name-Year System (N-Y System)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1- Vancouver or Citation-Sequence System (C-S System)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Citation in text is numbered</a:t>
            </a:r>
          </a:p>
          <a:p>
            <a:r>
              <a:rPr lang="en-US" dirty="0" smtClean="0"/>
              <a:t>Number are placed as superscript, underlined after paraphrase</a:t>
            </a:r>
          </a:p>
          <a:p>
            <a:r>
              <a:rPr lang="en-US" dirty="0" smtClean="0"/>
              <a:t>Number is done in the sequence in which the references first appear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Subsequent citation </a:t>
            </a:r>
            <a:r>
              <a:rPr lang="en-US" dirty="0" smtClean="0"/>
              <a:t>of the same document use the same number as that of initial citation</a:t>
            </a:r>
          </a:p>
          <a:p>
            <a:pPr lvl="1"/>
            <a:r>
              <a:rPr lang="en-US" dirty="0" smtClean="0"/>
              <a:t>e.g., Wheat is the staple food in Pakistan</a:t>
            </a:r>
            <a:r>
              <a:rPr lang="en-US" baseline="30000" dirty="0" smtClean="0">
                <a:solidFill>
                  <a:srgbClr val="FF0000"/>
                </a:solidFill>
              </a:rPr>
              <a:t>1,2</a:t>
            </a:r>
            <a:r>
              <a:rPr lang="en-US" dirty="0" smtClean="0"/>
              <a:t> while rice and maize are other cereals consumed by the people </a:t>
            </a:r>
            <a:r>
              <a:rPr lang="en-US" baseline="30000" dirty="0" smtClean="0">
                <a:solidFill>
                  <a:srgbClr val="FF0000"/>
                </a:solidFill>
              </a:rPr>
              <a:t>3,4</a:t>
            </a:r>
            <a:r>
              <a:rPr lang="en-US" dirty="0" smtClean="0"/>
              <a:t>. several wheat varieties are cultivated in different parts of Pakistan </a:t>
            </a:r>
            <a:r>
              <a:rPr lang="en-US" baseline="30000" dirty="0" smtClean="0">
                <a:solidFill>
                  <a:srgbClr val="FF0000"/>
                </a:solidFill>
              </a:rPr>
              <a:t>5-8</a:t>
            </a:r>
            <a:r>
              <a:rPr lang="en-US" dirty="0" smtClean="0"/>
              <a:t>. Research workers in various parts of the country have </a:t>
            </a:r>
            <a:r>
              <a:rPr lang="en-US" dirty="0" err="1" smtClean="0"/>
              <a:t>analysed</a:t>
            </a:r>
            <a:r>
              <a:rPr lang="en-US" dirty="0" smtClean="0"/>
              <a:t> different wheat </a:t>
            </a:r>
            <a:r>
              <a:rPr lang="en-US" dirty="0" err="1" smtClean="0"/>
              <a:t>varities</a:t>
            </a:r>
            <a:r>
              <a:rPr lang="en-US" dirty="0" smtClean="0"/>
              <a:t> for their nutrient content </a:t>
            </a:r>
            <a:r>
              <a:rPr lang="en-US" baseline="30000" dirty="0" smtClean="0">
                <a:solidFill>
                  <a:srgbClr val="FF0000"/>
                </a:solidFill>
              </a:rPr>
              <a:t>6,9-15</a:t>
            </a:r>
            <a:r>
              <a:rPr lang="en-US" dirty="0" smtClean="0"/>
              <a:t>…………..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Citation number not in a numeric sequence are separated by </a:t>
            </a:r>
            <a:r>
              <a:rPr lang="en-US" b="1" dirty="0" smtClean="0">
                <a:solidFill>
                  <a:srgbClr val="FF0000"/>
                </a:solidFill>
              </a:rPr>
              <a:t>commas</a:t>
            </a:r>
            <a:r>
              <a:rPr lang="en-US" dirty="0" smtClean="0"/>
              <a:t> with no spaces</a:t>
            </a:r>
          </a:p>
          <a:p>
            <a:r>
              <a:rPr lang="en-US" dirty="0" smtClean="0"/>
              <a:t>Those in sequence are </a:t>
            </a:r>
            <a:r>
              <a:rPr lang="en-US" dirty="0" err="1" smtClean="0"/>
              <a:t>seperated</a:t>
            </a:r>
            <a:r>
              <a:rPr lang="en-US" dirty="0" smtClean="0"/>
              <a:t> by a simple dash </a:t>
            </a:r>
          </a:p>
          <a:p>
            <a:pPr lvl="1"/>
            <a:r>
              <a:rPr lang="en-US" dirty="0" smtClean="0"/>
              <a:t>e.g., Numerous growth factors </a:t>
            </a:r>
            <a:r>
              <a:rPr lang="en-US" baseline="30000" dirty="0" smtClean="0">
                <a:solidFill>
                  <a:srgbClr val="FF0000"/>
                </a:solidFill>
              </a:rPr>
              <a:t>4,7,10,14-18</a:t>
            </a:r>
            <a:r>
              <a:rPr lang="en-US" dirty="0" smtClean="0"/>
              <a:t> are responsible…………………</a:t>
            </a:r>
          </a:p>
          <a:p>
            <a:r>
              <a:rPr lang="en-US" dirty="0" smtClean="0"/>
              <a:t>In some format styles, complete details of the references are placed at the bottom of page as “footnote” or at the end of document (paper or chapter) as “endnotes” or “references”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present at the end, these references are listed in the order in which they have </a:t>
            </a:r>
            <a:r>
              <a:rPr lang="en-US" b="1" dirty="0" smtClean="0">
                <a:solidFill>
                  <a:srgbClr val="FF0000"/>
                </a:solidFill>
              </a:rPr>
              <a:t>appeared in the text </a:t>
            </a:r>
            <a:r>
              <a:rPr lang="en-US" dirty="0" smtClean="0"/>
              <a:t>without considering the alphabetic order of the author's names or the year of publication.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F072E-E62F-4E70-993D-FAA7FA460C0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1684</Words>
  <Application>Microsoft Office PowerPoint</Application>
  <PresentationFormat>On-screen Show (4:3)</PresentationFormat>
  <Paragraphs>150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Quoting references in the text</vt:lpstr>
      <vt:lpstr>Introduction </vt:lpstr>
      <vt:lpstr>Slide 3</vt:lpstr>
      <vt:lpstr>Significance of citations</vt:lpstr>
      <vt:lpstr>Slide 5</vt:lpstr>
      <vt:lpstr>Formats of quoting references</vt:lpstr>
      <vt:lpstr>1- Vancouver or Citation-Sequence System (C-S System)</vt:lpstr>
      <vt:lpstr>Slide 8</vt:lpstr>
      <vt:lpstr>Slide 9</vt:lpstr>
      <vt:lpstr>Slide 10</vt:lpstr>
      <vt:lpstr>Slide 11</vt:lpstr>
      <vt:lpstr>2-Harvard or Name-Year System </vt:lpstr>
      <vt:lpstr>Slide 13</vt:lpstr>
      <vt:lpstr>Slide 14</vt:lpstr>
      <vt:lpstr>Citing references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Quoting references in the text</dc:title>
  <dc:creator>Dr M Asam Riaz</dc:creator>
  <cp:lastModifiedBy>Asam Riaz</cp:lastModifiedBy>
  <cp:revision>19</cp:revision>
  <dcterms:created xsi:type="dcterms:W3CDTF">2013-11-29T02:52:44Z</dcterms:created>
  <dcterms:modified xsi:type="dcterms:W3CDTF">2020-05-07T05:43:08Z</dcterms:modified>
</cp:coreProperties>
</file>