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57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01EEB-BC00-42C5-ADDD-CCA7F1B4D53C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5B565E-C65C-4E00-A649-ECAA967A5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309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Configuration management helps you use your time effectively.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B565E-C65C-4E00-A649-ECAA967A523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333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Beanstalk,</a:t>
            </a:r>
            <a:r>
              <a:rPr lang="en-US" baseline="0" dirty="0" smtClean="0"/>
              <a:t> Apache Subversion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B565E-C65C-4E00-A649-ECAA967A523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072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7200" b="1" u="sng" dirty="0"/>
              <a:t>Managing Construction</a:t>
            </a:r>
          </a:p>
        </p:txBody>
      </p:sp>
    </p:spTree>
    <p:extLst>
      <p:ext uri="{BB962C8B-B14F-4D97-AF65-F5344CB8AC3E}">
        <p14:creationId xmlns:p14="http://schemas.microsoft.com/office/powerpoint/2010/main" val="354405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Software Code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GB" dirty="0"/>
              <a:t>Good version-control software works so easily that </a:t>
            </a:r>
            <a:r>
              <a:rPr lang="en-GB" dirty="0" smtClean="0"/>
              <a:t>you barely </a:t>
            </a:r>
            <a:r>
              <a:rPr lang="en-GB" dirty="0"/>
              <a:t>notice you’re using it. It’s especially helpful on team projects. </a:t>
            </a:r>
            <a:endParaRPr lang="en-GB" dirty="0" smtClean="0"/>
          </a:p>
          <a:p>
            <a:pPr algn="just"/>
            <a:r>
              <a:rPr lang="en-GB" dirty="0" smtClean="0"/>
              <a:t>One </a:t>
            </a:r>
            <a:r>
              <a:rPr lang="en-GB" dirty="0"/>
              <a:t>style of </a:t>
            </a:r>
            <a:r>
              <a:rPr lang="en-GB" dirty="0" smtClean="0"/>
              <a:t>version control </a:t>
            </a:r>
            <a:r>
              <a:rPr lang="en-GB" dirty="0"/>
              <a:t>locks source files so that only one person can modify a file at a time</a:t>
            </a:r>
            <a:r>
              <a:rPr lang="en-GB" dirty="0" smtClean="0"/>
              <a:t>.</a:t>
            </a:r>
          </a:p>
          <a:p>
            <a:pPr algn="just"/>
            <a:r>
              <a:rPr lang="en-US" dirty="0"/>
              <a:t>Another style allows </a:t>
            </a:r>
            <a:r>
              <a:rPr lang="en-US" dirty="0" smtClean="0"/>
              <a:t>multiple </a:t>
            </a:r>
            <a:r>
              <a:rPr lang="en-GB" dirty="0" smtClean="0"/>
              <a:t>people </a:t>
            </a:r>
            <a:r>
              <a:rPr lang="en-GB" dirty="0"/>
              <a:t>to work on files simultaneously and handles the issue of merging </a:t>
            </a:r>
            <a:r>
              <a:rPr lang="en-GB" dirty="0" smtClean="0"/>
              <a:t>changes when </a:t>
            </a:r>
            <a:r>
              <a:rPr lang="en-GB" dirty="0"/>
              <a:t>the code is checked in. </a:t>
            </a:r>
            <a:endParaRPr lang="en-GB" dirty="0" smtClean="0"/>
          </a:p>
          <a:p>
            <a:pPr algn="just"/>
            <a:r>
              <a:rPr lang="en-GB" dirty="0" smtClean="0"/>
              <a:t>In </a:t>
            </a:r>
            <a:r>
              <a:rPr lang="en-GB" dirty="0"/>
              <a:t>either case, when you check the file in, version </a:t>
            </a:r>
            <a:r>
              <a:rPr lang="en-GB" dirty="0" smtClean="0"/>
              <a:t>control asks </a:t>
            </a:r>
            <a:r>
              <a:rPr lang="en-GB" dirty="0"/>
              <a:t>why you changed it, and you type in a reason.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47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Software Code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GB" dirty="0" smtClean="0"/>
              <a:t>Some benefits of using a version control software is</a:t>
            </a:r>
          </a:p>
          <a:p>
            <a:pPr lvl="1" algn="just"/>
            <a:r>
              <a:rPr lang="en-GB" dirty="0" smtClean="0"/>
              <a:t>You </a:t>
            </a:r>
            <a:r>
              <a:rPr lang="en-GB" dirty="0"/>
              <a:t>don’t step on anyone’s toes by working on a file while someone else is </a:t>
            </a:r>
            <a:r>
              <a:rPr lang="en-GB" dirty="0" smtClean="0"/>
              <a:t>working on </a:t>
            </a:r>
            <a:r>
              <a:rPr lang="en-GB" dirty="0"/>
              <a:t>it (or at least you’ll know about it if you do</a:t>
            </a:r>
            <a:r>
              <a:rPr lang="en-GB" dirty="0" smtClean="0"/>
              <a:t>).</a:t>
            </a:r>
          </a:p>
          <a:p>
            <a:pPr lvl="1" algn="just"/>
            <a:r>
              <a:rPr lang="en-GB" dirty="0" smtClean="0"/>
              <a:t>You </a:t>
            </a:r>
            <a:r>
              <a:rPr lang="en-GB" dirty="0"/>
              <a:t>can easily update your copies of all the project’s files to the current </a:t>
            </a:r>
            <a:r>
              <a:rPr lang="en-GB" dirty="0" smtClean="0"/>
              <a:t>versions, usually </a:t>
            </a:r>
            <a:r>
              <a:rPr lang="en-GB" dirty="0"/>
              <a:t>by issuing a single </a:t>
            </a:r>
            <a:r>
              <a:rPr lang="en-GB" dirty="0" smtClean="0"/>
              <a:t>command.</a:t>
            </a:r>
          </a:p>
          <a:p>
            <a:pPr lvl="1" algn="just"/>
            <a:r>
              <a:rPr lang="en-GB" dirty="0" smtClean="0"/>
              <a:t>You </a:t>
            </a:r>
            <a:r>
              <a:rPr lang="en-GB" dirty="0"/>
              <a:t>can backtrack to any version of any file that was ever checked into </a:t>
            </a:r>
            <a:r>
              <a:rPr lang="en-GB" dirty="0" smtClean="0"/>
              <a:t>version </a:t>
            </a:r>
            <a:r>
              <a:rPr lang="en-US" dirty="0" smtClean="0"/>
              <a:t>control.</a:t>
            </a:r>
          </a:p>
          <a:p>
            <a:pPr lvl="1" algn="just"/>
            <a:r>
              <a:rPr lang="en-GB" dirty="0" smtClean="0"/>
              <a:t>You </a:t>
            </a:r>
            <a:r>
              <a:rPr lang="en-GB" dirty="0"/>
              <a:t>can get a list of the changes made to any version of any </a:t>
            </a:r>
            <a:r>
              <a:rPr lang="en-GB" dirty="0" smtClean="0"/>
              <a:t>file.</a:t>
            </a:r>
          </a:p>
          <a:p>
            <a:pPr lvl="1" algn="just"/>
            <a:r>
              <a:rPr lang="en-GB" dirty="0" smtClean="0"/>
              <a:t>You </a:t>
            </a:r>
            <a:r>
              <a:rPr lang="en-GB" dirty="0"/>
              <a:t>don’t have to worry about personal backups because the </a:t>
            </a:r>
            <a:r>
              <a:rPr lang="en-GB" dirty="0" smtClean="0"/>
              <a:t>version control copy </a:t>
            </a:r>
            <a:r>
              <a:rPr lang="en-GB" dirty="0"/>
              <a:t>is a safety net.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278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Backup Plan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GB" dirty="0"/>
              <a:t>A backup plan </a:t>
            </a:r>
            <a:r>
              <a:rPr lang="en-GB" dirty="0" smtClean="0"/>
              <a:t>is the </a:t>
            </a:r>
            <a:r>
              <a:rPr lang="en-GB" dirty="0"/>
              <a:t>idea of backing up your work </a:t>
            </a:r>
            <a:r>
              <a:rPr lang="en-GB" dirty="0" smtClean="0"/>
              <a:t>periodically.</a:t>
            </a:r>
          </a:p>
          <a:p>
            <a:pPr algn="just"/>
            <a:r>
              <a:rPr lang="en-GB" dirty="0"/>
              <a:t>Many things can happen to computerized data: a disk can fail; you or someone else </a:t>
            </a:r>
            <a:r>
              <a:rPr lang="en-GB" dirty="0" smtClean="0"/>
              <a:t>can delete </a:t>
            </a:r>
            <a:r>
              <a:rPr lang="en-GB" dirty="0"/>
              <a:t>key files accidentally; an angry employee can sabotage your machine; or </a:t>
            </a:r>
            <a:r>
              <a:rPr lang="en-GB" dirty="0" smtClean="0"/>
              <a:t>you could </a:t>
            </a:r>
            <a:r>
              <a:rPr lang="en-GB" dirty="0"/>
              <a:t>lose a machine to theft, flood, or fire. </a:t>
            </a:r>
            <a:endParaRPr lang="en-GB" dirty="0" smtClean="0"/>
          </a:p>
          <a:p>
            <a:pPr algn="just"/>
            <a:r>
              <a:rPr lang="en-GB" dirty="0" smtClean="0"/>
              <a:t>Take </a:t>
            </a:r>
            <a:r>
              <a:rPr lang="en-GB" dirty="0"/>
              <a:t>steps to safeguard your work. </a:t>
            </a:r>
            <a:endParaRPr lang="en-GB" dirty="0" smtClean="0"/>
          </a:p>
          <a:p>
            <a:pPr algn="just"/>
            <a:r>
              <a:rPr lang="en-GB" dirty="0" smtClean="0"/>
              <a:t>Your</a:t>
            </a:r>
            <a:r>
              <a:rPr lang="en-GB" dirty="0"/>
              <a:t> </a:t>
            </a:r>
            <a:r>
              <a:rPr lang="en-GB" dirty="0" smtClean="0"/>
              <a:t>backup </a:t>
            </a:r>
            <a:r>
              <a:rPr lang="en-GB" dirty="0"/>
              <a:t>plan should include making backups on a periodic basis and periodic </a:t>
            </a:r>
            <a:r>
              <a:rPr lang="en-GB" dirty="0" smtClean="0"/>
              <a:t>transfer of </a:t>
            </a:r>
            <a:r>
              <a:rPr lang="en-GB" dirty="0"/>
              <a:t>backups to off-site </a:t>
            </a:r>
            <a:r>
              <a:rPr lang="en-GB" dirty="0" smtClean="0"/>
              <a:t>storage.</a:t>
            </a:r>
          </a:p>
          <a:p>
            <a:pPr algn="just"/>
            <a:r>
              <a:rPr lang="en-GB" dirty="0"/>
              <a:t>I</a:t>
            </a:r>
            <a:r>
              <a:rPr lang="en-GB" dirty="0" smtClean="0"/>
              <a:t>t </a:t>
            </a:r>
            <a:r>
              <a:rPr lang="en-GB" dirty="0"/>
              <a:t>should encompass all the important materials </a:t>
            </a:r>
            <a:r>
              <a:rPr lang="en-GB" dirty="0" smtClean="0"/>
              <a:t>on your </a:t>
            </a:r>
            <a:r>
              <a:rPr lang="en-GB" dirty="0"/>
              <a:t>project—documents, graphics, and notes—in addition to source code.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5110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Backup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/>
              <a:t>When you finish a project, make a project archive. </a:t>
            </a:r>
            <a:endParaRPr lang="en-GB" dirty="0" smtClean="0"/>
          </a:p>
          <a:p>
            <a:pPr algn="just"/>
            <a:r>
              <a:rPr lang="en-GB" dirty="0" smtClean="0"/>
              <a:t>Save </a:t>
            </a:r>
            <a:r>
              <a:rPr lang="en-GB" dirty="0"/>
              <a:t>a copy of everything: </a:t>
            </a:r>
            <a:r>
              <a:rPr lang="en-GB" dirty="0" smtClean="0"/>
              <a:t>source code</a:t>
            </a:r>
            <a:r>
              <a:rPr lang="en-GB" dirty="0"/>
              <a:t>, compilers, tools, requirements, design, </a:t>
            </a:r>
            <a:r>
              <a:rPr lang="en-GB" dirty="0" smtClean="0"/>
              <a:t>documentation, everything </a:t>
            </a:r>
            <a:r>
              <a:rPr lang="en-GB" dirty="0"/>
              <a:t>you need </a:t>
            </a:r>
            <a:r>
              <a:rPr lang="en-GB" dirty="0" smtClean="0"/>
              <a:t>to re-create </a:t>
            </a:r>
            <a:r>
              <a:rPr lang="en-GB" dirty="0"/>
              <a:t>the product. </a:t>
            </a:r>
            <a:endParaRPr lang="en-GB" dirty="0" smtClean="0"/>
          </a:p>
          <a:p>
            <a:pPr algn="just"/>
            <a:r>
              <a:rPr lang="en-GB" dirty="0" smtClean="0"/>
              <a:t>Keep </a:t>
            </a:r>
            <a:r>
              <a:rPr lang="en-GB" dirty="0"/>
              <a:t>it all in a safe place.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3010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Estimating a Construction Schedule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dirty="0"/>
              <a:t>Managing a software project is one of the formidable challenges of the twenty-first </a:t>
            </a:r>
            <a:r>
              <a:rPr lang="en-GB" dirty="0" smtClean="0"/>
              <a:t>century, and </a:t>
            </a:r>
            <a:r>
              <a:rPr lang="en-GB" dirty="0"/>
              <a:t>estimating the size of a project and the effort required to complete it is one </a:t>
            </a:r>
            <a:r>
              <a:rPr lang="en-GB" dirty="0" smtClean="0"/>
              <a:t>of the </a:t>
            </a:r>
            <a:r>
              <a:rPr lang="en-GB" dirty="0"/>
              <a:t>most challenging aspects of software-project management. </a:t>
            </a:r>
            <a:endParaRPr lang="en-GB" dirty="0" smtClean="0"/>
          </a:p>
          <a:p>
            <a:pPr algn="just"/>
            <a:r>
              <a:rPr lang="en-GB" dirty="0" smtClean="0"/>
              <a:t>The </a:t>
            </a:r>
            <a:r>
              <a:rPr lang="en-GB" dirty="0"/>
              <a:t>average large </a:t>
            </a:r>
            <a:r>
              <a:rPr lang="en-GB" dirty="0" smtClean="0"/>
              <a:t>software project </a:t>
            </a:r>
            <a:r>
              <a:rPr lang="en-GB" dirty="0"/>
              <a:t>is one year late and 100 percent over </a:t>
            </a:r>
            <a:r>
              <a:rPr lang="en-GB" dirty="0" smtClean="0"/>
              <a:t>budget.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3990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Estimating a Construction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Some effective size and effort estimation approaches are</a:t>
            </a:r>
          </a:p>
          <a:p>
            <a:pPr lvl="1" algn="just"/>
            <a:r>
              <a:rPr lang="en-US" dirty="0"/>
              <a:t>Use estimating </a:t>
            </a:r>
            <a:r>
              <a:rPr lang="en-US" dirty="0" smtClean="0"/>
              <a:t>software.</a:t>
            </a:r>
          </a:p>
          <a:p>
            <a:pPr lvl="1" algn="just"/>
            <a:r>
              <a:rPr lang="en-GB" dirty="0" smtClean="0"/>
              <a:t>Use </a:t>
            </a:r>
            <a:r>
              <a:rPr lang="en-GB" dirty="0"/>
              <a:t>an algorithmic approach, such as </a:t>
            </a:r>
            <a:r>
              <a:rPr lang="en-GB" dirty="0" err="1"/>
              <a:t>Cocomo</a:t>
            </a:r>
            <a:r>
              <a:rPr lang="en-GB" dirty="0"/>
              <a:t> </a:t>
            </a:r>
            <a:r>
              <a:rPr lang="en-GB" dirty="0" smtClean="0"/>
              <a:t>II.</a:t>
            </a:r>
          </a:p>
          <a:p>
            <a:pPr lvl="1" algn="just"/>
            <a:r>
              <a:rPr lang="en-GB" dirty="0" smtClean="0"/>
              <a:t>Have </a:t>
            </a:r>
            <a:r>
              <a:rPr lang="en-GB" dirty="0"/>
              <a:t>outside estimation experts estimate the </a:t>
            </a:r>
            <a:r>
              <a:rPr lang="en-GB" dirty="0" smtClean="0"/>
              <a:t>project.</a:t>
            </a:r>
          </a:p>
          <a:p>
            <a:pPr lvl="1" algn="just"/>
            <a:r>
              <a:rPr lang="en-GB" dirty="0" smtClean="0"/>
              <a:t>Have </a:t>
            </a:r>
            <a:r>
              <a:rPr lang="en-GB" dirty="0"/>
              <a:t>a walk-through meeting for </a:t>
            </a:r>
            <a:r>
              <a:rPr lang="en-GB" dirty="0" smtClean="0"/>
              <a:t>estimates.</a:t>
            </a:r>
          </a:p>
          <a:p>
            <a:pPr lvl="1" algn="just"/>
            <a:r>
              <a:rPr lang="en-GB" dirty="0" smtClean="0"/>
              <a:t>Estimate </a:t>
            </a:r>
            <a:r>
              <a:rPr lang="en-GB" dirty="0"/>
              <a:t>pieces of the project, and then add the pieces </a:t>
            </a:r>
            <a:r>
              <a:rPr lang="en-GB" dirty="0" smtClean="0"/>
              <a:t>together.</a:t>
            </a:r>
          </a:p>
          <a:p>
            <a:pPr lvl="1" algn="just"/>
            <a:r>
              <a:rPr lang="en-GB" dirty="0" smtClean="0"/>
              <a:t>Have </a:t>
            </a:r>
            <a:r>
              <a:rPr lang="en-GB" dirty="0"/>
              <a:t>people estimate their own tasks, and then add the task estimates </a:t>
            </a:r>
            <a:r>
              <a:rPr lang="en-GB" dirty="0" smtClean="0"/>
              <a:t>together.</a:t>
            </a:r>
          </a:p>
          <a:p>
            <a:pPr lvl="1" algn="just"/>
            <a:r>
              <a:rPr lang="en-GB" dirty="0" smtClean="0"/>
              <a:t>Refer </a:t>
            </a:r>
            <a:r>
              <a:rPr lang="en-GB" dirty="0"/>
              <a:t>to experience on previous projects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9003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Estimating a Construction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A good approach for estimating a project should include following activities</a:t>
            </a:r>
          </a:p>
          <a:p>
            <a:pPr algn="just"/>
            <a:r>
              <a:rPr lang="en-GB" b="1" i="1" dirty="0"/>
              <a:t>Establish </a:t>
            </a:r>
            <a:r>
              <a:rPr lang="en-GB" b="1" i="1" dirty="0" smtClean="0"/>
              <a:t>objectives:</a:t>
            </a:r>
          </a:p>
          <a:p>
            <a:pPr lvl="1" algn="just"/>
            <a:r>
              <a:rPr lang="en-GB" dirty="0" smtClean="0"/>
              <a:t>Why </a:t>
            </a:r>
            <a:r>
              <a:rPr lang="en-GB" dirty="0"/>
              <a:t>do you need an estimate? What are you </a:t>
            </a:r>
            <a:r>
              <a:rPr lang="en-GB" dirty="0" smtClean="0"/>
              <a:t>estimating?</a:t>
            </a:r>
          </a:p>
          <a:p>
            <a:pPr lvl="1" algn="just"/>
            <a:r>
              <a:rPr lang="en-GB" dirty="0" smtClean="0"/>
              <a:t>Are</a:t>
            </a:r>
            <a:r>
              <a:rPr lang="en-GB" dirty="0"/>
              <a:t> </a:t>
            </a:r>
            <a:r>
              <a:rPr lang="en-GB" dirty="0" smtClean="0"/>
              <a:t>you </a:t>
            </a:r>
            <a:r>
              <a:rPr lang="en-GB" dirty="0"/>
              <a:t>estimating only construction activities, or all of development? </a:t>
            </a:r>
            <a:endParaRPr lang="en-GB" dirty="0" smtClean="0"/>
          </a:p>
          <a:p>
            <a:pPr lvl="1" algn="just"/>
            <a:r>
              <a:rPr lang="en-GB" dirty="0" smtClean="0"/>
              <a:t>Are </a:t>
            </a:r>
            <a:r>
              <a:rPr lang="en-GB" dirty="0"/>
              <a:t>you </a:t>
            </a:r>
            <a:r>
              <a:rPr lang="en-GB" dirty="0" smtClean="0"/>
              <a:t>estimating only </a:t>
            </a:r>
            <a:r>
              <a:rPr lang="en-GB" dirty="0"/>
              <a:t>the effort for your project, or your project plus vacations, holidays, training, </a:t>
            </a:r>
            <a:r>
              <a:rPr lang="en-GB" dirty="0" smtClean="0"/>
              <a:t>and other </a:t>
            </a:r>
            <a:r>
              <a:rPr lang="en-GB" dirty="0" smtClean="0"/>
              <a:t>non-project </a:t>
            </a:r>
            <a:r>
              <a:rPr lang="en-GB" dirty="0"/>
              <a:t>activities? </a:t>
            </a:r>
            <a:endParaRPr lang="en-GB" dirty="0" smtClean="0"/>
          </a:p>
          <a:p>
            <a:pPr lvl="1" algn="just"/>
            <a:r>
              <a:rPr lang="en-GB" dirty="0" smtClean="0"/>
              <a:t>How </a:t>
            </a:r>
            <a:r>
              <a:rPr lang="en-GB" dirty="0"/>
              <a:t>accurate does the estimate need to be to meet </a:t>
            </a:r>
            <a:r>
              <a:rPr lang="en-GB" dirty="0" smtClean="0"/>
              <a:t>your </a:t>
            </a:r>
            <a:r>
              <a:rPr lang="en-US" dirty="0" smtClean="0"/>
              <a:t>objectives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375542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Estimating a Construction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b="1" i="1" dirty="0"/>
              <a:t>Allow time for the estimate, and plan </a:t>
            </a:r>
            <a:r>
              <a:rPr lang="en-GB" b="1" i="1" dirty="0" smtClean="0"/>
              <a:t>it:</a:t>
            </a:r>
          </a:p>
          <a:p>
            <a:pPr lvl="1" algn="just"/>
            <a:r>
              <a:rPr lang="en-GB" dirty="0" smtClean="0"/>
              <a:t>Rushed </a:t>
            </a:r>
            <a:r>
              <a:rPr lang="en-GB" dirty="0"/>
              <a:t>estimates are inaccurate estimates. </a:t>
            </a:r>
            <a:endParaRPr lang="en-GB" dirty="0" smtClean="0"/>
          </a:p>
          <a:p>
            <a:pPr lvl="1" algn="just"/>
            <a:r>
              <a:rPr lang="en-GB" dirty="0" smtClean="0"/>
              <a:t>If</a:t>
            </a:r>
            <a:r>
              <a:rPr lang="en-GB" dirty="0"/>
              <a:t> </a:t>
            </a:r>
            <a:r>
              <a:rPr lang="en-GB" dirty="0" smtClean="0"/>
              <a:t>you’re </a:t>
            </a:r>
            <a:r>
              <a:rPr lang="en-GB" dirty="0"/>
              <a:t>estimating a large project, treat estimation as a </a:t>
            </a:r>
            <a:r>
              <a:rPr lang="en-GB" dirty="0" smtClean="0"/>
              <a:t>mini project </a:t>
            </a:r>
            <a:r>
              <a:rPr lang="en-GB" dirty="0"/>
              <a:t>and take the time </a:t>
            </a:r>
            <a:r>
              <a:rPr lang="en-GB" dirty="0" smtClean="0"/>
              <a:t>to </a:t>
            </a:r>
            <a:r>
              <a:rPr lang="en-GB" dirty="0" err="1" smtClean="0"/>
              <a:t>miniplan</a:t>
            </a:r>
            <a:r>
              <a:rPr lang="en-GB" dirty="0" smtClean="0"/>
              <a:t> </a:t>
            </a:r>
            <a:r>
              <a:rPr lang="en-GB" dirty="0"/>
              <a:t>the estimate so that you can do it well.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296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Estimating a Construction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GB" b="1" i="1" dirty="0"/>
              <a:t>Spell out software </a:t>
            </a:r>
            <a:r>
              <a:rPr lang="en-GB" b="1" i="1" dirty="0" smtClean="0"/>
              <a:t>requirements: </a:t>
            </a:r>
          </a:p>
          <a:p>
            <a:pPr lvl="1" algn="just"/>
            <a:r>
              <a:rPr lang="en-GB" dirty="0" smtClean="0"/>
              <a:t>Just </a:t>
            </a:r>
            <a:r>
              <a:rPr lang="en-GB" dirty="0"/>
              <a:t>as an architect can’t estimate how much </a:t>
            </a:r>
            <a:r>
              <a:rPr lang="en-GB" dirty="0" smtClean="0"/>
              <a:t>a “pretty </a:t>
            </a:r>
            <a:r>
              <a:rPr lang="en-GB" dirty="0"/>
              <a:t>big” house will cost, you can’t reliably estimate a “pretty big” software </a:t>
            </a:r>
            <a:r>
              <a:rPr lang="en-GB" dirty="0" smtClean="0"/>
              <a:t>project.</a:t>
            </a:r>
          </a:p>
          <a:p>
            <a:pPr lvl="1" algn="just"/>
            <a:r>
              <a:rPr lang="en-GB" dirty="0" smtClean="0"/>
              <a:t>It’s </a:t>
            </a:r>
            <a:r>
              <a:rPr lang="en-GB" dirty="0"/>
              <a:t>unreasonable for anyone to expect you to be able to estimate the amount of </a:t>
            </a:r>
            <a:r>
              <a:rPr lang="en-GB" dirty="0" smtClean="0"/>
              <a:t>work required </a:t>
            </a:r>
            <a:r>
              <a:rPr lang="en-GB" dirty="0"/>
              <a:t>to build something when “something” has not yet been defined. </a:t>
            </a:r>
            <a:endParaRPr lang="en-GB" dirty="0" smtClean="0"/>
          </a:p>
          <a:p>
            <a:pPr lvl="1" algn="just"/>
            <a:r>
              <a:rPr lang="en-GB" dirty="0" smtClean="0"/>
              <a:t>Define</a:t>
            </a:r>
            <a:r>
              <a:rPr lang="en-GB" dirty="0"/>
              <a:t> </a:t>
            </a:r>
            <a:r>
              <a:rPr lang="en-GB" dirty="0" smtClean="0"/>
              <a:t>requirements </a:t>
            </a:r>
            <a:r>
              <a:rPr lang="en-GB" dirty="0"/>
              <a:t>or plan a preliminary exploration phase before making an estimate.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7620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Estimating a Construction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b="1" i="1" dirty="0"/>
              <a:t>Estimate at a low level of </a:t>
            </a:r>
            <a:r>
              <a:rPr lang="en-GB" b="1" i="1" dirty="0" smtClean="0"/>
              <a:t>detail:</a:t>
            </a:r>
          </a:p>
          <a:p>
            <a:pPr algn="just"/>
            <a:r>
              <a:rPr lang="en-GB" dirty="0" smtClean="0"/>
              <a:t>Depending </a:t>
            </a:r>
            <a:r>
              <a:rPr lang="en-GB" dirty="0"/>
              <a:t>on the objectives you </a:t>
            </a:r>
            <a:r>
              <a:rPr lang="en-GB" dirty="0" smtClean="0"/>
              <a:t>have identified</a:t>
            </a:r>
            <a:r>
              <a:rPr lang="en-GB" dirty="0"/>
              <a:t>, </a:t>
            </a:r>
            <a:r>
              <a:rPr lang="en-GB" dirty="0" smtClean="0"/>
              <a:t>base the </a:t>
            </a:r>
            <a:r>
              <a:rPr lang="en-GB" dirty="0"/>
              <a:t>estimate on a detailed examination of project activities. </a:t>
            </a:r>
            <a:endParaRPr lang="en-GB" dirty="0" smtClean="0"/>
          </a:p>
          <a:p>
            <a:pPr algn="just"/>
            <a:r>
              <a:rPr lang="en-GB" dirty="0" smtClean="0"/>
              <a:t>In </a:t>
            </a:r>
            <a:r>
              <a:rPr lang="en-GB" dirty="0"/>
              <a:t>general, the </a:t>
            </a:r>
            <a:r>
              <a:rPr lang="en-GB" dirty="0" smtClean="0"/>
              <a:t>more detailed </a:t>
            </a:r>
            <a:r>
              <a:rPr lang="en-GB" dirty="0"/>
              <a:t>your examination is, the more accurate your estimate will be.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659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Contents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Encouraging Good Coding</a:t>
            </a:r>
          </a:p>
          <a:p>
            <a:r>
              <a:rPr lang="en-US" dirty="0"/>
              <a:t>Configuration </a:t>
            </a:r>
            <a:r>
              <a:rPr lang="en-US" dirty="0" smtClean="0"/>
              <a:t>Management</a:t>
            </a:r>
          </a:p>
          <a:p>
            <a:r>
              <a:rPr lang="en-US" dirty="0" smtClean="0"/>
              <a:t>Estimating </a:t>
            </a:r>
            <a:r>
              <a:rPr lang="en-US" dirty="0"/>
              <a:t>a Construction </a:t>
            </a:r>
            <a:r>
              <a:rPr lang="en-US" dirty="0" smtClean="0"/>
              <a:t>Schedule</a:t>
            </a:r>
          </a:p>
          <a:p>
            <a:r>
              <a:rPr lang="en-US" dirty="0" smtClean="0"/>
              <a:t>Measurement</a:t>
            </a:r>
          </a:p>
          <a:p>
            <a:r>
              <a:rPr lang="en-GB" dirty="0" smtClean="0"/>
              <a:t>Key Points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1636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Estimating a Construction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GB" b="1" i="1" dirty="0"/>
              <a:t>Use several different estimation techniques, and compare the </a:t>
            </a:r>
            <a:r>
              <a:rPr lang="en-GB" b="1" i="1" dirty="0" smtClean="0"/>
              <a:t>results: </a:t>
            </a:r>
          </a:p>
          <a:p>
            <a:pPr lvl="1" algn="just"/>
            <a:r>
              <a:rPr lang="en-GB" dirty="0" smtClean="0"/>
              <a:t>The </a:t>
            </a:r>
            <a:r>
              <a:rPr lang="en-GB" dirty="0"/>
              <a:t>list of </a:t>
            </a:r>
            <a:r>
              <a:rPr lang="en-GB" dirty="0" smtClean="0"/>
              <a:t>estimation approaches </a:t>
            </a:r>
            <a:r>
              <a:rPr lang="en-GB" dirty="0"/>
              <a:t>at the beginning of the section identified several techniques. </a:t>
            </a:r>
            <a:endParaRPr lang="en-GB" dirty="0" smtClean="0"/>
          </a:p>
          <a:p>
            <a:pPr lvl="1" algn="just"/>
            <a:r>
              <a:rPr lang="en-GB" dirty="0" smtClean="0"/>
              <a:t>They</a:t>
            </a:r>
            <a:r>
              <a:rPr lang="en-GB" dirty="0"/>
              <a:t> </a:t>
            </a:r>
            <a:r>
              <a:rPr lang="en-GB" dirty="0" smtClean="0"/>
              <a:t>won’t </a:t>
            </a:r>
            <a:r>
              <a:rPr lang="en-GB" dirty="0"/>
              <a:t>all produce the same results, so try several of them. </a:t>
            </a:r>
            <a:endParaRPr lang="en-GB" dirty="0" smtClean="0"/>
          </a:p>
          <a:p>
            <a:pPr lvl="1" algn="just"/>
            <a:r>
              <a:rPr lang="en-GB" dirty="0" smtClean="0"/>
              <a:t>Study </a:t>
            </a:r>
            <a:r>
              <a:rPr lang="en-GB" dirty="0"/>
              <a:t>the different </a:t>
            </a:r>
            <a:r>
              <a:rPr lang="en-GB" dirty="0" smtClean="0"/>
              <a:t>results </a:t>
            </a:r>
            <a:r>
              <a:rPr lang="en-US" dirty="0" smtClean="0"/>
              <a:t>from </a:t>
            </a:r>
            <a:r>
              <a:rPr lang="en-US" dirty="0"/>
              <a:t>the different approaches</a:t>
            </a:r>
            <a:r>
              <a:rPr lang="en-US" dirty="0" smtClean="0"/>
              <a:t>.</a:t>
            </a:r>
          </a:p>
          <a:p>
            <a:pPr lvl="1" algn="just"/>
            <a:r>
              <a:rPr lang="en-GB" dirty="0"/>
              <a:t>No approach is best in all circumstances, and the differences among them can be illuminating.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8078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Estimating a Construction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b="1" i="1" dirty="0" smtClean="0"/>
              <a:t>Re estimate periodically:</a:t>
            </a:r>
          </a:p>
          <a:p>
            <a:pPr lvl="1" algn="just"/>
            <a:r>
              <a:rPr lang="en-GB" dirty="0" smtClean="0"/>
              <a:t>Factors </a:t>
            </a:r>
            <a:r>
              <a:rPr lang="en-GB" dirty="0"/>
              <a:t>on a software project change after the initial </a:t>
            </a:r>
            <a:r>
              <a:rPr lang="en-GB" dirty="0" smtClean="0"/>
              <a:t>estimate, so </a:t>
            </a:r>
            <a:r>
              <a:rPr lang="en-GB" dirty="0"/>
              <a:t>plan to update your estimates </a:t>
            </a:r>
            <a:r>
              <a:rPr lang="en-GB" dirty="0" smtClean="0"/>
              <a:t>periodically.</a:t>
            </a:r>
          </a:p>
          <a:p>
            <a:pPr lvl="1" algn="just"/>
            <a:r>
              <a:rPr lang="en-GB" dirty="0" smtClean="0"/>
              <a:t>The</a:t>
            </a:r>
            <a:r>
              <a:rPr lang="en-GB" dirty="0"/>
              <a:t> </a:t>
            </a:r>
            <a:r>
              <a:rPr lang="en-GB" dirty="0" smtClean="0"/>
              <a:t>accuracy </a:t>
            </a:r>
            <a:r>
              <a:rPr lang="en-GB" dirty="0"/>
              <a:t>of your estimates </a:t>
            </a:r>
            <a:r>
              <a:rPr lang="en-GB" dirty="0" smtClean="0"/>
              <a:t>generally improve </a:t>
            </a:r>
            <a:r>
              <a:rPr lang="en-GB" dirty="0"/>
              <a:t>as you move toward completing </a:t>
            </a:r>
            <a:r>
              <a:rPr lang="en-GB" dirty="0" smtClean="0"/>
              <a:t>the project</a:t>
            </a:r>
            <a:r>
              <a:rPr lang="en-GB" dirty="0"/>
              <a:t>. </a:t>
            </a:r>
            <a:endParaRPr lang="en-GB" dirty="0" smtClean="0"/>
          </a:p>
          <a:p>
            <a:pPr lvl="1" algn="just"/>
            <a:r>
              <a:rPr lang="en-GB" dirty="0" smtClean="0"/>
              <a:t>From </a:t>
            </a:r>
            <a:r>
              <a:rPr lang="en-GB" dirty="0"/>
              <a:t>time to time, compare your actual results to your estimated results, </a:t>
            </a:r>
            <a:r>
              <a:rPr lang="en-GB" dirty="0" smtClean="0"/>
              <a:t>and use </a:t>
            </a:r>
            <a:r>
              <a:rPr lang="en-GB" dirty="0"/>
              <a:t>that evaluation to refine estimates for the remainder of the project.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4590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Estimation vs. Control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GB" dirty="0"/>
              <a:t>Estimation is an important part of the planning needed to complete a software </a:t>
            </a:r>
            <a:r>
              <a:rPr lang="en-GB" dirty="0" smtClean="0"/>
              <a:t>project on time.</a:t>
            </a:r>
          </a:p>
          <a:p>
            <a:pPr algn="just"/>
            <a:r>
              <a:rPr lang="en-GB" dirty="0" smtClean="0"/>
              <a:t>Once </a:t>
            </a:r>
            <a:r>
              <a:rPr lang="en-GB" dirty="0"/>
              <a:t>you have a delivery date and a product specification, the main </a:t>
            </a:r>
            <a:r>
              <a:rPr lang="en-GB" dirty="0" smtClean="0"/>
              <a:t>problem is </a:t>
            </a:r>
            <a:r>
              <a:rPr lang="en-GB" dirty="0"/>
              <a:t>how to control the expenditure of human and technical resources for an </a:t>
            </a:r>
            <a:r>
              <a:rPr lang="en-GB" dirty="0" smtClean="0"/>
              <a:t>on-time delivery </a:t>
            </a:r>
            <a:r>
              <a:rPr lang="en-GB" dirty="0"/>
              <a:t>of the </a:t>
            </a:r>
            <a:r>
              <a:rPr lang="en-GB" dirty="0" smtClean="0"/>
              <a:t>product.</a:t>
            </a:r>
          </a:p>
          <a:p>
            <a:pPr algn="just"/>
            <a:r>
              <a:rPr lang="en-GB" dirty="0" smtClean="0"/>
              <a:t>In </a:t>
            </a:r>
            <a:r>
              <a:rPr lang="en-GB" dirty="0"/>
              <a:t>that sense, the accuracy of the initial estimate is much </a:t>
            </a:r>
            <a:r>
              <a:rPr lang="en-GB" dirty="0" smtClean="0"/>
              <a:t>less important </a:t>
            </a:r>
            <a:r>
              <a:rPr lang="en-GB" dirty="0"/>
              <a:t>than your subsequent success at controlling resources to meet the schedule.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5511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Estimation vs.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/>
              <a:t>The average project overruns its planned schedule by about 100 </a:t>
            </a:r>
            <a:r>
              <a:rPr lang="en-GB" dirty="0" smtClean="0"/>
              <a:t>percent.</a:t>
            </a:r>
          </a:p>
          <a:p>
            <a:pPr algn="just"/>
            <a:r>
              <a:rPr lang="en-GB" dirty="0" smtClean="0"/>
              <a:t>When </a:t>
            </a:r>
            <a:r>
              <a:rPr lang="en-GB" dirty="0"/>
              <a:t>you’re behind, </a:t>
            </a:r>
            <a:r>
              <a:rPr lang="en-GB" dirty="0" smtClean="0"/>
              <a:t>you </a:t>
            </a:r>
            <a:r>
              <a:rPr lang="en-GB" dirty="0"/>
              <a:t>can try one or more of these solutions</a:t>
            </a:r>
            <a:r>
              <a:rPr lang="en-GB" dirty="0" smtClean="0"/>
              <a:t>:</a:t>
            </a:r>
          </a:p>
          <a:p>
            <a:pPr lvl="1" algn="just"/>
            <a:r>
              <a:rPr lang="en-GB" dirty="0" smtClean="0"/>
              <a:t>Hope that you will catch-up</a:t>
            </a:r>
          </a:p>
          <a:p>
            <a:pPr lvl="1" algn="just"/>
            <a:r>
              <a:rPr lang="en-GB" dirty="0" smtClean="0"/>
              <a:t>Expand the team</a:t>
            </a:r>
          </a:p>
          <a:p>
            <a:pPr lvl="1" algn="just"/>
            <a:r>
              <a:rPr lang="en-GB" dirty="0" smtClean="0"/>
              <a:t>Reduce the scope of the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3589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Measurement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GB" dirty="0"/>
              <a:t>Software projects can be measured in numerous ways. Here are </a:t>
            </a:r>
            <a:r>
              <a:rPr lang="en-GB" dirty="0" smtClean="0"/>
              <a:t>some </a:t>
            </a:r>
            <a:r>
              <a:rPr lang="en-GB" dirty="0"/>
              <a:t>solid reasons </a:t>
            </a:r>
            <a:r>
              <a:rPr lang="en-GB" dirty="0" smtClean="0"/>
              <a:t>to </a:t>
            </a:r>
            <a:r>
              <a:rPr lang="en-US" dirty="0" smtClean="0"/>
              <a:t>measure </a:t>
            </a:r>
            <a:r>
              <a:rPr lang="en-US" dirty="0"/>
              <a:t>your process</a:t>
            </a:r>
            <a:r>
              <a:rPr lang="en-US" dirty="0" smtClean="0"/>
              <a:t>:</a:t>
            </a:r>
          </a:p>
          <a:p>
            <a:pPr lvl="1" algn="just"/>
            <a:r>
              <a:rPr lang="en-GB" dirty="0"/>
              <a:t>For any project attribute, it’s possible to measure that attribute in a way that’s </a:t>
            </a:r>
            <a:r>
              <a:rPr lang="en-GB" dirty="0" smtClean="0"/>
              <a:t>superior not </a:t>
            </a:r>
            <a:r>
              <a:rPr lang="en-GB" dirty="0"/>
              <a:t>measuring it at </a:t>
            </a:r>
            <a:r>
              <a:rPr lang="en-GB" dirty="0" smtClean="0"/>
              <a:t>all.</a:t>
            </a:r>
          </a:p>
          <a:p>
            <a:pPr lvl="1" algn="just"/>
            <a:r>
              <a:rPr lang="en-GB" dirty="0"/>
              <a:t>Be aware of measurement side </a:t>
            </a:r>
            <a:r>
              <a:rPr lang="en-GB" dirty="0" smtClean="0"/>
              <a:t>effects</a:t>
            </a:r>
          </a:p>
          <a:p>
            <a:pPr lvl="1" algn="just"/>
            <a:r>
              <a:rPr lang="en-GB" dirty="0" smtClean="0"/>
              <a:t>To </a:t>
            </a:r>
            <a:r>
              <a:rPr lang="en-GB" dirty="0"/>
              <a:t>argue against measurement is to argue that it’s better not to know what’s </a:t>
            </a:r>
            <a:r>
              <a:rPr lang="en-GB" dirty="0" smtClean="0"/>
              <a:t>really </a:t>
            </a:r>
            <a:r>
              <a:rPr lang="en-US" dirty="0" smtClean="0"/>
              <a:t>happening </a:t>
            </a:r>
            <a:r>
              <a:rPr lang="en-US" dirty="0"/>
              <a:t>on your project</a:t>
            </a:r>
          </a:p>
        </p:txBody>
      </p:sp>
    </p:spTree>
    <p:extLst>
      <p:ext uri="{BB962C8B-B14F-4D97-AF65-F5344CB8AC3E}">
        <p14:creationId xmlns:p14="http://schemas.microsoft.com/office/powerpoint/2010/main" val="22795134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Measurement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/>
              <a:t>You can measure virtually any aspect of the software-development process. </a:t>
            </a:r>
            <a:endParaRPr lang="en-GB" dirty="0" smtClean="0"/>
          </a:p>
          <a:p>
            <a:pPr algn="just"/>
            <a:r>
              <a:rPr lang="en-GB" dirty="0" smtClean="0"/>
              <a:t>Table 28-2 (pg. 678) lists </a:t>
            </a:r>
            <a:r>
              <a:rPr lang="en-GB" dirty="0"/>
              <a:t>some </a:t>
            </a:r>
            <a:r>
              <a:rPr lang="en-GB" dirty="0" smtClean="0"/>
              <a:t>useful software development measurements.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6208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Key Points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GB" dirty="0"/>
              <a:t>Good coding practices can be achieved either through enforced standards </a:t>
            </a:r>
            <a:r>
              <a:rPr lang="en-GB" dirty="0" smtClean="0"/>
              <a:t>or </a:t>
            </a:r>
            <a:r>
              <a:rPr lang="en-US" dirty="0" smtClean="0"/>
              <a:t>through </a:t>
            </a:r>
            <a:r>
              <a:rPr lang="en-US" dirty="0"/>
              <a:t>more light-handed </a:t>
            </a:r>
            <a:r>
              <a:rPr lang="en-US" dirty="0" smtClean="0"/>
              <a:t>approaches.</a:t>
            </a:r>
          </a:p>
          <a:p>
            <a:pPr algn="just"/>
            <a:r>
              <a:rPr lang="en-GB" dirty="0" smtClean="0"/>
              <a:t>Configuration </a:t>
            </a:r>
            <a:r>
              <a:rPr lang="en-GB" dirty="0"/>
              <a:t>management, when properly applied, makes programmers’ </a:t>
            </a:r>
            <a:r>
              <a:rPr lang="en-GB" dirty="0" smtClean="0"/>
              <a:t>jobs easier</a:t>
            </a:r>
            <a:r>
              <a:rPr lang="en-GB" dirty="0"/>
              <a:t>. This especially includes change </a:t>
            </a:r>
            <a:r>
              <a:rPr lang="en-GB" dirty="0" smtClean="0"/>
              <a:t>control.</a:t>
            </a:r>
          </a:p>
          <a:p>
            <a:pPr algn="just"/>
            <a:r>
              <a:rPr lang="en-GB" dirty="0" smtClean="0"/>
              <a:t>Good </a:t>
            </a:r>
            <a:r>
              <a:rPr lang="en-GB" dirty="0"/>
              <a:t>software estimation is a significant challenge. Keys to success are </a:t>
            </a:r>
            <a:r>
              <a:rPr lang="en-GB" dirty="0" smtClean="0"/>
              <a:t>using multiple </a:t>
            </a:r>
            <a:r>
              <a:rPr lang="en-GB" dirty="0"/>
              <a:t>approaches, tightening down your estimates as you work your way </a:t>
            </a:r>
            <a:r>
              <a:rPr lang="en-GB" dirty="0" smtClean="0"/>
              <a:t>into the </a:t>
            </a:r>
            <a:r>
              <a:rPr lang="en-GB" dirty="0"/>
              <a:t>project, and making use of data to create the </a:t>
            </a:r>
            <a:r>
              <a:rPr lang="en-GB" dirty="0" smtClean="0"/>
              <a:t>estimates.</a:t>
            </a:r>
          </a:p>
          <a:p>
            <a:pPr algn="just"/>
            <a:r>
              <a:rPr lang="en-GB" dirty="0" smtClean="0"/>
              <a:t>Measurement </a:t>
            </a:r>
            <a:r>
              <a:rPr lang="en-GB" dirty="0"/>
              <a:t>is a key to successful construction management. You can </a:t>
            </a:r>
            <a:r>
              <a:rPr lang="en-GB" dirty="0" smtClean="0"/>
              <a:t>find ways </a:t>
            </a:r>
            <a:r>
              <a:rPr lang="en-GB" dirty="0"/>
              <a:t>to measure any aspect of a project that are better than not measuring it </a:t>
            </a:r>
            <a:r>
              <a:rPr lang="en-GB" dirty="0" smtClean="0"/>
              <a:t>at all</a:t>
            </a:r>
            <a:r>
              <a:rPr lang="en-GB" dirty="0"/>
              <a:t>. Accurate measurement is a key to accurate scheduling, to quality </a:t>
            </a:r>
            <a:r>
              <a:rPr lang="en-GB" dirty="0" smtClean="0"/>
              <a:t>control, and </a:t>
            </a:r>
            <a:r>
              <a:rPr lang="en-GB" dirty="0"/>
              <a:t>to improving your development process.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5313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Readings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[Chapter 28]</a:t>
            </a:r>
            <a:r>
              <a:rPr lang="en-US" dirty="0" smtClean="0"/>
              <a:t> </a:t>
            </a:r>
            <a:r>
              <a:rPr lang="en-US" dirty="0"/>
              <a:t>Code Complete: A Practical Handbook of Software Construction by Steve McConnell, Microsoft Press; 2nd Edition (July 7, 2004). ISBN-10: 0735619670 </a:t>
            </a:r>
          </a:p>
        </p:txBody>
      </p:sp>
    </p:spTree>
    <p:extLst>
      <p:ext uri="{BB962C8B-B14F-4D97-AF65-F5344CB8AC3E}">
        <p14:creationId xmlns:p14="http://schemas.microsoft.com/office/powerpoint/2010/main" val="3552144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Introduction</a:t>
            </a:r>
            <a:endParaRPr lang="en-US" b="1" u="sn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Management is the process of dealing with or controlling things or people.</a:t>
            </a:r>
          </a:p>
          <a:p>
            <a:pPr algn="just"/>
            <a:r>
              <a:rPr lang="en-GB" dirty="0" smtClean="0"/>
              <a:t>Management is the </a:t>
            </a:r>
            <a:r>
              <a:rPr lang="en-GB" dirty="0"/>
              <a:t>organization and coordination of the activities of a business in order to achieve </a:t>
            </a:r>
            <a:r>
              <a:rPr lang="en-GB" b="1" dirty="0"/>
              <a:t>defined</a:t>
            </a:r>
            <a:r>
              <a:rPr lang="en-GB" dirty="0"/>
              <a:t> </a:t>
            </a:r>
            <a:r>
              <a:rPr lang="en-GB" dirty="0" smtClean="0"/>
              <a:t>objectives.</a:t>
            </a:r>
          </a:p>
          <a:p>
            <a:pPr algn="just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2364" y="4191000"/>
            <a:ext cx="4378035" cy="24384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77439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Factors that </a:t>
            </a:r>
            <a:r>
              <a:rPr lang="en-GB" dirty="0" smtClean="0"/>
              <a:t>significantly </a:t>
            </a:r>
            <a:r>
              <a:rPr lang="en-GB" dirty="0"/>
              <a:t>affect how a specific software project should be </a:t>
            </a:r>
            <a:r>
              <a:rPr lang="en-GB" dirty="0" smtClean="0"/>
              <a:t>managed are</a:t>
            </a:r>
          </a:p>
          <a:p>
            <a:pPr lvl="1"/>
            <a:r>
              <a:rPr lang="en-GB" dirty="0" smtClean="0"/>
              <a:t>Either sequential or iterative approach is being used</a:t>
            </a:r>
          </a:p>
          <a:p>
            <a:pPr lvl="1"/>
            <a:r>
              <a:rPr lang="en-GB" dirty="0" smtClean="0"/>
              <a:t>Quality goals</a:t>
            </a:r>
          </a:p>
          <a:p>
            <a:pPr lvl="1"/>
            <a:r>
              <a:rPr lang="en-GB" dirty="0" smtClean="0"/>
              <a:t>Size of the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564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Encouraging Good Coding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techniques for encouraging good coding are</a:t>
            </a:r>
          </a:p>
          <a:p>
            <a:pPr lvl="1"/>
            <a:r>
              <a:rPr lang="en-GB" dirty="0"/>
              <a:t>Assign two people to every part of the </a:t>
            </a:r>
            <a:r>
              <a:rPr lang="en-GB" dirty="0" smtClean="0"/>
              <a:t>project</a:t>
            </a:r>
          </a:p>
          <a:p>
            <a:pPr lvl="1"/>
            <a:r>
              <a:rPr lang="en-GB" dirty="0"/>
              <a:t>Review every line of </a:t>
            </a:r>
            <a:r>
              <a:rPr lang="en-GB" dirty="0" smtClean="0"/>
              <a:t>code</a:t>
            </a:r>
          </a:p>
          <a:p>
            <a:pPr lvl="1"/>
            <a:r>
              <a:rPr lang="en-US" dirty="0"/>
              <a:t>Require code </a:t>
            </a:r>
            <a:r>
              <a:rPr lang="en-US" dirty="0" smtClean="0"/>
              <a:t>sign-offs</a:t>
            </a:r>
          </a:p>
          <a:p>
            <a:pPr lvl="1"/>
            <a:r>
              <a:rPr lang="en-GB" dirty="0"/>
              <a:t>Route good code examples for </a:t>
            </a:r>
            <a:r>
              <a:rPr lang="en-GB" dirty="0" smtClean="0"/>
              <a:t>review</a:t>
            </a:r>
          </a:p>
          <a:p>
            <a:pPr lvl="1"/>
            <a:r>
              <a:rPr lang="en-US" dirty="0"/>
              <a:t>Reward good </a:t>
            </a:r>
            <a:r>
              <a:rPr lang="en-US" dirty="0" smtClean="0"/>
              <a:t>code</a:t>
            </a:r>
          </a:p>
          <a:p>
            <a:pPr lvl="1"/>
            <a:r>
              <a:rPr lang="en-US" dirty="0"/>
              <a:t>One easy standard</a:t>
            </a:r>
          </a:p>
        </p:txBody>
      </p:sp>
    </p:spTree>
    <p:extLst>
      <p:ext uri="{BB962C8B-B14F-4D97-AF65-F5344CB8AC3E}">
        <p14:creationId xmlns:p14="http://schemas.microsoft.com/office/powerpoint/2010/main" val="1108378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Configuration Management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GB" dirty="0"/>
              <a:t>A software project is dynamic. </a:t>
            </a:r>
            <a:endParaRPr lang="en-GB" dirty="0" smtClean="0"/>
          </a:p>
          <a:p>
            <a:pPr algn="just"/>
            <a:r>
              <a:rPr lang="en-GB" dirty="0" smtClean="0"/>
              <a:t>The </a:t>
            </a:r>
            <a:r>
              <a:rPr lang="en-GB" dirty="0"/>
              <a:t>code changes, the design changes, and the </a:t>
            </a:r>
            <a:r>
              <a:rPr lang="en-GB" dirty="0" smtClean="0"/>
              <a:t>requirements </a:t>
            </a:r>
            <a:r>
              <a:rPr lang="en-US" dirty="0" smtClean="0"/>
              <a:t>change.</a:t>
            </a:r>
          </a:p>
          <a:p>
            <a:pPr algn="just"/>
            <a:r>
              <a:rPr lang="en-GB" dirty="0"/>
              <a:t>Configuration management is the practice of identifying project </a:t>
            </a:r>
            <a:r>
              <a:rPr lang="en-GB" dirty="0" smtClean="0"/>
              <a:t>artefacts </a:t>
            </a:r>
            <a:r>
              <a:rPr lang="en-GB" dirty="0"/>
              <a:t>and </a:t>
            </a:r>
            <a:r>
              <a:rPr lang="en-GB" dirty="0" smtClean="0"/>
              <a:t>handling changes </a:t>
            </a:r>
            <a:r>
              <a:rPr lang="en-GB" dirty="0"/>
              <a:t>systematically so that a system can maintain its integrity over time. </a:t>
            </a:r>
            <a:endParaRPr lang="en-GB" dirty="0" smtClean="0"/>
          </a:p>
          <a:p>
            <a:pPr algn="just"/>
            <a:r>
              <a:rPr lang="en-GB" dirty="0" smtClean="0"/>
              <a:t>Another</a:t>
            </a:r>
            <a:r>
              <a:rPr lang="en-GB" dirty="0"/>
              <a:t> </a:t>
            </a:r>
            <a:r>
              <a:rPr lang="en-GB" dirty="0" smtClean="0"/>
              <a:t>name </a:t>
            </a:r>
            <a:r>
              <a:rPr lang="en-GB" dirty="0"/>
              <a:t>for it is </a:t>
            </a:r>
            <a:r>
              <a:rPr lang="en-GB" b="1" i="1" dirty="0"/>
              <a:t>“change control.” </a:t>
            </a:r>
            <a:endParaRPr lang="en-GB" b="1" i="1" dirty="0" smtClean="0"/>
          </a:p>
          <a:p>
            <a:pPr algn="just"/>
            <a:r>
              <a:rPr lang="en-GB" dirty="0" smtClean="0"/>
              <a:t>It </a:t>
            </a:r>
            <a:r>
              <a:rPr lang="en-GB" dirty="0"/>
              <a:t>includes techniques for evaluating proposed </a:t>
            </a:r>
            <a:r>
              <a:rPr lang="en-GB" dirty="0" smtClean="0"/>
              <a:t>changes, tracking </a:t>
            </a:r>
            <a:r>
              <a:rPr lang="en-GB" dirty="0"/>
              <a:t>changes, and keeping copies of the system as it existed at various points in time.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349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Configuration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If there is no “change control” procedure</a:t>
            </a:r>
          </a:p>
          <a:p>
            <a:pPr lvl="1" algn="just"/>
            <a:r>
              <a:rPr lang="en-US" dirty="0" smtClean="0"/>
              <a:t>A code can be written that is incompatible to the other parts of the system.</a:t>
            </a:r>
          </a:p>
          <a:p>
            <a:pPr lvl="1" algn="just"/>
            <a:r>
              <a:rPr lang="en-GB" dirty="0" smtClean="0"/>
              <a:t>You </a:t>
            </a:r>
            <a:r>
              <a:rPr lang="en-GB" dirty="0"/>
              <a:t>might change a routine that someone else </a:t>
            </a:r>
            <a:r>
              <a:rPr lang="en-GB" dirty="0" smtClean="0"/>
              <a:t>is changing </a:t>
            </a:r>
            <a:r>
              <a:rPr lang="en-GB" dirty="0"/>
              <a:t>at the same time; successfully combining your changes with theirs will be problematic</a:t>
            </a:r>
            <a:r>
              <a:rPr lang="en-GB" dirty="0" smtClean="0"/>
              <a:t>.</a:t>
            </a:r>
          </a:p>
          <a:p>
            <a:pPr lvl="1" algn="just"/>
            <a:r>
              <a:rPr lang="en-GB" dirty="0"/>
              <a:t>Uncontrolled code changes can make code seem more tested than it is</a:t>
            </a:r>
            <a:r>
              <a:rPr lang="en-GB" dirty="0" smtClean="0"/>
              <a:t>.</a:t>
            </a:r>
          </a:p>
          <a:p>
            <a:pPr lvl="1" algn="just"/>
            <a:r>
              <a:rPr lang="en-GB" dirty="0"/>
              <a:t>Y</a:t>
            </a:r>
            <a:r>
              <a:rPr lang="en-GB" dirty="0" smtClean="0"/>
              <a:t>ou </a:t>
            </a:r>
            <a:r>
              <a:rPr lang="en-GB" dirty="0"/>
              <a:t>can make changes to </a:t>
            </a:r>
            <a:r>
              <a:rPr lang="en-GB" dirty="0" smtClean="0"/>
              <a:t>a routine</a:t>
            </a:r>
            <a:r>
              <a:rPr lang="en-GB" dirty="0"/>
              <a:t>, find new errors, and not be able to back up to the old, working routine.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489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Requirements and Design Changes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dirty="0"/>
              <a:t>S</a:t>
            </a:r>
            <a:r>
              <a:rPr lang="en-GB" dirty="0" smtClean="0"/>
              <a:t>ome </a:t>
            </a:r>
            <a:r>
              <a:rPr lang="en-GB" dirty="0"/>
              <a:t>guidelines for controlling design </a:t>
            </a:r>
            <a:r>
              <a:rPr lang="en-GB" dirty="0" smtClean="0"/>
              <a:t>changes are: </a:t>
            </a:r>
            <a:r>
              <a:rPr lang="en-GB" i="1" dirty="0" smtClean="0"/>
              <a:t>(details from book, pg. 666,667)</a:t>
            </a:r>
          </a:p>
          <a:p>
            <a:pPr lvl="1" algn="just"/>
            <a:r>
              <a:rPr lang="en-GB" dirty="0"/>
              <a:t>Follow a systematic change-control </a:t>
            </a:r>
            <a:r>
              <a:rPr lang="en-GB" dirty="0" smtClean="0"/>
              <a:t>procedure</a:t>
            </a:r>
          </a:p>
          <a:p>
            <a:pPr lvl="1" algn="just"/>
            <a:r>
              <a:rPr lang="en-GB" dirty="0"/>
              <a:t>Handle change requests in </a:t>
            </a:r>
            <a:r>
              <a:rPr lang="en-GB" dirty="0" smtClean="0"/>
              <a:t>groups</a:t>
            </a:r>
          </a:p>
          <a:p>
            <a:pPr lvl="1" algn="just"/>
            <a:r>
              <a:rPr lang="en-GB" dirty="0"/>
              <a:t>Estimate the cost of each </a:t>
            </a:r>
            <a:r>
              <a:rPr lang="en-GB" dirty="0" smtClean="0"/>
              <a:t>change</a:t>
            </a:r>
          </a:p>
          <a:p>
            <a:pPr lvl="1" algn="just"/>
            <a:r>
              <a:rPr lang="en-GB" dirty="0"/>
              <a:t>Be wary of high change </a:t>
            </a:r>
            <a:r>
              <a:rPr lang="en-GB" dirty="0" smtClean="0"/>
              <a:t>volumes</a:t>
            </a:r>
          </a:p>
          <a:p>
            <a:pPr lvl="1" algn="just"/>
            <a:r>
              <a:rPr lang="en-GB" dirty="0"/>
              <a:t>Establish a change-control </a:t>
            </a:r>
            <a:r>
              <a:rPr lang="en-GB" dirty="0" smtClean="0"/>
              <a:t>board</a:t>
            </a:r>
          </a:p>
          <a:p>
            <a:pPr lvl="1"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666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Software Code Changes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GB" dirty="0"/>
              <a:t>Another configuration-management issue is controlling source code. </a:t>
            </a:r>
            <a:endParaRPr lang="en-GB" dirty="0" smtClean="0"/>
          </a:p>
          <a:p>
            <a:pPr algn="just"/>
            <a:r>
              <a:rPr lang="en-GB" dirty="0" smtClean="0"/>
              <a:t>If </a:t>
            </a:r>
            <a:r>
              <a:rPr lang="en-GB" dirty="0"/>
              <a:t>you change </a:t>
            </a:r>
            <a:r>
              <a:rPr lang="en-GB" dirty="0" smtClean="0"/>
              <a:t>the code </a:t>
            </a:r>
            <a:r>
              <a:rPr lang="en-GB" dirty="0"/>
              <a:t>and a new error surfaces that seems unrelated to the change you made, </a:t>
            </a:r>
            <a:r>
              <a:rPr lang="en-GB" dirty="0" smtClean="0"/>
              <a:t>you’ll probably </a:t>
            </a:r>
            <a:r>
              <a:rPr lang="en-GB" dirty="0"/>
              <a:t>want to compare the new version of the code to the old in your search for </a:t>
            </a:r>
            <a:r>
              <a:rPr lang="en-GB" dirty="0" smtClean="0"/>
              <a:t>the source </a:t>
            </a:r>
            <a:r>
              <a:rPr lang="en-GB" dirty="0"/>
              <a:t>of the error. </a:t>
            </a:r>
            <a:endParaRPr lang="en-GB" dirty="0" smtClean="0"/>
          </a:p>
          <a:p>
            <a:pPr algn="just"/>
            <a:r>
              <a:rPr lang="en-GB" dirty="0" smtClean="0"/>
              <a:t>If </a:t>
            </a:r>
            <a:r>
              <a:rPr lang="en-GB" dirty="0"/>
              <a:t>that doesn’t tell you anything, you might want to look at a </a:t>
            </a:r>
            <a:r>
              <a:rPr lang="en-GB" dirty="0" smtClean="0"/>
              <a:t>version that’s </a:t>
            </a:r>
            <a:r>
              <a:rPr lang="en-GB" dirty="0"/>
              <a:t>even older. </a:t>
            </a:r>
            <a:endParaRPr lang="en-GB" dirty="0" smtClean="0"/>
          </a:p>
          <a:p>
            <a:pPr algn="just"/>
            <a:r>
              <a:rPr lang="en-GB" dirty="0" smtClean="0"/>
              <a:t>This </a:t>
            </a:r>
            <a:r>
              <a:rPr lang="en-GB" dirty="0"/>
              <a:t>kind of excursion through history is easy if you have </a:t>
            </a:r>
            <a:r>
              <a:rPr lang="en-GB" dirty="0" smtClean="0"/>
              <a:t>version control </a:t>
            </a:r>
            <a:r>
              <a:rPr lang="en-GB" dirty="0"/>
              <a:t>tools that keep track of multiple versions of source code.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036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1718</Words>
  <Application>Microsoft Office PowerPoint</Application>
  <PresentationFormat>On-screen Show (4:3)</PresentationFormat>
  <Paragraphs>142</Paragraphs>
  <Slides>27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Managing Construction</vt:lpstr>
      <vt:lpstr>Contents</vt:lpstr>
      <vt:lpstr>Introduction</vt:lpstr>
      <vt:lpstr>Introduction</vt:lpstr>
      <vt:lpstr>Encouraging Good Coding</vt:lpstr>
      <vt:lpstr>Configuration Management</vt:lpstr>
      <vt:lpstr>Configuration Management</vt:lpstr>
      <vt:lpstr>Requirements and Design Changes</vt:lpstr>
      <vt:lpstr>Software Code Changes</vt:lpstr>
      <vt:lpstr>Software Code Changes</vt:lpstr>
      <vt:lpstr>Software Code Changes</vt:lpstr>
      <vt:lpstr>Backup Plan</vt:lpstr>
      <vt:lpstr>Backup Plan</vt:lpstr>
      <vt:lpstr>Estimating a Construction Schedule</vt:lpstr>
      <vt:lpstr>Estimating a Construction Schedule</vt:lpstr>
      <vt:lpstr>Estimating a Construction Schedule</vt:lpstr>
      <vt:lpstr>Estimating a Construction Schedule</vt:lpstr>
      <vt:lpstr>Estimating a Construction Schedule</vt:lpstr>
      <vt:lpstr>Estimating a Construction Schedule</vt:lpstr>
      <vt:lpstr>Estimating a Construction Schedule</vt:lpstr>
      <vt:lpstr>Estimating a Construction Schedule</vt:lpstr>
      <vt:lpstr>Estimation vs. Control</vt:lpstr>
      <vt:lpstr>Estimation vs. Control</vt:lpstr>
      <vt:lpstr>Measurement</vt:lpstr>
      <vt:lpstr>Measurement</vt:lpstr>
      <vt:lpstr>Key Points</vt:lpstr>
      <vt:lpstr>Readings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Ibrahim</dc:creator>
  <cp:lastModifiedBy>ok</cp:lastModifiedBy>
  <cp:revision>58</cp:revision>
  <dcterms:created xsi:type="dcterms:W3CDTF">2006-08-16T00:00:00Z</dcterms:created>
  <dcterms:modified xsi:type="dcterms:W3CDTF">2019-11-18T11:02:30Z</dcterms:modified>
</cp:coreProperties>
</file>