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68" r:id="rId2"/>
    <p:sldId id="258" r:id="rId3"/>
    <p:sldId id="259" r:id="rId4"/>
    <p:sldId id="298" r:id="rId5"/>
    <p:sldId id="350" r:id="rId6"/>
    <p:sldId id="299" r:id="rId7"/>
    <p:sldId id="300" r:id="rId8"/>
    <p:sldId id="306" r:id="rId9"/>
    <p:sldId id="308" r:id="rId10"/>
    <p:sldId id="309" r:id="rId11"/>
    <p:sldId id="301" r:id="rId12"/>
    <p:sldId id="349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21" r:id="rId23"/>
    <p:sldId id="324" r:id="rId24"/>
    <p:sldId id="325" r:id="rId25"/>
    <p:sldId id="326" r:id="rId26"/>
    <p:sldId id="328" r:id="rId27"/>
    <p:sldId id="330" r:id="rId28"/>
    <p:sldId id="332" r:id="rId29"/>
    <p:sldId id="334" r:id="rId30"/>
    <p:sldId id="339" r:id="rId31"/>
    <p:sldId id="340" r:id="rId32"/>
    <p:sldId id="341" r:id="rId33"/>
    <p:sldId id="342" r:id="rId34"/>
    <p:sldId id="347" r:id="rId35"/>
    <p:sldId id="34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dirty="0" smtClean="0"/>
            <a:t>Pharmacy Student!</a:t>
          </a:r>
          <a:endParaRPr lang="en-US" sz="2800" u="sng" dirty="0"/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X="37481" custLinFactNeighborY="11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402"/>
          <a:ext cx="3494804" cy="57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Pharmacy Student!</a:t>
          </a:r>
          <a:endParaRPr lang="en-US" sz="2800" u="sng" kern="1200" dirty="0"/>
        </a:p>
      </dsp:txBody>
      <dsp:txXfrm>
        <a:off x="27861" y="28263"/>
        <a:ext cx="3439082" cy="51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Copy into jotter</a:t>
            </a:r>
          </a:p>
        </p:txBody>
      </p:sp>
    </p:spTree>
    <p:extLst>
      <p:ext uri="{BB962C8B-B14F-4D97-AF65-F5344CB8AC3E}">
        <p14:creationId xmlns:p14="http://schemas.microsoft.com/office/powerpoint/2010/main" val="175768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62" y="1302551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5D268AB-CE4A-42D3-AEAB-06DE0706809D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108475"/>
            <a:ext cx="1697970" cy="171014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035820" y="1773460"/>
            <a:ext cx="204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With</a:t>
            </a:r>
            <a:r>
              <a:rPr lang="en-US" baseline="0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Munim</a:t>
            </a:r>
            <a:r>
              <a:rPr lang="en-US" dirty="0" smtClean="0">
                <a:solidFill>
                  <a:srgbClr val="0000FF"/>
                </a:solidFill>
              </a:rPr>
              <a:t> Akhtar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repeatCount="indefinite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audio" Target="../media/audio1.wav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891" y="296606"/>
            <a:ext cx="1012994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nl-BE" sz="6600" b="1" dirty="0"/>
              <a:t>Backing </a:t>
            </a:r>
            <a:r>
              <a:rPr lang="nl-BE" sz="6600" b="1" dirty="0" smtClean="0"/>
              <a:t>Storage Devices</a:t>
            </a:r>
            <a:endParaRPr lang="en-US" sz="6600" b="1" dirty="0">
              <a:ln/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8583" y="4391850"/>
            <a:ext cx="801333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 smtClean="0">
                <a:ln/>
              </a:rPr>
              <a:t> (Doctor of Pharmacy),</a:t>
            </a:r>
          </a:p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 smtClean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 smtClean="0">
                <a:ln/>
              </a:rPr>
              <a:t>. </a:t>
            </a:r>
            <a:endParaRPr lang="en-US" sz="3600" b="1" dirty="0">
              <a:ln/>
            </a:endParaRPr>
          </a:p>
          <a:p>
            <a:r>
              <a:rPr lang="en-US" sz="3600" b="1" dirty="0" smtClean="0">
                <a:ln/>
              </a:rPr>
              <a:t> </a:t>
            </a:r>
            <a:endParaRPr lang="en-US" sz="3600" b="1" dirty="0">
              <a:ln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25248" y="1904789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10445"/>
              <a:ext cx="1397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08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  <a:endPara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361913" y="3251613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96181339"/>
              </p:ext>
            </p:extLst>
          </p:nvPr>
        </p:nvGraphicFramePr>
        <p:xfrm>
          <a:off x="3383371" y="3788527"/>
          <a:ext cx="3494804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91613" y="3713278"/>
            <a:ext cx="2831654" cy="2986896"/>
            <a:chOff x="9859112" y="3861331"/>
            <a:chExt cx="2190030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859112" y="5781425"/>
              <a:ext cx="2190030" cy="333619"/>
              <a:chOff x="7235733" y="6013526"/>
              <a:chExt cx="2190030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186195" y="5173562"/>
                <a:ext cx="333619" cy="201354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235733" y="6056546"/>
                <a:ext cx="2190030" cy="210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</a:t>
                </a:r>
                <a:r>
                  <a:rPr lang="en-US" sz="1100" b="1" cap="all" dirty="0" err="1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Munim</a:t>
                </a:r>
                <a:r>
                  <a:rPr lang="en-US" sz="110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 Akhtar</a:t>
                </a:r>
                <a:endParaRPr lang="en-US" sz="110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1944967" y="1582184"/>
            <a:ext cx="2084529" cy="2028760"/>
          </a:xfrm>
          <a:prstGeom prst="rect">
            <a:avLst/>
          </a:prstGeom>
        </p:spPr>
      </p:pic>
      <p:pic>
        <p:nvPicPr>
          <p:cNvPr id="22" name="Picture 5" descr="open_head_education_800_cl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39" y="1436782"/>
            <a:ext cx="1994531" cy="189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7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424" y="567452"/>
            <a:ext cx="9603275" cy="682905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 we measure the size of memory?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778" y="1856371"/>
            <a:ext cx="10493022" cy="4844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Storing an individual character such as a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letter,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number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or other character needs a set amount of space called </a:t>
            </a:r>
            <a:r>
              <a:rPr lang="en-GB" sz="2400" dirty="0" smtClean="0"/>
              <a:t>a </a:t>
            </a:r>
            <a:r>
              <a:rPr lang="en-GB" sz="2800" b="1" dirty="0" smtClean="0"/>
              <a:t>Byte</a:t>
            </a:r>
            <a:endParaRPr lang="en-GB" sz="2800" b="1" dirty="0"/>
          </a:p>
          <a:p>
            <a:pPr>
              <a:lnSpc>
                <a:spcPct val="90000"/>
              </a:lnSpc>
            </a:pPr>
            <a:r>
              <a:rPr lang="en-GB" sz="2800" dirty="0"/>
              <a:t>To store 1024 </a:t>
            </a:r>
            <a:r>
              <a:rPr lang="en-GB" sz="2800" dirty="0" smtClean="0"/>
              <a:t>characters, need </a:t>
            </a:r>
            <a:r>
              <a:rPr lang="en-GB" sz="2800" dirty="0"/>
              <a:t>1024 Bytes or </a:t>
            </a:r>
            <a:r>
              <a:rPr lang="en-GB" sz="2800" dirty="0" smtClean="0"/>
              <a:t>1Kilobyte </a:t>
            </a:r>
            <a:r>
              <a:rPr lang="en-GB" sz="2800" dirty="0"/>
              <a:t>(1Kb</a:t>
            </a:r>
            <a:r>
              <a:rPr lang="en-GB" sz="2800" dirty="0" smtClean="0"/>
              <a:t>)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1024Kb </a:t>
            </a:r>
            <a:r>
              <a:rPr lang="en-GB" sz="2800" dirty="0"/>
              <a:t>is called I Megabyte (Mb</a:t>
            </a:r>
            <a:r>
              <a:rPr lang="en-GB" sz="2800" dirty="0" smtClean="0"/>
              <a:t>)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smtClean="0"/>
              <a:t>1024 </a:t>
            </a:r>
            <a:r>
              <a:rPr lang="en-GB" sz="2800" dirty="0"/>
              <a:t>Mb is called 1 Gigabyte (1Gb)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8081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451579" y="747879"/>
            <a:ext cx="8229600" cy="11430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effectLst/>
                <a:latin typeface="+mj-lt"/>
              </a:rPr>
              <a:t>Backing Storage Units </a:t>
            </a:r>
          </a:p>
        </p:txBody>
      </p:sp>
      <p:sp>
        <p:nvSpPr>
          <p:cNvPr id="13315" name="Rectangle 5"/>
          <p:cNvSpPr>
            <a:spLocks noGrp="1"/>
          </p:cNvSpPr>
          <p:nvPr>
            <p:ph type="body" idx="4294967295"/>
          </p:nvPr>
        </p:nvSpPr>
        <p:spPr>
          <a:xfrm>
            <a:off x="1451579" y="2015732"/>
            <a:ext cx="5637843" cy="34506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 smtClean="0">
                <a:latin typeface="Lucida Sans Unicode" pitchFamily="34" charset="0"/>
              </a:rPr>
              <a:t>1 bit – the smallest unit of memory</a:t>
            </a: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8 bits = 1 byte                                    </a:t>
            </a:r>
            <a:r>
              <a:rPr lang="en-GB" b="1" dirty="0" smtClean="0">
                <a:solidFill>
                  <a:srgbClr val="FF0000"/>
                </a:solidFill>
                <a:latin typeface="Lucida Sans Unicode" pitchFamily="34" charset="0"/>
              </a:rPr>
              <a:t>or</a:t>
            </a: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1024 bytes = 1 Kilobyte   (</a:t>
            </a:r>
            <a:r>
              <a:rPr lang="en-GB" dirty="0" smtClean="0">
                <a:solidFill>
                  <a:schemeClr val="hlink"/>
                </a:solidFill>
                <a:latin typeface="Lucida Sans Unicode" pitchFamily="34" charset="0"/>
              </a:rPr>
              <a:t>K</a:t>
            </a:r>
            <a:r>
              <a:rPr lang="en-GB" dirty="0" smtClean="0">
                <a:latin typeface="Lucida Sans Unicode" pitchFamily="34" charset="0"/>
              </a:rPr>
              <a:t>b)</a:t>
            </a: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1024 Kb      = 1 Megabyte (</a:t>
            </a:r>
            <a:r>
              <a:rPr lang="en-GB" dirty="0" smtClean="0">
                <a:solidFill>
                  <a:schemeClr val="hlink"/>
                </a:solidFill>
                <a:latin typeface="Lucida Sans Unicode" pitchFamily="34" charset="0"/>
              </a:rPr>
              <a:t>M</a:t>
            </a:r>
            <a:r>
              <a:rPr lang="en-GB" dirty="0" smtClean="0">
                <a:latin typeface="Lucida Sans Unicode" pitchFamily="34" charset="0"/>
              </a:rPr>
              <a:t>b)</a:t>
            </a: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1024 Mb     = 1 Gigabyte  (</a:t>
            </a:r>
            <a:r>
              <a:rPr lang="en-GB" dirty="0" smtClean="0">
                <a:solidFill>
                  <a:schemeClr val="hlink"/>
                </a:solidFill>
                <a:latin typeface="Lucida Sans Unicode" pitchFamily="34" charset="0"/>
              </a:rPr>
              <a:t>G</a:t>
            </a:r>
            <a:r>
              <a:rPr lang="en-GB" dirty="0" smtClean="0">
                <a:latin typeface="Lucida Sans Unicode" pitchFamily="34" charset="0"/>
              </a:rPr>
              <a:t>b)</a:t>
            </a: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1024 Gb     = 1 Terabyte   (</a:t>
            </a:r>
            <a:r>
              <a:rPr lang="en-GB" dirty="0" smtClean="0">
                <a:solidFill>
                  <a:schemeClr val="hlink"/>
                </a:solidFill>
                <a:latin typeface="Lucida Sans Unicode" pitchFamily="34" charset="0"/>
              </a:rPr>
              <a:t>T</a:t>
            </a:r>
            <a:r>
              <a:rPr lang="en-GB" dirty="0" smtClean="0">
                <a:latin typeface="Lucida Sans Unicode" pitchFamily="34" charset="0"/>
              </a:rPr>
              <a:t>b)</a:t>
            </a:r>
          </a:p>
          <a:p>
            <a:r>
              <a:rPr lang="en-GB" dirty="0">
                <a:latin typeface="Lucida Sans Unicode" pitchFamily="34" charset="0"/>
              </a:rPr>
              <a:t>1024 </a:t>
            </a:r>
            <a:r>
              <a:rPr lang="en-GB" dirty="0" smtClean="0">
                <a:latin typeface="Lucida Sans Unicode" pitchFamily="34" charset="0"/>
              </a:rPr>
              <a:t>Tb      = </a:t>
            </a:r>
            <a:r>
              <a:rPr lang="en-GB" dirty="0">
                <a:latin typeface="Lucida Sans Unicode" pitchFamily="34" charset="0"/>
              </a:rPr>
              <a:t>1 </a:t>
            </a:r>
            <a:r>
              <a:rPr lang="en-GB" dirty="0" smtClean="0">
                <a:latin typeface="Lucida Sans Unicode" pitchFamily="34" charset="0"/>
              </a:rPr>
              <a:t>Petabyte   (</a:t>
            </a:r>
            <a:r>
              <a:rPr lang="en-GB" dirty="0" err="1" smtClean="0">
                <a:solidFill>
                  <a:schemeClr val="hlink"/>
                </a:solidFill>
                <a:latin typeface="Lucida Sans Unicode" pitchFamily="34" charset="0"/>
              </a:rPr>
              <a:t>P</a:t>
            </a:r>
            <a:r>
              <a:rPr lang="en-GB" dirty="0" err="1" smtClean="0">
                <a:latin typeface="Lucida Sans Unicode" pitchFamily="34" charset="0"/>
              </a:rPr>
              <a:t>b</a:t>
            </a:r>
            <a:r>
              <a:rPr lang="en-GB" dirty="0" smtClean="0">
                <a:latin typeface="Lucida Sans Unicode" pitchFamily="34" charset="0"/>
              </a:rPr>
              <a:t>) etc.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9446" y="2013840"/>
            <a:ext cx="3048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968" y="2570666"/>
            <a:ext cx="30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5836" y="2565020"/>
            <a:ext cx="30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7571" y="2559374"/>
            <a:ext cx="30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015" y="2565017"/>
            <a:ext cx="30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9745" y="2559372"/>
            <a:ext cx="30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0190" y="2565015"/>
            <a:ext cx="30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213" y="2559372"/>
            <a:ext cx="30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3519" y="2542437"/>
            <a:ext cx="304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08695"/>
              </p:ext>
            </p:extLst>
          </p:nvPr>
        </p:nvGraphicFramePr>
        <p:xfrm>
          <a:off x="6972545" y="2536121"/>
          <a:ext cx="3055984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998">
                  <a:extLst>
                    <a:ext uri="{9D8B030D-6E8A-4147-A177-3AD203B41FA5}">
                      <a16:colId xmlns:a16="http://schemas.microsoft.com/office/drawing/2014/main" val="549635469"/>
                    </a:ext>
                  </a:extLst>
                </a:gridCol>
                <a:gridCol w="381998">
                  <a:extLst>
                    <a:ext uri="{9D8B030D-6E8A-4147-A177-3AD203B41FA5}">
                      <a16:colId xmlns:a16="http://schemas.microsoft.com/office/drawing/2014/main" val="3387964994"/>
                    </a:ext>
                  </a:extLst>
                </a:gridCol>
                <a:gridCol w="381998">
                  <a:extLst>
                    <a:ext uri="{9D8B030D-6E8A-4147-A177-3AD203B41FA5}">
                      <a16:colId xmlns:a16="http://schemas.microsoft.com/office/drawing/2014/main" val="2631449322"/>
                    </a:ext>
                  </a:extLst>
                </a:gridCol>
                <a:gridCol w="381998">
                  <a:extLst>
                    <a:ext uri="{9D8B030D-6E8A-4147-A177-3AD203B41FA5}">
                      <a16:colId xmlns:a16="http://schemas.microsoft.com/office/drawing/2014/main" val="1052806158"/>
                    </a:ext>
                  </a:extLst>
                </a:gridCol>
                <a:gridCol w="381998">
                  <a:extLst>
                    <a:ext uri="{9D8B030D-6E8A-4147-A177-3AD203B41FA5}">
                      <a16:colId xmlns:a16="http://schemas.microsoft.com/office/drawing/2014/main" val="406219633"/>
                    </a:ext>
                  </a:extLst>
                </a:gridCol>
                <a:gridCol w="381998">
                  <a:extLst>
                    <a:ext uri="{9D8B030D-6E8A-4147-A177-3AD203B41FA5}">
                      <a16:colId xmlns:a16="http://schemas.microsoft.com/office/drawing/2014/main" val="1826843108"/>
                    </a:ext>
                  </a:extLst>
                </a:gridCol>
                <a:gridCol w="381998">
                  <a:extLst>
                    <a:ext uri="{9D8B030D-6E8A-4147-A177-3AD203B41FA5}">
                      <a16:colId xmlns:a16="http://schemas.microsoft.com/office/drawing/2014/main" val="2443585646"/>
                    </a:ext>
                  </a:extLst>
                </a:gridCol>
                <a:gridCol w="381998">
                  <a:extLst>
                    <a:ext uri="{9D8B030D-6E8A-4147-A177-3AD203B41FA5}">
                      <a16:colId xmlns:a16="http://schemas.microsoft.com/office/drawing/2014/main" val="2203185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2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91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Storage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58476" y="2098160"/>
            <a:ext cx="4645152" cy="4548300"/>
          </a:xfrm>
        </p:spPr>
        <p:txBody>
          <a:bodyPr/>
          <a:lstStyle/>
          <a:p>
            <a:r>
              <a:rPr lang="nl-BE" dirty="0"/>
              <a:t>Magnetic </a:t>
            </a:r>
            <a:r>
              <a:rPr lang="nl-BE" dirty="0" smtClean="0"/>
              <a:t>Tape</a:t>
            </a:r>
          </a:p>
          <a:p>
            <a:r>
              <a:rPr lang="nl-BE" dirty="0"/>
              <a:t>Hard </a:t>
            </a:r>
            <a:r>
              <a:rPr lang="nl-BE" dirty="0" smtClean="0"/>
              <a:t>Disk</a:t>
            </a:r>
          </a:p>
          <a:p>
            <a:r>
              <a:rPr lang="nl-BE" dirty="0"/>
              <a:t>Floppy </a:t>
            </a:r>
            <a:r>
              <a:rPr lang="nl-BE" dirty="0" smtClean="0"/>
              <a:t>Disk</a:t>
            </a:r>
          </a:p>
          <a:p>
            <a:r>
              <a:rPr lang="nl-BE" dirty="0" smtClean="0"/>
              <a:t>CD-ROM:</a:t>
            </a:r>
          </a:p>
          <a:p>
            <a:r>
              <a:rPr lang="en-GB" altLang="zh-CN" dirty="0" smtClean="0"/>
              <a:t>DVD</a:t>
            </a:r>
          </a:p>
          <a:p>
            <a:r>
              <a:rPr lang="nl-BE" dirty="0"/>
              <a:t>Flash Memory </a:t>
            </a:r>
            <a:r>
              <a:rPr lang="nl-BE" dirty="0" smtClean="0"/>
              <a:t>Stick</a:t>
            </a:r>
          </a:p>
          <a:p>
            <a:r>
              <a:rPr lang="nl-BE" altLang="zh-CN" dirty="0" smtClean="0"/>
              <a:t>Other </a:t>
            </a:r>
            <a:r>
              <a:rPr lang="nl-BE" dirty="0"/>
              <a:t>Flash Memory </a:t>
            </a:r>
            <a:r>
              <a:rPr lang="nl-BE" dirty="0" smtClean="0"/>
              <a:t>etc</a:t>
            </a:r>
            <a:endParaRPr lang="en-GB" altLang="zh-CN" dirty="0" smtClean="0"/>
          </a:p>
          <a:p>
            <a:endParaRPr lang="en-GB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2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1- Magnetic </a:t>
            </a:r>
            <a:r>
              <a:rPr lang="nl-BE" dirty="0"/>
              <a:t>Tape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7424"/>
            <a:ext cx="9911645" cy="484505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GB" altLang="zh-CN" sz="2400" dirty="0" smtClean="0">
              <a:ea typeface="SimSun" pitchFamily="2" charset="-122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zh-CN" sz="2400" dirty="0" smtClean="0">
                <a:ea typeface="SimSun" pitchFamily="2" charset="-122"/>
              </a:rPr>
              <a:t>Its </a:t>
            </a:r>
            <a:r>
              <a:rPr lang="en-GB" altLang="zh-CN" sz="2400" dirty="0" smtClean="0">
                <a:ea typeface="SimSun" pitchFamily="2" charset="-122"/>
              </a:rPr>
              <a:t>storage medium is made of magnetic </a:t>
            </a:r>
            <a:r>
              <a:rPr lang="en-GB" altLang="zh-CN" sz="2400" dirty="0" smtClean="0">
                <a:ea typeface="SimSun" pitchFamily="2" charset="-122"/>
              </a:rPr>
              <a:t>material </a:t>
            </a:r>
            <a:r>
              <a:rPr lang="en-GB" altLang="zh-CN" sz="2400" dirty="0" smtClean="0">
                <a:ea typeface="SimSun" pitchFamily="2" charset="-122"/>
              </a:rPr>
              <a:t>used to back </a:t>
            </a:r>
            <a:r>
              <a:rPr lang="en-GB" altLang="zh-CN" sz="2400" dirty="0" smtClean="0">
                <a:ea typeface="SimSun" pitchFamily="2" charset="-122"/>
              </a:rPr>
              <a:t>up data necessary </a:t>
            </a:r>
            <a:r>
              <a:rPr lang="en-GB" altLang="zh-CN" sz="2400" dirty="0" smtClean="0">
                <a:ea typeface="SimSun" pitchFamily="2" charset="-122"/>
              </a:rPr>
              <a:t>for future reference. </a:t>
            </a:r>
            <a:r>
              <a:rPr lang="en-US" altLang="en-US" sz="2400" dirty="0"/>
              <a:t>Recording of data onto disks </a:t>
            </a:r>
            <a:r>
              <a:rPr lang="en-US" altLang="en-US" sz="2400" dirty="0" smtClean="0"/>
              <a:t>by </a:t>
            </a:r>
            <a:r>
              <a:rPr lang="en-US" altLang="en-US" sz="2400" dirty="0">
                <a:solidFill>
                  <a:srgbClr val="FF0000"/>
                </a:solidFill>
              </a:rPr>
              <a:t>magnetizing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particles.</a:t>
            </a:r>
            <a:endParaRPr lang="en-GB" altLang="zh-CN" sz="2400" b="1" dirty="0" smtClean="0">
              <a:ea typeface="SimSun" pitchFamily="2" charset="-122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GB" altLang="zh-CN" sz="2400" b="1" dirty="0" smtClean="0">
                <a:ea typeface="SimSun" pitchFamily="2" charset="-122"/>
              </a:rPr>
              <a:t>Magnetic </a:t>
            </a:r>
            <a:r>
              <a:rPr lang="en-GB" altLang="zh-CN" sz="2400" b="1" dirty="0">
                <a:ea typeface="SimSun" pitchFamily="2" charset="-122"/>
              </a:rPr>
              <a:t>tapes come in two forms</a:t>
            </a:r>
            <a:r>
              <a:rPr lang="en-GB" altLang="zh-CN" sz="2400" b="1" dirty="0" smtClean="0">
                <a:ea typeface="SimSun" pitchFamily="2" charset="-122"/>
              </a:rPr>
              <a:t>:</a:t>
            </a:r>
            <a:endParaRPr lang="en-GB" altLang="zh-CN" sz="2400" dirty="0" smtClean="0">
              <a:solidFill>
                <a:srgbClr val="FF0000"/>
              </a:solidFill>
              <a:ea typeface="SimSun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GB" altLang="zh-CN" sz="2400" dirty="0">
                <a:solidFill>
                  <a:srgbClr val="FF0000"/>
                </a:solidFill>
                <a:ea typeface="SimSun" pitchFamily="2" charset="-122"/>
              </a:rPr>
              <a:t>Tape </a:t>
            </a:r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reels: </a:t>
            </a:r>
            <a:r>
              <a:rPr lang="en-GB" altLang="zh-CN" sz="2400" dirty="0" smtClean="0">
                <a:ea typeface="SimSun" pitchFamily="2" charset="-122"/>
              </a:rPr>
              <a:t> Normally these reels were used </a:t>
            </a:r>
            <a:r>
              <a:rPr lang="en-GB" altLang="zh-CN" sz="2400" dirty="0">
                <a:ea typeface="SimSun" pitchFamily="2" charset="-122"/>
              </a:rPr>
              <a:t>to </a:t>
            </a:r>
            <a:r>
              <a:rPr lang="en-GB" altLang="zh-CN" sz="2400" dirty="0" smtClean="0">
                <a:ea typeface="SimSun" pitchFamily="2" charset="-122"/>
              </a:rPr>
              <a:t>take video data back up</a:t>
            </a:r>
            <a:r>
              <a:rPr lang="en-GB" altLang="zh-CN" sz="2400" dirty="0" smtClean="0">
                <a:ea typeface="SimSun" pitchFamily="2" charset="-122"/>
              </a:rPr>
              <a:t>.</a:t>
            </a:r>
            <a:endParaRPr lang="en-GB" altLang="zh-CN" sz="2400" dirty="0">
              <a:ea typeface="SimSun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Cassettes: </a:t>
            </a:r>
            <a:r>
              <a:rPr lang="en-GB" altLang="zh-CN" sz="2400" dirty="0" smtClean="0">
                <a:ea typeface="SimSun" pitchFamily="2" charset="-122"/>
              </a:rPr>
              <a:t>These </a:t>
            </a:r>
            <a:r>
              <a:rPr lang="en-GB" altLang="zh-CN" sz="2400" dirty="0" smtClean="0">
                <a:ea typeface="SimSun" pitchFamily="2" charset="-122"/>
              </a:rPr>
              <a:t>are </a:t>
            </a:r>
            <a:r>
              <a:rPr lang="en-GB" altLang="zh-CN" sz="2400" dirty="0" smtClean="0">
                <a:ea typeface="SimSun" pitchFamily="2" charset="-122"/>
              </a:rPr>
              <a:t>small </a:t>
            </a:r>
            <a:r>
              <a:rPr lang="en-GB" altLang="zh-CN" sz="2400" dirty="0">
                <a:ea typeface="SimSun" pitchFamily="2" charset="-122"/>
              </a:rPr>
              <a:t>in size </a:t>
            </a:r>
            <a:r>
              <a:rPr lang="en-GB" altLang="zh-CN" sz="2400" dirty="0" smtClean="0">
                <a:ea typeface="SimSun" pitchFamily="2" charset="-122"/>
              </a:rPr>
              <a:t>and was used to take audio data back up</a:t>
            </a:r>
            <a:r>
              <a:rPr lang="en-GB" altLang="zh-CN" sz="2400" dirty="0" smtClean="0">
                <a:ea typeface="SimSun" pitchFamily="2" charset="-122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e.g., </a:t>
            </a:r>
            <a:r>
              <a:rPr lang="en-US" altLang="en-US" sz="2400" dirty="0"/>
              <a:t>Digital Audio Tape (DAT) is a recordable audio format conceived by the Japanese in mid 80’s </a:t>
            </a:r>
          </a:p>
          <a:p>
            <a:pPr lvl="1">
              <a:lnSpc>
                <a:spcPct val="80000"/>
              </a:lnSpc>
            </a:pPr>
            <a:endParaRPr lang="en-GB" altLang="zh-CN" sz="2400" dirty="0">
              <a:ea typeface="SimSun" pitchFamily="2" charset="-122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83" y="4575320"/>
            <a:ext cx="1991784" cy="22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intage Cassette Tape With Magnetic Tape Isolated On Whit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85" y="4792363"/>
            <a:ext cx="3748087" cy="1936044"/>
          </a:xfrm>
          <a:prstGeom prst="rect">
            <a:avLst/>
          </a:prstGeom>
        </p:spPr>
      </p:pic>
      <p:pic>
        <p:nvPicPr>
          <p:cNvPr id="8" name="Picture 8" descr="EN00179_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0827" y="250011"/>
            <a:ext cx="2852773" cy="1567499"/>
          </a:xfrm>
          <a:prstGeom prst="rect">
            <a:avLst/>
          </a:prstGeom>
        </p:spPr>
      </p:pic>
      <p:pic>
        <p:nvPicPr>
          <p:cNvPr id="9" name="Picture 7" descr="Digital-Audio-T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3600" y="2500415"/>
            <a:ext cx="2336800" cy="2035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1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Advantages of Magnetic Tape</a:t>
            </a:r>
            <a:endParaRPr lang="en-GB" altLang="zh-CN">
              <a:ea typeface="宋体" charset="-122"/>
            </a:endParaRPr>
          </a:p>
        </p:txBody>
      </p:sp>
      <p:sp>
        <p:nvSpPr>
          <p:cNvPr id="15363" name="Rectangle 4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sz="2400" dirty="0" smtClean="0">
                <a:ea typeface="SimSun" pitchFamily="2" charset="-122"/>
              </a:rPr>
              <a:t>Relatively cheap</a:t>
            </a:r>
          </a:p>
          <a:p>
            <a:r>
              <a:rPr lang="en-GB" altLang="zh-CN" sz="2400" dirty="0" smtClean="0">
                <a:ea typeface="SimSun" pitchFamily="2" charset="-122"/>
              </a:rPr>
              <a:t>Can hold 20GB to </a:t>
            </a:r>
            <a:r>
              <a:rPr lang="en-GB" altLang="zh-CN" sz="2400" i="1" dirty="0" smtClean="0">
                <a:ea typeface="SimSun" pitchFamily="2" charset="-122"/>
              </a:rPr>
              <a:t>200 </a:t>
            </a:r>
            <a:r>
              <a:rPr lang="en-GB" altLang="zh-CN" sz="2400" i="1" dirty="0">
                <a:ea typeface="SimSun" pitchFamily="2" charset="-122"/>
              </a:rPr>
              <a:t>GB of data</a:t>
            </a:r>
            <a:r>
              <a:rPr lang="en-GB" altLang="zh-CN" sz="2400" i="1" dirty="0" smtClean="0">
                <a:ea typeface="SimSun" pitchFamily="2" charset="-122"/>
              </a:rPr>
              <a:t>)</a:t>
            </a:r>
            <a:endParaRPr lang="en-GB" altLang="zh-CN" sz="2400" i="1" dirty="0">
              <a:ea typeface="SimSun" pitchFamily="2" charset="-122"/>
            </a:endParaRPr>
          </a:p>
          <a:p>
            <a:r>
              <a:rPr lang="en-GB" altLang="zh-CN" sz="2400" dirty="0" smtClean="0">
                <a:ea typeface="SimSun" pitchFamily="2" charset="-122"/>
              </a:rPr>
              <a:t>Backup capacity is easily expanded by simply using more tape.</a:t>
            </a:r>
          </a:p>
        </p:txBody>
      </p:sp>
    </p:spTree>
    <p:extLst>
      <p:ext uri="{BB962C8B-B14F-4D97-AF65-F5344CB8AC3E}">
        <p14:creationId xmlns:p14="http://schemas.microsoft.com/office/powerpoint/2010/main" val="21430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2- Hard </a:t>
            </a:r>
            <a:r>
              <a:rPr lang="nl-BE" dirty="0"/>
              <a:t>Disk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6354" y="1971148"/>
            <a:ext cx="10679289" cy="4700587"/>
          </a:xfrm>
        </p:spPr>
        <p:txBody>
          <a:bodyPr/>
          <a:lstStyle/>
          <a:p>
            <a:r>
              <a:rPr lang="en-GB" altLang="zh-CN" dirty="0" smtClean="0">
                <a:ea typeface="SimSun" pitchFamily="2" charset="-122"/>
              </a:rPr>
              <a:t>The hard disk drive is the </a:t>
            </a:r>
            <a:r>
              <a:rPr lang="en-GB" altLang="zh-CN" b="1" dirty="0" smtClean="0">
                <a:ea typeface="SimSun" pitchFamily="2" charset="-122"/>
              </a:rPr>
              <a:t>main storage device</a:t>
            </a:r>
          </a:p>
          <a:p>
            <a:r>
              <a:rPr lang="en-GB" altLang="zh-CN" dirty="0">
                <a:ea typeface="SimSun" pitchFamily="2" charset="-122"/>
              </a:rPr>
              <a:t>Here all the  </a:t>
            </a:r>
            <a:r>
              <a:rPr lang="en-GB" altLang="zh-CN" dirty="0">
                <a:solidFill>
                  <a:srgbClr val="FF0000"/>
                </a:solidFill>
                <a:ea typeface="SimSun" pitchFamily="2" charset="-122"/>
              </a:rPr>
              <a:t>applications software </a:t>
            </a:r>
            <a:r>
              <a:rPr lang="en-GB" altLang="zh-CN" dirty="0">
                <a:ea typeface="SimSun" pitchFamily="2" charset="-122"/>
              </a:rPr>
              <a:t>and data is kept.  </a:t>
            </a:r>
          </a:p>
          <a:p>
            <a:r>
              <a:rPr lang="en-GB" altLang="zh-CN" dirty="0">
                <a:ea typeface="SimSun" pitchFamily="2" charset="-122"/>
              </a:rPr>
              <a:t>Hard disk data can be accessed quickly than floppy disk.  </a:t>
            </a:r>
            <a:endParaRPr lang="en-GB" altLang="zh-CN" dirty="0" smtClean="0">
              <a:ea typeface="SimSun" pitchFamily="2" charset="-122"/>
            </a:endParaRPr>
          </a:p>
          <a:p>
            <a:r>
              <a:rPr lang="en-GB" altLang="zh-CN" dirty="0" smtClean="0">
                <a:ea typeface="SimSun" pitchFamily="2" charset="-122"/>
              </a:rPr>
              <a:t>Most hard drives are </a:t>
            </a:r>
            <a:r>
              <a:rPr lang="en-GB" altLang="zh-CN" dirty="0" smtClean="0">
                <a:solidFill>
                  <a:srgbClr val="FF0000"/>
                </a:solidFill>
                <a:ea typeface="SimSun" pitchFamily="2" charset="-122"/>
              </a:rPr>
              <a:t>installed inside the computer</a:t>
            </a:r>
            <a:r>
              <a:rPr lang="en-GB" altLang="zh-CN" dirty="0" smtClean="0">
                <a:ea typeface="SimSun" pitchFamily="2" charset="-122"/>
              </a:rPr>
              <a:t>, </a:t>
            </a:r>
          </a:p>
          <a:p>
            <a:r>
              <a:rPr lang="en-GB" altLang="zh-CN" dirty="0" smtClean="0">
                <a:ea typeface="SimSun" pitchFamily="2" charset="-122"/>
              </a:rPr>
              <a:t>An external drives also used for backup.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84" y="3032684"/>
            <a:ext cx="2892869" cy="20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01" y="507153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>
              <a:defRPr/>
            </a:pPr>
            <a:r>
              <a:rPr lang="nl-BE"/>
              <a:t>Hard Disk</a:t>
            </a:r>
            <a:endParaRPr lang="en-GB" altLang="zh-CN">
              <a:ea typeface="宋体" charset="-122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0" y="777931"/>
            <a:ext cx="8137328" cy="58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0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Advantages of Hard Disks</a:t>
            </a:r>
            <a:endParaRPr lang="en-GB" altLang="zh-CN">
              <a:ea typeface="宋体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10354" y="1925051"/>
            <a:ext cx="10651067" cy="525658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zh-CN" sz="2800" dirty="0">
                <a:ea typeface="SimSun" pitchFamily="2" charset="-122"/>
              </a:rPr>
              <a:t>Large storage capacity </a:t>
            </a:r>
            <a:endParaRPr lang="en-GB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dirty="0">
                <a:ea typeface="SimSun" pitchFamily="2" charset="-122"/>
              </a:rPr>
              <a:t>Stores and retrieves data much faster than a floppy disk or CD-ROM </a:t>
            </a:r>
            <a:endParaRPr lang="en-GB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dirty="0">
                <a:ea typeface="SimSun" pitchFamily="2" charset="-122"/>
              </a:rPr>
              <a:t>Data is not lost when you switch off the </a:t>
            </a:r>
            <a:r>
              <a:rPr lang="en-GB" altLang="zh-CN" sz="2800" dirty="0" smtClean="0">
                <a:ea typeface="SimSun" pitchFamily="2" charset="-122"/>
              </a:rPr>
              <a:t>computer</a:t>
            </a:r>
            <a:endParaRPr lang="en-GB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dirty="0">
                <a:ea typeface="SimSun" pitchFamily="2" charset="-122"/>
              </a:rPr>
              <a:t>Usually fixed inside the </a:t>
            </a:r>
            <a:r>
              <a:rPr lang="en-GB" altLang="zh-CN" sz="2800" dirty="0" smtClean="0">
                <a:ea typeface="SimSun" pitchFamily="2" charset="-122"/>
              </a:rPr>
              <a:t>computer</a:t>
            </a:r>
            <a:endParaRPr lang="en-GB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dirty="0">
                <a:ea typeface="SimSun" pitchFamily="2" charset="-122"/>
              </a:rPr>
              <a:t>Cheap on a cost per megabyte compared to other storage media. </a:t>
            </a:r>
            <a:endParaRPr lang="en-GB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dirty="0">
                <a:ea typeface="SimSun" pitchFamily="2" charset="-122"/>
              </a:rPr>
              <a:t>Hard disks can be replaced and upgraded as necessary </a:t>
            </a:r>
          </a:p>
        </p:txBody>
      </p:sp>
    </p:spTree>
    <p:extLst>
      <p:ext uri="{BB962C8B-B14F-4D97-AF65-F5344CB8AC3E}">
        <p14:creationId xmlns:p14="http://schemas.microsoft.com/office/powerpoint/2010/main" val="69158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Disadvantages of Hard Disks</a:t>
            </a:r>
            <a:endParaRPr lang="en-GB" altLang="zh-CN">
              <a:ea typeface="宋体" charset="-122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27490" y="2580177"/>
            <a:ext cx="11350021" cy="3450613"/>
          </a:xfrm>
        </p:spPr>
        <p:txBody>
          <a:bodyPr/>
          <a:lstStyle/>
          <a:p>
            <a:r>
              <a:rPr lang="en-GB" altLang="zh-CN" sz="2400" dirty="0" smtClean="0">
                <a:ea typeface="SimSun" pitchFamily="2" charset="-122"/>
              </a:rPr>
              <a:t>Hard disks eventually fail which stops the computer from working. </a:t>
            </a:r>
            <a:endParaRPr lang="en-GB" altLang="zh-CN" sz="1050" dirty="0">
              <a:ea typeface="SimSun" pitchFamily="2" charset="-122"/>
            </a:endParaRPr>
          </a:p>
          <a:p>
            <a:r>
              <a:rPr lang="en-GB" altLang="zh-CN" sz="2400" dirty="0" smtClean="0">
                <a:ea typeface="SimSun" pitchFamily="2" charset="-122"/>
              </a:rPr>
              <a:t>Regular </a:t>
            </a:r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'head' crashes </a:t>
            </a:r>
            <a:r>
              <a:rPr lang="en-GB" altLang="zh-CN" sz="2400" dirty="0" smtClean="0">
                <a:ea typeface="SimSun" pitchFamily="2" charset="-122"/>
              </a:rPr>
              <a:t>can damage the surface of the disk, leading to loss of data in that sector. </a:t>
            </a:r>
            <a:endParaRPr lang="en-GB" altLang="zh-CN" sz="1400" dirty="0">
              <a:ea typeface="SimSun" pitchFamily="2" charset="-122"/>
            </a:endParaRPr>
          </a:p>
          <a:p>
            <a:r>
              <a:rPr lang="en-GB" altLang="zh-CN" sz="2400" dirty="0" smtClean="0">
                <a:ea typeface="SimSun" pitchFamily="2" charset="-122"/>
              </a:rPr>
              <a:t>The disk is fixed inside the computer and cannot easily be transferred to another computer.</a:t>
            </a:r>
          </a:p>
        </p:txBody>
      </p:sp>
    </p:spTree>
    <p:extLst>
      <p:ext uri="{BB962C8B-B14F-4D97-AF65-F5344CB8AC3E}">
        <p14:creationId xmlns:p14="http://schemas.microsoft.com/office/powerpoint/2010/main" val="325169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423" y="461029"/>
            <a:ext cx="9603275" cy="682905"/>
          </a:xfrm>
        </p:spPr>
        <p:txBody>
          <a:bodyPr/>
          <a:lstStyle/>
          <a:p>
            <a:pPr>
              <a:defRPr/>
            </a:pPr>
            <a:r>
              <a:rPr lang="nl-BE" dirty="0"/>
              <a:t>Floppy Disk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95338" y="1852613"/>
            <a:ext cx="8353052" cy="22391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altLang="zh-CN" sz="2800" dirty="0">
                <a:ea typeface="SimSun" pitchFamily="2" charset="-122"/>
              </a:rPr>
              <a:t>The 'floppy disk' – 3.5 inch</a:t>
            </a:r>
          </a:p>
          <a:p>
            <a:pPr>
              <a:lnSpc>
                <a:spcPct val="90000"/>
              </a:lnSpc>
            </a:pPr>
            <a:r>
              <a:rPr lang="en-GB" altLang="zh-CN" sz="2800" dirty="0">
                <a:ea typeface="SimSun" pitchFamily="2" charset="-122"/>
              </a:rPr>
              <a:t>You can transfer small files </a:t>
            </a:r>
          </a:p>
          <a:p>
            <a:pPr>
              <a:lnSpc>
                <a:spcPct val="90000"/>
              </a:lnSpc>
            </a:pPr>
            <a:r>
              <a:rPr lang="en-GB" altLang="zh-CN" sz="2800" dirty="0">
                <a:ea typeface="SimSun" pitchFamily="2" charset="-122"/>
              </a:rPr>
              <a:t>Used for  backup copies </a:t>
            </a:r>
          </a:p>
          <a:p>
            <a:pPr>
              <a:lnSpc>
                <a:spcPct val="90000"/>
              </a:lnSpc>
            </a:pPr>
            <a:r>
              <a:rPr lang="en-GB" altLang="zh-CN" sz="2800" dirty="0">
                <a:ea typeface="SimSun" pitchFamily="2" charset="-122"/>
              </a:rPr>
              <a:t> It was most common storage devices </a:t>
            </a:r>
          </a:p>
          <a:p>
            <a:pPr>
              <a:lnSpc>
                <a:spcPct val="90000"/>
              </a:lnSpc>
            </a:pPr>
            <a:r>
              <a:rPr lang="en-GB" altLang="zh-CN" sz="2800" dirty="0">
                <a:ea typeface="SimSun" pitchFamily="2" charset="-122"/>
              </a:rPr>
              <a:t>it is </a:t>
            </a:r>
            <a:r>
              <a:rPr lang="en-GB" altLang="zh-CN" sz="2800" b="1" dirty="0">
                <a:ea typeface="SimSun" pitchFamily="2" charset="-122"/>
              </a:rPr>
              <a:t>absolute technology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800461"/>
            <a:ext cx="15732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1" y="4543338"/>
            <a:ext cx="2448272" cy="218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25" y="4383374"/>
            <a:ext cx="2520280" cy="20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24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15184" y="1737474"/>
            <a:ext cx="96911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IT Expertise </a:t>
            </a:r>
          </a:p>
          <a:p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with </a:t>
            </a:r>
          </a:p>
          <a:p>
            <a:r>
              <a:rPr lang="en-US" sz="5400" b="1" cap="all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Munim</a:t>
            </a:r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akhtar</a:t>
            </a:r>
            <a:endParaRPr lang="en-US" sz="54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32" y="414035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chemeClr val="accent3"/>
                </a:solidFill>
              </a:rPr>
              <a:t>Welcome to 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6368" y="5520514"/>
            <a:ext cx="702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Free online </a:t>
            </a:r>
            <a:r>
              <a:rPr lang="en-US" sz="2800" b="1" dirty="0" smtClean="0"/>
              <a:t>quality educational tutorials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537219" y="2375055"/>
            <a:ext cx="2800544" cy="1697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20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Advantages of Floppy Disks</a:t>
            </a:r>
            <a:endParaRPr lang="en-GB" altLang="zh-CN">
              <a:ea typeface="宋体" charset="-122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zh-CN" sz="3600" b="1" dirty="0">
                <a:ea typeface="SimSun" pitchFamily="2" charset="-122"/>
              </a:rPr>
              <a:t>Portable </a:t>
            </a:r>
            <a:r>
              <a:rPr lang="en-GB" altLang="zh-CN" sz="3600" dirty="0">
                <a:ea typeface="SimSun" pitchFamily="2" charset="-122"/>
              </a:rPr>
              <a:t>- small and lightweight</a:t>
            </a:r>
          </a:p>
          <a:p>
            <a:pPr marL="119062" indent="0">
              <a:lnSpc>
                <a:spcPct val="90000"/>
              </a:lnSpc>
              <a:buNone/>
            </a:pPr>
            <a:endParaRPr lang="en-GB" altLang="zh-CN" dirty="0" smtClean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GB" altLang="zh-CN" sz="3600" dirty="0">
                <a:ea typeface="SimSun" pitchFamily="2" charset="-122"/>
              </a:rPr>
              <a:t>Random access of data </a:t>
            </a:r>
          </a:p>
          <a:p>
            <a:pPr marL="119062" indent="0">
              <a:lnSpc>
                <a:spcPct val="90000"/>
              </a:lnSpc>
              <a:buNone/>
            </a:pPr>
            <a:endParaRPr lang="en-GB" altLang="zh-CN" sz="1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GB" altLang="zh-CN" sz="3600" dirty="0">
                <a:ea typeface="SimSun" pitchFamily="2" charset="-122"/>
              </a:rPr>
              <a:t>Inexpensive </a:t>
            </a:r>
          </a:p>
          <a:p>
            <a:pPr marL="119062" indent="0">
              <a:lnSpc>
                <a:spcPct val="90000"/>
              </a:lnSpc>
              <a:buNone/>
            </a:pPr>
            <a:endParaRPr lang="en-GB" altLang="zh-CN" sz="16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GB" altLang="zh-CN" sz="3600" dirty="0">
                <a:ea typeface="SimSun" pitchFamily="2" charset="-122"/>
              </a:rPr>
              <a:t>Useful for transferring files between computers</a:t>
            </a:r>
          </a:p>
          <a:p>
            <a:pPr marL="119062" indent="0">
              <a:lnSpc>
                <a:spcPct val="90000"/>
              </a:lnSpc>
              <a:buNone/>
            </a:pPr>
            <a:endParaRPr lang="en-GB" altLang="zh-CN" sz="105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endParaRPr lang="en-GB" altLang="zh-CN" sz="280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298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707" y="763004"/>
            <a:ext cx="8712968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BE" dirty="0" smtClean="0"/>
              <a:t>3- CD-</a:t>
            </a:r>
            <a:r>
              <a:rPr lang="en-GB" altLang="zh-CN" dirty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C</a:t>
            </a:r>
            <a:r>
              <a:rPr lang="en-GB" altLang="zh-CN" dirty="0">
                <a:ea typeface="宋体" charset="-122"/>
              </a:rPr>
              <a:t>ompact </a:t>
            </a:r>
            <a:r>
              <a:rPr lang="en-GB" altLang="zh-CN" dirty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D</a:t>
            </a:r>
            <a:r>
              <a:rPr lang="en-GB" altLang="zh-CN" dirty="0">
                <a:ea typeface="宋体" charset="-122"/>
              </a:rPr>
              <a:t>isk </a:t>
            </a:r>
            <a:r>
              <a:rPr lang="en-GB" altLang="zh-CN" dirty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R</a:t>
            </a:r>
            <a:r>
              <a:rPr lang="en-GB" altLang="zh-CN" dirty="0">
                <a:ea typeface="宋体" charset="-122"/>
              </a:rPr>
              <a:t>ead </a:t>
            </a:r>
            <a:r>
              <a:rPr lang="en-GB" altLang="zh-CN" dirty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O</a:t>
            </a:r>
            <a:r>
              <a:rPr lang="en-GB" altLang="zh-CN" dirty="0">
                <a:ea typeface="宋体" charset="-122"/>
              </a:rPr>
              <a:t>nly </a:t>
            </a:r>
            <a:r>
              <a:rPr lang="en-GB" altLang="zh-CN" dirty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m</a:t>
            </a:r>
            <a:r>
              <a:rPr lang="en-GB" altLang="zh-CN" dirty="0">
                <a:ea typeface="宋体" charset="-122"/>
              </a:rPr>
              <a:t>emory. </a:t>
            </a:r>
            <a:r>
              <a:rPr lang="en-GB" altLang="zh-CN" sz="4800" dirty="0">
                <a:ea typeface="宋体" charset="-122"/>
              </a:rPr>
              <a:t/>
            </a:r>
            <a:br>
              <a:rPr lang="en-GB" altLang="zh-CN" sz="4800" dirty="0">
                <a:ea typeface="宋体" charset="-122"/>
              </a:rPr>
            </a:br>
            <a:endParaRPr lang="en-GB" altLang="zh-CN" dirty="0">
              <a:ea typeface="宋体" charset="-122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57221" y="2015732"/>
            <a:ext cx="9603275" cy="3450613"/>
          </a:xfrm>
        </p:spPr>
        <p:txBody>
          <a:bodyPr/>
          <a:lstStyle/>
          <a:p>
            <a:r>
              <a:rPr lang="en-GB" altLang="zh-CN" sz="2400" dirty="0" smtClean="0">
                <a:ea typeface="SimSun" pitchFamily="2" charset="-122"/>
              </a:rPr>
              <a:t>These disks are pre-recorded with data. For example </a:t>
            </a:r>
          </a:p>
          <a:p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Music Compact Disks </a:t>
            </a:r>
            <a:r>
              <a:rPr lang="en-GB" altLang="zh-CN" sz="2400" dirty="0" smtClean="0">
                <a:ea typeface="SimSun" pitchFamily="2" charset="-122"/>
              </a:rPr>
              <a:t>cannot be over written.</a:t>
            </a:r>
          </a:p>
          <a:p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Product Catalogues </a:t>
            </a:r>
            <a:r>
              <a:rPr lang="en-GB" altLang="zh-CN" sz="2400" dirty="0" smtClean="0">
                <a:ea typeface="SimSun" pitchFamily="2" charset="-122"/>
              </a:rPr>
              <a:t>from suppliers. </a:t>
            </a:r>
          </a:p>
          <a:p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Computer games. </a:t>
            </a:r>
          </a:p>
          <a:p>
            <a:r>
              <a:rPr lang="en-GB" altLang="zh-CN" sz="2400" dirty="0" smtClean="0">
                <a:solidFill>
                  <a:srgbClr val="FF0000"/>
                </a:solidFill>
                <a:ea typeface="SimSun" pitchFamily="2" charset="-122"/>
              </a:rPr>
              <a:t>Documentation</a:t>
            </a:r>
            <a:r>
              <a:rPr lang="en-GB" altLang="zh-CN" sz="2400" dirty="0" smtClean="0">
                <a:ea typeface="SimSun" pitchFamily="2" charset="-122"/>
              </a:rPr>
              <a:t> such as technical manuals.</a:t>
            </a:r>
          </a:p>
          <a:p>
            <a:endParaRPr lang="zh-CN" altLang="en-GB" sz="2400" dirty="0" smtClean="0">
              <a:ea typeface="SimSun" pitchFamily="2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589" y="2997698"/>
            <a:ext cx="2468646" cy="2468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4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47843" y="488279"/>
            <a:ext cx="4402078" cy="560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CD Types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67854" y="1221317"/>
            <a:ext cx="9364133" cy="2950319"/>
          </a:xfrm>
        </p:spPr>
        <p:txBody>
          <a:bodyPr/>
          <a:lstStyle/>
          <a:p>
            <a:r>
              <a:rPr lang="nl-BE" sz="3600" b="1" dirty="0" smtClean="0"/>
              <a:t>CD-R</a:t>
            </a:r>
            <a:endParaRPr lang="en-GB" altLang="zh-CN" sz="3600" b="1" dirty="0" smtClean="0">
              <a:ea typeface="SimSun" pitchFamily="2" charset="-122"/>
            </a:endParaRPr>
          </a:p>
          <a:p>
            <a:pPr lvl="1"/>
            <a:r>
              <a:rPr lang="en-GB" altLang="zh-CN" sz="2400" dirty="0" smtClean="0">
                <a:ea typeface="SimSun" pitchFamily="2" charset="-122"/>
              </a:rPr>
              <a:t>A blank but have been designed to be written onto </a:t>
            </a:r>
            <a:r>
              <a:rPr lang="en-GB" altLang="zh-CN" sz="2400" b="1" dirty="0" smtClean="0">
                <a:solidFill>
                  <a:srgbClr val="FF0000"/>
                </a:solidFill>
                <a:ea typeface="SimSun" pitchFamily="2" charset="-122"/>
              </a:rPr>
              <a:t>once only. </a:t>
            </a:r>
          </a:p>
          <a:p>
            <a:pPr lvl="1"/>
            <a:r>
              <a:rPr lang="en-GB" altLang="zh-CN" sz="2400" dirty="0" smtClean="0">
                <a:ea typeface="SimSun" pitchFamily="2" charset="-122"/>
              </a:rPr>
              <a:t>Sometimes your CD Burning software may allow you to burn a 'multi-session' disk. </a:t>
            </a:r>
          </a:p>
          <a:p>
            <a:pPr marL="119062" indent="0">
              <a:buNone/>
            </a:pPr>
            <a:endParaRPr lang="en-GB" altLang="zh-CN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0174" y="3372203"/>
            <a:ext cx="11348787" cy="245689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BE" sz="3600" b="1" dirty="0" smtClean="0"/>
              <a:t>CD-RW</a:t>
            </a:r>
            <a:endParaRPr lang="en-GB" altLang="zh-CN" sz="3600" dirty="0" smtClean="0">
              <a:ea typeface="SimSun" pitchFamily="2" charset="-122"/>
            </a:endParaRPr>
          </a:p>
          <a:p>
            <a:r>
              <a:rPr lang="en-GB" altLang="zh-CN" sz="2800" dirty="0" smtClean="0">
                <a:ea typeface="SimSun" pitchFamily="2" charset="-122"/>
              </a:rPr>
              <a:t>'CD Read-Write' allows to be </a:t>
            </a:r>
            <a:r>
              <a:rPr lang="en-GB" altLang="zh-CN" sz="2800" dirty="0" smtClean="0">
                <a:solidFill>
                  <a:srgbClr val="FF0000"/>
                </a:solidFill>
                <a:ea typeface="SimSun" pitchFamily="2" charset="-122"/>
              </a:rPr>
              <a:t>over-written many times </a:t>
            </a:r>
            <a:r>
              <a:rPr lang="en-GB" altLang="zh-CN" sz="2400" dirty="0" smtClean="0">
                <a:ea typeface="SimSun" pitchFamily="2" charset="-122"/>
              </a:rPr>
              <a:t>(about a 1000 times).</a:t>
            </a:r>
            <a:r>
              <a:rPr lang="en-GB" altLang="zh-CN" sz="2800" dirty="0" smtClean="0">
                <a:ea typeface="SimSun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455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Advantages of CDs</a:t>
            </a:r>
            <a:endParaRPr lang="en-GB" altLang="zh-CN">
              <a:ea typeface="宋体" charset="-122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99067" y="1927986"/>
            <a:ext cx="9318640" cy="3845017"/>
          </a:xfrm>
        </p:spPr>
        <p:txBody>
          <a:bodyPr/>
          <a:lstStyle/>
          <a:p>
            <a:r>
              <a:rPr lang="en-GB" altLang="zh-CN" sz="2800" dirty="0" smtClean="0">
                <a:ea typeface="SimSun" pitchFamily="2" charset="-122"/>
              </a:rPr>
              <a:t>Data cannot be </a:t>
            </a:r>
            <a:r>
              <a:rPr lang="en-GB" altLang="zh-CN" sz="2800" dirty="0" smtClean="0">
                <a:solidFill>
                  <a:srgbClr val="FF0000"/>
                </a:solidFill>
                <a:ea typeface="SimSun" pitchFamily="2" charset="-122"/>
              </a:rPr>
              <a:t>erased from CD </a:t>
            </a:r>
            <a:r>
              <a:rPr lang="en-GB" altLang="zh-CN" sz="2800" dirty="0">
                <a:ea typeface="SimSun" pitchFamily="2" charset="-122"/>
              </a:rPr>
              <a:t>when once time write</a:t>
            </a:r>
          </a:p>
          <a:p>
            <a:r>
              <a:rPr lang="en-GB" altLang="zh-CN" sz="2800" dirty="0" smtClean="0">
                <a:ea typeface="SimSun" pitchFamily="2" charset="-122"/>
              </a:rPr>
              <a:t>CD are small and portable  </a:t>
            </a:r>
          </a:p>
          <a:p>
            <a:r>
              <a:rPr lang="en-GB" altLang="zh-CN" sz="2800" dirty="0" smtClean="0">
                <a:solidFill>
                  <a:srgbClr val="FF0000"/>
                </a:solidFill>
                <a:ea typeface="SimSun" pitchFamily="2" charset="-122"/>
              </a:rPr>
              <a:t>Very cheap </a:t>
            </a:r>
            <a:r>
              <a:rPr lang="en-GB" altLang="zh-CN" sz="2800" dirty="0" smtClean="0">
                <a:ea typeface="SimSun" pitchFamily="2" charset="-122"/>
              </a:rPr>
              <a:t>  </a:t>
            </a:r>
          </a:p>
          <a:p>
            <a:r>
              <a:rPr lang="en-GB" altLang="zh-CN" sz="2800" dirty="0" smtClean="0">
                <a:ea typeface="SimSun" pitchFamily="2" charset="-122"/>
              </a:rPr>
              <a:t>CD have a much </a:t>
            </a:r>
            <a:r>
              <a:rPr lang="en-GB" altLang="zh-CN" sz="2800" dirty="0" smtClean="0">
                <a:solidFill>
                  <a:srgbClr val="FF0000"/>
                </a:solidFill>
                <a:ea typeface="SimSun" pitchFamily="2" charset="-122"/>
              </a:rPr>
              <a:t>larger storage </a:t>
            </a:r>
            <a:r>
              <a:rPr lang="en-GB" altLang="zh-CN" sz="2800" dirty="0" smtClean="0">
                <a:ea typeface="SimSun" pitchFamily="2" charset="-122"/>
              </a:rPr>
              <a:t>capacity than floppy disks. </a:t>
            </a:r>
          </a:p>
        </p:txBody>
      </p:sp>
    </p:spTree>
    <p:extLst>
      <p:ext uri="{BB962C8B-B14F-4D97-AF65-F5344CB8AC3E}">
        <p14:creationId xmlns:p14="http://schemas.microsoft.com/office/powerpoint/2010/main" val="1071043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Disadvantages of CDs</a:t>
            </a:r>
            <a:endParaRPr lang="en-GB" altLang="zh-CN">
              <a:ea typeface="宋体" charset="-122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23181"/>
            <a:ext cx="9682702" cy="4625975"/>
          </a:xfrm>
        </p:spPr>
        <p:txBody>
          <a:bodyPr>
            <a:normAutofit/>
          </a:bodyPr>
          <a:lstStyle/>
          <a:p>
            <a:r>
              <a:rPr lang="en-GB" altLang="zh-CN" sz="4000" dirty="0" smtClean="0">
                <a:solidFill>
                  <a:srgbClr val="FF0000"/>
                </a:solidFill>
                <a:ea typeface="SimSun" pitchFamily="2" charset="-122"/>
              </a:rPr>
              <a:t>Fragile </a:t>
            </a:r>
            <a:r>
              <a:rPr lang="en-GB" altLang="zh-CN" sz="3600" dirty="0" smtClean="0">
                <a:ea typeface="SimSun" pitchFamily="2" charset="-122"/>
              </a:rPr>
              <a:t>- </a:t>
            </a:r>
            <a:r>
              <a:rPr lang="en-GB" altLang="zh-CN" sz="3600" dirty="0">
                <a:ea typeface="SimSun" pitchFamily="2" charset="-122"/>
              </a:rPr>
              <a:t>easy to break or scratch </a:t>
            </a:r>
          </a:p>
          <a:p>
            <a:r>
              <a:rPr lang="en-GB" altLang="zh-CN" sz="4000" dirty="0">
                <a:ea typeface="SimSun" pitchFamily="2" charset="-122"/>
              </a:rPr>
              <a:t>They are portable they </a:t>
            </a:r>
            <a:r>
              <a:rPr lang="en-GB" altLang="zh-CN" sz="4000" dirty="0">
                <a:solidFill>
                  <a:srgbClr val="FF0000"/>
                </a:solidFill>
                <a:ea typeface="SimSun" pitchFamily="2" charset="-122"/>
              </a:rPr>
              <a:t>can be lost</a:t>
            </a:r>
            <a:r>
              <a:rPr lang="en-GB" altLang="zh-CN" sz="4000" dirty="0">
                <a:ea typeface="SimSun" pitchFamily="2" charset="-122"/>
              </a:rPr>
              <a:t>. </a:t>
            </a:r>
          </a:p>
          <a:p>
            <a:r>
              <a:rPr lang="en-GB" altLang="zh-CN" sz="4000" dirty="0">
                <a:solidFill>
                  <a:srgbClr val="FF0000"/>
                </a:solidFill>
                <a:ea typeface="SimSun" pitchFamily="2" charset="-122"/>
              </a:rPr>
              <a:t>Smaller storage capacity </a:t>
            </a:r>
            <a:r>
              <a:rPr lang="en-GB" altLang="zh-CN" sz="2800" dirty="0">
                <a:ea typeface="SimSun" pitchFamily="2" charset="-122"/>
              </a:rPr>
              <a:t>than a hard </a:t>
            </a:r>
            <a:r>
              <a:rPr lang="en-GB" altLang="zh-CN" sz="2800" dirty="0" smtClean="0">
                <a:ea typeface="SimSun" pitchFamily="2" charset="-122"/>
              </a:rPr>
              <a:t>disk</a:t>
            </a:r>
            <a:endParaRPr lang="en-GB" altLang="zh-CN" sz="2800" dirty="0">
              <a:ea typeface="SimSun" pitchFamily="2" charset="-122"/>
            </a:endParaRPr>
          </a:p>
          <a:p>
            <a:r>
              <a:rPr lang="en-GB" altLang="zh-CN" sz="4000" dirty="0">
                <a:solidFill>
                  <a:srgbClr val="FF0000"/>
                </a:solidFill>
                <a:ea typeface="SimSun" pitchFamily="2" charset="-122"/>
              </a:rPr>
              <a:t>Slower to access </a:t>
            </a:r>
            <a:r>
              <a:rPr lang="en-GB" altLang="zh-CN" sz="4000" dirty="0">
                <a:ea typeface="SimSun" pitchFamily="2" charset="-122"/>
              </a:rPr>
              <a:t>than the hard disk</a:t>
            </a:r>
          </a:p>
        </p:txBody>
      </p:sp>
    </p:spTree>
    <p:extLst>
      <p:ext uri="{BB962C8B-B14F-4D97-AF65-F5344CB8AC3E}">
        <p14:creationId xmlns:p14="http://schemas.microsoft.com/office/powerpoint/2010/main" val="270872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DVDs</a:t>
            </a:r>
            <a:endParaRPr lang="en-GB" altLang="zh-CN">
              <a:ea typeface="宋体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60924" y="2232025"/>
            <a:ext cx="11080616" cy="4625975"/>
          </a:xfrm>
        </p:spPr>
        <p:txBody>
          <a:bodyPr rtlCol="0">
            <a:normAutofit/>
          </a:bodyPr>
          <a:lstStyle/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GB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D</a:t>
            </a:r>
            <a:r>
              <a:rPr lang="en-GB" altLang="zh-CN" sz="3200" dirty="0" smtClean="0">
                <a:solidFill>
                  <a:srgbClr val="FF0000"/>
                </a:solidFill>
                <a:ea typeface="宋体" charset="-122"/>
              </a:rPr>
              <a:t>igital </a:t>
            </a:r>
            <a:r>
              <a:rPr lang="en-GB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V</a:t>
            </a:r>
            <a:r>
              <a:rPr lang="en-GB" altLang="zh-CN" sz="3200" dirty="0">
                <a:solidFill>
                  <a:srgbClr val="FF0000"/>
                </a:solidFill>
                <a:ea typeface="宋体" charset="-122"/>
              </a:rPr>
              <a:t>ersatile </a:t>
            </a:r>
            <a:r>
              <a:rPr lang="en-GB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D</a:t>
            </a:r>
            <a:r>
              <a:rPr lang="en-GB" altLang="zh-CN" sz="3200" dirty="0">
                <a:solidFill>
                  <a:srgbClr val="FF0000"/>
                </a:solidFill>
                <a:ea typeface="宋体" charset="-122"/>
              </a:rPr>
              <a:t>isk </a:t>
            </a:r>
            <a:endParaRPr lang="en-GB" altLang="zh-CN" sz="3200" dirty="0" smtClean="0">
              <a:solidFill>
                <a:srgbClr val="FF0000"/>
              </a:solidFill>
              <a:ea typeface="宋体" charset="-122"/>
            </a:endParaRPr>
          </a:p>
          <a:p>
            <a:pPr marL="118872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GB" altLang="zh-CN" dirty="0">
              <a:solidFill>
                <a:srgbClr val="FF0000"/>
              </a:solidFill>
              <a:ea typeface="宋体" charset="-122"/>
            </a:endParaRP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GB" altLang="zh-CN" sz="2400" dirty="0" smtClean="0">
                <a:ea typeface="宋体" charset="-122"/>
              </a:rPr>
              <a:t>Is a </a:t>
            </a:r>
            <a:r>
              <a:rPr lang="en-GB" altLang="zh-CN" sz="2400" dirty="0">
                <a:ea typeface="宋体" charset="-122"/>
              </a:rPr>
              <a:t>relatively new technology.  Like CD- ROMs, they are an optical storage device.   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GB" altLang="zh-CN" sz="2400" dirty="0">
                <a:ea typeface="宋体" charset="-122"/>
              </a:rPr>
              <a:t> 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buFont typeface="Wingdings 2"/>
              <a:buChar char=""/>
              <a:defRPr/>
            </a:pPr>
            <a:r>
              <a:rPr lang="en-GB" altLang="zh-CN" sz="2400" dirty="0">
                <a:ea typeface="宋体" charset="-122"/>
              </a:rPr>
              <a:t>This </a:t>
            </a:r>
            <a:r>
              <a:rPr lang="en-GB" altLang="zh-CN" sz="2400" dirty="0" smtClean="0">
                <a:ea typeface="宋体" charset="-122"/>
              </a:rPr>
              <a:t>storage </a:t>
            </a:r>
            <a:r>
              <a:rPr lang="en-GB" altLang="zh-CN" sz="2400" dirty="0">
                <a:ea typeface="宋体" charset="-122"/>
              </a:rPr>
              <a:t>makes it possible to store </a:t>
            </a:r>
            <a:r>
              <a:rPr lang="en-GB" altLang="zh-CN" sz="2400" dirty="0">
                <a:solidFill>
                  <a:srgbClr val="FF0000"/>
                </a:solidFill>
                <a:ea typeface="宋体" charset="-122"/>
              </a:rPr>
              <a:t>complete </a:t>
            </a:r>
            <a:r>
              <a:rPr lang="en-GB" altLang="zh-CN" sz="2400" dirty="0" smtClean="0">
                <a:solidFill>
                  <a:srgbClr val="FF0000"/>
                </a:solidFill>
                <a:ea typeface="宋体" charset="-122"/>
              </a:rPr>
              <a:t>movies</a:t>
            </a:r>
            <a:endParaRPr lang="en-GB" altLang="zh-CN" sz="2400" dirty="0">
              <a:ea typeface="宋体" charset="-122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97620"/>
            <a:ext cx="3336675" cy="25061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softEdge rad="635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8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DVD-RW</a:t>
            </a:r>
            <a:endParaRPr lang="en-GB" altLang="zh-CN">
              <a:ea typeface="宋体" charset="-122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75732" y="1566546"/>
            <a:ext cx="10052756" cy="511256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b="1" dirty="0">
                <a:ea typeface="SimSun" pitchFamily="2" charset="-122"/>
              </a:rPr>
              <a:t>Advantages</a:t>
            </a:r>
            <a:endParaRPr lang="en-GB" altLang="zh-CN" sz="2800" dirty="0">
              <a:ea typeface="SimSun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GB" altLang="zh-CN" sz="2400" dirty="0">
                <a:ea typeface="SimSun" pitchFamily="2" charset="-122"/>
              </a:rPr>
              <a:t> Can store seven times more data than a CD-RW</a:t>
            </a:r>
          </a:p>
          <a:p>
            <a:pPr lvl="1">
              <a:lnSpc>
                <a:spcPct val="80000"/>
              </a:lnSpc>
            </a:pPr>
            <a:r>
              <a:rPr lang="en-GB" altLang="zh-CN" sz="2400" dirty="0">
                <a:ea typeface="SimSun" pitchFamily="2" charset="-122"/>
              </a:rPr>
              <a:t> Suitable for storing video and television </a:t>
            </a:r>
            <a:r>
              <a:rPr lang="en-GB" altLang="zh-CN" sz="2400" dirty="0" smtClean="0">
                <a:ea typeface="SimSun" pitchFamily="2" charset="-122"/>
              </a:rPr>
              <a:t>programmes</a:t>
            </a:r>
          </a:p>
          <a:p>
            <a:pPr lvl="1">
              <a:lnSpc>
                <a:spcPct val="80000"/>
              </a:lnSpc>
            </a:pPr>
            <a:r>
              <a:rPr lang="en-GB" altLang="zh-CN" sz="2400" dirty="0" smtClean="0">
                <a:ea typeface="SimSun" pitchFamily="2" charset="-122"/>
              </a:rPr>
              <a:t>Minimum data storage is 4.5GN</a:t>
            </a:r>
            <a:endParaRPr lang="en-GB" altLang="zh-CN" sz="2400" dirty="0">
              <a:ea typeface="SimSun" pitchFamily="2" charset="-122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GB" altLang="zh-CN" sz="24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b="1" dirty="0">
                <a:ea typeface="SimSun" pitchFamily="2" charset="-122"/>
              </a:rPr>
              <a:t>Disadvantages</a:t>
            </a:r>
            <a:endParaRPr lang="en-GB" altLang="zh-CN" sz="2800" dirty="0">
              <a:ea typeface="SimSun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GB" altLang="zh-CN" sz="2400" dirty="0">
                <a:ea typeface="SimSun" pitchFamily="2" charset="-122"/>
              </a:rPr>
              <a:t>There are many 'standards' in use, so you have to make sure you buy the correct disk for your drive. </a:t>
            </a:r>
          </a:p>
          <a:p>
            <a:pPr lvl="1">
              <a:lnSpc>
                <a:spcPct val="80000"/>
              </a:lnSpc>
            </a:pPr>
            <a:r>
              <a:rPr lang="en-GB" altLang="zh-CN" sz="2400" dirty="0">
                <a:ea typeface="SimSun" pitchFamily="2" charset="-122"/>
              </a:rPr>
              <a:t>Relatively expensive media compared to a </a:t>
            </a:r>
            <a:r>
              <a:rPr lang="en-GB" altLang="zh-CN" sz="2400" dirty="0" smtClean="0">
                <a:ea typeface="SimSun" pitchFamily="2" charset="-122"/>
              </a:rPr>
              <a:t>CD.</a:t>
            </a:r>
            <a:endParaRPr lang="en-GB" altLang="zh-CN" sz="240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378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4- Flash </a:t>
            </a:r>
            <a:r>
              <a:rPr lang="nl-BE" dirty="0"/>
              <a:t>Memory Stick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35843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736942" y="2136422"/>
            <a:ext cx="8640960" cy="2667590"/>
          </a:xfrm>
        </p:spPr>
        <p:txBody>
          <a:bodyPr/>
          <a:lstStyle/>
          <a:p>
            <a:r>
              <a:rPr lang="en-GB" altLang="zh-CN" sz="2400" dirty="0" smtClean="0">
                <a:ea typeface="SimSun" pitchFamily="2" charset="-122"/>
              </a:rPr>
              <a:t>Another kind of storage device called 'Flash' memory.</a:t>
            </a:r>
          </a:p>
          <a:p>
            <a:r>
              <a:rPr lang="en-GB" altLang="zh-CN" sz="2400" dirty="0" smtClean="0">
                <a:ea typeface="SimSun" pitchFamily="2" charset="-122"/>
              </a:rPr>
              <a:t>It is also called a </a:t>
            </a:r>
          </a:p>
          <a:p>
            <a:pPr lvl="1"/>
            <a:r>
              <a:rPr lang="en-GB" altLang="zh-CN" sz="2000" dirty="0" smtClean="0">
                <a:ea typeface="SimSun" pitchFamily="2" charset="-122"/>
              </a:rPr>
              <a:t>'memory stick', </a:t>
            </a:r>
          </a:p>
          <a:p>
            <a:pPr lvl="1"/>
            <a:r>
              <a:rPr lang="en-GB" altLang="zh-CN" sz="2000" dirty="0" smtClean="0">
                <a:ea typeface="SimSun" pitchFamily="2" charset="-122"/>
              </a:rPr>
              <a:t>USB memory, or Universal Serial bus </a:t>
            </a:r>
          </a:p>
          <a:p>
            <a:pPr lvl="1"/>
            <a:r>
              <a:rPr lang="en-GB" altLang="zh-CN" sz="2000" dirty="0" smtClean="0">
                <a:ea typeface="SimSun" pitchFamily="2" charset="-122"/>
              </a:rPr>
              <a:t>Key Memory etc.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289703"/>
            <a:ext cx="3491880" cy="3427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8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6" y="793231"/>
            <a:ext cx="9603275" cy="68290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Flash </a:t>
            </a:r>
            <a:r>
              <a:rPr lang="nl-BE" dirty="0"/>
              <a:t>Memory Sticks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60259" y="1963319"/>
            <a:ext cx="9603275" cy="1764698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>Advantages: </a:t>
            </a:r>
            <a:endParaRPr lang="en-GB" altLang="zh-CN" b="1" dirty="0" smtClean="0">
              <a:ea typeface="SimSun" pitchFamily="2" charset="-122"/>
            </a:endParaRPr>
          </a:p>
          <a:p>
            <a:r>
              <a:rPr lang="en-GB" altLang="zh-CN" dirty="0" smtClean="0">
                <a:ea typeface="SimSun" pitchFamily="2" charset="-122"/>
              </a:rPr>
              <a:t>They are more compact and </a:t>
            </a:r>
            <a:r>
              <a:rPr lang="en-GB" altLang="zh-CN" dirty="0" smtClean="0">
                <a:solidFill>
                  <a:srgbClr val="FF0000"/>
                </a:solidFill>
                <a:ea typeface="SimSun" pitchFamily="2" charset="-122"/>
              </a:rPr>
              <a:t>portable than floppy disks or CDs/DVDs</a:t>
            </a:r>
            <a:r>
              <a:rPr lang="en-GB" altLang="zh-CN" dirty="0" smtClean="0">
                <a:ea typeface="SimSun" pitchFamily="2" charset="-122"/>
              </a:rPr>
              <a:t>. </a:t>
            </a:r>
          </a:p>
          <a:p>
            <a:r>
              <a:rPr lang="en-GB" altLang="zh-CN" dirty="0" smtClean="0">
                <a:ea typeface="SimSun" pitchFamily="2" charset="-122"/>
              </a:rPr>
              <a:t>They hold </a:t>
            </a:r>
            <a:r>
              <a:rPr lang="en-GB" altLang="zh-CN" dirty="0" smtClean="0">
                <a:solidFill>
                  <a:srgbClr val="FF0000"/>
                </a:solidFill>
                <a:ea typeface="SimSun" pitchFamily="2" charset="-122"/>
              </a:rPr>
              <a:t>more data than a floppy disk </a:t>
            </a:r>
            <a:r>
              <a:rPr lang="en-GB" altLang="zh-CN" dirty="0" smtClean="0">
                <a:ea typeface="SimSun" pitchFamily="2" charset="-122"/>
              </a:rPr>
              <a:t>and nowadays often more than a CD. </a:t>
            </a:r>
          </a:p>
          <a:p>
            <a:r>
              <a:rPr lang="en-GB" altLang="zh-CN" dirty="0" smtClean="0">
                <a:ea typeface="SimSun" pitchFamily="2" charset="-122"/>
              </a:rPr>
              <a:t>They are more reliable than a floppy disk because they have no moving parts </a:t>
            </a:r>
          </a:p>
          <a:p>
            <a:endParaRPr lang="en-GB" altLang="zh-CN" dirty="0" smtClean="0">
              <a:ea typeface="SimSun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8122" y="3985148"/>
            <a:ext cx="11000066" cy="204716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b="1" dirty="0" smtClean="0"/>
              <a:t>Dissdvantages:</a:t>
            </a:r>
            <a:endParaRPr lang="en-GB" altLang="zh-CN" b="1" dirty="0" smtClean="0">
              <a:ea typeface="SimSun" pitchFamily="2" charset="-122"/>
            </a:endParaRPr>
          </a:p>
          <a:p>
            <a:r>
              <a:rPr lang="en-GB" altLang="zh-CN" dirty="0" smtClean="0">
                <a:ea typeface="SimSun" pitchFamily="2" charset="-122"/>
              </a:rPr>
              <a:t>The cost per megabyte of storage is more expensive than floppy disks, CDs or DVDs. </a:t>
            </a:r>
          </a:p>
          <a:p>
            <a:r>
              <a:rPr lang="en-GB" altLang="zh-CN" dirty="0" smtClean="0">
                <a:ea typeface="SimSun" pitchFamily="2" charset="-122"/>
              </a:rPr>
              <a:t>They can be easily lost </a:t>
            </a:r>
          </a:p>
          <a:p>
            <a:r>
              <a:rPr lang="en-GB" altLang="zh-CN" dirty="0" smtClean="0">
                <a:ea typeface="SimSun" pitchFamily="2" charset="-122"/>
              </a:rPr>
              <a:t>The metal part which is inserted into the USB port can be snapped off if they are handled roughly </a:t>
            </a:r>
          </a:p>
          <a:p>
            <a:endParaRPr lang="zh-CN" altLang="en-GB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515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556" y="513644"/>
            <a:ext cx="8229600" cy="1251062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5- Other </a:t>
            </a:r>
            <a:r>
              <a:rPr lang="nl-BE" dirty="0"/>
              <a:t>Flash storage</a:t>
            </a:r>
            <a:endParaRPr lang="en-GB" altLang="zh-CN" dirty="0">
              <a:ea typeface="宋体" charset="-122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44" y="2049286"/>
            <a:ext cx="8424862" cy="3638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1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0" y="381000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194162" y="967535"/>
            <a:ext cx="9847928" cy="4340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0379" y="680341"/>
            <a:ext cx="9603275" cy="68290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is File </a:t>
            </a:r>
            <a:r>
              <a:rPr lang="en-US" b="1" dirty="0">
                <a:solidFill>
                  <a:srgbClr val="FF0000"/>
                </a:solidFill>
              </a:rPr>
              <a:t>compression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357" y="2234125"/>
            <a:ext cx="10265742" cy="38280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/>
              <a:t>File compression software </a:t>
            </a:r>
            <a:r>
              <a:rPr lang="en-GB" dirty="0"/>
              <a:t>can be used to make files smaller so that more data can be stored in the same amount of space on backing store. </a:t>
            </a:r>
            <a:endParaRPr lang="en-GB" dirty="0" smtClean="0"/>
          </a:p>
          <a:p>
            <a:pPr marL="119062" indent="0">
              <a:lnSpc>
                <a:spcPct val="90000"/>
              </a:lnSpc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b="1" dirty="0" smtClean="0"/>
              <a:t>Decompression software </a:t>
            </a:r>
            <a:r>
              <a:rPr lang="en-GB" dirty="0"/>
              <a:t>or by setting files up to be </a:t>
            </a:r>
            <a:r>
              <a:rPr lang="en-GB" b="1" dirty="0"/>
              <a:t>self-extracting</a:t>
            </a:r>
            <a:r>
              <a:rPr lang="en-GB" dirty="0"/>
              <a:t> which means that they can automatically decompress themselves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GB" dirty="0"/>
              <a:t>When a compressed file on backing store needs to be used it must be </a:t>
            </a:r>
            <a:r>
              <a:rPr lang="en-GB" b="1" dirty="0"/>
              <a:t>decompressed</a:t>
            </a:r>
            <a:r>
              <a:rPr lang="en-GB" dirty="0" smtClean="0"/>
              <a:t>.</a:t>
            </a:r>
          </a:p>
          <a:p>
            <a:pPr marL="119062" indent="0"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b="1" dirty="0" err="1"/>
              <a:t>Winzip</a:t>
            </a:r>
            <a:r>
              <a:rPr lang="en-GB" b="1" dirty="0"/>
              <a:t> </a:t>
            </a:r>
            <a:r>
              <a:rPr lang="en-GB" b="1" dirty="0" smtClean="0"/>
              <a:t>software </a:t>
            </a:r>
            <a:r>
              <a:rPr lang="en-GB" dirty="0" smtClean="0"/>
              <a:t>can </a:t>
            </a:r>
            <a:r>
              <a:rPr lang="en-GB" dirty="0"/>
              <a:t>be used to compress and decompress files. 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737" y="2336801"/>
            <a:ext cx="1465791" cy="146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641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76414" y="491772"/>
            <a:ext cx="8229600" cy="11430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effectLst/>
                <a:latin typeface="+mj-lt"/>
              </a:rPr>
              <a:t>Some Calculations 4 storage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733779" y="2015732"/>
            <a:ext cx="10321076" cy="34506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GB" b="1" dirty="0" smtClean="0">
                <a:solidFill>
                  <a:srgbClr val="FF0000"/>
                </a:solidFill>
                <a:latin typeface="Lucida Sans Unicode" pitchFamily="34" charset="0"/>
              </a:rPr>
              <a:t>1</a:t>
            </a:r>
            <a:r>
              <a:rPr lang="en-GB" b="1" dirty="0" smtClean="0">
                <a:solidFill>
                  <a:schemeClr val="tx2"/>
                </a:solidFill>
                <a:latin typeface="Lucida Sans Unicode" pitchFamily="34" charset="0"/>
              </a:rPr>
              <a:t>. </a:t>
            </a:r>
            <a:r>
              <a:rPr lang="en-GB" dirty="0" smtClean="0">
                <a:solidFill>
                  <a:srgbClr val="FF0000"/>
                </a:solidFill>
                <a:latin typeface="Lucida Sans Unicode" pitchFamily="34" charset="0"/>
              </a:rPr>
              <a:t>16 bits – What is this in bytes?</a:t>
            </a:r>
          </a:p>
          <a:p>
            <a:pPr eaLnBrk="1" hangingPunct="1">
              <a:buFont typeface="Wingdings 3" pitchFamily="18" charset="2"/>
              <a:buNone/>
            </a:pPr>
            <a:endParaRPr lang="en-GB" dirty="0" smtClean="0">
              <a:latin typeface="Lucida Sans Unicode" pitchFamily="34" charset="0"/>
            </a:endParaRPr>
          </a:p>
          <a:p>
            <a:pPr eaLnBrk="1" hangingPunct="1"/>
            <a:endParaRPr lang="en-GB" dirty="0" smtClean="0">
              <a:latin typeface="Lucida Sans Unicode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b="1" dirty="0" smtClean="0">
                <a:solidFill>
                  <a:srgbClr val="FF0000"/>
                </a:solidFill>
                <a:latin typeface="Lucida Sans Unicode" pitchFamily="34" charset="0"/>
              </a:rPr>
              <a:t>2. 32</a:t>
            </a:r>
            <a:r>
              <a:rPr lang="en-GB" dirty="0" smtClean="0">
                <a:solidFill>
                  <a:srgbClr val="FF0000"/>
                </a:solidFill>
                <a:latin typeface="Lucida Sans Unicode" pitchFamily="34" charset="0"/>
              </a:rPr>
              <a:t> bits – What is this in bytes?</a:t>
            </a:r>
          </a:p>
          <a:p>
            <a:pPr eaLnBrk="1" hangingPunct="1">
              <a:buFont typeface="Wingdings 3" pitchFamily="18" charset="2"/>
              <a:buNone/>
            </a:pPr>
            <a:endParaRPr lang="en-GB" dirty="0" smtClean="0">
              <a:latin typeface="Lucida Sans Unicod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131" y="25872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Lucida Sans Unicode" pitchFamily="34" charset="0"/>
              </a:rPr>
              <a:t>Remember 8 bits = 1 byte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Lucida Sans Unicode" pitchFamily="34" charset="0"/>
              </a:rPr>
              <a:t>So   16 /8 = </a:t>
            </a:r>
            <a:r>
              <a:rPr lang="en-GB" dirty="0">
                <a:solidFill>
                  <a:schemeClr val="tx2"/>
                </a:solidFill>
                <a:latin typeface="Lucida Sans Unicode" pitchFamily="34" charset="0"/>
              </a:rPr>
              <a:t>2 bytes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3779" y="42522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Lucida Sans Unicode" pitchFamily="34" charset="0"/>
              </a:rPr>
              <a:t>Remember 8 bits = 1 byte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Lucida Sans Unicode" pitchFamily="34" charset="0"/>
              </a:rPr>
              <a:t>32/8 = </a:t>
            </a:r>
            <a:r>
              <a:rPr lang="en-GB" dirty="0">
                <a:solidFill>
                  <a:schemeClr val="tx2"/>
                </a:solidFill>
                <a:latin typeface="Lucida Sans Unicode" pitchFamily="34" charset="0"/>
              </a:rPr>
              <a:t>4 bytes</a:t>
            </a:r>
          </a:p>
        </p:txBody>
      </p:sp>
    </p:spTree>
    <p:extLst>
      <p:ext uri="{BB962C8B-B14F-4D97-AF65-F5344CB8AC3E}">
        <p14:creationId xmlns:p14="http://schemas.microsoft.com/office/powerpoint/2010/main" val="139535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Lucida Sans Unicode" pitchFamily="34" charset="0"/>
              </a:rPr>
              <a:t>3. </a:t>
            </a:r>
            <a:r>
              <a:rPr lang="en-GB" b="1" dirty="0" smtClean="0">
                <a:latin typeface="Lucida Sans Unicode" pitchFamily="34" charset="0"/>
              </a:rPr>
              <a:t>How</a:t>
            </a:r>
            <a:r>
              <a:rPr lang="en-GB" dirty="0" smtClean="0">
                <a:latin typeface="Lucida Sans Unicode" pitchFamily="34" charset="0"/>
              </a:rPr>
              <a:t> many bytes in 256 bits?</a:t>
            </a:r>
          </a:p>
          <a:p>
            <a:pPr eaLnBrk="1" hangingPunct="1">
              <a:buFont typeface="Wingdings 3" pitchFamily="18" charset="2"/>
              <a:buNone/>
            </a:pPr>
            <a:endParaRPr lang="en-GB" dirty="0" smtClean="0">
              <a:latin typeface="Lucida Sans Unicode" pitchFamily="34" charset="0"/>
            </a:endParaRP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 ANSWER: 256 / 8 = 32 bytes</a:t>
            </a:r>
          </a:p>
          <a:p>
            <a:pPr eaLnBrk="1" hangingPunct="1"/>
            <a:endParaRPr lang="en-GB" dirty="0" smtClean="0">
              <a:latin typeface="Lucida Sans Unicode" pitchFamily="34" charset="0"/>
            </a:endParaRPr>
          </a:p>
          <a:p>
            <a:pPr eaLnBrk="1" hangingPunct="1"/>
            <a:endParaRPr lang="en-GB" dirty="0" smtClean="0">
              <a:latin typeface="Lucida Sans Unicode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dirty="0" smtClean="0">
                <a:solidFill>
                  <a:schemeClr val="tx2"/>
                </a:solidFill>
                <a:latin typeface="Lucida Sans Unicode" pitchFamily="34" charset="0"/>
              </a:rPr>
              <a:t>4. </a:t>
            </a:r>
            <a:r>
              <a:rPr lang="en-GB" dirty="0" smtClean="0">
                <a:latin typeface="Lucida Sans Unicode" pitchFamily="34" charset="0"/>
              </a:rPr>
              <a:t>How many bytes in 512 bits?</a:t>
            </a:r>
          </a:p>
          <a:p>
            <a:pPr eaLnBrk="1" hangingPunct="1">
              <a:buFont typeface="Wingdings 3" pitchFamily="18" charset="2"/>
              <a:buNone/>
            </a:pPr>
            <a:endParaRPr lang="en-GB" dirty="0" smtClean="0">
              <a:latin typeface="Lucida Sans Unicode" pitchFamily="34" charset="0"/>
            </a:endParaRP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ANSWER  512/8 = 64 bytes</a:t>
            </a:r>
          </a:p>
        </p:txBody>
      </p:sp>
      <p:pic>
        <p:nvPicPr>
          <p:cNvPr id="23555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8" y="358437"/>
            <a:ext cx="84740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89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804333" y="1998134"/>
            <a:ext cx="8735888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Lucida Sans Unicode" pitchFamily="34" charset="0"/>
              </a:rPr>
              <a:t>5. </a:t>
            </a:r>
            <a:r>
              <a:rPr lang="en-GB" b="1" dirty="0" smtClean="0">
                <a:latin typeface="Lucida Sans Unicode" pitchFamily="34" charset="0"/>
              </a:rPr>
              <a:t>How</a:t>
            </a:r>
            <a:r>
              <a:rPr lang="en-GB" dirty="0" smtClean="0">
                <a:latin typeface="Lucida Sans Unicode" pitchFamily="34" charset="0"/>
              </a:rPr>
              <a:t> many Kilobytes in 2048 bytes</a:t>
            </a: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ANSWER: 2048 / 1024 = 2 Kb</a:t>
            </a:r>
          </a:p>
          <a:p>
            <a:pPr marL="0" indent="0" eaLnBrk="1" hangingPunct="1">
              <a:buNone/>
            </a:pPr>
            <a:endParaRPr lang="en-GB" dirty="0" smtClean="0">
              <a:latin typeface="Lucida Sans Unicode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Lucida Sans Unicode" pitchFamily="34" charset="0"/>
              </a:rPr>
              <a:t>6. </a:t>
            </a:r>
            <a:r>
              <a:rPr lang="en-GB" b="1" dirty="0" smtClean="0">
                <a:latin typeface="Lucida Sans Unicode" pitchFamily="34" charset="0"/>
              </a:rPr>
              <a:t>How</a:t>
            </a:r>
            <a:r>
              <a:rPr lang="en-GB" dirty="0" smtClean="0">
                <a:latin typeface="Lucida Sans Unicode" pitchFamily="34" charset="0"/>
              </a:rPr>
              <a:t> many Megabytes in 4096 Kilobytes</a:t>
            </a:r>
          </a:p>
          <a:p>
            <a:pPr eaLnBrk="1" hangingPunct="1"/>
            <a:r>
              <a:rPr lang="en-GB" dirty="0" smtClean="0">
                <a:latin typeface="Lucida Sans Unicode" pitchFamily="34" charset="0"/>
              </a:rPr>
              <a:t>ANSWER: 4096 / 1024 = 4Mb</a:t>
            </a:r>
          </a:p>
        </p:txBody>
      </p:sp>
      <p:pic>
        <p:nvPicPr>
          <p:cNvPr id="24579" name="Rectangl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1"/>
            <a:ext cx="84740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9622" y="914400"/>
            <a:ext cx="8229600" cy="1143000"/>
          </a:xfrm>
          <a:ln algn="ctr"/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GB" sz="2800" dirty="0">
                <a:latin typeface="Arial" pitchFamily="34" charset="0"/>
                <a:ea typeface="+mn-ea"/>
                <a:cs typeface="Arial" pitchFamily="34" charset="0"/>
              </a:rPr>
              <a:t>End Note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29759" y="3183094"/>
            <a:ext cx="8569325" cy="1493837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GB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The true essence of knowledge is to apply it.</a:t>
            </a:r>
          </a:p>
          <a:p>
            <a:pPr algn="ctr" eaLnBrk="1" hangingPunct="1">
              <a:buFont typeface="Wingdings 2" pitchFamily="18" charset="2"/>
              <a:buNone/>
            </a:pPr>
            <a:endParaRPr lang="en-GB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5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1705" y="3573017"/>
            <a:ext cx="4041775" cy="7153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9394" name="Picture 2" descr="https://encrypted-tbn2.gstatic.com/images?q=tbn:ANd9GcSt3a4z_v_PEg9mZ2vHBLZ2MIapE4dhsdJsNHUple4xJwRoYKEc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62" y="745465"/>
            <a:ext cx="6135377" cy="5660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7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6863" y="0"/>
            <a:ext cx="9360931" cy="16733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nl-BE" sz="4400" dirty="0" smtClean="0"/>
              <a:t>What is </a:t>
            </a:r>
            <a:br>
              <a:rPr lang="nl-BE" sz="4400" dirty="0" smtClean="0"/>
            </a:br>
            <a:r>
              <a:rPr lang="nl-BE" sz="4400" dirty="0" smtClean="0"/>
              <a:t>Backing Storage Devices</a:t>
            </a:r>
            <a:endParaRPr lang="en-GB" altLang="zh-CN" sz="4400" dirty="0">
              <a:ea typeface="宋体" charset="-122"/>
            </a:endParaRPr>
          </a:p>
        </p:txBody>
      </p:sp>
      <p:pic>
        <p:nvPicPr>
          <p:cNvPr id="8196" name="Picture 6" descr="large_pile_dvds_stacked_800_cl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017564"/>
            <a:ext cx="4449041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open_head_education_8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" y="1896914"/>
            <a:ext cx="2927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2606" y="3127065"/>
            <a:ext cx="660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type of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allow you to store data permanently,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is switched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off, data remain present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e.g., </a:t>
            </a:r>
            <a:r>
              <a:rPr lang="en-US" b="1" dirty="0" smtClean="0"/>
              <a:t>Disks, </a:t>
            </a:r>
            <a:r>
              <a:rPr lang="en-US" b="1" dirty="0"/>
              <a:t>USB Flash </a:t>
            </a:r>
            <a:r>
              <a:rPr lang="en-US" b="1" dirty="0" smtClean="0"/>
              <a:t>Drive, Secondary Memory e</a:t>
            </a:r>
            <a:r>
              <a:rPr lang="en-US" b="1" dirty="0"/>
              <a:t>tc</a:t>
            </a:r>
            <a:r>
              <a:rPr lang="en-US" dirty="0" smtClean="0"/>
              <a:t>.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1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repeatCount="indefinite" fill="hold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Backing up data</a:t>
            </a:r>
            <a:endParaRPr lang="en-GB" altLang="zh-CN">
              <a:ea typeface="宋体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85568" y="2132526"/>
            <a:ext cx="10169285" cy="30942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zh-CN" sz="2400" dirty="0" smtClean="0">
                <a:ea typeface="SimSun" pitchFamily="2" charset="-122"/>
              </a:rPr>
              <a:t>Backing up your data is to make a copy of what is on your system.  </a:t>
            </a:r>
            <a:r>
              <a:rPr lang="en-GB" altLang="zh-CN" sz="2400" b="1" dirty="0" smtClean="0">
                <a:ea typeface="SimSun" pitchFamily="2" charset="-122"/>
              </a:rPr>
              <a:t>However, the original data is still left in place.</a:t>
            </a:r>
            <a:r>
              <a:rPr lang="en-GB" altLang="zh-CN" sz="2400" dirty="0" smtClean="0">
                <a:ea typeface="SimSun" pitchFamily="2" charset="-122"/>
              </a:rPr>
              <a:t> 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zh-CN" sz="2400" dirty="0" smtClean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400" dirty="0" smtClean="0">
                <a:ea typeface="SimSun" pitchFamily="2" charset="-122"/>
              </a:rPr>
              <a:t>The back up can be stored somewhere and just used in case the original data gets corrupted or deleted, or the hard disk gets damaged/stolen.</a:t>
            </a:r>
          </a:p>
          <a:p>
            <a:pPr>
              <a:lnSpc>
                <a:spcPct val="80000"/>
              </a:lnSpc>
            </a:pPr>
            <a:endParaRPr lang="en-GB" altLang="zh-CN" sz="2400" dirty="0" smtClean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400" dirty="0" smtClean="0">
                <a:ea typeface="SimSun" pitchFamily="2" charset="-122"/>
              </a:rPr>
              <a:t>The key point is that if you make a backup, you are not deleting the original data.</a:t>
            </a:r>
          </a:p>
        </p:txBody>
      </p:sp>
    </p:spTree>
    <p:extLst>
      <p:ext uri="{BB962C8B-B14F-4D97-AF65-F5344CB8AC3E}">
        <p14:creationId xmlns:p14="http://schemas.microsoft.com/office/powerpoint/2010/main" val="332280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1" descr="17492d1267249742-ram-computerram-main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r="4178"/>
          <a:stretch>
            <a:fillRect/>
          </a:stretch>
        </p:blipFill>
        <p:spPr bwMode="auto">
          <a:xfrm>
            <a:off x="7285442" y="1286534"/>
            <a:ext cx="1441450" cy="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775620" y="151473"/>
            <a:ext cx="823204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700" b="1" dirty="0" smtClean="0">
                <a:solidFill>
                  <a:srgbClr val="0000FF"/>
                </a:solidFill>
                <a:latin typeface="Lucida Sans Unicode" pitchFamily="34" charset="0"/>
              </a:rPr>
              <a:t>Computer System Cycle</a:t>
            </a:r>
            <a:endParaRPr lang="en-GB" sz="3700" b="1" dirty="0">
              <a:solidFill>
                <a:srgbClr val="0000FF"/>
              </a:solidFill>
              <a:latin typeface="Lucida Sans Unicode" pitchFamily="34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8328026" y="3141663"/>
            <a:ext cx="20161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087939" y="3140076"/>
            <a:ext cx="201612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92313" y="35004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>
                <a:solidFill>
                  <a:srgbClr val="0000FF"/>
                </a:solidFill>
              </a:rPr>
              <a:t>INPUT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1847851" y="3141663"/>
            <a:ext cx="2016125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105401" y="1062009"/>
            <a:ext cx="2016125" cy="1000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8543926" y="3502026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>
                <a:solidFill>
                  <a:srgbClr val="0000FF"/>
                </a:solidFill>
              </a:rPr>
              <a:t>OUTPUT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303838" y="3573463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>
                <a:solidFill>
                  <a:srgbClr val="0000FF"/>
                </a:solidFill>
              </a:rPr>
              <a:t>PROCESSOR</a:t>
            </a: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5213066" y="1097462"/>
            <a:ext cx="183543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>
                <a:solidFill>
                  <a:srgbClr val="0000FF"/>
                </a:solidFill>
              </a:rPr>
              <a:t>MAIN </a:t>
            </a:r>
            <a:r>
              <a:rPr lang="en-GB" b="1" dirty="0" smtClean="0">
                <a:solidFill>
                  <a:srgbClr val="0000FF"/>
                </a:solidFill>
              </a:rPr>
              <a:t>MEMORY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FF0000"/>
                </a:solidFill>
              </a:rPr>
              <a:t>(RAM)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278" name="Line 19"/>
          <p:cNvSpPr>
            <a:spLocks noChangeShapeType="1"/>
          </p:cNvSpPr>
          <p:nvPr/>
        </p:nvSpPr>
        <p:spPr bwMode="auto">
          <a:xfrm>
            <a:off x="3863976" y="3716338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>
            <a:off x="7104063" y="3716338"/>
            <a:ext cx="12239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1"/>
          <p:cNvSpPr>
            <a:spLocks noChangeShapeType="1"/>
          </p:cNvSpPr>
          <p:nvPr/>
        </p:nvSpPr>
        <p:spPr bwMode="auto">
          <a:xfrm rot="5400000">
            <a:off x="5195888" y="49053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25"/>
          <p:cNvSpPr>
            <a:spLocks noChangeShapeType="1"/>
          </p:cNvSpPr>
          <p:nvPr/>
        </p:nvSpPr>
        <p:spPr bwMode="auto">
          <a:xfrm rot="-5400000">
            <a:off x="5772150" y="490537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26"/>
          <p:cNvSpPr>
            <a:spLocks noChangeShapeType="1"/>
          </p:cNvSpPr>
          <p:nvPr/>
        </p:nvSpPr>
        <p:spPr bwMode="auto">
          <a:xfrm rot="5400000">
            <a:off x="5124450" y="260032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27"/>
          <p:cNvSpPr>
            <a:spLocks noChangeShapeType="1"/>
          </p:cNvSpPr>
          <p:nvPr/>
        </p:nvSpPr>
        <p:spPr bwMode="auto">
          <a:xfrm rot="-5400000">
            <a:off x="5772150" y="2600325"/>
            <a:ext cx="1079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84" name="Picture 29" descr="HHKL2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45" y="2225675"/>
            <a:ext cx="14398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1" descr="qotd631-led-mice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>
            <a:fillRect/>
          </a:stretch>
        </p:blipFill>
        <p:spPr bwMode="auto">
          <a:xfrm>
            <a:off x="335757" y="3275807"/>
            <a:ext cx="14398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37" descr="lg-w1941s-lcd-moni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99" y="2759075"/>
            <a:ext cx="17287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39" descr="prin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500" y="4446587"/>
            <a:ext cx="1944687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Text Box 53"/>
          <p:cNvSpPr txBox="1">
            <a:spLocks noChangeArrowheads="1"/>
          </p:cNvSpPr>
          <p:nvPr/>
        </p:nvSpPr>
        <p:spPr bwMode="auto">
          <a:xfrm>
            <a:off x="4572000" y="44196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WRITE</a:t>
            </a:r>
          </a:p>
        </p:txBody>
      </p:sp>
      <p:sp>
        <p:nvSpPr>
          <p:cNvPr id="11291" name="Text Box 54"/>
          <p:cNvSpPr txBox="1">
            <a:spLocks noChangeArrowheads="1"/>
          </p:cNvSpPr>
          <p:nvPr/>
        </p:nvSpPr>
        <p:spPr bwMode="auto">
          <a:xfrm>
            <a:off x="6553200" y="44196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READ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6600" y="5181600"/>
            <a:ext cx="5791200" cy="1600200"/>
            <a:chOff x="3276600" y="5181600"/>
            <a:chExt cx="5791200" cy="1600200"/>
          </a:xfrm>
        </p:grpSpPr>
        <p:sp>
          <p:nvSpPr>
            <p:cNvPr id="11273" name="Rectangle 10"/>
            <p:cNvSpPr>
              <a:spLocks noChangeArrowheads="1"/>
            </p:cNvSpPr>
            <p:nvPr/>
          </p:nvSpPr>
          <p:spPr bwMode="auto">
            <a:xfrm>
              <a:off x="5087939" y="5445127"/>
              <a:ext cx="2016125" cy="835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5" name="Text Box 16"/>
            <p:cNvSpPr txBox="1">
              <a:spLocks noChangeArrowheads="1"/>
            </p:cNvSpPr>
            <p:nvPr/>
          </p:nvSpPr>
          <p:spPr bwMode="auto">
            <a:xfrm>
              <a:off x="5232401" y="5548644"/>
              <a:ext cx="16557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b="1" dirty="0">
                  <a:solidFill>
                    <a:srgbClr val="0000FF"/>
                  </a:solidFill>
                </a:rPr>
                <a:t>BACKING</a:t>
              </a:r>
            </a:p>
            <a:p>
              <a:pPr algn="ctr" eaLnBrk="1" hangingPunct="1"/>
              <a:r>
                <a:rPr lang="en-GB" b="1" dirty="0">
                  <a:solidFill>
                    <a:srgbClr val="0000FF"/>
                  </a:solidFill>
                </a:rPr>
                <a:t>STORAGE</a:t>
              </a:r>
            </a:p>
          </p:txBody>
        </p:sp>
        <p:pic>
          <p:nvPicPr>
            <p:cNvPr id="11286" name="Picture 33" descr="adding-a-hard-disk-1-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34000"/>
              <a:ext cx="1152525" cy="114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35" descr="dvd-cd-dual-dis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1" y="5257800"/>
              <a:ext cx="1439863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Oval 52"/>
            <p:cNvSpPr>
              <a:spLocks noChangeArrowheads="1"/>
            </p:cNvSpPr>
            <p:nvPr/>
          </p:nvSpPr>
          <p:spPr bwMode="auto">
            <a:xfrm>
              <a:off x="3276600" y="5181600"/>
              <a:ext cx="5791200" cy="16002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27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68903d1313728893-ipod-classic-ipod-classic-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6732" r="16574" b="7994"/>
          <a:stretch>
            <a:fillRect/>
          </a:stretch>
        </p:blipFill>
        <p:spPr bwMode="auto">
          <a:xfrm>
            <a:off x="7543800" y="128162"/>
            <a:ext cx="1327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asus-k25f-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16" y="66402"/>
            <a:ext cx="28956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Sky_HD_Box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 b="12889"/>
          <a:stretch/>
        </p:blipFill>
        <p:spPr bwMode="auto">
          <a:xfrm>
            <a:off x="197893" y="3310609"/>
            <a:ext cx="4038600" cy="1596789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10"/>
          <p:cNvSpPr>
            <a:spLocks noChangeArrowheads="1" noChangeShapeType="1" noTextEdit="1"/>
          </p:cNvSpPr>
          <p:nvPr/>
        </p:nvSpPr>
        <p:spPr bwMode="auto">
          <a:xfrm>
            <a:off x="197893" y="5130989"/>
            <a:ext cx="24384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250 Gb</a:t>
            </a:r>
          </a:p>
        </p:txBody>
      </p:sp>
      <p:sp>
        <p:nvSpPr>
          <p:cNvPr id="12294" name="WordArt 11"/>
          <p:cNvSpPr>
            <a:spLocks noChangeArrowheads="1" noChangeShapeType="1" noTextEdit="1"/>
          </p:cNvSpPr>
          <p:nvPr/>
        </p:nvSpPr>
        <p:spPr bwMode="auto">
          <a:xfrm>
            <a:off x="3804267" y="2013577"/>
            <a:ext cx="24384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120 Gb</a:t>
            </a:r>
          </a:p>
        </p:txBody>
      </p:sp>
      <p:sp>
        <p:nvSpPr>
          <p:cNvPr id="12295" name="WordArt 13"/>
          <p:cNvSpPr>
            <a:spLocks noChangeArrowheads="1" noChangeShapeType="1" noTextEdit="1"/>
          </p:cNvSpPr>
          <p:nvPr/>
        </p:nvSpPr>
        <p:spPr bwMode="auto">
          <a:xfrm>
            <a:off x="7128681" y="2237168"/>
            <a:ext cx="24384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160 Gb</a:t>
            </a:r>
          </a:p>
        </p:txBody>
      </p:sp>
      <p:pic>
        <p:nvPicPr>
          <p:cNvPr id="12296" name="Picture 15" descr="floppydi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3" y="0"/>
            <a:ext cx="15160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WordArt 16"/>
          <p:cNvSpPr>
            <a:spLocks noChangeArrowheads="1" noChangeShapeType="1" noTextEdit="1"/>
          </p:cNvSpPr>
          <p:nvPr/>
        </p:nvSpPr>
        <p:spPr bwMode="auto">
          <a:xfrm>
            <a:off x="228600" y="1623337"/>
            <a:ext cx="24384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1.44 Mb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6" y="3303968"/>
            <a:ext cx="7136215" cy="2842215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8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zh-CN" dirty="0">
                <a:ea typeface="SimSun" pitchFamily="2" charset="-122"/>
              </a:rPr>
              <a:t>MAIN METHODS OF STORAGE</a:t>
            </a:r>
            <a:r>
              <a:rPr lang="en-GB" altLang="zh-CN" dirty="0" smtClean="0">
                <a:ea typeface="SimSun" pitchFamily="2" charset="-122"/>
              </a:rPr>
              <a:t>:</a:t>
            </a:r>
            <a:endParaRPr lang="en-GB" altLang="zh-CN" dirty="0">
              <a:ea typeface="宋体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61244" y="1752600"/>
            <a:ext cx="10078156" cy="4845050"/>
          </a:xfrm>
        </p:spPr>
        <p:txBody>
          <a:bodyPr/>
          <a:lstStyle/>
          <a:p>
            <a:pPr marL="119062" indent="0">
              <a:lnSpc>
                <a:spcPct val="80000"/>
              </a:lnSpc>
              <a:buNone/>
            </a:pPr>
            <a:endParaRPr lang="en-GB" altLang="zh-CN" sz="3600" b="1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dirty="0">
                <a:ea typeface="SimSun" pitchFamily="2" charset="-122"/>
              </a:rPr>
              <a:t> </a:t>
            </a:r>
            <a:r>
              <a:rPr lang="en-GB" altLang="zh-CN" sz="2800" b="1" dirty="0">
                <a:ea typeface="SimSun" pitchFamily="2" charset="-122"/>
              </a:rPr>
              <a:t>Random Access Memory (RAM) </a:t>
            </a:r>
            <a:r>
              <a:rPr lang="en-GB" altLang="zh-CN" sz="2800" dirty="0">
                <a:ea typeface="SimSun" pitchFamily="2" charset="-122"/>
              </a:rPr>
              <a:t>- volatile, so when you turn your computer off, work is lost</a:t>
            </a:r>
          </a:p>
          <a:p>
            <a:pPr>
              <a:lnSpc>
                <a:spcPct val="8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b="1" dirty="0">
                <a:ea typeface="SimSun" pitchFamily="2" charset="-122"/>
              </a:rPr>
              <a:t>Read Only Memory (ROM) </a:t>
            </a:r>
            <a:r>
              <a:rPr lang="en-GB" altLang="zh-CN" sz="2800" dirty="0">
                <a:ea typeface="SimSun" pitchFamily="2" charset="-122"/>
              </a:rPr>
              <a:t>– non-volatile, work is saved, even when you turn off the computer </a:t>
            </a:r>
          </a:p>
          <a:p>
            <a:pPr>
              <a:lnSpc>
                <a:spcPct val="8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800" b="1" dirty="0">
                <a:ea typeface="SimSun" pitchFamily="2" charset="-122"/>
              </a:rPr>
              <a:t>Hard Disk </a:t>
            </a:r>
            <a:r>
              <a:rPr lang="en-GB" altLang="zh-CN" sz="2800" dirty="0">
                <a:ea typeface="SimSun" pitchFamily="2" charset="-122"/>
              </a:rPr>
              <a:t>– non-volatile, work is saved, even when you turn off the computer </a:t>
            </a:r>
          </a:p>
          <a:p>
            <a:pPr>
              <a:lnSpc>
                <a:spcPct val="80000"/>
              </a:lnSpc>
            </a:pPr>
            <a:endParaRPr lang="en-GB" altLang="zh-CN" sz="2800" dirty="0">
              <a:ea typeface="SimSun" pitchFamily="2" charset="-12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zh-CN" sz="2800" dirty="0">
              <a:ea typeface="SimSun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44" y="3557234"/>
            <a:ext cx="1780885" cy="1780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22" y="5134921"/>
            <a:ext cx="2341033" cy="1727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80" y="2709334"/>
            <a:ext cx="4105275" cy="84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135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Storage Capacity</a:t>
            </a:r>
            <a:endParaRPr lang="en-GB" altLang="zh-CN">
              <a:ea typeface="宋体" charset="-122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491319" y="2015732"/>
            <a:ext cx="10563535" cy="3450613"/>
          </a:xfrm>
        </p:spPr>
        <p:txBody>
          <a:bodyPr/>
          <a:lstStyle/>
          <a:p>
            <a:r>
              <a:rPr lang="en-GB" altLang="zh-CN" sz="2400" dirty="0" smtClean="0">
                <a:ea typeface="SimSun" pitchFamily="2" charset="-122"/>
              </a:rPr>
              <a:t>The amount of data and instructions that can be stored is measured in </a:t>
            </a:r>
            <a:r>
              <a:rPr lang="en-GB" altLang="zh-CN" sz="2400" b="1" dirty="0" smtClean="0">
                <a:ea typeface="SimSun" pitchFamily="2" charset="-122"/>
              </a:rPr>
              <a:t>'bytes'.</a:t>
            </a:r>
            <a:endParaRPr lang="en-GB" altLang="zh-CN" sz="2400" dirty="0" smtClean="0">
              <a:ea typeface="SimSun" pitchFamily="2" charset="-122"/>
            </a:endParaRPr>
          </a:p>
          <a:p>
            <a:r>
              <a:rPr lang="en-GB" altLang="zh-CN" sz="2400" dirty="0" smtClean="0">
                <a:ea typeface="SimSun" pitchFamily="2" charset="-122"/>
              </a:rPr>
              <a:t> We normally refer to the capacity of a storage device in terms of </a:t>
            </a:r>
          </a:p>
          <a:p>
            <a:pPr lvl="1"/>
            <a:r>
              <a:rPr lang="en-GB" altLang="zh-CN" sz="2000" dirty="0" smtClean="0">
                <a:ea typeface="SimSun" pitchFamily="2" charset="-122"/>
              </a:rPr>
              <a:t>Kilobytes (KB), </a:t>
            </a:r>
          </a:p>
          <a:p>
            <a:pPr lvl="1"/>
            <a:r>
              <a:rPr lang="en-GB" altLang="zh-CN" sz="2000" dirty="0" smtClean="0">
                <a:ea typeface="SimSun" pitchFamily="2" charset="-122"/>
              </a:rPr>
              <a:t>Megabytes (MB), </a:t>
            </a:r>
          </a:p>
          <a:p>
            <a:pPr lvl="1"/>
            <a:r>
              <a:rPr lang="en-GB" altLang="zh-CN" sz="2000" dirty="0" smtClean="0">
                <a:ea typeface="SimSun" pitchFamily="2" charset="-122"/>
              </a:rPr>
              <a:t>Gigabytes (GB),</a:t>
            </a:r>
          </a:p>
          <a:p>
            <a:pPr lvl="1"/>
            <a:r>
              <a:rPr lang="en-GB" altLang="zh-CN" sz="2000" dirty="0" smtClean="0">
                <a:ea typeface="SimSun" pitchFamily="2" charset="-122"/>
              </a:rPr>
              <a:t>Terabytes (TB</a:t>
            </a:r>
            <a:r>
              <a:rPr lang="en-GB" altLang="zh-CN" sz="2000" dirty="0">
                <a:ea typeface="SimSun" pitchFamily="2" charset="-122"/>
              </a:rPr>
              <a:t>) </a:t>
            </a:r>
            <a:r>
              <a:rPr lang="en-GB" altLang="zh-CN" sz="2000" dirty="0" smtClean="0">
                <a:ea typeface="SimSun" pitchFamily="2" charset="-122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26447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600</TotalTime>
  <Words>1221</Words>
  <Application>Microsoft Office PowerPoint</Application>
  <PresentationFormat>Widescreen</PresentationFormat>
  <Paragraphs>233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宋体</vt:lpstr>
      <vt:lpstr>宋体</vt:lpstr>
      <vt:lpstr>Arial</vt:lpstr>
      <vt:lpstr>Calibri</vt:lpstr>
      <vt:lpstr>等线</vt:lpstr>
      <vt:lpstr>Gill Sans MT</vt:lpstr>
      <vt:lpstr>Impact</vt:lpstr>
      <vt:lpstr>Lucida Sans Unicode</vt:lpstr>
      <vt:lpstr>Times New Roman</vt:lpstr>
      <vt:lpstr>Wingdings 2</vt:lpstr>
      <vt:lpstr>Wingdings 3</vt:lpstr>
      <vt:lpstr>Gallery</vt:lpstr>
      <vt:lpstr>PowerPoint Presentation</vt:lpstr>
      <vt:lpstr>PowerPoint Presentation</vt:lpstr>
      <vt:lpstr>PowerPoint Presentation</vt:lpstr>
      <vt:lpstr>What is  Backing Storage Devices</vt:lpstr>
      <vt:lpstr>Backing up data</vt:lpstr>
      <vt:lpstr>PowerPoint Presentation</vt:lpstr>
      <vt:lpstr>PowerPoint Presentation</vt:lpstr>
      <vt:lpstr>MAIN METHODS OF STORAGE:</vt:lpstr>
      <vt:lpstr>Storage Capacity</vt:lpstr>
      <vt:lpstr>How do we measure the size of memory?</vt:lpstr>
      <vt:lpstr>Backing Storage Units </vt:lpstr>
      <vt:lpstr>Types of Storage Devices</vt:lpstr>
      <vt:lpstr>1- Magnetic Tape</vt:lpstr>
      <vt:lpstr>Advantages of Magnetic Tape</vt:lpstr>
      <vt:lpstr>2- Hard Disk</vt:lpstr>
      <vt:lpstr>Hard Disk</vt:lpstr>
      <vt:lpstr>Advantages of Hard Disks</vt:lpstr>
      <vt:lpstr>Disadvantages of Hard Disks</vt:lpstr>
      <vt:lpstr>Floppy Disk</vt:lpstr>
      <vt:lpstr>Advantages of Floppy Disks</vt:lpstr>
      <vt:lpstr>3- CD- Compact Disk Read Only memory.  </vt:lpstr>
      <vt:lpstr>CD Types</vt:lpstr>
      <vt:lpstr>Advantages of CDs</vt:lpstr>
      <vt:lpstr>Disadvantages of CDs</vt:lpstr>
      <vt:lpstr>DVDs</vt:lpstr>
      <vt:lpstr>DVD-RW</vt:lpstr>
      <vt:lpstr>4- Flash Memory Stick</vt:lpstr>
      <vt:lpstr>Flash Memory Sticks</vt:lpstr>
      <vt:lpstr>5- Other Flash storage</vt:lpstr>
      <vt:lpstr>What is File compression</vt:lpstr>
      <vt:lpstr>Some Calculations 4 storage</vt:lpstr>
      <vt:lpstr>PowerPoint Presentation</vt:lpstr>
      <vt:lpstr>PowerPoint Presentation</vt:lpstr>
      <vt:lpstr>End Note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C</dc:creator>
  <cp:lastModifiedBy>Windows User</cp:lastModifiedBy>
  <cp:revision>330</cp:revision>
  <dcterms:created xsi:type="dcterms:W3CDTF">2019-02-24T16:43:22Z</dcterms:created>
  <dcterms:modified xsi:type="dcterms:W3CDTF">2020-05-03T08:26:13Z</dcterms:modified>
</cp:coreProperties>
</file>