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94" r:id="rId3"/>
    <p:sldId id="293" r:id="rId4"/>
    <p:sldId id="275" r:id="rId5"/>
    <p:sldId id="279" r:id="rId6"/>
    <p:sldId id="274" r:id="rId7"/>
    <p:sldId id="278" r:id="rId8"/>
    <p:sldId id="276" r:id="rId9"/>
    <p:sldId id="280" r:id="rId10"/>
    <p:sldId id="277" r:id="rId11"/>
    <p:sldId id="281" r:id="rId12"/>
    <p:sldId id="282" r:id="rId13"/>
    <p:sldId id="285" r:id="rId14"/>
    <p:sldId id="284" r:id="rId15"/>
    <p:sldId id="283" r:id="rId16"/>
    <p:sldId id="286" r:id="rId17"/>
    <p:sldId id="288" r:id="rId18"/>
    <p:sldId id="287" r:id="rId19"/>
    <p:sldId id="289" r:id="rId20"/>
    <p:sldId id="291" r:id="rId21"/>
    <p:sldId id="292" r:id="rId22"/>
    <p:sldId id="256" r:id="rId23"/>
    <p:sldId id="257" r:id="rId24"/>
    <p:sldId id="259" r:id="rId25"/>
    <p:sldId id="261" r:id="rId26"/>
    <p:sldId id="262" r:id="rId27"/>
    <p:sldId id="264" r:id="rId28"/>
    <p:sldId id="263" r:id="rId29"/>
    <p:sldId id="265" r:id="rId30"/>
    <p:sldId id="266" r:id="rId31"/>
    <p:sldId id="267" r:id="rId32"/>
    <p:sldId id="268" r:id="rId33"/>
    <p:sldId id="258" r:id="rId34"/>
    <p:sldId id="260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24" autoAdjust="0"/>
  </p:normalViewPr>
  <p:slideViewPr>
    <p:cSldViewPr>
      <p:cViewPr>
        <p:scale>
          <a:sx n="75" d="100"/>
          <a:sy n="75" d="100"/>
        </p:scale>
        <p:origin x="-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686800" cy="295592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    Submitted by:</a:t>
            </a:r>
          </a:p>
          <a:p>
            <a:pPr>
              <a:buNone/>
            </a:pPr>
            <a:r>
              <a:rPr lang="en-GB" dirty="0" smtClean="0"/>
              <a:t>                               Awais Anjum</a:t>
            </a:r>
          </a:p>
          <a:p>
            <a:pPr>
              <a:buNone/>
            </a:pPr>
            <a:r>
              <a:rPr lang="en-GB" dirty="0" smtClean="0"/>
              <a:t>         </a:t>
            </a:r>
          </a:p>
          <a:p>
            <a:pPr>
              <a:buNone/>
            </a:pPr>
            <a:r>
              <a:rPr lang="en-GB" dirty="0" smtClean="0"/>
              <a:t>        Submitted to:</a:t>
            </a:r>
          </a:p>
          <a:p>
            <a:pPr>
              <a:buNone/>
            </a:pPr>
            <a:r>
              <a:rPr lang="en-GB" dirty="0" smtClean="0"/>
              <a:t>                              Dr Abdul Malik               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2000" y="838200"/>
            <a:ext cx="6934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ANTIHYPERLIPIDEMIC</a:t>
            </a:r>
            <a:endParaRPr lang="en-US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</a:endParaRPr>
          </a:p>
          <a:p>
            <a:pPr algn="ctr"/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DRUGS</a:t>
            </a:r>
            <a:endParaRPr lang="en-US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2.Secondry hyperlipidemia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May be due to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Hypothyroidism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Nephrotic  Syndrome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Diabetes mellitus(NIDDP)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Chronic Renal failure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CLASSIFICATION  OF</a:t>
            </a:r>
          </a:p>
          <a:p>
            <a:pPr algn="ctr">
              <a:buNone/>
            </a:pPr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ANTIHYPERLIPIDEMIC</a:t>
            </a:r>
            <a:endParaRPr lang="en-US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</a:endParaRPr>
          </a:p>
          <a:p>
            <a:pPr algn="ctr">
              <a:buNone/>
            </a:pP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DRUGS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1.HMG C</a:t>
            </a:r>
            <a:r>
              <a:rPr lang="en-GB" sz="2400" dirty="0" smtClean="0"/>
              <a:t>o</a:t>
            </a:r>
            <a:r>
              <a:rPr lang="en-GB" dirty="0" smtClean="0"/>
              <a:t>A Reductase inhibitor(</a:t>
            </a:r>
            <a:r>
              <a:rPr lang="en-GB" dirty="0" err="1" smtClean="0"/>
              <a:t>Statin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 descr="antihyperlipidemic-drugs-2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ntihyperlipidemic-drugs-32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66" t="16667" r="4167" b="16666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2.Fibrates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GB" sz="2600" dirty="0" err="1" smtClean="0"/>
              <a:t>Fibrates</a:t>
            </a:r>
            <a:r>
              <a:rPr lang="en-GB" sz="2600" dirty="0" smtClean="0"/>
              <a:t> stimulate the </a:t>
            </a:r>
            <a:r>
              <a:rPr lang="el-GR" sz="2600" dirty="0" smtClean="0"/>
              <a:t>β</a:t>
            </a:r>
            <a:r>
              <a:rPr lang="en-GB" sz="2600" dirty="0" smtClean="0"/>
              <a:t>-oxidation of fatty acid in liver and </a:t>
            </a:r>
            <a:r>
              <a:rPr lang="en-GB" sz="2600" dirty="0" err="1" smtClean="0"/>
              <a:t>straited</a:t>
            </a:r>
            <a:r>
              <a:rPr lang="en-GB" sz="2600" dirty="0" smtClean="0"/>
              <a:t> muscle.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err="1" smtClean="0"/>
              <a:t>Fibrates</a:t>
            </a:r>
            <a:r>
              <a:rPr lang="en-GB" sz="2600" dirty="0" smtClean="0"/>
              <a:t> lower the blood triglyceride level by reducing the liver production of VLDL(triglyceride-carrying  particles in blood)by the activation of lipoprotein Lipase and speeding up the removal of TGs from blood.</a:t>
            </a:r>
          </a:p>
          <a:p>
            <a:pPr algn="just">
              <a:buNone/>
            </a:pPr>
            <a:r>
              <a:rPr lang="en-GB" sz="2600" dirty="0" smtClean="0"/>
              <a:t>     It is supported by PRAY-</a:t>
            </a:r>
            <a:r>
              <a:rPr lang="el-GR" sz="2600" dirty="0" smtClean="0"/>
              <a:t>α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err="1" smtClean="0"/>
              <a:t>Fibrates</a:t>
            </a:r>
            <a:r>
              <a:rPr lang="en-GB" sz="2600" dirty="0" smtClean="0"/>
              <a:t> moderately increases HDL.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tihyperlipidemic-drugs-40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" t="6667" r="5000" b="277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3.Bile acid </a:t>
            </a:r>
            <a:r>
              <a:rPr lang="en-GB" dirty="0" err="1" smtClean="0"/>
              <a:t>sequestrants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Also called </a:t>
            </a:r>
            <a:r>
              <a:rPr lang="en-GB" sz="2600" b="1" dirty="0" smtClean="0"/>
              <a:t>Bile acid binding resins or ion exchange resins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is </a:t>
            </a:r>
            <a:r>
              <a:rPr lang="en-GB" sz="2600" b="1" dirty="0" smtClean="0"/>
              <a:t>large, highly positive charged anion exchange resins </a:t>
            </a:r>
            <a:r>
              <a:rPr lang="en-GB" sz="2600" dirty="0" smtClean="0"/>
              <a:t>that binds to  </a:t>
            </a:r>
            <a:r>
              <a:rPr lang="en-GB" sz="2600" b="1" dirty="0" smtClean="0"/>
              <a:t>negatively charged ions such as Bile acid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The resulting insoluble compounds that cannot be reabsorbed and is thus </a:t>
            </a:r>
            <a:r>
              <a:rPr lang="en-GB" sz="2600" b="1" dirty="0" smtClean="0"/>
              <a:t>excreted</a:t>
            </a:r>
            <a:r>
              <a:rPr lang="en-GB" sz="2600" dirty="0" smtClean="0"/>
              <a:t> in the faeces.</a:t>
            </a:r>
          </a:p>
          <a:p>
            <a:pPr algn="just">
              <a:buNone/>
            </a:pPr>
            <a:r>
              <a:rPr lang="en-GB" sz="2600" dirty="0" smtClean="0"/>
              <a:t>    It will prevents enterohepatic cycling of Bile acid </a:t>
            </a:r>
          </a:p>
          <a:p>
            <a:pPr algn="just">
              <a:buNone/>
            </a:pPr>
            <a:r>
              <a:rPr lang="en-GB" sz="2600" dirty="0" smtClean="0"/>
              <a:t>    Obligate the liver to synthesize replacement bile acid from the cholesterol.</a:t>
            </a:r>
          </a:p>
          <a:p>
            <a:pPr algn="just">
              <a:buNone/>
            </a:pPr>
            <a:endParaRPr lang="en-GB" sz="2600" dirty="0" smtClean="0"/>
          </a:p>
          <a:p>
            <a:pPr algn="just">
              <a:buNone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220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/>
                <a:gridCol w="4572000"/>
              </a:tblGrid>
              <a:tr h="1064127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DRUGS</a:t>
                      </a:r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ADR</a:t>
                      </a:r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5673">
                <a:tc>
                  <a:txBody>
                    <a:bodyPr/>
                    <a:lstStyle/>
                    <a:p>
                      <a:r>
                        <a:rPr lang="en-GB" dirty="0" smtClean="0"/>
                        <a:t>Cholestyramine,</a:t>
                      </a:r>
                    </a:p>
                    <a:p>
                      <a:r>
                        <a:rPr lang="en-GB" dirty="0" smtClean="0"/>
                        <a:t>Colestipol </a:t>
                      </a:r>
                      <a:r>
                        <a:rPr lang="en-GB" dirty="0" err="1" smtClean="0"/>
                        <a:t>Hcl</a:t>
                      </a:r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Constipation , heartburn, nausea ,bloating</a:t>
                      </a:r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 descr="antihyperlipidemic-drugs-47-1024.jpg"/>
          <p:cNvPicPr>
            <a:picLocks noChangeAspect="1"/>
          </p:cNvPicPr>
          <p:nvPr/>
        </p:nvPicPr>
        <p:blipFill>
          <a:blip r:embed="rId2"/>
          <a:srcRect t="12223" r="1" b="32222"/>
          <a:stretch>
            <a:fillRect/>
          </a:stretch>
        </p:blipFill>
        <p:spPr>
          <a:xfrm>
            <a:off x="0" y="2209800"/>
            <a:ext cx="9144000" cy="464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4.Cholesterol absorption inhibitor</a:t>
            </a:r>
            <a:br>
              <a:rPr lang="en-GB" dirty="0" smtClean="0"/>
            </a:br>
            <a:r>
              <a:rPr lang="en-GB" dirty="0" smtClean="0"/>
              <a:t>(ezetmibe)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Lower the plasma cholesterol level by </a:t>
            </a:r>
            <a:r>
              <a:rPr lang="en-GB" sz="2600" b="1" dirty="0" smtClean="0"/>
              <a:t>inhibiting the absorption of cholesterol from intestine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cause a decrease in cholesterol delivery  to the liver which in turn clear more cholesterol from the blood.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Selective in action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b="1" dirty="0" smtClean="0"/>
              <a:t>Therapeutic  Uses; </a:t>
            </a:r>
            <a:r>
              <a:rPr lang="en-GB" sz="2600" dirty="0" smtClean="0"/>
              <a:t>as </a:t>
            </a:r>
            <a:r>
              <a:rPr lang="en-GB" sz="2600" dirty="0" err="1" smtClean="0"/>
              <a:t>monotherpy</a:t>
            </a:r>
            <a:r>
              <a:rPr lang="en-GB" sz="2600" dirty="0" smtClean="0"/>
              <a:t> or combination with HMG-C0A </a:t>
            </a:r>
            <a:r>
              <a:rPr lang="en-GB" sz="2600" dirty="0" err="1" smtClean="0"/>
              <a:t>reductase</a:t>
            </a:r>
            <a:r>
              <a:rPr lang="en-GB" sz="2600" dirty="0" smtClean="0"/>
              <a:t> inhibitor for the reduction of elevated total cholesterol level.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b="1" dirty="0" smtClean="0"/>
              <a:t>ADR; </a:t>
            </a:r>
            <a:r>
              <a:rPr lang="en-GB" sz="2600" dirty="0" smtClean="0"/>
              <a:t>rarely cause </a:t>
            </a:r>
            <a:r>
              <a:rPr lang="en-GB" sz="2600" b="1" dirty="0" smtClean="0"/>
              <a:t>Myositis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5.niacin(nicotinic acid)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Vitamin </a:t>
            </a:r>
            <a:r>
              <a:rPr lang="en-GB" sz="2600" b="1" dirty="0" smtClean="0"/>
              <a:t>B3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Lipid lower properties require much higher dose i.e. </a:t>
            </a:r>
            <a:r>
              <a:rPr lang="en-GB" sz="2600" b="1" dirty="0" smtClean="0"/>
              <a:t>1.5 – 3.5 mg daily.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b="1" dirty="0" smtClean="0"/>
              <a:t>Effective</a:t>
            </a:r>
            <a:r>
              <a:rPr lang="en-GB" sz="2600" dirty="0" smtClean="0"/>
              <a:t> ,</a:t>
            </a:r>
            <a:r>
              <a:rPr lang="en-GB" sz="2600" b="1" dirty="0" smtClean="0"/>
              <a:t>inexpensive</a:t>
            </a:r>
            <a:r>
              <a:rPr lang="en-GB" sz="2600" dirty="0" smtClean="0"/>
              <a:t> ,often use in </a:t>
            </a:r>
            <a:r>
              <a:rPr lang="en-GB" sz="2600" b="1" dirty="0" smtClean="0"/>
              <a:t>combination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inhibit VLDL secretion, in turn decreasing the production of LDL.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Increased the clearance of VLDL via LPL pathway contribute to reduction of triglyceride.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decrease the catabolic rate of HDL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b="1" dirty="0" smtClean="0"/>
              <a:t>ADR: </a:t>
            </a:r>
            <a:r>
              <a:rPr lang="en-GB" sz="2800" dirty="0" smtClean="0"/>
              <a:t>Flushing, pruritus, GI distress, low incidence of hepatic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What is Hyperlipidemia and its causes.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Lipoprotein and its classification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Classification of hyperlipidemia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Antihyperlipidemic drug and its classification</a:t>
            </a:r>
          </a:p>
          <a:p>
            <a:pPr>
              <a:buFont typeface="Wingdings" pitchFamily="2" charset="2"/>
              <a:buChar char="Ø"/>
            </a:pPr>
            <a:r>
              <a:rPr lang="en-GB" sz="3600" b="1" dirty="0" smtClean="0"/>
              <a:t>Hyperlipidemia induce in Animal model</a:t>
            </a:r>
          </a:p>
          <a:p>
            <a:pPr>
              <a:buNone/>
            </a:pPr>
            <a:r>
              <a:rPr lang="en-GB" sz="3600" b="1" dirty="0" smtClean="0"/>
              <a:t>                          (Rats &amp;Mice)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Ldl</a:t>
            </a:r>
            <a:r>
              <a:rPr lang="en-GB" dirty="0" smtClean="0"/>
              <a:t> oxidation inhibitor(</a:t>
            </a:r>
            <a:r>
              <a:rPr lang="en-GB" dirty="0" err="1" smtClean="0"/>
              <a:t>probucol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 causes the reduction of both serum and liver cholesterol levels, but it does not alter plasma TG level.</a:t>
            </a:r>
          </a:p>
          <a:p>
            <a:pPr algn="just">
              <a:buFont typeface="Wingdings" pitchFamily="2" charset="2"/>
              <a:buChar char="Ø"/>
            </a:pPr>
            <a:endParaRPr lang="en-GB" sz="2600" dirty="0" smtClean="0"/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is effective in reducing  the level of LDL and used in hyperlipoprotienemias characterized by elevated LDP levels.</a:t>
            </a:r>
          </a:p>
          <a:p>
            <a:pPr algn="just">
              <a:buFont typeface="Wingdings" pitchFamily="2" charset="2"/>
              <a:buChar char="Ø"/>
            </a:pPr>
            <a:endParaRPr lang="en-GB" sz="2600" dirty="0" smtClean="0"/>
          </a:p>
          <a:p>
            <a:pPr algn="just">
              <a:buFont typeface="Wingdings" pitchFamily="2" charset="2"/>
              <a:buChar char="Ø"/>
            </a:pPr>
            <a:r>
              <a:rPr lang="en-GB" sz="2600" b="1" dirty="0" smtClean="0"/>
              <a:t>ADR </a:t>
            </a:r>
            <a:r>
              <a:rPr lang="en-GB" sz="2600" dirty="0" smtClean="0"/>
              <a:t>GI disorders</a:t>
            </a:r>
            <a:endParaRPr lang="en-GB" sz="2600" b="1" dirty="0" smtClean="0"/>
          </a:p>
          <a:p>
            <a:pPr algn="just">
              <a:buFont typeface="Wingdings" pitchFamily="2" charset="2"/>
              <a:buChar char="Ø"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Miscellaneous agent beta-</a:t>
            </a:r>
            <a:r>
              <a:rPr lang="en-GB" dirty="0" err="1" smtClean="0"/>
              <a:t>sitosretol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600" dirty="0" smtClean="0"/>
              <a:t>It is plant sterol, whose structure is identical to cholesterol.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Mechanism still unknown, it is suspected that the drug inhibit the absorption of dietary cholesterol from G.I.T.</a:t>
            </a:r>
          </a:p>
          <a:p>
            <a:pPr>
              <a:buFont typeface="Wingdings" pitchFamily="2" charset="2"/>
              <a:buChar char="Ø"/>
            </a:pPr>
            <a:r>
              <a:rPr lang="en-GB" sz="2600" b="1" dirty="0" smtClean="0"/>
              <a:t>Uses:</a:t>
            </a:r>
            <a:r>
              <a:rPr lang="en-GB" sz="2600" dirty="0" smtClean="0"/>
              <a:t> </a:t>
            </a:r>
          </a:p>
          <a:p>
            <a:pPr>
              <a:buNone/>
            </a:pPr>
            <a:r>
              <a:rPr lang="en-GB" sz="2600" dirty="0" smtClean="0"/>
              <a:t>                Anticholesteremic agent &amp; BPH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  </a:t>
            </a:r>
            <a:r>
              <a:rPr lang="en-GB" sz="2600" b="1" dirty="0" smtClean="0"/>
              <a:t>ADR : </a:t>
            </a:r>
          </a:p>
          <a:p>
            <a:pPr>
              <a:buNone/>
            </a:pPr>
            <a:r>
              <a:rPr lang="en-GB" sz="2600" b="1" dirty="0" smtClean="0"/>
              <a:t>                </a:t>
            </a:r>
            <a:r>
              <a:rPr lang="en-GB" sz="2600" dirty="0" smtClean="0"/>
              <a:t>Diarrhoea, constipation, GI disturbance</a:t>
            </a:r>
          </a:p>
          <a:p>
            <a:pPr>
              <a:buNone/>
            </a:pPr>
            <a:r>
              <a:rPr lang="en-GB" sz="2600" b="1" dirty="0" smtClean="0"/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458200" cy="4343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1.      High-fat diet in Rats &amp; Mice: 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2.      simple  method by drug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458200" cy="1295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  HYPERLIPIDEMIA </a:t>
            </a:r>
          </a:p>
          <a:p>
            <a:pPr algn="ctr"/>
            <a:r>
              <a:rPr lang="en-US" sz="4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induce In Animal Model</a:t>
            </a:r>
            <a:endParaRPr lang="en-US" sz="43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</a:endParaRPr>
          </a:p>
          <a:p>
            <a:pPr algn="ctr"/>
            <a:endParaRPr lang="en-US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itannic Bold" pitchFamily="34" charset="0"/>
            </a:endParaRPr>
          </a:p>
          <a:p>
            <a:endParaRPr lang="en-GB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1. High-fat diet in Rats &amp; Mice: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Epidemiological studies have shown a positive relationship between dietary fat intake and obesity.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Diets rich in fat not only induce obesity in humans but  also make animals obese</a:t>
            </a:r>
            <a:r>
              <a:rPr lang="en-GB" sz="1050" dirty="0" smtClean="0"/>
              <a:t>.(1-3)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In both </a:t>
            </a:r>
            <a:r>
              <a:rPr lang="en-GB" sz="2800" b="1" dirty="0" smtClean="0"/>
              <a:t>rats</a:t>
            </a:r>
            <a:r>
              <a:rPr lang="en-GB" sz="1050" dirty="0" smtClean="0"/>
              <a:t>(4-5)</a:t>
            </a:r>
            <a:r>
              <a:rPr lang="en-GB" sz="2800" dirty="0" smtClean="0"/>
              <a:t> and </a:t>
            </a:r>
            <a:r>
              <a:rPr lang="en-GB" sz="2800" b="1" dirty="0" smtClean="0"/>
              <a:t>mice</a:t>
            </a:r>
            <a:r>
              <a:rPr lang="en-GB" sz="1050" dirty="0" smtClean="0"/>
              <a:t>(6-7)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In </a:t>
            </a:r>
            <a:r>
              <a:rPr lang="en-GB" sz="2800" b="1" dirty="0" smtClean="0"/>
              <a:t>1949</a:t>
            </a:r>
            <a:r>
              <a:rPr lang="en-GB" sz="2800" dirty="0" smtClean="0"/>
              <a:t>, obesity was induced for the first time in rats by </a:t>
            </a:r>
            <a:r>
              <a:rPr lang="en-GB" sz="2800" b="1" dirty="0" smtClean="0"/>
              <a:t>ad </a:t>
            </a:r>
            <a:r>
              <a:rPr lang="en-GB" sz="2800" b="1" dirty="0" err="1" smtClean="0"/>
              <a:t>libitum</a:t>
            </a:r>
            <a:r>
              <a:rPr lang="en-GB" sz="2800" b="1" dirty="0" smtClean="0"/>
              <a:t> </a:t>
            </a:r>
            <a:r>
              <a:rPr lang="en-GB" sz="2800" dirty="0" smtClean="0"/>
              <a:t>feeding of a semi-liquid palatable diet.</a:t>
            </a:r>
            <a:r>
              <a:rPr lang="en-GB" sz="1050" dirty="0" smtClean="0"/>
              <a:t>(8)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Then in, </a:t>
            </a:r>
            <a:r>
              <a:rPr lang="en-GB" sz="2800" b="1" dirty="0" smtClean="0"/>
              <a:t>1953</a:t>
            </a:r>
            <a:r>
              <a:rPr lang="en-GB" sz="2800" dirty="0" smtClean="0"/>
              <a:t>, </a:t>
            </a:r>
            <a:r>
              <a:rPr lang="en-GB" sz="2800" b="1" dirty="0" smtClean="0"/>
              <a:t>Fenton &amp; Dowling </a:t>
            </a:r>
            <a:r>
              <a:rPr lang="en-GB" sz="2800" dirty="0" smtClean="0"/>
              <a:t>used high-fat diets with fat at </a:t>
            </a:r>
            <a:r>
              <a:rPr lang="en-GB" sz="2800" b="1" dirty="0" smtClean="0"/>
              <a:t>50%</a:t>
            </a:r>
            <a:r>
              <a:rPr lang="en-GB" sz="2800" dirty="0" smtClean="0"/>
              <a:t> of total energy in weanling mice to induce obesity. </a:t>
            </a:r>
            <a:r>
              <a:rPr lang="en-GB" sz="1050" dirty="0" smtClean="0"/>
              <a:t>(9)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Obesity has been induced in animals by diets containing fat as low as </a:t>
            </a:r>
            <a:r>
              <a:rPr lang="en-GB" sz="2800" b="1" dirty="0" smtClean="0"/>
              <a:t>13%</a:t>
            </a:r>
            <a:r>
              <a:rPr lang="en-GB" sz="1050" dirty="0" smtClean="0"/>
              <a:t>(10)</a:t>
            </a:r>
            <a:r>
              <a:rPr lang="en-GB" sz="2800" dirty="0" smtClean="0"/>
              <a:t> of total energy to as high as </a:t>
            </a:r>
            <a:r>
              <a:rPr lang="en-GB" sz="2800" b="1" dirty="0" smtClean="0"/>
              <a:t>85%</a:t>
            </a:r>
            <a:r>
              <a:rPr lang="en-GB" sz="1050" dirty="0" smtClean="0"/>
              <a:t>(11)</a:t>
            </a:r>
            <a:r>
              <a:rPr lang="en-GB" sz="2800" dirty="0" smtClean="0"/>
              <a:t> of energy. </a:t>
            </a:r>
          </a:p>
          <a:p>
            <a:pPr algn="just">
              <a:buFont typeface="Wingdings" pitchFamily="2" charset="2"/>
              <a:buChar char="Ø"/>
            </a:pPr>
            <a:endParaRPr lang="en-GB" sz="2800" dirty="0" smtClean="0"/>
          </a:p>
          <a:p>
            <a:pPr algn="just"/>
            <a:endParaRPr lang="en-GB" sz="1050" dirty="0" smtClean="0"/>
          </a:p>
          <a:p>
            <a:endParaRPr lang="en-GB" sz="1050" dirty="0" smtClean="0"/>
          </a:p>
          <a:p>
            <a:endParaRPr lang="en-GB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Factors:</a:t>
            </a:r>
            <a:r>
              <a:rPr lang="en-GB" sz="1200" dirty="0" smtClean="0"/>
              <a:t>(12)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   </a:t>
            </a:r>
            <a:r>
              <a:rPr lang="en-GB" sz="2600" dirty="0" smtClean="0"/>
              <a:t>Failure to adjust oxidation of fat to the extra fat in diet.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    Increase in adipose tissue lipoprotein lipase activity.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    Increased meal size and decreased meal frequency.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    Overconsumption of energy attributed to high energy density of the diet.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    Characteristics of fats and poorly satiating properties of the high-fat diets.</a:t>
            </a:r>
          </a:p>
          <a:p>
            <a:pPr algn="just">
              <a:buNone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Assessment of dietary obesity:</a:t>
            </a:r>
            <a:r>
              <a:rPr lang="en-GB" sz="1200" dirty="0" smtClean="0"/>
              <a:t>(12)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dirty="0" smtClean="0"/>
              <a:t>1.Gain of body weight or the </a:t>
            </a:r>
            <a:r>
              <a:rPr lang="en-GB" b="1" dirty="0" smtClean="0"/>
              <a:t>Lee obesity index.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     similar to BMI in humans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     </a:t>
            </a:r>
            <a:r>
              <a:rPr lang="en-GB" sz="2000" b="1" dirty="0" smtClean="0"/>
              <a:t>Old method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     It was defined </a:t>
            </a:r>
            <a:r>
              <a:rPr lang="en-GB" sz="2000" b="1" dirty="0" smtClean="0"/>
              <a:t>by Lee in 1929  </a:t>
            </a:r>
            <a:r>
              <a:rPr lang="en-GB" sz="2000" dirty="0" smtClean="0"/>
              <a:t>as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      Cube root of </a:t>
            </a:r>
            <a:r>
              <a:rPr lang="en-GB" sz="2000" b="1" dirty="0" smtClean="0"/>
              <a:t>body weight </a:t>
            </a:r>
            <a:r>
              <a:rPr lang="en-GB" sz="2000" dirty="0" smtClean="0"/>
              <a:t>(g) divided by the </a:t>
            </a:r>
            <a:r>
              <a:rPr lang="en-GB" sz="2000" dirty="0" err="1" smtClean="0"/>
              <a:t>naso</a:t>
            </a:r>
            <a:r>
              <a:rPr lang="en-GB" sz="2000" dirty="0" smtClean="0"/>
              <a:t>–anal </a:t>
            </a:r>
            <a:r>
              <a:rPr lang="en-GB" sz="2000" b="1" dirty="0" smtClean="0"/>
              <a:t>length</a:t>
            </a:r>
            <a:r>
              <a:rPr lang="en-GB" sz="2000" dirty="0" smtClean="0"/>
              <a:t> (cm) and       multiplied by </a:t>
            </a:r>
            <a:r>
              <a:rPr lang="en-GB" sz="2000" b="1" dirty="0" smtClean="0"/>
              <a:t>1000.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      Values greater than </a:t>
            </a:r>
            <a:r>
              <a:rPr lang="en-GB" sz="2000" b="1" dirty="0" smtClean="0"/>
              <a:t>310</a:t>
            </a:r>
            <a:r>
              <a:rPr lang="en-GB" sz="2000" dirty="0" smtClean="0"/>
              <a:t> as an indicator of obesity</a:t>
            </a:r>
            <a:endParaRPr lang="en-GB" b="1" dirty="0" smtClean="0"/>
          </a:p>
          <a:p>
            <a:pPr marL="514350" indent="-514350">
              <a:buNone/>
            </a:pPr>
            <a:r>
              <a:rPr lang="en-GB" b="1" dirty="0" smtClean="0"/>
              <a:t>2.</a:t>
            </a:r>
            <a:r>
              <a:rPr lang="en-GB" dirty="0" smtClean="0"/>
              <a:t> Increase of </a:t>
            </a:r>
            <a:r>
              <a:rPr lang="en-GB" b="1" dirty="0" smtClean="0"/>
              <a:t>body fat content.(New)</a:t>
            </a:r>
          </a:p>
          <a:p>
            <a:pPr marL="514350" indent="-514350">
              <a:buNone/>
            </a:pPr>
            <a:r>
              <a:rPr lang="en-GB" b="1" dirty="0" smtClean="0"/>
              <a:t>    </a:t>
            </a:r>
            <a:r>
              <a:rPr lang="en-GB" sz="2000" dirty="0" smtClean="0"/>
              <a:t>like </a:t>
            </a:r>
            <a:r>
              <a:rPr lang="en-GB" sz="2000" b="1" dirty="0" smtClean="0"/>
              <a:t>total cholesterol, triglyceride, LDL, HDLP, VLDL</a:t>
            </a:r>
            <a:r>
              <a:rPr lang="en-GB" sz="2000" dirty="0" smtClean="0"/>
              <a:t>(mg/dl)</a:t>
            </a:r>
          </a:p>
          <a:p>
            <a:pPr marL="514350" indent="-514350"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serum lipid profile of albino rats:</a:t>
            </a:r>
            <a:r>
              <a:rPr lang="en-GB" sz="1300" dirty="0" smtClean="0"/>
              <a:t>(13)</a:t>
            </a:r>
            <a:endParaRPr lang="en-GB" sz="1300" dirty="0"/>
          </a:p>
        </p:txBody>
      </p:sp>
      <p:pic>
        <p:nvPicPr>
          <p:cNvPr id="4" name="Content Placeholder 3" descr="Screenshot_20200404-025016_Dri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65" r="5436"/>
          <a:stretch>
            <a:fillRect/>
          </a:stretch>
        </p:blipFill>
        <p:spPr>
          <a:xfrm>
            <a:off x="914400" y="1905000"/>
            <a:ext cx="7543800" cy="391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EXAMPLEs:</a:t>
            </a:r>
            <a:r>
              <a:rPr lang="en-GB" b="1" dirty="0" smtClean="0"/>
              <a:t> </a:t>
            </a:r>
            <a:r>
              <a:rPr lang="en-GB" sz="2400" b="1" dirty="0" smtClean="0"/>
              <a:t>13%of energy from fats</a:t>
            </a:r>
            <a:r>
              <a:rPr lang="en-GB" sz="1200" dirty="0" smtClean="0"/>
              <a:t>(10) 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err="1" smtClean="0"/>
              <a:t>Harrold</a:t>
            </a:r>
            <a:r>
              <a:rPr lang="en-GB" sz="2200" b="1" dirty="0" smtClean="0"/>
              <a:t> et al</a:t>
            </a:r>
            <a:r>
              <a:rPr lang="en-GB" sz="2000" dirty="0" smtClean="0"/>
              <a:t>.(2000)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Rats, </a:t>
            </a:r>
            <a:r>
              <a:rPr lang="en-GB" sz="2000" b="1" dirty="0" err="1" smtClean="0"/>
              <a:t>Wistar</a:t>
            </a:r>
            <a:r>
              <a:rPr lang="en-GB" sz="2000" b="1" dirty="0" smtClean="0"/>
              <a:t>, male, 150 g, 6 week age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Diet induce obesity(g/100 g)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33 Nestle´ condensed milk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7 sucrose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33 ground pellet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Duration:  8 </a:t>
            </a:r>
            <a:r>
              <a:rPr lang="en-GB" sz="2000" dirty="0" smtClean="0"/>
              <a:t>weeks</a:t>
            </a:r>
            <a:endParaRPr lang="en-GB" sz="2000" b="1" dirty="0" smtClean="0"/>
          </a:p>
          <a:p>
            <a:pPr>
              <a:buFont typeface="Wingdings" pitchFamily="2" charset="2"/>
              <a:buChar char="Ø"/>
            </a:pPr>
            <a:endParaRPr lang="en-GB" sz="2000" b="1" dirty="0" smtClean="0"/>
          </a:p>
          <a:p>
            <a:pPr>
              <a:buNone/>
            </a:pP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Examples :</a:t>
            </a:r>
            <a:r>
              <a:rPr lang="en-GB" b="1" dirty="0" smtClean="0"/>
              <a:t> </a:t>
            </a:r>
            <a:r>
              <a:rPr lang="en-GB" sz="2400" b="1" dirty="0" smtClean="0"/>
              <a:t>85% of energy from fats</a:t>
            </a:r>
            <a:r>
              <a:rPr lang="en-GB" sz="1200" b="1" dirty="0" smtClean="0"/>
              <a:t>(</a:t>
            </a:r>
            <a:r>
              <a:rPr lang="en-GB" sz="1200" dirty="0" smtClean="0"/>
              <a:t>11)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err="1" smtClean="0"/>
              <a:t>Mickelsen</a:t>
            </a:r>
            <a:r>
              <a:rPr lang="en-GB" b="1" dirty="0" smtClean="0"/>
              <a:t> et al</a:t>
            </a:r>
            <a:r>
              <a:rPr lang="en-GB" dirty="0" smtClean="0"/>
              <a:t>.(</a:t>
            </a:r>
            <a:r>
              <a:rPr lang="en-GB" sz="2900" dirty="0" smtClean="0"/>
              <a:t>1955)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 smtClean="0"/>
              <a:t>Rats, Osborne–Mendel</a:t>
            </a:r>
            <a:r>
              <a:rPr lang="en-GB" sz="2900" dirty="0" smtClean="0"/>
              <a:t>, </a:t>
            </a:r>
            <a:r>
              <a:rPr lang="en-GB" sz="2900" b="1" dirty="0" smtClean="0"/>
              <a:t>male,300 g, adult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 smtClean="0"/>
              <a:t>Diet induce obesity(g/100 g)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60 Criscow (Proctor &amp; Gamble, Cincinnati,OH, USA)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25 casein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7 sucrose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1 starch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4 mineral salts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3 cottonseed oil</a:t>
            </a:r>
          </a:p>
          <a:p>
            <a:pPr>
              <a:buNone/>
            </a:pPr>
            <a:r>
              <a:rPr lang="en-GB" dirty="0" smtClean="0"/>
              <a:t>containing: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2 vitamin A and D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1 vitamin E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 smtClean="0"/>
              <a:t>Duration</a:t>
            </a:r>
            <a:r>
              <a:rPr lang="en-GB" sz="2900" dirty="0" smtClean="0"/>
              <a:t>:    </a:t>
            </a:r>
            <a:r>
              <a:rPr lang="en-GB" sz="2900" b="1" dirty="0" smtClean="0"/>
              <a:t>41</a:t>
            </a:r>
            <a:r>
              <a:rPr lang="en-GB" sz="2900" dirty="0" smtClean="0"/>
              <a:t> </a:t>
            </a:r>
            <a:r>
              <a:rPr lang="en-GB" dirty="0" smtClean="0"/>
              <a:t>weeks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Examples :</a:t>
            </a:r>
            <a:r>
              <a:rPr lang="en-GB" sz="2400" i="1" dirty="0" smtClean="0"/>
              <a:t>cocoa butter</a:t>
            </a:r>
            <a:r>
              <a:rPr lang="en-GB" sz="1200" i="1" dirty="0" smtClean="0"/>
              <a:t>(14)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err="1" smtClean="0"/>
              <a:t>Okere</a:t>
            </a:r>
            <a:r>
              <a:rPr lang="en-GB" sz="2200" b="1" dirty="0" smtClean="0"/>
              <a:t> et al</a:t>
            </a:r>
            <a:r>
              <a:rPr lang="en-GB" sz="2000" dirty="0" smtClean="0"/>
              <a:t>.(2006)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Rats, </a:t>
            </a:r>
            <a:r>
              <a:rPr lang="en-GB" sz="2000" b="1" dirty="0" err="1" smtClean="0"/>
              <a:t>Wistar</a:t>
            </a:r>
            <a:r>
              <a:rPr lang="en-GB" sz="2000" b="1" dirty="0" smtClean="0"/>
              <a:t>, male, 329 ±9·7 g,8–9 week age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Cocoa butter</a:t>
            </a:r>
          </a:p>
          <a:p>
            <a:pPr>
              <a:buNone/>
            </a:pPr>
            <a:r>
              <a:rPr lang="en-GB" sz="2000" dirty="0" smtClean="0"/>
              <a:t>      (Research Diets, New Brunswick, NJ, USA)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Duration</a:t>
            </a:r>
            <a:r>
              <a:rPr lang="en-GB" sz="2000" dirty="0" smtClean="0"/>
              <a:t>:    </a:t>
            </a:r>
            <a:r>
              <a:rPr lang="en-GB" sz="2000" b="1" dirty="0" smtClean="0"/>
              <a:t>8</a:t>
            </a:r>
            <a:r>
              <a:rPr lang="en-GB" sz="2000" dirty="0" smtClean="0"/>
              <a:t> weeks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None/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Hyperlipidemia?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Plasma lipids are transported in complexes called lipoproteins.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Elevations in any lipoprotein species are termed as </a:t>
            </a:r>
            <a:r>
              <a:rPr lang="en-GB" sz="2600" b="1" dirty="0" smtClean="0"/>
              <a:t>Hyperlipidemia</a:t>
            </a:r>
            <a:r>
              <a:rPr lang="en-GB" sz="2600" dirty="0" smtClean="0"/>
              <a:t> or </a:t>
            </a:r>
            <a:r>
              <a:rPr lang="en-GB" sz="2600" b="1" dirty="0" smtClean="0"/>
              <a:t>hyperlipoproteinemia.</a:t>
            </a:r>
            <a:endParaRPr lang="en-GB" sz="26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Hyperlipidemia is common disordered in developed country and major cause of </a:t>
            </a:r>
            <a:r>
              <a:rPr lang="en-GB" sz="2600" b="1" dirty="0" smtClean="0"/>
              <a:t>CHD</a:t>
            </a:r>
            <a:r>
              <a:rPr lang="en-GB" sz="2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600" dirty="0" smtClean="0"/>
              <a:t>It results from abnormalities in lipid metabolism or plasma lipid transport or disorder in the synthesis and degradation of plasma lipoprotein.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endParaRPr lang="en-GB" sz="3000" b="1" dirty="0" smtClean="0"/>
          </a:p>
          <a:p>
            <a:pPr algn="just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Examples: </a:t>
            </a:r>
            <a:r>
              <a:rPr lang="en-GB" dirty="0" smtClean="0"/>
              <a:t>in AKU,pakistan</a:t>
            </a:r>
            <a:r>
              <a:rPr lang="en-GB" sz="1200" dirty="0" smtClean="0"/>
              <a:t>(15)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smtClean="0"/>
              <a:t>Malik A  et al. </a:t>
            </a:r>
            <a:r>
              <a:rPr lang="en-GB" sz="2000" dirty="0" smtClean="0"/>
              <a:t>(2017)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Sprague </a:t>
            </a:r>
            <a:r>
              <a:rPr lang="en-GB" sz="2000" b="1" dirty="0" err="1" smtClean="0"/>
              <a:t>Dawley</a:t>
            </a:r>
            <a:r>
              <a:rPr lang="en-GB" sz="2000" b="1" dirty="0" smtClean="0"/>
              <a:t> rats (180-250g) of either sex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High fat diet (HFD)</a:t>
            </a:r>
            <a:endParaRPr lang="en-GB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Cholesterol     2 % w/w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cholic acid      0.5 %  w/w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butter fat        5%  w/w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Duration</a:t>
            </a:r>
            <a:r>
              <a:rPr lang="en-GB" sz="2000" dirty="0" smtClean="0"/>
              <a:t>:  </a:t>
            </a:r>
            <a:r>
              <a:rPr lang="en-GB" sz="2000" b="1" dirty="0" smtClean="0"/>
              <a:t>6-7 </a:t>
            </a:r>
            <a:r>
              <a:rPr lang="en-GB" sz="2000" dirty="0" smtClean="0"/>
              <a:t>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Examples:</a:t>
            </a:r>
            <a:r>
              <a:rPr lang="en-GB" dirty="0" err="1" smtClean="0"/>
              <a:t>in</a:t>
            </a:r>
            <a:r>
              <a:rPr lang="en-GB" dirty="0" smtClean="0"/>
              <a:t> </a:t>
            </a:r>
            <a:r>
              <a:rPr lang="en-GB" dirty="0" err="1" smtClean="0"/>
              <a:t>UOS,pakistan</a:t>
            </a:r>
            <a:r>
              <a:rPr lang="en-GB" sz="1200" dirty="0" smtClean="0"/>
              <a:t>(16)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200" b="1" dirty="0" smtClean="0"/>
              <a:t>Alamgeer et al. </a:t>
            </a:r>
            <a:r>
              <a:rPr lang="en-GB" sz="2000" dirty="0" smtClean="0"/>
              <a:t>(2014)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Sprague Dawley rats (100-300 g)</a:t>
            </a:r>
            <a:r>
              <a:rPr lang="en-GB" sz="2000" dirty="0" smtClean="0"/>
              <a:t> and </a:t>
            </a:r>
            <a:r>
              <a:rPr lang="en-GB" sz="2000" b="1" dirty="0" smtClean="0"/>
              <a:t>mice (20–30 g)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High fat diet (HFD)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banaspati ghee (dalda) &amp;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coconut oil in the ration of 3:2 w/w.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/>
              <a:t>Duration</a:t>
            </a:r>
            <a:r>
              <a:rPr lang="en-GB" sz="2000" dirty="0" smtClean="0"/>
              <a:t>:    </a:t>
            </a:r>
            <a:r>
              <a:rPr lang="en-GB" sz="2000" b="1" dirty="0" smtClean="0"/>
              <a:t>8 </a:t>
            </a:r>
            <a:r>
              <a:rPr lang="en-GB" sz="2000" dirty="0" smtClean="0"/>
              <a:t>weeks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Font typeface="Wingdings" pitchFamily="2" charset="2"/>
              <a:buChar char="Ø"/>
            </a:pPr>
            <a:endParaRPr lang="en-GB" sz="2000" b="1" dirty="0" smtClean="0"/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simple  method by drug</a:t>
            </a:r>
            <a:r>
              <a:rPr lang="en-GB" sz="1200" dirty="0" smtClean="0"/>
              <a:t>(17)</a:t>
            </a:r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smtClean="0"/>
              <a:t>P. </a:t>
            </a:r>
            <a:r>
              <a:rPr lang="en-GB" sz="2200" b="1" dirty="0" err="1" smtClean="0"/>
              <a:t>Hasimum</a:t>
            </a:r>
            <a:r>
              <a:rPr lang="en-GB" sz="2200" b="1" dirty="0" smtClean="0"/>
              <a:t> et al. </a:t>
            </a:r>
            <a:r>
              <a:rPr lang="en-GB" sz="2200" dirty="0" smtClean="0"/>
              <a:t>(2011)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It is </a:t>
            </a:r>
            <a:r>
              <a:rPr lang="en-GB" sz="2000" b="1" dirty="0" smtClean="0"/>
              <a:t>Simple</a:t>
            </a:r>
            <a:r>
              <a:rPr lang="en-GB" sz="2000" dirty="0" smtClean="0"/>
              <a:t> and </a:t>
            </a:r>
            <a:r>
              <a:rPr lang="en-GB" sz="2000" b="1" dirty="0" smtClean="0"/>
              <a:t>less time required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i.e</a:t>
            </a:r>
            <a:r>
              <a:rPr lang="en-GB" sz="2200" b="1" dirty="0" smtClean="0"/>
              <a:t> 8 days</a:t>
            </a:r>
          </a:p>
          <a:p>
            <a:pPr>
              <a:buFont typeface="Wingdings" pitchFamily="2" charset="2"/>
              <a:buChar char="Ø"/>
            </a:pPr>
            <a:r>
              <a:rPr lang="en-GB" sz="2200" b="1" dirty="0" smtClean="0"/>
              <a:t>Wister rats,male,3 month age,160-200 g</a:t>
            </a:r>
          </a:p>
          <a:p>
            <a:pPr>
              <a:buFont typeface="Wingdings" pitchFamily="2" charset="2"/>
              <a:buChar char="Ø"/>
            </a:pPr>
            <a:r>
              <a:rPr lang="en-GB" sz="2200" b="1" dirty="0" smtClean="0"/>
              <a:t>Procedure:</a:t>
            </a: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Drug( Propylthiouracil) of 10mg/kg body wt orally  for 7 days.</a:t>
            </a: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 Test perform at day 8.</a:t>
            </a: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 At test day, high cholesterol in vegetable oil of 400mg/kg  for 6 hour.</a:t>
            </a: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 Serum cholesterol level evaluated after every hour. </a:t>
            </a:r>
          </a:p>
          <a:p>
            <a:pPr>
              <a:buFont typeface="Wingdings" pitchFamily="2" charset="2"/>
              <a:buChar char="§"/>
            </a:pP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     </a:t>
            </a:r>
          </a:p>
          <a:p>
            <a:pPr>
              <a:buNone/>
            </a:pPr>
            <a:r>
              <a:rPr lang="en-GB" sz="22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GB" sz="1400" dirty="0" smtClean="0"/>
              <a:t> </a:t>
            </a:r>
            <a:r>
              <a:rPr lang="en-GB" sz="1400" dirty="0" smtClean="0"/>
              <a:t>  Basic and clinical pharmacolgy,11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edition by </a:t>
            </a:r>
            <a:r>
              <a:rPr lang="en-GB" sz="1400" dirty="0" err="1" smtClean="0"/>
              <a:t>katzung</a:t>
            </a:r>
            <a:r>
              <a:rPr lang="en-GB" sz="1400" dirty="0" smtClean="0"/>
              <a:t> and </a:t>
            </a:r>
            <a:r>
              <a:rPr lang="en-GB" sz="1400" dirty="0" err="1" smtClean="0"/>
              <a:t>trevor</a:t>
            </a:r>
            <a:endParaRPr lang="en-GB" sz="1400" dirty="0" smtClean="0"/>
          </a:p>
          <a:p>
            <a:pPr marL="514350" indent="-514350" algn="just">
              <a:buNone/>
            </a:pPr>
            <a:r>
              <a:rPr lang="en-GB" sz="1400" dirty="0" smtClean="0"/>
              <a:t>1.Rothwell </a:t>
            </a:r>
            <a:r>
              <a:rPr lang="en-GB" sz="1400" dirty="0" smtClean="0"/>
              <a:t>NJ &amp; Stock MJ (1984)  The development of obesity in animals – the role of dietary factors. Clin Endocrinal Metab 13, 437–449.</a:t>
            </a:r>
          </a:p>
          <a:p>
            <a:pPr marL="514350" indent="-514350" algn="just">
              <a:buNone/>
            </a:pPr>
            <a:r>
              <a:rPr lang="en-GB" sz="1400" dirty="0" smtClean="0"/>
              <a:t>2.Buettner R, </a:t>
            </a:r>
            <a:r>
              <a:rPr lang="en-GB" sz="1400" dirty="0" err="1" smtClean="0"/>
              <a:t>Scholmerich</a:t>
            </a:r>
            <a:r>
              <a:rPr lang="en-GB" sz="1400" dirty="0" smtClean="0"/>
              <a:t> J &amp; </a:t>
            </a:r>
            <a:r>
              <a:rPr lang="en-GB" sz="1400" dirty="0" err="1" smtClean="0"/>
              <a:t>Bollheimer</a:t>
            </a:r>
            <a:r>
              <a:rPr lang="en-GB" sz="1400" dirty="0" smtClean="0"/>
              <a:t> LC   (2007) High fat diets: modelling the metabolic  disorders of human obesity in rodents. Obesity 15, 798–808.</a:t>
            </a:r>
          </a:p>
          <a:p>
            <a:pPr algn="just">
              <a:buNone/>
            </a:pPr>
            <a:r>
              <a:rPr lang="en-GB" sz="1400" dirty="0" smtClean="0"/>
              <a:t>3. Warwick ZS &amp; </a:t>
            </a:r>
            <a:r>
              <a:rPr lang="en-GB" sz="1400" dirty="0" err="1" smtClean="0"/>
              <a:t>Schiffman</a:t>
            </a:r>
            <a:r>
              <a:rPr lang="en-GB" sz="1400" dirty="0" smtClean="0"/>
              <a:t> SS (1992) Role of dietary fat in calorie intake and weight gain. </a:t>
            </a:r>
            <a:r>
              <a:rPr lang="en-GB" sz="1400" dirty="0" err="1" smtClean="0"/>
              <a:t>Neurosci</a:t>
            </a:r>
            <a:r>
              <a:rPr lang="en-GB" sz="1400" dirty="0" smtClean="0"/>
              <a:t>     </a:t>
            </a:r>
            <a:r>
              <a:rPr lang="en-GB" sz="1400" dirty="0" err="1" smtClean="0"/>
              <a:t>Biobehav</a:t>
            </a:r>
            <a:r>
              <a:rPr lang="en-GB" sz="1400" dirty="0" smtClean="0"/>
              <a:t> Rev 16,585–596.</a:t>
            </a:r>
          </a:p>
          <a:p>
            <a:pPr algn="just">
              <a:buNone/>
            </a:pPr>
            <a:r>
              <a:rPr lang="en-GB" sz="1400" dirty="0" smtClean="0"/>
              <a:t>4. Boozer CN, </a:t>
            </a:r>
            <a:r>
              <a:rPr lang="en-GB" sz="1400" dirty="0" err="1" smtClean="0"/>
              <a:t>Schoenbach</a:t>
            </a:r>
            <a:r>
              <a:rPr lang="en-GB" sz="1400" dirty="0" smtClean="0"/>
              <a:t> G &amp; Atkinson RL (1995) Dietary fat and adiposity – a dose–response relationship in adult male rats fed   </a:t>
            </a:r>
            <a:r>
              <a:rPr lang="en-GB" sz="1400" dirty="0" err="1" smtClean="0"/>
              <a:t>isocalorically</a:t>
            </a:r>
            <a:r>
              <a:rPr lang="en-GB" sz="1400" dirty="0" smtClean="0"/>
              <a:t>. Am J </a:t>
            </a:r>
            <a:r>
              <a:rPr lang="en-GB" sz="1400" dirty="0" err="1" smtClean="0"/>
              <a:t>Physiol</a:t>
            </a:r>
            <a:r>
              <a:rPr lang="en-GB" sz="1400" dirty="0" smtClean="0"/>
              <a:t> </a:t>
            </a:r>
            <a:r>
              <a:rPr lang="en-GB" sz="1400" dirty="0" err="1" smtClean="0"/>
              <a:t>Endocrinol</a:t>
            </a:r>
            <a:r>
              <a:rPr lang="en-GB" sz="1400" dirty="0" smtClean="0"/>
              <a:t> Metab 268, E546–E550</a:t>
            </a:r>
          </a:p>
          <a:p>
            <a:pPr algn="just">
              <a:buNone/>
            </a:pPr>
            <a:r>
              <a:rPr lang="en-GB" sz="1400" dirty="0" smtClean="0"/>
              <a:t>5.Ghibaudi L, Cook J, Farley C, et al. (2002) Fat intake affects adiposity, </a:t>
            </a:r>
            <a:r>
              <a:rPr lang="en-GB" sz="1400" dirty="0" err="1" smtClean="0"/>
              <a:t>comorbidity</a:t>
            </a:r>
            <a:r>
              <a:rPr lang="en-GB" sz="1400" dirty="0" smtClean="0"/>
              <a:t> factors, and energy metabolism of </a:t>
            </a:r>
            <a:r>
              <a:rPr lang="fr-FR" sz="1400" dirty="0" err="1" smtClean="0"/>
              <a:t>Sprague</a:t>
            </a:r>
            <a:r>
              <a:rPr lang="fr-FR" sz="1400" dirty="0" smtClean="0"/>
              <a:t>–</a:t>
            </a:r>
            <a:r>
              <a:rPr lang="fr-FR" sz="1400" dirty="0" err="1" smtClean="0"/>
              <a:t>Dawley</a:t>
            </a:r>
            <a:r>
              <a:rPr lang="fr-FR" sz="1400" dirty="0" smtClean="0"/>
              <a:t> rats. </a:t>
            </a:r>
            <a:r>
              <a:rPr lang="fr-FR" sz="1400" dirty="0" err="1" smtClean="0"/>
              <a:t>Obes</a:t>
            </a:r>
            <a:r>
              <a:rPr lang="fr-FR" sz="1400" dirty="0" smtClean="0"/>
              <a:t> </a:t>
            </a:r>
            <a:r>
              <a:rPr lang="fr-FR" sz="1400" dirty="0" err="1" smtClean="0"/>
              <a:t>Res</a:t>
            </a:r>
            <a:r>
              <a:rPr lang="fr-FR" sz="1400" dirty="0" smtClean="0"/>
              <a:t> 10, 956–963.</a:t>
            </a:r>
          </a:p>
          <a:p>
            <a:pPr algn="just">
              <a:buNone/>
            </a:pPr>
            <a:r>
              <a:rPr lang="fr-FR" sz="1400" dirty="0" smtClean="0"/>
              <a:t>6.</a:t>
            </a:r>
            <a:r>
              <a:rPr lang="en-GB" sz="1400" dirty="0" smtClean="0"/>
              <a:t> Bourgeois F, </a:t>
            </a:r>
            <a:r>
              <a:rPr lang="en-GB" sz="1400" dirty="0" err="1" smtClean="0"/>
              <a:t>Alexiu</a:t>
            </a:r>
            <a:r>
              <a:rPr lang="en-GB" sz="1400" dirty="0" smtClean="0"/>
              <a:t> A &amp; </a:t>
            </a:r>
            <a:r>
              <a:rPr lang="en-GB" sz="1400" dirty="0" err="1" smtClean="0"/>
              <a:t>Lemonnier</a:t>
            </a:r>
            <a:r>
              <a:rPr lang="en-GB" sz="1400" dirty="0" smtClean="0"/>
              <a:t> D (1983) </a:t>
            </a:r>
            <a:r>
              <a:rPr lang="en-GB" sz="1400" dirty="0" err="1" smtClean="0"/>
              <a:t>Dietaryinduced</a:t>
            </a:r>
            <a:r>
              <a:rPr lang="en-GB" sz="1400" dirty="0" smtClean="0"/>
              <a:t> obesity: effect of dietary fats on adipose tissue </a:t>
            </a:r>
            <a:r>
              <a:rPr lang="en-GB" sz="1400" dirty="0" err="1" smtClean="0"/>
              <a:t>cellularity</a:t>
            </a:r>
            <a:r>
              <a:rPr lang="en-GB" sz="1400" dirty="0" smtClean="0"/>
              <a:t> in mice. Br J </a:t>
            </a:r>
            <a:r>
              <a:rPr lang="en-GB" sz="1400" dirty="0" err="1" smtClean="0"/>
              <a:t>Nutr</a:t>
            </a:r>
            <a:r>
              <a:rPr lang="en-GB" sz="1400" dirty="0" smtClean="0"/>
              <a:t> 49, 17–26.</a:t>
            </a:r>
          </a:p>
          <a:p>
            <a:pPr algn="just">
              <a:buNone/>
            </a:pPr>
            <a:r>
              <a:rPr lang="en-GB" sz="1400" dirty="0" smtClean="0"/>
              <a:t>7. Takahashi M, </a:t>
            </a:r>
            <a:r>
              <a:rPr lang="en-GB" sz="1400" dirty="0" err="1" smtClean="0"/>
              <a:t>Ikemoto</a:t>
            </a:r>
            <a:r>
              <a:rPr lang="en-GB" sz="1400" dirty="0" smtClean="0"/>
              <a:t> S &amp; Ezaki O (1999) Effect of the fat/carbohydrate ratio in the diet on obesity and oral glucose </a:t>
            </a:r>
            <a:r>
              <a:rPr lang="it-IT" sz="1400" dirty="0" smtClean="0"/>
              <a:t>tolerance in C57BL/6J mice. J Nutr Sci Vitaminol (Tokyo)</a:t>
            </a:r>
            <a:r>
              <a:rPr lang="en-GB" sz="1400" dirty="0" smtClean="0"/>
              <a:t>45, 583–593.</a:t>
            </a:r>
          </a:p>
          <a:p>
            <a:pPr algn="just">
              <a:buNone/>
            </a:pPr>
            <a:r>
              <a:rPr lang="en-GB" sz="1400" dirty="0" smtClean="0"/>
              <a:t>8. Ingle D (1949) A simple means of producing obesity in the rat. Proc Soc Exp </a:t>
            </a:r>
            <a:r>
              <a:rPr lang="en-GB" sz="1400" dirty="0" err="1" smtClean="0"/>
              <a:t>Biol</a:t>
            </a:r>
            <a:r>
              <a:rPr lang="en-GB" sz="1400" dirty="0" smtClean="0"/>
              <a:t> Med 72, 604–605.</a:t>
            </a:r>
          </a:p>
          <a:p>
            <a:pPr algn="just">
              <a:buNone/>
            </a:pPr>
            <a:r>
              <a:rPr lang="en-GB" sz="1400" dirty="0" smtClean="0"/>
              <a:t>9. Fenton PF &amp; Dowling MT (1953) Studies on obesity. 1. Nutritional obesity in mice. J </a:t>
            </a:r>
            <a:r>
              <a:rPr lang="en-GB" sz="1400" dirty="0" err="1" smtClean="0"/>
              <a:t>Nutr</a:t>
            </a:r>
            <a:r>
              <a:rPr lang="en-GB" sz="1400" dirty="0" smtClean="0"/>
              <a:t> 49, 319–331.</a:t>
            </a:r>
          </a:p>
          <a:p>
            <a:pPr algn="just">
              <a:buNone/>
            </a:pPr>
            <a:r>
              <a:rPr lang="en-GB" sz="1400" dirty="0" smtClean="0"/>
              <a:t>10. </a:t>
            </a:r>
            <a:r>
              <a:rPr lang="en-GB" sz="1400" dirty="0" err="1" smtClean="0"/>
              <a:t>Harrold</a:t>
            </a:r>
            <a:r>
              <a:rPr lang="en-GB" sz="1400" dirty="0" smtClean="0"/>
              <a:t> JA, Williams G &amp; </a:t>
            </a:r>
            <a:r>
              <a:rPr lang="en-GB" sz="1400" dirty="0" err="1" smtClean="0"/>
              <a:t>Widdowson</a:t>
            </a:r>
            <a:r>
              <a:rPr lang="en-GB" sz="1400" dirty="0" smtClean="0"/>
              <a:t> PS (2000) Early </a:t>
            </a:r>
            <a:r>
              <a:rPr lang="en-GB" sz="1400" dirty="0" err="1" smtClean="0"/>
              <a:t>leptin</a:t>
            </a:r>
            <a:r>
              <a:rPr lang="en-GB" sz="1400" dirty="0" smtClean="0"/>
              <a:t> response to a palatable diet predicts dietary obesity in rats: key role of melanocortin-4 receptors in the </a:t>
            </a:r>
            <a:r>
              <a:rPr lang="en-GB" sz="1400" dirty="0" err="1" smtClean="0"/>
              <a:t>ventromedial</a:t>
            </a:r>
            <a:r>
              <a:rPr lang="en-GB" sz="1400" dirty="0" smtClean="0"/>
              <a:t> hypothalamic nucleus. J </a:t>
            </a:r>
            <a:r>
              <a:rPr lang="en-GB" sz="1400" dirty="0" err="1" smtClean="0"/>
              <a:t>Neurochem</a:t>
            </a:r>
            <a:r>
              <a:rPr lang="en-GB" sz="1400" dirty="0" smtClean="0"/>
              <a:t> 74, 1224–1228.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sz="1400" dirty="0" smtClean="0"/>
              <a:t>11.</a:t>
            </a:r>
            <a:r>
              <a:rPr lang="pt-BR" sz="1400" dirty="0" smtClean="0"/>
              <a:t> Mickelsen O, Takahashi S &amp; Craig C (1955) Experimental </a:t>
            </a:r>
            <a:r>
              <a:rPr lang="en-GB" sz="1400" dirty="0" smtClean="0"/>
              <a:t>obesity. 1. Production of obesity in rats by feeding high-fat </a:t>
            </a:r>
            <a:r>
              <a:rPr lang="nl-NL" sz="1400" dirty="0" smtClean="0"/>
              <a:t>diets. J Nutr 57, 541–554.</a:t>
            </a:r>
          </a:p>
          <a:p>
            <a:pPr algn="just">
              <a:buNone/>
            </a:pPr>
            <a:r>
              <a:rPr lang="nl-NL" sz="1400" dirty="0" smtClean="0"/>
              <a:t>12.</a:t>
            </a:r>
            <a:r>
              <a:rPr lang="en-GB" sz="1400" dirty="0" smtClean="0"/>
              <a:t> High-fat diet-induced obesity in animal models , Nutrition Research Reviews (2010), 23, 270–299.</a:t>
            </a:r>
          </a:p>
          <a:p>
            <a:pPr>
              <a:buNone/>
            </a:pPr>
            <a:r>
              <a:rPr lang="en-GB" sz="1400" dirty="0" smtClean="0"/>
              <a:t>13. Reference values for the serum lipid profile of albino rats (</a:t>
            </a:r>
            <a:r>
              <a:rPr lang="en-GB" sz="1400" dirty="0" err="1" smtClean="0"/>
              <a:t>Rattus</a:t>
            </a:r>
            <a:r>
              <a:rPr lang="en-GB" sz="1400" dirty="0" smtClean="0"/>
              <a:t> </a:t>
            </a:r>
            <a:r>
              <a:rPr lang="en-GB" sz="1400" dirty="0" err="1" smtClean="0"/>
              <a:t>norvegicus</a:t>
            </a:r>
            <a:r>
              <a:rPr lang="en-GB" sz="1400" dirty="0" smtClean="0"/>
              <a:t>) of varied ages and sexes.</a:t>
            </a:r>
          </a:p>
          <a:p>
            <a:pPr>
              <a:buNone/>
            </a:pPr>
            <a:r>
              <a:rPr lang="en-GB" sz="1400" dirty="0" smtClean="0"/>
              <a:t>14. </a:t>
            </a:r>
            <a:r>
              <a:rPr lang="en-GB" sz="1400" dirty="0" err="1" smtClean="0"/>
              <a:t>Okere</a:t>
            </a:r>
            <a:r>
              <a:rPr lang="en-GB" sz="1400" dirty="0" smtClean="0"/>
              <a:t> IC, Chandler MP, </a:t>
            </a:r>
            <a:r>
              <a:rPr lang="en-GB" sz="1400" dirty="0" err="1" smtClean="0"/>
              <a:t>McElfresh</a:t>
            </a:r>
            <a:r>
              <a:rPr lang="en-GB" sz="1400" dirty="0" smtClean="0"/>
              <a:t> TA, et al. (2006) Differential effects of saturated and unsaturated fatty acid diets on </a:t>
            </a:r>
            <a:r>
              <a:rPr lang="en-GB" sz="1400" dirty="0" err="1" smtClean="0"/>
              <a:t>cardiomyocyte</a:t>
            </a:r>
            <a:r>
              <a:rPr lang="en-GB" sz="1400" dirty="0" smtClean="0"/>
              <a:t> apoptosis, adipose distribution, and serum </a:t>
            </a:r>
            <a:r>
              <a:rPr lang="en-GB" sz="1400" dirty="0" err="1" smtClean="0"/>
              <a:t>leptin</a:t>
            </a:r>
            <a:r>
              <a:rPr lang="en-GB" sz="1400" dirty="0" smtClean="0"/>
              <a:t>. Am J </a:t>
            </a:r>
            <a:r>
              <a:rPr lang="en-GB" sz="1400" dirty="0" err="1" smtClean="0"/>
              <a:t>Physiol</a:t>
            </a:r>
            <a:r>
              <a:rPr lang="en-GB" sz="1400" dirty="0" smtClean="0"/>
              <a:t> Heart Circ </a:t>
            </a:r>
            <a:r>
              <a:rPr lang="en-GB" sz="1400" dirty="0" err="1" smtClean="0"/>
              <a:t>Physiol</a:t>
            </a:r>
            <a:r>
              <a:rPr lang="en-GB" sz="1400" dirty="0" smtClean="0"/>
              <a:t> 291, H38–H44.</a:t>
            </a:r>
          </a:p>
          <a:p>
            <a:pPr>
              <a:buNone/>
            </a:pPr>
            <a:r>
              <a:rPr lang="en-GB" sz="1400" dirty="0" smtClean="0"/>
              <a:t>15. Malik, A., </a:t>
            </a:r>
            <a:r>
              <a:rPr lang="en-GB" sz="1400" dirty="0" err="1" smtClean="0"/>
              <a:t>Mehmood</a:t>
            </a:r>
            <a:r>
              <a:rPr lang="en-GB" sz="1400" dirty="0" smtClean="0"/>
              <a:t>, M., </a:t>
            </a:r>
            <a:r>
              <a:rPr lang="en-GB" sz="1400" dirty="0" err="1" smtClean="0"/>
              <a:t>Akhtar</a:t>
            </a:r>
            <a:r>
              <a:rPr lang="en-GB" sz="1400" dirty="0" smtClean="0"/>
              <a:t>, M., </a:t>
            </a:r>
            <a:r>
              <a:rPr lang="en-GB" sz="1400" dirty="0" err="1" smtClean="0"/>
              <a:t>Gilani</a:t>
            </a:r>
            <a:r>
              <a:rPr lang="en-GB" sz="1400" dirty="0" smtClean="0"/>
              <a:t>, A. (2017). Studies on </a:t>
            </a:r>
            <a:r>
              <a:rPr lang="en-GB" sz="1400" dirty="0" err="1" smtClean="0"/>
              <a:t>antihyperlipidemic</a:t>
            </a:r>
            <a:r>
              <a:rPr lang="en-GB" sz="1400" dirty="0" smtClean="0"/>
              <a:t> and endothelium </a:t>
            </a:r>
            <a:r>
              <a:rPr lang="en-GB" sz="1400" dirty="0" err="1" smtClean="0"/>
              <a:t>modulatory</a:t>
            </a:r>
            <a:r>
              <a:rPr lang="en-GB" sz="1400" dirty="0" smtClean="0"/>
              <a:t> activities of </a:t>
            </a:r>
            <a:r>
              <a:rPr lang="en-GB" sz="1400" dirty="0" err="1" smtClean="0"/>
              <a:t>polyherbal</a:t>
            </a:r>
            <a:r>
              <a:rPr lang="en-GB" sz="1400" dirty="0" smtClean="0"/>
              <a:t> formulation (POL4) and its ingredients in high fat diet-fed rats. </a:t>
            </a:r>
            <a:r>
              <a:rPr lang="en-GB" sz="1400" i="1" dirty="0" smtClean="0"/>
              <a:t>Pakistan Journal of Pharmaceutical Sciences, 30(S1),</a:t>
            </a:r>
            <a:r>
              <a:rPr lang="en-GB" sz="1400" dirty="0" smtClean="0"/>
              <a:t>295-301.</a:t>
            </a:r>
          </a:p>
          <a:p>
            <a:pPr>
              <a:buNone/>
            </a:pPr>
            <a:r>
              <a:rPr lang="en-GB" sz="1400" dirty="0" smtClean="0"/>
              <a:t>16.</a:t>
            </a:r>
            <a:r>
              <a:rPr lang="en-GB" sz="1400" b="1" dirty="0" smtClean="0"/>
              <a:t> </a:t>
            </a:r>
            <a:r>
              <a:rPr lang="en-GB" sz="1400" dirty="0" smtClean="0"/>
              <a:t>Alamgeer, </a:t>
            </a:r>
            <a:r>
              <a:rPr lang="en-GB" sz="1400" dirty="0" err="1" smtClean="0"/>
              <a:t>Aqsa</a:t>
            </a:r>
            <a:r>
              <a:rPr lang="en-GB" sz="1400" dirty="0" smtClean="0"/>
              <a:t> </a:t>
            </a:r>
            <a:r>
              <a:rPr lang="en-GB" sz="1400" dirty="0" err="1" smtClean="0"/>
              <a:t>Ghuffar</a:t>
            </a:r>
            <a:r>
              <a:rPr lang="en-GB" sz="1400" dirty="0" smtClean="0"/>
              <a:t>, </a:t>
            </a:r>
            <a:r>
              <a:rPr lang="en-GB" sz="1400" dirty="0" err="1" smtClean="0"/>
              <a:t>Taseer</a:t>
            </a:r>
            <a:r>
              <a:rPr lang="en-GB" sz="1400" dirty="0" smtClean="0"/>
              <a:t> Ahmad and Muhammad </a:t>
            </a:r>
            <a:r>
              <a:rPr lang="en-GB" sz="1400" dirty="0" err="1" smtClean="0"/>
              <a:t>Naveed</a:t>
            </a:r>
            <a:r>
              <a:rPr lang="en-GB" sz="1400" dirty="0" smtClean="0"/>
              <a:t> </a:t>
            </a:r>
            <a:r>
              <a:rPr lang="en-GB" sz="1400" dirty="0" err="1" smtClean="0"/>
              <a:t>Mushtaq</a:t>
            </a:r>
            <a:r>
              <a:rPr lang="en-GB" sz="1400" dirty="0" smtClean="0"/>
              <a:t>. Antihyperlipidemic effect of </a:t>
            </a:r>
            <a:r>
              <a:rPr lang="en-GB" sz="1400" dirty="0" err="1" smtClean="0"/>
              <a:t>Berberis</a:t>
            </a:r>
            <a:r>
              <a:rPr lang="en-GB" sz="1400" dirty="0" smtClean="0"/>
              <a:t> </a:t>
            </a:r>
            <a:r>
              <a:rPr lang="en-GB" sz="1400" dirty="0" err="1" smtClean="0"/>
              <a:t>orthobotrys</a:t>
            </a:r>
            <a:r>
              <a:rPr lang="en-GB" sz="1400" dirty="0" smtClean="0"/>
              <a:t> in </a:t>
            </a:r>
            <a:r>
              <a:rPr lang="en-GB" sz="1400" dirty="0" err="1" smtClean="0"/>
              <a:t>hyperlipidemic</a:t>
            </a:r>
            <a:r>
              <a:rPr lang="en-GB" sz="1400" dirty="0" smtClean="0"/>
              <a:t> animal models.</a:t>
            </a:r>
            <a:r>
              <a:rPr lang="en-GB" sz="1400" b="1" dirty="0" smtClean="0"/>
              <a:t> </a:t>
            </a:r>
            <a:r>
              <a:rPr lang="en-GB" sz="1400" dirty="0" smtClean="0"/>
              <a:t>Bangladesh J </a:t>
            </a:r>
            <a:r>
              <a:rPr lang="en-GB" sz="1400" dirty="0" err="1" smtClean="0"/>
              <a:t>Pharmacol</a:t>
            </a:r>
            <a:r>
              <a:rPr lang="en-GB" sz="1400" dirty="0" smtClean="0"/>
              <a:t> 2014; 9: 377-382</a:t>
            </a:r>
          </a:p>
          <a:p>
            <a:pPr>
              <a:buNone/>
            </a:pPr>
            <a:r>
              <a:rPr lang="en-GB" sz="1400" dirty="0" smtClean="0"/>
              <a:t>17. P. </a:t>
            </a:r>
            <a:r>
              <a:rPr lang="en-GB" sz="1400" dirty="0" err="1" smtClean="0"/>
              <a:t>Hasimum,E.Y</a:t>
            </a:r>
            <a:r>
              <a:rPr lang="en-GB" sz="1400" dirty="0" smtClean="0"/>
              <a:t>.  </a:t>
            </a:r>
            <a:r>
              <a:rPr lang="en-GB" sz="1400" dirty="0" err="1" smtClean="0"/>
              <a:t>Sukandar</a:t>
            </a:r>
            <a:r>
              <a:rPr lang="en-GB" sz="1400" dirty="0" smtClean="0"/>
              <a:t> , I.K. </a:t>
            </a:r>
            <a:r>
              <a:rPr lang="en-GB" sz="1400" dirty="0" err="1" smtClean="0"/>
              <a:t>Adnyana</a:t>
            </a:r>
            <a:r>
              <a:rPr lang="en-GB" sz="1400" dirty="0" smtClean="0"/>
              <a:t> and D.H. </a:t>
            </a:r>
            <a:r>
              <a:rPr lang="en-GB" sz="1400" dirty="0" err="1" smtClean="0"/>
              <a:t>Tjahjono.A</a:t>
            </a:r>
            <a:r>
              <a:rPr lang="en-GB" sz="1400" dirty="0" smtClean="0"/>
              <a:t> simple method for screening  </a:t>
            </a:r>
            <a:r>
              <a:rPr lang="en-GB" sz="1400" dirty="0" err="1" smtClean="0"/>
              <a:t>Antihyper</a:t>
            </a:r>
            <a:r>
              <a:rPr lang="en-GB" sz="1400" dirty="0" smtClean="0"/>
              <a:t>-</a:t>
            </a:r>
          </a:p>
          <a:p>
            <a:pPr>
              <a:buNone/>
            </a:pPr>
            <a:r>
              <a:rPr lang="en-GB" sz="1400" dirty="0" smtClean="0"/>
              <a:t>      </a:t>
            </a:r>
            <a:r>
              <a:rPr lang="en-GB" sz="1400" dirty="0" err="1" smtClean="0"/>
              <a:t>lipidemic</a:t>
            </a:r>
            <a:r>
              <a:rPr lang="en-GB" sz="1400" dirty="0" smtClean="0"/>
              <a:t> </a:t>
            </a:r>
            <a:r>
              <a:rPr lang="en-GB" sz="1400" dirty="0" err="1" smtClean="0"/>
              <a:t>agents.International</a:t>
            </a:r>
            <a:r>
              <a:rPr lang="en-GB" sz="1400" dirty="0" smtClean="0"/>
              <a:t> Journal of Pharmacology 7(1): 74-78,2011.</a:t>
            </a:r>
          </a:p>
          <a:p>
            <a:pPr>
              <a:buNone/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09800" y="3048000"/>
            <a:ext cx="48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tihyperlipidemic-drugs-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tihyperlipidemic-drugs-1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tihyperlipidemic-drugs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</a:t>
            </a:r>
            <a:r>
              <a:rPr lang="en-GB" dirty="0" err="1" smtClean="0"/>
              <a:t>lipoprotien</a:t>
            </a:r>
            <a:endParaRPr lang="en-GB" dirty="0"/>
          </a:p>
        </p:txBody>
      </p:sp>
      <p:pic>
        <p:nvPicPr>
          <p:cNvPr id="4" name="Content Placeholder 3" descr="antihyperlipidemic-drugs-14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00" t="20000" r="1667" b="1111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hyperlipidemia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GB" dirty="0" smtClean="0"/>
              <a:t>Hyperlipidemia are classified according to </a:t>
            </a:r>
          </a:p>
          <a:p>
            <a:pPr algn="just">
              <a:buNone/>
            </a:pPr>
            <a:r>
              <a:rPr lang="en-GB" b="1" i="1" u="sng" dirty="0" smtClean="0"/>
              <a:t>FREDRICKSON CLASSIFICATION</a:t>
            </a:r>
            <a:r>
              <a:rPr lang="en-GB" b="1" i="1" dirty="0" smtClean="0"/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which is based on the pattern of lipoproteins on electrophoresis and ultracentrifugation.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Later adopted by W.H.O.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Does not directly account for HDL and genes responsible for hyperlipidemia.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1.Primary or Familial hyperlipidemia.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2.Secondry hyperlipidemia.</a:t>
            </a:r>
          </a:p>
          <a:p>
            <a:pPr algn="just">
              <a:buNone/>
            </a:pPr>
            <a:endParaRPr lang="en-GB" b="1" i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1.Primary or Familial hyperlipidemia</a:t>
            </a:r>
            <a:endParaRPr lang="en-GB" dirty="0"/>
          </a:p>
        </p:txBody>
      </p:sp>
      <p:pic>
        <p:nvPicPr>
          <p:cNvPr id="5" name="Content Placeholder 4" descr="antihyperlipidemic-drugs-22-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" t="1370" r="3333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655</TotalTime>
  <Words>1775</Words>
  <Application>Microsoft Office PowerPoint</Application>
  <PresentationFormat>On-screen Show (4:3)</PresentationFormat>
  <Paragraphs>189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Slide 1</vt:lpstr>
      <vt:lpstr>Slide 2</vt:lpstr>
      <vt:lpstr>What is Hyperlipidemia?</vt:lpstr>
      <vt:lpstr>Slide 4</vt:lpstr>
      <vt:lpstr>Slide 5</vt:lpstr>
      <vt:lpstr>Slide 6</vt:lpstr>
      <vt:lpstr>Classification of lipoprotien</vt:lpstr>
      <vt:lpstr>Classification of hyperlipidemia</vt:lpstr>
      <vt:lpstr>1.Primary or Familial hyperlipidemia</vt:lpstr>
      <vt:lpstr>2.Secondry hyperlipidemia </vt:lpstr>
      <vt:lpstr>Slide 11</vt:lpstr>
      <vt:lpstr>1.HMG CoA Reductase inhibitor(Statin)</vt:lpstr>
      <vt:lpstr>Slide 13</vt:lpstr>
      <vt:lpstr>2.Fibrates</vt:lpstr>
      <vt:lpstr>Slide 15</vt:lpstr>
      <vt:lpstr>3.Bile acid sequestrants</vt:lpstr>
      <vt:lpstr>Slide 17</vt:lpstr>
      <vt:lpstr>4.Cholesterol absorption inhibitor (ezetmibe)</vt:lpstr>
      <vt:lpstr>5.niacin(nicotinic acid)</vt:lpstr>
      <vt:lpstr>Ldl oxidation inhibitor(probucol)</vt:lpstr>
      <vt:lpstr>Miscellaneous agent beta-sitosretol</vt:lpstr>
      <vt:lpstr> 1.      High-fat diet in Rats &amp; Mice:   2.      simple  method by drug</vt:lpstr>
      <vt:lpstr>   1. High-fat diet in Rats &amp; Mice:  </vt:lpstr>
      <vt:lpstr>Factors:(12)</vt:lpstr>
      <vt:lpstr>Assessment of dietary obesity:(12)</vt:lpstr>
      <vt:lpstr>serum lipid profile of albino rats:(13)</vt:lpstr>
      <vt:lpstr>EXAMPLEs: 13%of energy from fats(10) </vt:lpstr>
      <vt:lpstr>Examples : 85% of energy from fats(11)</vt:lpstr>
      <vt:lpstr>Examples :cocoa butter(14)</vt:lpstr>
      <vt:lpstr>Examples: in AKU,pakistan(15)</vt:lpstr>
      <vt:lpstr>Examples:in UOS,pakistan(16)</vt:lpstr>
      <vt:lpstr>2. simple  method by drug(17)</vt:lpstr>
      <vt:lpstr>References: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Rats: Mice: High-fat diet 2.DRUG:simple method</dc:title>
  <dc:creator>Awais</dc:creator>
  <cp:lastModifiedBy>Awais</cp:lastModifiedBy>
  <cp:revision>77</cp:revision>
  <dcterms:created xsi:type="dcterms:W3CDTF">2006-08-16T00:00:00Z</dcterms:created>
  <dcterms:modified xsi:type="dcterms:W3CDTF">2020-04-05T17:47:40Z</dcterms:modified>
</cp:coreProperties>
</file>