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6" autoAdjust="0"/>
    <p:restoredTop sz="86297" autoAdjust="0"/>
  </p:normalViewPr>
  <p:slideViewPr>
    <p:cSldViewPr>
      <p:cViewPr varScale="1">
        <p:scale>
          <a:sx n="37" d="100"/>
          <a:sy n="37" d="100"/>
        </p:scale>
        <p:origin x="-84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9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Formulation and  Selection of Research Problems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of 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demonstrate your familiarity and knowledge of the subject.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provide an outline of the relevant theories and concepts important within your research.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Focus the research question.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determine the extent of past research into the subject matter.;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develop hypothesis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identify methodologies and methods that have been successfully utilized in the past.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help ensure all relevant variables are identified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allow comparison of your findings with the findings of others.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</a:p>
          <a:p>
            <a:r>
              <a:rPr lang="en-US" dirty="0" smtClean="0"/>
              <a:t>Peer-reviewed Journals</a:t>
            </a:r>
          </a:p>
          <a:p>
            <a:r>
              <a:rPr lang="en-US" dirty="0" smtClean="0"/>
              <a:t>Conference papers</a:t>
            </a:r>
          </a:p>
          <a:p>
            <a:r>
              <a:rPr lang="en-US" dirty="0" smtClean="0"/>
              <a:t>The Internet</a:t>
            </a:r>
          </a:p>
          <a:p>
            <a:r>
              <a:rPr lang="en-US" dirty="0" smtClean="0"/>
              <a:t>Past Thesis</a:t>
            </a:r>
          </a:p>
          <a:p>
            <a:r>
              <a:rPr lang="en-US" dirty="0" smtClean="0"/>
              <a:t>News papers / </a:t>
            </a:r>
            <a:r>
              <a:rPr lang="en-US" dirty="0" err="1" smtClean="0"/>
              <a:t>magezines</a:t>
            </a:r>
            <a:endParaRPr lang="en-US" dirty="0" smtClean="0"/>
          </a:p>
          <a:p>
            <a:r>
              <a:rPr lang="en-US" dirty="0" smtClean="0"/>
              <a:t>Trade Journals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Identification of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b="1" dirty="0" smtClean="0"/>
              <a:t>Review of previous research:</a:t>
            </a:r>
            <a:r>
              <a:rPr lang="en-US" dirty="0" smtClean="0"/>
              <a:t> Researcher can acquire ideas </a:t>
            </a:r>
            <a:r>
              <a:rPr lang="en-US" sz="4000" dirty="0" smtClean="0"/>
              <a:t>from previous related research; he can also locate references of periodicals, articles, research reports, bibliographies, journals, research guides, research databases.</a:t>
            </a:r>
            <a:br>
              <a:rPr lang="en-US" sz="4000" dirty="0" smtClean="0"/>
            </a:br>
            <a:endParaRPr lang="en-US" sz="4000" dirty="0" smtClean="0"/>
          </a:p>
          <a:p>
            <a:pPr algn="just"/>
            <a:r>
              <a:rPr lang="en-US" sz="4000" b="1" dirty="0" smtClean="0"/>
              <a:t>Identification from the surroundings: </a:t>
            </a:r>
            <a:r>
              <a:rPr lang="en-US" sz="4000" dirty="0" smtClean="0"/>
              <a:t>Researchers can identify a problem from his surroundings. For example, classrooms, schools, courts, grounds, gymnasiums, tracks, etc. Communication with athletes, players, students and sports coaches can help in the </a:t>
            </a:r>
            <a:r>
              <a:rPr lang="en-US" dirty="0" smtClean="0"/>
              <a:t>generation of new ideas.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Identification of Research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Questioning attitude:</a:t>
            </a:r>
            <a:r>
              <a:rPr lang="en-US" dirty="0" smtClean="0"/>
              <a:t> Attitude of asking 'why', 'how', 'where', 'when', and 'what' is a fundamental prerequisite for the problem identification.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Discussions: </a:t>
            </a:r>
            <a:r>
              <a:rPr lang="en-US" dirty="0" smtClean="0"/>
              <a:t>Interaction with other researchers, experts, attending conferences, seminars, classroom discussions, exchanging ideas and thoughts, consulting with guides, fellow research scholars, etc. can be very effective in the problem identification.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Criteria of good research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The significance of problem: </a:t>
            </a:r>
            <a:r>
              <a:rPr lang="en-US" dirty="0" smtClean="0"/>
              <a:t>Problem</a:t>
            </a:r>
            <a:r>
              <a:rPr lang="en-US" b="1" dirty="0" smtClean="0"/>
              <a:t> </a:t>
            </a:r>
            <a:r>
              <a:rPr lang="en-US" dirty="0" smtClean="0"/>
              <a:t>should have its worth in the field. It should be directed towards improvement in the concerned field.</a:t>
            </a:r>
          </a:p>
          <a:p>
            <a:pPr algn="just"/>
            <a:r>
              <a:rPr lang="en-US" b="1" dirty="0" smtClean="0"/>
              <a:t>Researcher's interest: </a:t>
            </a:r>
            <a:r>
              <a:rPr lang="en-US" dirty="0" smtClean="0"/>
              <a:t>The problem should be selected according to the interest of the researcher; not for reward, benefits or promotion.  </a:t>
            </a:r>
          </a:p>
          <a:p>
            <a:pPr algn="just"/>
            <a:r>
              <a:rPr lang="en-US" b="1" dirty="0" smtClean="0"/>
              <a:t>Researcher’s capability:</a:t>
            </a:r>
            <a:r>
              <a:rPr lang="en-US" dirty="0" smtClean="0"/>
              <a:t> Problem should be according to the researcher’s understanding level. For example subjects like Anatomy and physiology are highly specialized in nature, so it is worthless  for a physical educator to select a problem from these subjects. </a:t>
            </a:r>
          </a:p>
          <a:p>
            <a:pPr algn="just"/>
            <a:r>
              <a:rPr lang="en-US" b="1" dirty="0" smtClean="0"/>
              <a:t>Novelty</a:t>
            </a:r>
            <a:r>
              <a:rPr lang="en-US" dirty="0" smtClean="0"/>
              <a:t>: Research problem should be new and inventive in nature and free from duplication.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 – considerations before selecting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200" b="1" dirty="0" smtClean="0"/>
              <a:t>Accessibility of data:</a:t>
            </a:r>
            <a:r>
              <a:rPr lang="en-US" sz="2200" dirty="0" smtClean="0"/>
              <a:t> Researcher should ensure in prior the availability of data that study demand. For instance, if a researcher wants to conduct a case study research on an eminent sportsperson, he must make sure that whether the subject will have sufficient time for the researcher or not.</a:t>
            </a:r>
          </a:p>
          <a:p>
            <a:pPr algn="just"/>
            <a:r>
              <a:rPr lang="en-US" sz="2200" b="1" dirty="0" smtClean="0"/>
              <a:t>Availability of guidance:</a:t>
            </a:r>
            <a:r>
              <a:rPr lang="en-US" sz="2200" dirty="0" smtClean="0"/>
              <a:t> Researcher should ensure whether he will get the essential guidance or supervision.</a:t>
            </a:r>
          </a:p>
          <a:p>
            <a:pPr algn="just"/>
            <a:r>
              <a:rPr lang="en-US" sz="2200" b="1" dirty="0" smtClean="0"/>
              <a:t>Cooperation:</a:t>
            </a:r>
            <a:r>
              <a:rPr lang="en-US" sz="2200" dirty="0" smtClean="0"/>
              <a:t> The process of research demands support from different authorities, institutions and individual and subjects.</a:t>
            </a:r>
          </a:p>
          <a:p>
            <a:pPr algn="just"/>
            <a:r>
              <a:rPr lang="en-US" sz="2200" b="1" dirty="0" smtClean="0"/>
              <a:t>Financial</a:t>
            </a:r>
            <a:r>
              <a:rPr lang="en-US" sz="2200" dirty="0" smtClean="0"/>
              <a:t> </a:t>
            </a:r>
            <a:r>
              <a:rPr lang="en-US" sz="2200" b="1" dirty="0" smtClean="0"/>
              <a:t>requirements</a:t>
            </a:r>
            <a:r>
              <a:rPr lang="en-US" sz="2200" dirty="0" smtClean="0"/>
              <a:t>: Research process requires a sufficient financial budget so that the researcher can easily meet the expenses required for data collection, purchasing apparatus, test material, travel, postage, and computer expenses, etc. </a:t>
            </a:r>
          </a:p>
          <a:p>
            <a:pPr algn="just">
              <a:buNone/>
            </a:pPr>
            <a:endParaRPr lang="en-US" sz="2200" dirty="0" smtClean="0"/>
          </a:p>
          <a:p>
            <a:pPr algn="just"/>
            <a:endParaRPr lang="en-US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 – considerations before selecting a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Time</a:t>
            </a:r>
            <a:r>
              <a:rPr lang="en-US" dirty="0" smtClean="0"/>
              <a:t> </a:t>
            </a:r>
            <a:r>
              <a:rPr lang="en-US" b="1" dirty="0" smtClean="0"/>
              <a:t>feasibility</a:t>
            </a:r>
            <a:r>
              <a:rPr lang="en-US" dirty="0" smtClean="0"/>
              <a:t>: Problem should be such that it can be studied and completed in stipulated time.</a:t>
            </a:r>
          </a:p>
          <a:p>
            <a:pPr algn="just"/>
            <a:r>
              <a:rPr lang="en-US" b="1" dirty="0" smtClean="0"/>
              <a:t>Administrative feasibility:</a:t>
            </a:r>
            <a:r>
              <a:rPr lang="en-US" dirty="0" smtClean="0"/>
              <a:t> Researcher should be able to administer the specific tests, equipment, and there should be an availability of specialized workforce.</a:t>
            </a:r>
          </a:p>
          <a:p>
            <a:pPr algn="just"/>
            <a:r>
              <a:rPr lang="en-US" b="1" dirty="0" smtClean="0"/>
              <a:t>The aim of investigation:</a:t>
            </a:r>
            <a:r>
              <a:rPr lang="en-US" dirty="0" smtClean="0"/>
              <a:t>  The problem should be selected according to desired objectives of the research.</a:t>
            </a:r>
            <a:br>
              <a:rPr lang="en-US" dirty="0" smtClean="0"/>
            </a:br>
            <a:endParaRPr lang="en-US" dirty="0" smtClean="0"/>
          </a:p>
          <a:p>
            <a:pPr algn="just"/>
            <a:r>
              <a:rPr lang="en-US" b="1" dirty="0" smtClean="0"/>
              <a:t>Practical application: </a:t>
            </a:r>
            <a:r>
              <a:rPr lang="en-US" dirty="0" smtClean="0"/>
              <a:t>Problem will be worthless if it does not have any contribution to the field.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The experience of the field:</a:t>
            </a:r>
            <a:r>
              <a:rPr lang="en-US" dirty="0" smtClean="0"/>
              <a:t> Researcher should have a thorough theoretical knowledge and practical experience in his area of research.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Research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Research Literature (</a:t>
            </a:r>
            <a:r>
              <a:rPr lang="en-US" dirty="0" smtClean="0"/>
              <a:t>Locate key papers in the Abstracts.</a:t>
            </a:r>
          </a:p>
          <a:p>
            <a:pPr lvl="1"/>
            <a:r>
              <a:rPr lang="en-US" sz="2000" dirty="0" smtClean="0"/>
              <a:t>Introductory texts</a:t>
            </a:r>
          </a:p>
          <a:p>
            <a:pPr lvl="1"/>
            <a:r>
              <a:rPr lang="en-US" sz="2000" dirty="0" smtClean="0"/>
              <a:t>Second-level or area texts</a:t>
            </a:r>
          </a:p>
          <a:p>
            <a:pPr lvl="1"/>
            <a:r>
              <a:rPr lang="en-US" sz="2000" dirty="0" smtClean="0"/>
              <a:t>Annual Review / review articles</a:t>
            </a:r>
          </a:p>
          <a:p>
            <a:pPr lvl="1"/>
            <a:r>
              <a:rPr lang="en-US" sz="2000" dirty="0" smtClean="0"/>
              <a:t>Special topic text / symposium reports</a:t>
            </a:r>
          </a:p>
          <a:p>
            <a:pPr lvl="1"/>
            <a:r>
              <a:rPr lang="en-US" sz="2000" dirty="0" smtClean="0"/>
              <a:t>Journal articles</a:t>
            </a:r>
            <a:r>
              <a:rPr lang="en-US" sz="2000" b="1" dirty="0" smtClean="0"/>
              <a:t>)</a:t>
            </a:r>
            <a:endParaRPr lang="en-US" sz="2000" dirty="0" smtClean="0"/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Web Site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Physical Education </a:t>
            </a:r>
            <a:r>
              <a:rPr lang="en-US" dirty="0" err="1" smtClean="0"/>
              <a:t>nfo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Dictionary of Sports Sciences (Physical Education)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the </a:t>
            </a:r>
            <a:r>
              <a:rPr lang="en-US" smtClean="0"/>
              <a:t>Research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Card catalog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Psychological Abstracts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Current Contents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Citation Index (find subsequently-published related articles)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Reference sections of relevant papers (find previously-published related articles)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Knowledgeable people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Criteria in Selecting Research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Area of Interest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identify the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 smtClean="0"/>
              <a:t>Variable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Delimitated the 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Variable must be measured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Available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Available finance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Expert/Qualified staff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261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Chapter No.2</vt:lpstr>
      <vt:lpstr>Identification of Problems</vt:lpstr>
      <vt:lpstr>Identification of Research Problems</vt:lpstr>
      <vt:lpstr>Criteria of good research problem</vt:lpstr>
      <vt:lpstr>Pre – considerations before selecting a problem</vt:lpstr>
      <vt:lpstr>Pre – considerations before selecting a problem</vt:lpstr>
      <vt:lpstr>Sources of Research Problems</vt:lpstr>
      <vt:lpstr>Sources of the Research Problems</vt:lpstr>
      <vt:lpstr>Criteria in Selecting Research problems</vt:lpstr>
      <vt:lpstr>Purpose of Literature Review</vt:lpstr>
      <vt:lpstr>Purpose of Literature Review</vt:lpstr>
      <vt:lpstr>Sources of Literature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No.2</dc:title>
  <dc:creator>Sports Science</dc:creator>
  <cp:lastModifiedBy>Hp 2560</cp:lastModifiedBy>
  <cp:revision>13</cp:revision>
  <dcterms:created xsi:type="dcterms:W3CDTF">2006-08-16T00:00:00Z</dcterms:created>
  <dcterms:modified xsi:type="dcterms:W3CDTF">2020-05-04T19:21:09Z</dcterms:modified>
</cp:coreProperties>
</file>