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sldIdLst>
    <p:sldId id="257" r:id="rId2"/>
    <p:sldId id="258" r:id="rId3"/>
    <p:sldId id="260" r:id="rId4"/>
    <p:sldId id="259" r:id="rId5"/>
    <p:sldId id="262" r:id="rId6"/>
    <p:sldId id="261" r:id="rId7"/>
    <p:sldId id="263" r:id="rId8"/>
    <p:sldId id="264" r:id="rId9"/>
    <p:sldId id="265"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2DDF93-1F81-43C1-BBBB-B0C885F219EC}" type="datetimeFigureOut">
              <a:rPr lang="en-US" smtClean="0"/>
              <a:t>1/29/2020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A2F47F-2C5D-43BD-BAB4-7690D15E03BB}" type="slidenum">
              <a:rPr lang="en-US" smtClean="0"/>
              <a:t>‹#›</a:t>
            </a:fld>
            <a:endParaRPr lang="en-US"/>
          </a:p>
        </p:txBody>
      </p:sp>
    </p:spTree>
    <p:extLst>
      <p:ext uri="{BB962C8B-B14F-4D97-AF65-F5344CB8AC3E}">
        <p14:creationId xmlns:p14="http://schemas.microsoft.com/office/powerpoint/2010/main" val="3616186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EFD15-B062-4BFA-96B1-B72C90C8F7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233DC8B-AFB5-4817-AE6D-BF738A37954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4095140-323B-4907-82F7-87A12D1BC3B6}"/>
              </a:ext>
            </a:extLst>
          </p:cNvPr>
          <p:cNvSpPr>
            <a:spLocks noGrp="1"/>
          </p:cNvSpPr>
          <p:nvPr>
            <p:ph type="dt" sz="half" idx="10"/>
          </p:nvPr>
        </p:nvSpPr>
        <p:spPr/>
        <p:txBody>
          <a:bodyPr/>
          <a:lstStyle/>
          <a:p>
            <a:fld id="{C3EA3F45-0B3B-4541-A562-F7B218029E21}" type="datetime1">
              <a:rPr lang="en-US" smtClean="0"/>
              <a:t>1/29/2020</a:t>
            </a:fld>
            <a:endParaRPr lang="en-US"/>
          </a:p>
        </p:txBody>
      </p:sp>
      <p:sp>
        <p:nvSpPr>
          <p:cNvPr id="5" name="Footer Placeholder 4">
            <a:extLst>
              <a:ext uri="{FF2B5EF4-FFF2-40B4-BE49-F238E27FC236}">
                <a16:creationId xmlns:a16="http://schemas.microsoft.com/office/drawing/2014/main" id="{D6989767-1C30-4D49-A9D2-7A424B557D3F}"/>
              </a:ext>
            </a:extLst>
          </p:cNvPr>
          <p:cNvSpPr>
            <a:spLocks noGrp="1"/>
          </p:cNvSpPr>
          <p:nvPr>
            <p:ph type="ftr" sz="quarter" idx="11"/>
          </p:nvPr>
        </p:nvSpPr>
        <p:spPr/>
        <p:txBody>
          <a:bodyPr/>
          <a:lstStyle/>
          <a:p>
            <a:r>
              <a:rPr lang="en-US"/>
              <a:t>Misbah Hussain</a:t>
            </a:r>
          </a:p>
        </p:txBody>
      </p:sp>
      <p:sp>
        <p:nvSpPr>
          <p:cNvPr id="6" name="Slide Number Placeholder 5">
            <a:extLst>
              <a:ext uri="{FF2B5EF4-FFF2-40B4-BE49-F238E27FC236}">
                <a16:creationId xmlns:a16="http://schemas.microsoft.com/office/drawing/2014/main" id="{D67D3022-5801-48AD-9A0E-C3B00E0459EA}"/>
              </a:ext>
            </a:extLst>
          </p:cNvPr>
          <p:cNvSpPr>
            <a:spLocks noGrp="1"/>
          </p:cNvSpPr>
          <p:nvPr>
            <p:ph type="sldNum" sz="quarter" idx="12"/>
          </p:nvPr>
        </p:nvSpPr>
        <p:spPr/>
        <p:txBody>
          <a:bodyPr/>
          <a:lstStyle/>
          <a:p>
            <a:fld id="{1EA491B2-911F-4DD2-BA3C-EFFF7360E2C7}" type="slidenum">
              <a:rPr lang="en-US" smtClean="0"/>
              <a:t>‹#›</a:t>
            </a:fld>
            <a:endParaRPr lang="en-US"/>
          </a:p>
        </p:txBody>
      </p:sp>
    </p:spTree>
    <p:extLst>
      <p:ext uri="{BB962C8B-B14F-4D97-AF65-F5344CB8AC3E}">
        <p14:creationId xmlns:p14="http://schemas.microsoft.com/office/powerpoint/2010/main" val="859885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456A6-55FA-4D9A-8197-02A1EE36AEC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4ED6BE6-AEA4-4D6F-AB13-D92865875AA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B547DE-0F4F-40CE-B495-C380697FD791}"/>
              </a:ext>
            </a:extLst>
          </p:cNvPr>
          <p:cNvSpPr>
            <a:spLocks noGrp="1"/>
          </p:cNvSpPr>
          <p:nvPr>
            <p:ph type="dt" sz="half" idx="10"/>
          </p:nvPr>
        </p:nvSpPr>
        <p:spPr/>
        <p:txBody>
          <a:bodyPr/>
          <a:lstStyle/>
          <a:p>
            <a:fld id="{BD0525B3-C210-4B5C-A0F6-A91F1145358A}" type="datetime1">
              <a:rPr lang="en-US" smtClean="0"/>
              <a:t>1/29/2020</a:t>
            </a:fld>
            <a:endParaRPr lang="en-US"/>
          </a:p>
        </p:txBody>
      </p:sp>
      <p:sp>
        <p:nvSpPr>
          <p:cNvPr id="5" name="Footer Placeholder 4">
            <a:extLst>
              <a:ext uri="{FF2B5EF4-FFF2-40B4-BE49-F238E27FC236}">
                <a16:creationId xmlns:a16="http://schemas.microsoft.com/office/drawing/2014/main" id="{499B4ED4-33BB-4905-8FC0-3015F63C07AE}"/>
              </a:ext>
            </a:extLst>
          </p:cNvPr>
          <p:cNvSpPr>
            <a:spLocks noGrp="1"/>
          </p:cNvSpPr>
          <p:nvPr>
            <p:ph type="ftr" sz="quarter" idx="11"/>
          </p:nvPr>
        </p:nvSpPr>
        <p:spPr/>
        <p:txBody>
          <a:bodyPr/>
          <a:lstStyle/>
          <a:p>
            <a:r>
              <a:rPr lang="en-US"/>
              <a:t>Misbah Hussain</a:t>
            </a:r>
          </a:p>
        </p:txBody>
      </p:sp>
      <p:sp>
        <p:nvSpPr>
          <p:cNvPr id="6" name="Slide Number Placeholder 5">
            <a:extLst>
              <a:ext uri="{FF2B5EF4-FFF2-40B4-BE49-F238E27FC236}">
                <a16:creationId xmlns:a16="http://schemas.microsoft.com/office/drawing/2014/main" id="{7F2355F2-6EA2-471B-853F-8FFB6E4CD955}"/>
              </a:ext>
            </a:extLst>
          </p:cNvPr>
          <p:cNvSpPr>
            <a:spLocks noGrp="1"/>
          </p:cNvSpPr>
          <p:nvPr>
            <p:ph type="sldNum" sz="quarter" idx="12"/>
          </p:nvPr>
        </p:nvSpPr>
        <p:spPr/>
        <p:txBody>
          <a:bodyPr/>
          <a:lstStyle/>
          <a:p>
            <a:fld id="{1EA491B2-911F-4DD2-BA3C-EFFF7360E2C7}" type="slidenum">
              <a:rPr lang="en-US" smtClean="0"/>
              <a:t>‹#›</a:t>
            </a:fld>
            <a:endParaRPr lang="en-US"/>
          </a:p>
        </p:txBody>
      </p:sp>
    </p:spTree>
    <p:extLst>
      <p:ext uri="{BB962C8B-B14F-4D97-AF65-F5344CB8AC3E}">
        <p14:creationId xmlns:p14="http://schemas.microsoft.com/office/powerpoint/2010/main" val="735027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736BE7C-0B2D-4709-AF52-C0CB24D2FFE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D053A0-06CD-41A3-9C34-00251BD7DEC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1CDE88-43E6-4F52-8BBF-B66A85221B0C}"/>
              </a:ext>
            </a:extLst>
          </p:cNvPr>
          <p:cNvSpPr>
            <a:spLocks noGrp="1"/>
          </p:cNvSpPr>
          <p:nvPr>
            <p:ph type="dt" sz="half" idx="10"/>
          </p:nvPr>
        </p:nvSpPr>
        <p:spPr/>
        <p:txBody>
          <a:bodyPr/>
          <a:lstStyle/>
          <a:p>
            <a:fld id="{0D8A60EA-E1B9-45DB-AB82-7BAB06BF3F0E}" type="datetime1">
              <a:rPr lang="en-US" smtClean="0"/>
              <a:t>1/29/2020</a:t>
            </a:fld>
            <a:endParaRPr lang="en-US"/>
          </a:p>
        </p:txBody>
      </p:sp>
      <p:sp>
        <p:nvSpPr>
          <p:cNvPr id="5" name="Footer Placeholder 4">
            <a:extLst>
              <a:ext uri="{FF2B5EF4-FFF2-40B4-BE49-F238E27FC236}">
                <a16:creationId xmlns:a16="http://schemas.microsoft.com/office/drawing/2014/main" id="{CF516D53-35D5-488E-BE85-1829551C3786}"/>
              </a:ext>
            </a:extLst>
          </p:cNvPr>
          <p:cNvSpPr>
            <a:spLocks noGrp="1"/>
          </p:cNvSpPr>
          <p:nvPr>
            <p:ph type="ftr" sz="quarter" idx="11"/>
          </p:nvPr>
        </p:nvSpPr>
        <p:spPr/>
        <p:txBody>
          <a:bodyPr/>
          <a:lstStyle/>
          <a:p>
            <a:r>
              <a:rPr lang="en-US"/>
              <a:t>Misbah Hussain</a:t>
            </a:r>
          </a:p>
        </p:txBody>
      </p:sp>
      <p:sp>
        <p:nvSpPr>
          <p:cNvPr id="6" name="Slide Number Placeholder 5">
            <a:extLst>
              <a:ext uri="{FF2B5EF4-FFF2-40B4-BE49-F238E27FC236}">
                <a16:creationId xmlns:a16="http://schemas.microsoft.com/office/drawing/2014/main" id="{2D9C92FD-7531-46C9-A222-554F233F6B3D}"/>
              </a:ext>
            </a:extLst>
          </p:cNvPr>
          <p:cNvSpPr>
            <a:spLocks noGrp="1"/>
          </p:cNvSpPr>
          <p:nvPr>
            <p:ph type="sldNum" sz="quarter" idx="12"/>
          </p:nvPr>
        </p:nvSpPr>
        <p:spPr/>
        <p:txBody>
          <a:bodyPr/>
          <a:lstStyle/>
          <a:p>
            <a:fld id="{1EA491B2-911F-4DD2-BA3C-EFFF7360E2C7}" type="slidenum">
              <a:rPr lang="en-US" smtClean="0"/>
              <a:t>‹#›</a:t>
            </a:fld>
            <a:endParaRPr lang="en-US"/>
          </a:p>
        </p:txBody>
      </p:sp>
    </p:spTree>
    <p:extLst>
      <p:ext uri="{BB962C8B-B14F-4D97-AF65-F5344CB8AC3E}">
        <p14:creationId xmlns:p14="http://schemas.microsoft.com/office/powerpoint/2010/main" val="3893409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92E45-9EEA-4410-AB3A-90075DA3D3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B69EA0-C8DD-4D64-8C3A-D2CD7879052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2B8A16-B488-4278-B7C7-36A3B37EA335}"/>
              </a:ext>
            </a:extLst>
          </p:cNvPr>
          <p:cNvSpPr>
            <a:spLocks noGrp="1"/>
          </p:cNvSpPr>
          <p:nvPr>
            <p:ph type="dt" sz="half" idx="10"/>
          </p:nvPr>
        </p:nvSpPr>
        <p:spPr/>
        <p:txBody>
          <a:bodyPr/>
          <a:lstStyle/>
          <a:p>
            <a:fld id="{9281F68D-2687-4F10-BDB6-FEE929589BAE}" type="datetime1">
              <a:rPr lang="en-US" smtClean="0"/>
              <a:t>1/29/2020</a:t>
            </a:fld>
            <a:endParaRPr lang="en-US"/>
          </a:p>
        </p:txBody>
      </p:sp>
      <p:sp>
        <p:nvSpPr>
          <p:cNvPr id="5" name="Footer Placeholder 4">
            <a:extLst>
              <a:ext uri="{FF2B5EF4-FFF2-40B4-BE49-F238E27FC236}">
                <a16:creationId xmlns:a16="http://schemas.microsoft.com/office/drawing/2014/main" id="{C4EFDEFB-CDB5-4246-9959-226CFC4043F2}"/>
              </a:ext>
            </a:extLst>
          </p:cNvPr>
          <p:cNvSpPr>
            <a:spLocks noGrp="1"/>
          </p:cNvSpPr>
          <p:nvPr>
            <p:ph type="ftr" sz="quarter" idx="11"/>
          </p:nvPr>
        </p:nvSpPr>
        <p:spPr/>
        <p:txBody>
          <a:bodyPr/>
          <a:lstStyle/>
          <a:p>
            <a:r>
              <a:rPr lang="en-US"/>
              <a:t>Misbah Hussain</a:t>
            </a:r>
          </a:p>
        </p:txBody>
      </p:sp>
      <p:sp>
        <p:nvSpPr>
          <p:cNvPr id="6" name="Slide Number Placeholder 5">
            <a:extLst>
              <a:ext uri="{FF2B5EF4-FFF2-40B4-BE49-F238E27FC236}">
                <a16:creationId xmlns:a16="http://schemas.microsoft.com/office/drawing/2014/main" id="{1237503D-3681-4CF2-9B49-8924CE453965}"/>
              </a:ext>
            </a:extLst>
          </p:cNvPr>
          <p:cNvSpPr>
            <a:spLocks noGrp="1"/>
          </p:cNvSpPr>
          <p:nvPr>
            <p:ph type="sldNum" sz="quarter" idx="12"/>
          </p:nvPr>
        </p:nvSpPr>
        <p:spPr/>
        <p:txBody>
          <a:bodyPr/>
          <a:lstStyle/>
          <a:p>
            <a:fld id="{1EA491B2-911F-4DD2-BA3C-EFFF7360E2C7}" type="slidenum">
              <a:rPr lang="en-US" smtClean="0"/>
              <a:t>‹#›</a:t>
            </a:fld>
            <a:endParaRPr lang="en-US"/>
          </a:p>
        </p:txBody>
      </p:sp>
    </p:spTree>
    <p:extLst>
      <p:ext uri="{BB962C8B-B14F-4D97-AF65-F5344CB8AC3E}">
        <p14:creationId xmlns:p14="http://schemas.microsoft.com/office/powerpoint/2010/main" val="1011343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8ED46-8859-4E9E-B316-58DAEB5940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DF14809-5ABA-4BE4-AF47-8A7F6656687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A6587F-2F97-4131-BE98-74ACD280028A}"/>
              </a:ext>
            </a:extLst>
          </p:cNvPr>
          <p:cNvSpPr>
            <a:spLocks noGrp="1"/>
          </p:cNvSpPr>
          <p:nvPr>
            <p:ph type="dt" sz="half" idx="10"/>
          </p:nvPr>
        </p:nvSpPr>
        <p:spPr/>
        <p:txBody>
          <a:bodyPr/>
          <a:lstStyle/>
          <a:p>
            <a:fld id="{503C9B10-29D3-4CF0-ABE0-E66BF64D03D3}" type="datetime1">
              <a:rPr lang="en-US" smtClean="0"/>
              <a:t>1/29/2020</a:t>
            </a:fld>
            <a:endParaRPr lang="en-US"/>
          </a:p>
        </p:txBody>
      </p:sp>
      <p:sp>
        <p:nvSpPr>
          <p:cNvPr id="5" name="Footer Placeholder 4">
            <a:extLst>
              <a:ext uri="{FF2B5EF4-FFF2-40B4-BE49-F238E27FC236}">
                <a16:creationId xmlns:a16="http://schemas.microsoft.com/office/drawing/2014/main" id="{87C41F68-0FCA-4489-85E1-D263F8116665}"/>
              </a:ext>
            </a:extLst>
          </p:cNvPr>
          <p:cNvSpPr>
            <a:spLocks noGrp="1"/>
          </p:cNvSpPr>
          <p:nvPr>
            <p:ph type="ftr" sz="quarter" idx="11"/>
          </p:nvPr>
        </p:nvSpPr>
        <p:spPr/>
        <p:txBody>
          <a:bodyPr/>
          <a:lstStyle/>
          <a:p>
            <a:r>
              <a:rPr lang="en-US"/>
              <a:t>Misbah Hussain</a:t>
            </a:r>
          </a:p>
        </p:txBody>
      </p:sp>
      <p:sp>
        <p:nvSpPr>
          <p:cNvPr id="6" name="Slide Number Placeholder 5">
            <a:extLst>
              <a:ext uri="{FF2B5EF4-FFF2-40B4-BE49-F238E27FC236}">
                <a16:creationId xmlns:a16="http://schemas.microsoft.com/office/drawing/2014/main" id="{C30E3034-CC57-447B-9C68-E5EA750E9091}"/>
              </a:ext>
            </a:extLst>
          </p:cNvPr>
          <p:cNvSpPr>
            <a:spLocks noGrp="1"/>
          </p:cNvSpPr>
          <p:nvPr>
            <p:ph type="sldNum" sz="quarter" idx="12"/>
          </p:nvPr>
        </p:nvSpPr>
        <p:spPr/>
        <p:txBody>
          <a:bodyPr/>
          <a:lstStyle/>
          <a:p>
            <a:fld id="{1EA491B2-911F-4DD2-BA3C-EFFF7360E2C7}" type="slidenum">
              <a:rPr lang="en-US" smtClean="0"/>
              <a:t>‹#›</a:t>
            </a:fld>
            <a:endParaRPr lang="en-US"/>
          </a:p>
        </p:txBody>
      </p:sp>
    </p:spTree>
    <p:extLst>
      <p:ext uri="{BB962C8B-B14F-4D97-AF65-F5344CB8AC3E}">
        <p14:creationId xmlns:p14="http://schemas.microsoft.com/office/powerpoint/2010/main" val="111191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74301-7E53-4F4E-AAAA-8F6BB29EEB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317DCAC-5778-4605-AC5B-424FD7BEB92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89EE09-CE04-4F6E-BAB5-5CCE7815132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921956-A8CA-49CC-A6CB-9F2B1BC70A1D}"/>
              </a:ext>
            </a:extLst>
          </p:cNvPr>
          <p:cNvSpPr>
            <a:spLocks noGrp="1"/>
          </p:cNvSpPr>
          <p:nvPr>
            <p:ph type="dt" sz="half" idx="10"/>
          </p:nvPr>
        </p:nvSpPr>
        <p:spPr/>
        <p:txBody>
          <a:bodyPr/>
          <a:lstStyle/>
          <a:p>
            <a:fld id="{2EF16372-E505-4497-BC37-C095C7668C39}" type="datetime1">
              <a:rPr lang="en-US" smtClean="0"/>
              <a:t>1/29/2020</a:t>
            </a:fld>
            <a:endParaRPr lang="en-US"/>
          </a:p>
        </p:txBody>
      </p:sp>
      <p:sp>
        <p:nvSpPr>
          <p:cNvPr id="6" name="Footer Placeholder 5">
            <a:extLst>
              <a:ext uri="{FF2B5EF4-FFF2-40B4-BE49-F238E27FC236}">
                <a16:creationId xmlns:a16="http://schemas.microsoft.com/office/drawing/2014/main" id="{D54753C1-C8AD-4A82-9F14-7EFA8C99FFF0}"/>
              </a:ext>
            </a:extLst>
          </p:cNvPr>
          <p:cNvSpPr>
            <a:spLocks noGrp="1"/>
          </p:cNvSpPr>
          <p:nvPr>
            <p:ph type="ftr" sz="quarter" idx="11"/>
          </p:nvPr>
        </p:nvSpPr>
        <p:spPr/>
        <p:txBody>
          <a:bodyPr/>
          <a:lstStyle/>
          <a:p>
            <a:r>
              <a:rPr lang="en-US"/>
              <a:t>Misbah Hussain</a:t>
            </a:r>
          </a:p>
        </p:txBody>
      </p:sp>
      <p:sp>
        <p:nvSpPr>
          <p:cNvPr id="7" name="Slide Number Placeholder 6">
            <a:extLst>
              <a:ext uri="{FF2B5EF4-FFF2-40B4-BE49-F238E27FC236}">
                <a16:creationId xmlns:a16="http://schemas.microsoft.com/office/drawing/2014/main" id="{6A5C74E1-85F0-4369-8E43-B2F4FDA1772F}"/>
              </a:ext>
            </a:extLst>
          </p:cNvPr>
          <p:cNvSpPr>
            <a:spLocks noGrp="1"/>
          </p:cNvSpPr>
          <p:nvPr>
            <p:ph type="sldNum" sz="quarter" idx="12"/>
          </p:nvPr>
        </p:nvSpPr>
        <p:spPr/>
        <p:txBody>
          <a:bodyPr/>
          <a:lstStyle/>
          <a:p>
            <a:fld id="{1EA491B2-911F-4DD2-BA3C-EFFF7360E2C7}" type="slidenum">
              <a:rPr lang="en-US" smtClean="0"/>
              <a:t>‹#›</a:t>
            </a:fld>
            <a:endParaRPr lang="en-US"/>
          </a:p>
        </p:txBody>
      </p:sp>
    </p:spTree>
    <p:extLst>
      <p:ext uri="{BB962C8B-B14F-4D97-AF65-F5344CB8AC3E}">
        <p14:creationId xmlns:p14="http://schemas.microsoft.com/office/powerpoint/2010/main" val="2710539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F4684-DA20-4A56-B3AF-C58E0C1B789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55737CC-D4B5-4335-A13E-72DF222141D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12E4D6E-C3CA-4A05-A9D8-EB0239F9171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8F7E523-8685-4265-A41A-502467BE3F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F9C7B5-645D-403B-84B6-529D56E3F65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3629295-0E17-4F60-A9B4-971F513CA076}"/>
              </a:ext>
            </a:extLst>
          </p:cNvPr>
          <p:cNvSpPr>
            <a:spLocks noGrp="1"/>
          </p:cNvSpPr>
          <p:nvPr>
            <p:ph type="dt" sz="half" idx="10"/>
          </p:nvPr>
        </p:nvSpPr>
        <p:spPr/>
        <p:txBody>
          <a:bodyPr/>
          <a:lstStyle/>
          <a:p>
            <a:fld id="{553C6068-AAF9-4321-9DD7-AAA34C19114A}" type="datetime1">
              <a:rPr lang="en-US" smtClean="0"/>
              <a:t>1/29/2020</a:t>
            </a:fld>
            <a:endParaRPr lang="en-US"/>
          </a:p>
        </p:txBody>
      </p:sp>
      <p:sp>
        <p:nvSpPr>
          <p:cNvPr id="8" name="Footer Placeholder 7">
            <a:extLst>
              <a:ext uri="{FF2B5EF4-FFF2-40B4-BE49-F238E27FC236}">
                <a16:creationId xmlns:a16="http://schemas.microsoft.com/office/drawing/2014/main" id="{ADE09C36-BBA1-4518-BF70-13A0FBA6C0E9}"/>
              </a:ext>
            </a:extLst>
          </p:cNvPr>
          <p:cNvSpPr>
            <a:spLocks noGrp="1"/>
          </p:cNvSpPr>
          <p:nvPr>
            <p:ph type="ftr" sz="quarter" idx="11"/>
          </p:nvPr>
        </p:nvSpPr>
        <p:spPr/>
        <p:txBody>
          <a:bodyPr/>
          <a:lstStyle/>
          <a:p>
            <a:r>
              <a:rPr lang="en-US"/>
              <a:t>Misbah Hussain</a:t>
            </a:r>
          </a:p>
        </p:txBody>
      </p:sp>
      <p:sp>
        <p:nvSpPr>
          <p:cNvPr id="9" name="Slide Number Placeholder 8">
            <a:extLst>
              <a:ext uri="{FF2B5EF4-FFF2-40B4-BE49-F238E27FC236}">
                <a16:creationId xmlns:a16="http://schemas.microsoft.com/office/drawing/2014/main" id="{CDB97B63-00CD-4167-8E53-3233BD1CF8BD}"/>
              </a:ext>
            </a:extLst>
          </p:cNvPr>
          <p:cNvSpPr>
            <a:spLocks noGrp="1"/>
          </p:cNvSpPr>
          <p:nvPr>
            <p:ph type="sldNum" sz="quarter" idx="12"/>
          </p:nvPr>
        </p:nvSpPr>
        <p:spPr/>
        <p:txBody>
          <a:bodyPr/>
          <a:lstStyle/>
          <a:p>
            <a:fld id="{1EA491B2-911F-4DD2-BA3C-EFFF7360E2C7}" type="slidenum">
              <a:rPr lang="en-US" smtClean="0"/>
              <a:t>‹#›</a:t>
            </a:fld>
            <a:endParaRPr lang="en-US"/>
          </a:p>
        </p:txBody>
      </p:sp>
    </p:spTree>
    <p:extLst>
      <p:ext uri="{BB962C8B-B14F-4D97-AF65-F5344CB8AC3E}">
        <p14:creationId xmlns:p14="http://schemas.microsoft.com/office/powerpoint/2010/main" val="1535324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2D4C9-72EA-4498-8557-696C9433703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240C60A-8C6A-4C47-800A-69FDB2356637}"/>
              </a:ext>
            </a:extLst>
          </p:cNvPr>
          <p:cNvSpPr>
            <a:spLocks noGrp="1"/>
          </p:cNvSpPr>
          <p:nvPr>
            <p:ph type="dt" sz="half" idx="10"/>
          </p:nvPr>
        </p:nvSpPr>
        <p:spPr/>
        <p:txBody>
          <a:bodyPr/>
          <a:lstStyle/>
          <a:p>
            <a:fld id="{5E57C8D7-781E-4D7E-8C0E-B2116041136C}" type="datetime1">
              <a:rPr lang="en-US" smtClean="0"/>
              <a:t>1/29/2020</a:t>
            </a:fld>
            <a:endParaRPr lang="en-US"/>
          </a:p>
        </p:txBody>
      </p:sp>
      <p:sp>
        <p:nvSpPr>
          <p:cNvPr id="4" name="Footer Placeholder 3">
            <a:extLst>
              <a:ext uri="{FF2B5EF4-FFF2-40B4-BE49-F238E27FC236}">
                <a16:creationId xmlns:a16="http://schemas.microsoft.com/office/drawing/2014/main" id="{49D44C0D-1081-44D7-AADA-73051E47BC51}"/>
              </a:ext>
            </a:extLst>
          </p:cNvPr>
          <p:cNvSpPr>
            <a:spLocks noGrp="1"/>
          </p:cNvSpPr>
          <p:nvPr>
            <p:ph type="ftr" sz="quarter" idx="11"/>
          </p:nvPr>
        </p:nvSpPr>
        <p:spPr/>
        <p:txBody>
          <a:bodyPr/>
          <a:lstStyle/>
          <a:p>
            <a:r>
              <a:rPr lang="en-US"/>
              <a:t>Misbah Hussain</a:t>
            </a:r>
          </a:p>
        </p:txBody>
      </p:sp>
      <p:sp>
        <p:nvSpPr>
          <p:cNvPr id="5" name="Slide Number Placeholder 4">
            <a:extLst>
              <a:ext uri="{FF2B5EF4-FFF2-40B4-BE49-F238E27FC236}">
                <a16:creationId xmlns:a16="http://schemas.microsoft.com/office/drawing/2014/main" id="{2925B8B6-C42D-415D-B4B1-CAD7F2D98F1F}"/>
              </a:ext>
            </a:extLst>
          </p:cNvPr>
          <p:cNvSpPr>
            <a:spLocks noGrp="1"/>
          </p:cNvSpPr>
          <p:nvPr>
            <p:ph type="sldNum" sz="quarter" idx="12"/>
          </p:nvPr>
        </p:nvSpPr>
        <p:spPr/>
        <p:txBody>
          <a:bodyPr/>
          <a:lstStyle/>
          <a:p>
            <a:fld id="{1EA491B2-911F-4DD2-BA3C-EFFF7360E2C7}" type="slidenum">
              <a:rPr lang="en-US" smtClean="0"/>
              <a:t>‹#›</a:t>
            </a:fld>
            <a:endParaRPr lang="en-US"/>
          </a:p>
        </p:txBody>
      </p:sp>
    </p:spTree>
    <p:extLst>
      <p:ext uri="{BB962C8B-B14F-4D97-AF65-F5344CB8AC3E}">
        <p14:creationId xmlns:p14="http://schemas.microsoft.com/office/powerpoint/2010/main" val="24383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C9D526-0A64-4C32-B693-355CE186297E}"/>
              </a:ext>
            </a:extLst>
          </p:cNvPr>
          <p:cNvSpPr>
            <a:spLocks noGrp="1"/>
          </p:cNvSpPr>
          <p:nvPr>
            <p:ph type="dt" sz="half" idx="10"/>
          </p:nvPr>
        </p:nvSpPr>
        <p:spPr/>
        <p:txBody>
          <a:bodyPr/>
          <a:lstStyle/>
          <a:p>
            <a:fld id="{FBD55012-D14B-4071-9E6B-1A1DAFF98676}" type="datetime1">
              <a:rPr lang="en-US" smtClean="0"/>
              <a:t>1/29/2020</a:t>
            </a:fld>
            <a:endParaRPr lang="en-US"/>
          </a:p>
        </p:txBody>
      </p:sp>
      <p:sp>
        <p:nvSpPr>
          <p:cNvPr id="3" name="Footer Placeholder 2">
            <a:extLst>
              <a:ext uri="{FF2B5EF4-FFF2-40B4-BE49-F238E27FC236}">
                <a16:creationId xmlns:a16="http://schemas.microsoft.com/office/drawing/2014/main" id="{04DD5893-2B69-4B5D-A1CA-2EFBE37059BD}"/>
              </a:ext>
            </a:extLst>
          </p:cNvPr>
          <p:cNvSpPr>
            <a:spLocks noGrp="1"/>
          </p:cNvSpPr>
          <p:nvPr>
            <p:ph type="ftr" sz="quarter" idx="11"/>
          </p:nvPr>
        </p:nvSpPr>
        <p:spPr/>
        <p:txBody>
          <a:bodyPr/>
          <a:lstStyle/>
          <a:p>
            <a:r>
              <a:rPr lang="en-US"/>
              <a:t>Misbah Hussain</a:t>
            </a:r>
          </a:p>
        </p:txBody>
      </p:sp>
      <p:sp>
        <p:nvSpPr>
          <p:cNvPr id="4" name="Slide Number Placeholder 3">
            <a:extLst>
              <a:ext uri="{FF2B5EF4-FFF2-40B4-BE49-F238E27FC236}">
                <a16:creationId xmlns:a16="http://schemas.microsoft.com/office/drawing/2014/main" id="{83FD21AB-2A40-42C2-B07C-7399BDEDBBF5}"/>
              </a:ext>
            </a:extLst>
          </p:cNvPr>
          <p:cNvSpPr>
            <a:spLocks noGrp="1"/>
          </p:cNvSpPr>
          <p:nvPr>
            <p:ph type="sldNum" sz="quarter" idx="12"/>
          </p:nvPr>
        </p:nvSpPr>
        <p:spPr/>
        <p:txBody>
          <a:bodyPr/>
          <a:lstStyle/>
          <a:p>
            <a:fld id="{1EA491B2-911F-4DD2-BA3C-EFFF7360E2C7}" type="slidenum">
              <a:rPr lang="en-US" smtClean="0"/>
              <a:t>‹#›</a:t>
            </a:fld>
            <a:endParaRPr lang="en-US"/>
          </a:p>
        </p:txBody>
      </p:sp>
    </p:spTree>
    <p:extLst>
      <p:ext uri="{BB962C8B-B14F-4D97-AF65-F5344CB8AC3E}">
        <p14:creationId xmlns:p14="http://schemas.microsoft.com/office/powerpoint/2010/main" val="1272415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E8B2D-E405-4AB9-81DE-CFC6EE337D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241B3A5-F959-4C24-8C21-C14BD73DA0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54D22F0-317D-4A28-BB99-BCE8576B3F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2DB937-AF86-472D-9664-132516E49D8D}"/>
              </a:ext>
            </a:extLst>
          </p:cNvPr>
          <p:cNvSpPr>
            <a:spLocks noGrp="1"/>
          </p:cNvSpPr>
          <p:nvPr>
            <p:ph type="dt" sz="half" idx="10"/>
          </p:nvPr>
        </p:nvSpPr>
        <p:spPr/>
        <p:txBody>
          <a:bodyPr/>
          <a:lstStyle/>
          <a:p>
            <a:fld id="{72FA3BEE-B62E-44B3-860F-8E6D42B7E6D3}" type="datetime1">
              <a:rPr lang="en-US" smtClean="0"/>
              <a:t>1/29/2020</a:t>
            </a:fld>
            <a:endParaRPr lang="en-US"/>
          </a:p>
        </p:txBody>
      </p:sp>
      <p:sp>
        <p:nvSpPr>
          <p:cNvPr id="6" name="Footer Placeholder 5">
            <a:extLst>
              <a:ext uri="{FF2B5EF4-FFF2-40B4-BE49-F238E27FC236}">
                <a16:creationId xmlns:a16="http://schemas.microsoft.com/office/drawing/2014/main" id="{20349C13-61A4-4D57-9B51-462747F4F755}"/>
              </a:ext>
            </a:extLst>
          </p:cNvPr>
          <p:cNvSpPr>
            <a:spLocks noGrp="1"/>
          </p:cNvSpPr>
          <p:nvPr>
            <p:ph type="ftr" sz="quarter" idx="11"/>
          </p:nvPr>
        </p:nvSpPr>
        <p:spPr/>
        <p:txBody>
          <a:bodyPr/>
          <a:lstStyle/>
          <a:p>
            <a:r>
              <a:rPr lang="en-US"/>
              <a:t>Misbah Hussain</a:t>
            </a:r>
          </a:p>
        </p:txBody>
      </p:sp>
      <p:sp>
        <p:nvSpPr>
          <p:cNvPr id="7" name="Slide Number Placeholder 6">
            <a:extLst>
              <a:ext uri="{FF2B5EF4-FFF2-40B4-BE49-F238E27FC236}">
                <a16:creationId xmlns:a16="http://schemas.microsoft.com/office/drawing/2014/main" id="{76267C36-DDB3-449D-85E1-16C7C2FC89CE}"/>
              </a:ext>
            </a:extLst>
          </p:cNvPr>
          <p:cNvSpPr>
            <a:spLocks noGrp="1"/>
          </p:cNvSpPr>
          <p:nvPr>
            <p:ph type="sldNum" sz="quarter" idx="12"/>
          </p:nvPr>
        </p:nvSpPr>
        <p:spPr/>
        <p:txBody>
          <a:bodyPr/>
          <a:lstStyle/>
          <a:p>
            <a:fld id="{1EA491B2-911F-4DD2-BA3C-EFFF7360E2C7}" type="slidenum">
              <a:rPr lang="en-US" smtClean="0"/>
              <a:t>‹#›</a:t>
            </a:fld>
            <a:endParaRPr lang="en-US"/>
          </a:p>
        </p:txBody>
      </p:sp>
    </p:spTree>
    <p:extLst>
      <p:ext uri="{BB962C8B-B14F-4D97-AF65-F5344CB8AC3E}">
        <p14:creationId xmlns:p14="http://schemas.microsoft.com/office/powerpoint/2010/main" val="3039080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C240C-0E0A-4B39-A320-7E9AF92B3E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5EAEEA6-A39C-4CFE-B7DF-079A45A75B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CE305F7-5EC6-4020-8EE3-A3CE6CDC7A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86F890C-88E1-4421-BD7F-4B7DCFE42815}"/>
              </a:ext>
            </a:extLst>
          </p:cNvPr>
          <p:cNvSpPr>
            <a:spLocks noGrp="1"/>
          </p:cNvSpPr>
          <p:nvPr>
            <p:ph type="dt" sz="half" idx="10"/>
          </p:nvPr>
        </p:nvSpPr>
        <p:spPr/>
        <p:txBody>
          <a:bodyPr/>
          <a:lstStyle/>
          <a:p>
            <a:fld id="{A99D7074-2A94-4A00-9A37-5C9FFC4FCE30}" type="datetime1">
              <a:rPr lang="en-US" smtClean="0"/>
              <a:t>1/29/2020</a:t>
            </a:fld>
            <a:endParaRPr lang="en-US"/>
          </a:p>
        </p:txBody>
      </p:sp>
      <p:sp>
        <p:nvSpPr>
          <p:cNvPr id="6" name="Footer Placeholder 5">
            <a:extLst>
              <a:ext uri="{FF2B5EF4-FFF2-40B4-BE49-F238E27FC236}">
                <a16:creationId xmlns:a16="http://schemas.microsoft.com/office/drawing/2014/main" id="{FBB63869-7BCE-4120-BA05-82D143771C78}"/>
              </a:ext>
            </a:extLst>
          </p:cNvPr>
          <p:cNvSpPr>
            <a:spLocks noGrp="1"/>
          </p:cNvSpPr>
          <p:nvPr>
            <p:ph type="ftr" sz="quarter" idx="11"/>
          </p:nvPr>
        </p:nvSpPr>
        <p:spPr/>
        <p:txBody>
          <a:bodyPr/>
          <a:lstStyle/>
          <a:p>
            <a:r>
              <a:rPr lang="en-US"/>
              <a:t>Misbah Hussain</a:t>
            </a:r>
          </a:p>
        </p:txBody>
      </p:sp>
      <p:sp>
        <p:nvSpPr>
          <p:cNvPr id="7" name="Slide Number Placeholder 6">
            <a:extLst>
              <a:ext uri="{FF2B5EF4-FFF2-40B4-BE49-F238E27FC236}">
                <a16:creationId xmlns:a16="http://schemas.microsoft.com/office/drawing/2014/main" id="{0A215C3C-4C0F-48F1-80A1-7154E2B4E8B6}"/>
              </a:ext>
            </a:extLst>
          </p:cNvPr>
          <p:cNvSpPr>
            <a:spLocks noGrp="1"/>
          </p:cNvSpPr>
          <p:nvPr>
            <p:ph type="sldNum" sz="quarter" idx="12"/>
          </p:nvPr>
        </p:nvSpPr>
        <p:spPr/>
        <p:txBody>
          <a:bodyPr/>
          <a:lstStyle/>
          <a:p>
            <a:fld id="{1EA491B2-911F-4DD2-BA3C-EFFF7360E2C7}" type="slidenum">
              <a:rPr lang="en-US" smtClean="0"/>
              <a:t>‹#›</a:t>
            </a:fld>
            <a:endParaRPr lang="en-US"/>
          </a:p>
        </p:txBody>
      </p:sp>
    </p:spTree>
    <p:extLst>
      <p:ext uri="{BB962C8B-B14F-4D97-AF65-F5344CB8AC3E}">
        <p14:creationId xmlns:p14="http://schemas.microsoft.com/office/powerpoint/2010/main" val="3104688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DCD69E-83FA-492A-A9BE-2CC6BFF312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B5941CD-FC41-4ED5-8954-A30CD7459A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C823EF-EE3B-43F5-B3D7-C88EACAEEB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953BAD-3558-4083-9EEF-8C1CD189045C}" type="datetime1">
              <a:rPr lang="en-US" smtClean="0"/>
              <a:t>1/29/2020</a:t>
            </a:fld>
            <a:endParaRPr lang="en-US"/>
          </a:p>
        </p:txBody>
      </p:sp>
      <p:sp>
        <p:nvSpPr>
          <p:cNvPr id="5" name="Footer Placeholder 4">
            <a:extLst>
              <a:ext uri="{FF2B5EF4-FFF2-40B4-BE49-F238E27FC236}">
                <a16:creationId xmlns:a16="http://schemas.microsoft.com/office/drawing/2014/main" id="{1684E031-1A5C-4D64-8C26-CA8CE9BAAC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Misbah Hussain</a:t>
            </a:r>
          </a:p>
        </p:txBody>
      </p:sp>
      <p:sp>
        <p:nvSpPr>
          <p:cNvPr id="6" name="Slide Number Placeholder 5">
            <a:extLst>
              <a:ext uri="{FF2B5EF4-FFF2-40B4-BE49-F238E27FC236}">
                <a16:creationId xmlns:a16="http://schemas.microsoft.com/office/drawing/2014/main" id="{64399772-AE12-494B-8EEB-CC111FE2A0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A491B2-911F-4DD2-BA3C-EFFF7360E2C7}" type="slidenum">
              <a:rPr lang="en-US" smtClean="0"/>
              <a:t>‹#›</a:t>
            </a:fld>
            <a:endParaRPr lang="en-US"/>
          </a:p>
        </p:txBody>
      </p:sp>
    </p:spTree>
    <p:extLst>
      <p:ext uri="{BB962C8B-B14F-4D97-AF65-F5344CB8AC3E}">
        <p14:creationId xmlns:p14="http://schemas.microsoft.com/office/powerpoint/2010/main" val="12976799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85BA7-1047-440E-818C-559E52BCA578}"/>
              </a:ext>
            </a:extLst>
          </p:cNvPr>
          <p:cNvSpPr>
            <a:spLocks noGrp="1"/>
          </p:cNvSpPr>
          <p:nvPr>
            <p:ph type="ctrTitle"/>
          </p:nvPr>
        </p:nvSpPr>
        <p:spPr/>
        <p:txBody>
          <a:bodyPr/>
          <a:lstStyle/>
          <a:p>
            <a:r>
              <a:rPr lang="en-US" dirty="0"/>
              <a:t>Genetic resources</a:t>
            </a:r>
          </a:p>
        </p:txBody>
      </p:sp>
      <p:sp>
        <p:nvSpPr>
          <p:cNvPr id="3" name="Subtitle 2">
            <a:extLst>
              <a:ext uri="{FF2B5EF4-FFF2-40B4-BE49-F238E27FC236}">
                <a16:creationId xmlns:a16="http://schemas.microsoft.com/office/drawing/2014/main" id="{E002D8D7-6862-45D3-B95C-E852C787ECBC}"/>
              </a:ext>
            </a:extLst>
          </p:cNvPr>
          <p:cNvSpPr>
            <a:spLocks noGrp="1"/>
          </p:cNvSpPr>
          <p:nvPr>
            <p:ph type="subTitle" idx="1"/>
          </p:nvPr>
        </p:nvSpPr>
        <p:spPr/>
        <p:txBody>
          <a:bodyPr/>
          <a:lstStyle/>
          <a:p>
            <a:r>
              <a:rPr lang="en-US" dirty="0"/>
              <a:t>Genetic resources and conservation</a:t>
            </a:r>
          </a:p>
          <a:p>
            <a:r>
              <a:rPr lang="en-US" dirty="0"/>
              <a:t>BS Biotechnology (6</a:t>
            </a:r>
            <a:r>
              <a:rPr lang="en-US" baseline="30000" dirty="0"/>
              <a:t>th</a:t>
            </a:r>
            <a:r>
              <a:rPr lang="en-US" dirty="0"/>
              <a:t> Semester)</a:t>
            </a:r>
          </a:p>
          <a:p>
            <a:r>
              <a:rPr lang="en-US" dirty="0"/>
              <a:t>University of Sargodha</a:t>
            </a:r>
          </a:p>
          <a:p>
            <a:endParaRPr lang="en-US" dirty="0"/>
          </a:p>
        </p:txBody>
      </p:sp>
    </p:spTree>
    <p:extLst>
      <p:ext uri="{BB962C8B-B14F-4D97-AF65-F5344CB8AC3E}">
        <p14:creationId xmlns:p14="http://schemas.microsoft.com/office/powerpoint/2010/main" val="41476507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42C09AA-ED59-4C82-8A22-9F8DA7DDCC86}"/>
              </a:ext>
            </a:extLst>
          </p:cNvPr>
          <p:cNvSpPr txBox="1"/>
          <p:nvPr/>
        </p:nvSpPr>
        <p:spPr>
          <a:xfrm>
            <a:off x="763571" y="433633"/>
            <a:ext cx="10067827" cy="4955203"/>
          </a:xfrm>
          <a:prstGeom prst="rect">
            <a:avLst/>
          </a:prstGeom>
          <a:noFill/>
        </p:spPr>
        <p:txBody>
          <a:bodyPr wrap="square" rtlCol="0">
            <a:spAutoFit/>
          </a:bodyPr>
          <a:lstStyle/>
          <a:p>
            <a:pPr algn="just"/>
            <a:r>
              <a:rPr lang="en-GB" sz="2800" b="1" u="sng" dirty="0">
                <a:solidFill>
                  <a:srgbClr val="7030A0"/>
                </a:solidFill>
              </a:rPr>
              <a:t>1- Taxonomy</a:t>
            </a:r>
          </a:p>
          <a:p>
            <a:pPr algn="just"/>
            <a:r>
              <a:rPr lang="en-GB" sz="2600" dirty="0"/>
              <a:t>Genetic resources are a key source of information for taxonomy, the science of describing and naming species. Taxonomic research provides crucial information for effective environmental conservation.</a:t>
            </a:r>
          </a:p>
          <a:p>
            <a:pPr algn="just"/>
            <a:endParaRPr lang="en-GB" sz="2600" dirty="0"/>
          </a:p>
          <a:p>
            <a:pPr algn="just"/>
            <a:r>
              <a:rPr lang="en-GB" sz="2800" b="1" u="sng" dirty="0">
                <a:solidFill>
                  <a:srgbClr val="7030A0"/>
                </a:solidFill>
              </a:rPr>
              <a:t>2- Conservation</a:t>
            </a:r>
          </a:p>
          <a:p>
            <a:pPr algn="just"/>
            <a:r>
              <a:rPr lang="en-GB" sz="2600" dirty="0"/>
              <a:t>Genetic resources are the building blocks of life on earth. By developing our understanding of them, and conserving them, we can improve conservation of threatened species, and the communities who depend on them. Effective benefit-sharing means that the local communities that rely on these natural resources for food, medicine, fuel and building materials, can continue to do so.</a:t>
            </a:r>
            <a:endParaRPr lang="en-US" sz="2600" dirty="0"/>
          </a:p>
        </p:txBody>
      </p:sp>
      <p:sp>
        <p:nvSpPr>
          <p:cNvPr id="5" name="Footer Placeholder 4">
            <a:extLst>
              <a:ext uri="{FF2B5EF4-FFF2-40B4-BE49-F238E27FC236}">
                <a16:creationId xmlns:a16="http://schemas.microsoft.com/office/drawing/2014/main" id="{2B8578C6-A98D-48DD-85B1-CD5DF37E2793}"/>
              </a:ext>
            </a:extLst>
          </p:cNvPr>
          <p:cNvSpPr>
            <a:spLocks noGrp="1"/>
          </p:cNvSpPr>
          <p:nvPr>
            <p:ph type="ftr" sz="quarter" idx="11"/>
          </p:nvPr>
        </p:nvSpPr>
        <p:spPr/>
        <p:txBody>
          <a:bodyPr/>
          <a:lstStyle/>
          <a:p>
            <a:r>
              <a:rPr lang="en-US"/>
              <a:t>Misbah Hussain</a:t>
            </a:r>
          </a:p>
        </p:txBody>
      </p:sp>
    </p:spTree>
    <p:extLst>
      <p:ext uri="{BB962C8B-B14F-4D97-AF65-F5344CB8AC3E}">
        <p14:creationId xmlns:p14="http://schemas.microsoft.com/office/powerpoint/2010/main" val="2861489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1499F-C86C-4031-98F5-691BC74DC1E0}"/>
              </a:ext>
            </a:extLst>
          </p:cNvPr>
          <p:cNvSpPr>
            <a:spLocks noGrp="1"/>
          </p:cNvSpPr>
          <p:nvPr>
            <p:ph type="title"/>
          </p:nvPr>
        </p:nvSpPr>
        <p:spPr/>
        <p:txBody>
          <a:bodyPr/>
          <a:lstStyle/>
          <a:p>
            <a:r>
              <a:rPr lang="en-US" b="1" dirty="0">
                <a:solidFill>
                  <a:srgbClr val="FF0000"/>
                </a:solidFill>
              </a:rPr>
              <a:t>Genetic resources</a:t>
            </a:r>
          </a:p>
        </p:txBody>
      </p:sp>
      <p:sp>
        <p:nvSpPr>
          <p:cNvPr id="3" name="Content Placeholder 2">
            <a:extLst>
              <a:ext uri="{FF2B5EF4-FFF2-40B4-BE49-F238E27FC236}">
                <a16:creationId xmlns:a16="http://schemas.microsoft.com/office/drawing/2014/main" id="{CA8A2066-990D-4B61-A550-85ABAD342809}"/>
              </a:ext>
            </a:extLst>
          </p:cNvPr>
          <p:cNvSpPr>
            <a:spLocks noGrp="1"/>
          </p:cNvSpPr>
          <p:nvPr>
            <p:ph idx="1"/>
          </p:nvPr>
        </p:nvSpPr>
        <p:spPr/>
        <p:txBody>
          <a:bodyPr>
            <a:normAutofit/>
          </a:bodyPr>
          <a:lstStyle/>
          <a:p>
            <a:pPr algn="just"/>
            <a:r>
              <a:rPr lang="en-US" b="1" u="sng" dirty="0"/>
              <a:t>Any genetic material </a:t>
            </a:r>
            <a:r>
              <a:rPr lang="en-US" dirty="0"/>
              <a:t>which of actual/potential value. </a:t>
            </a:r>
          </a:p>
          <a:p>
            <a:pPr algn="just"/>
            <a:endParaRPr lang="en-US" dirty="0"/>
          </a:p>
          <a:p>
            <a:pPr algn="just"/>
            <a:endParaRPr lang="en-US" dirty="0"/>
          </a:p>
          <a:p>
            <a:pPr marL="0" indent="0" algn="just">
              <a:buNone/>
            </a:pPr>
            <a:r>
              <a:rPr lang="en-US" dirty="0"/>
              <a:t>	</a:t>
            </a:r>
          </a:p>
          <a:p>
            <a:pPr marL="0" indent="0" algn="just">
              <a:buNone/>
            </a:pPr>
            <a:endParaRPr lang="en-US" u="sng" dirty="0"/>
          </a:p>
        </p:txBody>
      </p:sp>
      <p:sp>
        <p:nvSpPr>
          <p:cNvPr id="4" name="Arrow: Bent-Up 3">
            <a:extLst>
              <a:ext uri="{FF2B5EF4-FFF2-40B4-BE49-F238E27FC236}">
                <a16:creationId xmlns:a16="http://schemas.microsoft.com/office/drawing/2014/main" id="{A5B5193F-8B97-41A0-9861-57E621DCAB4C}"/>
              </a:ext>
            </a:extLst>
          </p:cNvPr>
          <p:cNvSpPr/>
          <p:nvPr/>
        </p:nvSpPr>
        <p:spPr>
          <a:xfrm rot="5400000">
            <a:off x="2554663" y="2155776"/>
            <a:ext cx="772998" cy="876693"/>
          </a:xfrm>
          <a:prstGeom prst="bentUp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B5918E6B-540E-47EC-BB26-EFACFAEACD39}"/>
              </a:ext>
            </a:extLst>
          </p:cNvPr>
          <p:cNvSpPr txBox="1"/>
          <p:nvPr/>
        </p:nvSpPr>
        <p:spPr>
          <a:xfrm>
            <a:off x="3379509" y="2516957"/>
            <a:ext cx="8276734" cy="830997"/>
          </a:xfrm>
          <a:prstGeom prst="rect">
            <a:avLst/>
          </a:prstGeom>
          <a:noFill/>
        </p:spPr>
        <p:txBody>
          <a:bodyPr wrap="square" rtlCol="0">
            <a:spAutoFit/>
          </a:bodyPr>
          <a:lstStyle/>
          <a:p>
            <a:r>
              <a:rPr lang="en-US" sz="2400" dirty="0"/>
              <a:t>Is any material from plant, animal, microbial or other origin containing functional units of heredity</a:t>
            </a:r>
            <a:r>
              <a:rPr lang="en-US" dirty="0"/>
              <a:t>. </a:t>
            </a:r>
          </a:p>
        </p:txBody>
      </p:sp>
      <p:sp>
        <p:nvSpPr>
          <p:cNvPr id="6" name="TextBox 5">
            <a:extLst>
              <a:ext uri="{FF2B5EF4-FFF2-40B4-BE49-F238E27FC236}">
                <a16:creationId xmlns:a16="http://schemas.microsoft.com/office/drawing/2014/main" id="{BFA89275-349A-497C-8591-590905873683}"/>
              </a:ext>
            </a:extLst>
          </p:cNvPr>
          <p:cNvSpPr txBox="1"/>
          <p:nvPr/>
        </p:nvSpPr>
        <p:spPr>
          <a:xfrm>
            <a:off x="1527142" y="3482891"/>
            <a:ext cx="10077254" cy="2708434"/>
          </a:xfrm>
          <a:prstGeom prst="rect">
            <a:avLst/>
          </a:prstGeom>
          <a:noFill/>
        </p:spPr>
        <p:txBody>
          <a:bodyPr wrap="square" rtlCol="0">
            <a:spAutoFit/>
          </a:bodyPr>
          <a:lstStyle/>
          <a:p>
            <a:r>
              <a:rPr lang="en-US" sz="2800" u="sng" dirty="0"/>
              <a:t>Animal genetic resources</a:t>
            </a:r>
          </a:p>
          <a:p>
            <a:r>
              <a:rPr lang="en-US" sz="2400" dirty="0"/>
              <a:t>Genetic material of all animal species and breeds that are of economic, scientific interest to mankind in terms of food and agriculture production.</a:t>
            </a:r>
          </a:p>
          <a:p>
            <a:r>
              <a:rPr lang="en-US" sz="2800" u="sng" dirty="0"/>
              <a:t>Plant genetic resources</a:t>
            </a:r>
          </a:p>
          <a:p>
            <a:r>
              <a:rPr lang="en-US" sz="2400" dirty="0"/>
              <a:t>Genetic material of all traditional varieties, modern cultivar, crop wild relatives and other wild plants, which is of actual/ potential value.</a:t>
            </a:r>
          </a:p>
          <a:p>
            <a:endParaRPr lang="en-US" dirty="0"/>
          </a:p>
        </p:txBody>
      </p:sp>
      <p:sp>
        <p:nvSpPr>
          <p:cNvPr id="9" name="Footer Placeholder 8">
            <a:extLst>
              <a:ext uri="{FF2B5EF4-FFF2-40B4-BE49-F238E27FC236}">
                <a16:creationId xmlns:a16="http://schemas.microsoft.com/office/drawing/2014/main" id="{5909DC24-1089-4E8F-8FFE-5F26CB8EAB1F}"/>
              </a:ext>
            </a:extLst>
          </p:cNvPr>
          <p:cNvSpPr>
            <a:spLocks noGrp="1"/>
          </p:cNvSpPr>
          <p:nvPr>
            <p:ph type="ftr" sz="quarter" idx="11"/>
          </p:nvPr>
        </p:nvSpPr>
        <p:spPr/>
        <p:txBody>
          <a:bodyPr/>
          <a:lstStyle/>
          <a:p>
            <a:r>
              <a:rPr lang="en-US"/>
              <a:t>Misbah Hussain</a:t>
            </a:r>
          </a:p>
        </p:txBody>
      </p:sp>
    </p:spTree>
    <p:extLst>
      <p:ext uri="{BB962C8B-B14F-4D97-AF65-F5344CB8AC3E}">
        <p14:creationId xmlns:p14="http://schemas.microsoft.com/office/powerpoint/2010/main" val="1410145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74FA0-F833-4E9E-A774-CF24425A5303}"/>
              </a:ext>
            </a:extLst>
          </p:cNvPr>
          <p:cNvSpPr>
            <a:spLocks noGrp="1"/>
          </p:cNvSpPr>
          <p:nvPr>
            <p:ph type="title"/>
          </p:nvPr>
        </p:nvSpPr>
        <p:spPr/>
        <p:txBody>
          <a:bodyPr/>
          <a:lstStyle/>
          <a:p>
            <a:r>
              <a:rPr lang="en-GB" b="1" dirty="0">
                <a:solidFill>
                  <a:srgbClr val="FF0000"/>
                </a:solidFill>
              </a:rPr>
              <a:t>What does ‘using’ genetic resources mean?</a:t>
            </a:r>
            <a:endParaRPr lang="en-US" b="1" dirty="0">
              <a:solidFill>
                <a:srgbClr val="FF0000"/>
              </a:solidFill>
            </a:endParaRPr>
          </a:p>
        </p:txBody>
      </p:sp>
      <p:sp>
        <p:nvSpPr>
          <p:cNvPr id="3" name="Content Placeholder 2">
            <a:extLst>
              <a:ext uri="{FF2B5EF4-FFF2-40B4-BE49-F238E27FC236}">
                <a16:creationId xmlns:a16="http://schemas.microsoft.com/office/drawing/2014/main" id="{85158B6E-D4BE-4AF7-BC50-869BEC9C35B5}"/>
              </a:ext>
            </a:extLst>
          </p:cNvPr>
          <p:cNvSpPr>
            <a:spLocks noGrp="1"/>
          </p:cNvSpPr>
          <p:nvPr>
            <p:ph idx="1"/>
          </p:nvPr>
        </p:nvSpPr>
        <p:spPr/>
        <p:txBody>
          <a:bodyPr/>
          <a:lstStyle/>
          <a:p>
            <a:pPr marL="0" indent="0" algn="just">
              <a:buNone/>
            </a:pPr>
            <a:r>
              <a:rPr lang="en-US" dirty="0"/>
              <a:t>It refers to the process of researching beneficial properties of genetic resources and using them to increase scientific knowledge and understanding or to develop commercial products.</a:t>
            </a:r>
          </a:p>
          <a:p>
            <a:pPr marL="0" indent="0" algn="just">
              <a:buNone/>
            </a:pPr>
            <a:endParaRPr lang="en-US" dirty="0"/>
          </a:p>
          <a:p>
            <a:pPr marL="0" indent="0" algn="just">
              <a:buNone/>
            </a:pPr>
            <a:endParaRPr lang="en-US" dirty="0"/>
          </a:p>
          <a:p>
            <a:pPr marL="0" indent="0" algn="just">
              <a:buNone/>
            </a:pPr>
            <a:r>
              <a:rPr lang="en-US" dirty="0"/>
              <a:t>1- Understanding of living world</a:t>
            </a:r>
          </a:p>
          <a:p>
            <a:pPr marL="0" indent="0" algn="just">
              <a:buNone/>
            </a:pPr>
            <a:r>
              <a:rPr lang="en-US" dirty="0"/>
              <a:t>2- Development of new products for human well being</a:t>
            </a:r>
          </a:p>
          <a:p>
            <a:pPr marL="0" indent="0" algn="just">
              <a:buNone/>
            </a:pPr>
            <a:r>
              <a:rPr lang="en-US" dirty="0"/>
              <a:t>3-improved conservation methods that help to safeguard global biodiversity </a:t>
            </a:r>
          </a:p>
        </p:txBody>
      </p:sp>
      <p:sp>
        <p:nvSpPr>
          <p:cNvPr id="4" name="Title 1">
            <a:extLst>
              <a:ext uri="{FF2B5EF4-FFF2-40B4-BE49-F238E27FC236}">
                <a16:creationId xmlns:a16="http://schemas.microsoft.com/office/drawing/2014/main" id="{50ECF718-D2DD-46C7-BCED-BAC3D4297A1B}"/>
              </a:ext>
            </a:extLst>
          </p:cNvPr>
          <p:cNvSpPr txBox="1">
            <a:spLocks/>
          </p:cNvSpPr>
          <p:nvPr/>
        </p:nvSpPr>
        <p:spPr>
          <a:xfrm>
            <a:off x="838200" y="2874226"/>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dirty="0">
                <a:solidFill>
                  <a:srgbClr val="FF0000"/>
                </a:solidFill>
              </a:rPr>
              <a:t>Why are genetic resources useful?</a:t>
            </a:r>
            <a:endParaRPr lang="en-US" b="1" dirty="0">
              <a:solidFill>
                <a:srgbClr val="FF0000"/>
              </a:solidFill>
            </a:endParaRPr>
          </a:p>
        </p:txBody>
      </p:sp>
      <p:sp>
        <p:nvSpPr>
          <p:cNvPr id="7" name="Footer Placeholder 6">
            <a:extLst>
              <a:ext uri="{FF2B5EF4-FFF2-40B4-BE49-F238E27FC236}">
                <a16:creationId xmlns:a16="http://schemas.microsoft.com/office/drawing/2014/main" id="{AAFF6747-A0C1-4F70-A12A-1F5B3E711429}"/>
              </a:ext>
            </a:extLst>
          </p:cNvPr>
          <p:cNvSpPr>
            <a:spLocks noGrp="1"/>
          </p:cNvSpPr>
          <p:nvPr>
            <p:ph type="ftr" sz="quarter" idx="11"/>
          </p:nvPr>
        </p:nvSpPr>
        <p:spPr/>
        <p:txBody>
          <a:bodyPr/>
          <a:lstStyle/>
          <a:p>
            <a:r>
              <a:rPr lang="en-US"/>
              <a:t>Misbah Hussain</a:t>
            </a:r>
          </a:p>
        </p:txBody>
      </p:sp>
    </p:spTree>
    <p:extLst>
      <p:ext uri="{BB962C8B-B14F-4D97-AF65-F5344CB8AC3E}">
        <p14:creationId xmlns:p14="http://schemas.microsoft.com/office/powerpoint/2010/main" val="1905998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26007-6EBF-4B3D-89EC-A163990B4771}"/>
              </a:ext>
            </a:extLst>
          </p:cNvPr>
          <p:cNvSpPr>
            <a:spLocks noGrp="1"/>
          </p:cNvSpPr>
          <p:nvPr>
            <p:ph type="title"/>
          </p:nvPr>
        </p:nvSpPr>
        <p:spPr/>
        <p:txBody>
          <a:bodyPr/>
          <a:lstStyle/>
          <a:p>
            <a:r>
              <a:rPr lang="en-GB" b="1" dirty="0">
                <a:solidFill>
                  <a:srgbClr val="FF0000"/>
                </a:solidFill>
              </a:rPr>
              <a:t>Uses of genetic resources</a:t>
            </a:r>
            <a:endParaRPr lang="en-US" b="1" dirty="0">
              <a:solidFill>
                <a:srgbClr val="FF0000"/>
              </a:solidFill>
            </a:endParaRPr>
          </a:p>
        </p:txBody>
      </p:sp>
      <p:sp>
        <p:nvSpPr>
          <p:cNvPr id="3" name="Content Placeholder 2">
            <a:extLst>
              <a:ext uri="{FF2B5EF4-FFF2-40B4-BE49-F238E27FC236}">
                <a16:creationId xmlns:a16="http://schemas.microsoft.com/office/drawing/2014/main" id="{B2697D47-0888-4BCB-B084-0776846D29B3}"/>
              </a:ext>
            </a:extLst>
          </p:cNvPr>
          <p:cNvSpPr>
            <a:spLocks noGrp="1"/>
          </p:cNvSpPr>
          <p:nvPr>
            <p:ph idx="1"/>
          </p:nvPr>
        </p:nvSpPr>
        <p:spPr/>
        <p:txBody>
          <a:bodyPr>
            <a:normAutofit fontScale="85000" lnSpcReduction="20000"/>
          </a:bodyPr>
          <a:lstStyle/>
          <a:p>
            <a:pPr marL="0" indent="0" algn="just">
              <a:buNone/>
            </a:pPr>
            <a:r>
              <a:rPr lang="en-GB" dirty="0"/>
              <a:t>The rapid development of modern biotechnology over the past decades has enabled us to use genetic resources in ways that have not only fundamentally altered our understanding of the living world, but has also led to the development of new products and practices that contribute to human well-being, ranging from vital medicines to methods that improve the security of our food supplies. It has also improved conservation methods that help safeguard global biodiversity. Genetic resources can be used:</a:t>
            </a:r>
          </a:p>
          <a:p>
            <a:pPr algn="just"/>
            <a:r>
              <a:rPr lang="en-GB" dirty="0"/>
              <a:t>Commercially</a:t>
            </a:r>
          </a:p>
          <a:p>
            <a:pPr algn="just"/>
            <a:r>
              <a:rPr lang="en-GB" dirty="0"/>
              <a:t>Non commercially</a:t>
            </a:r>
          </a:p>
          <a:p>
            <a:pPr algn="just"/>
            <a:endParaRPr lang="en-GB" dirty="0"/>
          </a:p>
          <a:p>
            <a:pPr marL="0" indent="0" algn="just">
              <a:buNone/>
            </a:pPr>
            <a:r>
              <a:rPr lang="en-GB" dirty="0"/>
              <a:t>The distinctions between commercial and non-commercial use, and the actors involved, are not always clear cut. Companies can cooperate with public entities on commercial research, and sometimes research with no commercial intentions leads to a discovery that has commercial applications.</a:t>
            </a:r>
          </a:p>
          <a:p>
            <a:pPr algn="just"/>
            <a:endParaRPr lang="en-US" dirty="0"/>
          </a:p>
        </p:txBody>
      </p:sp>
      <p:sp>
        <p:nvSpPr>
          <p:cNvPr id="6" name="Footer Placeholder 5">
            <a:extLst>
              <a:ext uri="{FF2B5EF4-FFF2-40B4-BE49-F238E27FC236}">
                <a16:creationId xmlns:a16="http://schemas.microsoft.com/office/drawing/2014/main" id="{B078F43D-2F29-4384-B7FA-8106A74348E0}"/>
              </a:ext>
            </a:extLst>
          </p:cNvPr>
          <p:cNvSpPr>
            <a:spLocks noGrp="1"/>
          </p:cNvSpPr>
          <p:nvPr>
            <p:ph type="ftr" sz="quarter" idx="11"/>
          </p:nvPr>
        </p:nvSpPr>
        <p:spPr/>
        <p:txBody>
          <a:bodyPr/>
          <a:lstStyle/>
          <a:p>
            <a:r>
              <a:rPr lang="en-US"/>
              <a:t>Misbah Hussain</a:t>
            </a:r>
          </a:p>
        </p:txBody>
      </p:sp>
    </p:spTree>
    <p:extLst>
      <p:ext uri="{BB962C8B-B14F-4D97-AF65-F5344CB8AC3E}">
        <p14:creationId xmlns:p14="http://schemas.microsoft.com/office/powerpoint/2010/main" val="2481242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B2D1D-AF9E-4334-9289-1FC8A4F2B835}"/>
              </a:ext>
            </a:extLst>
          </p:cNvPr>
          <p:cNvSpPr>
            <a:spLocks noGrp="1"/>
          </p:cNvSpPr>
          <p:nvPr>
            <p:ph type="title"/>
          </p:nvPr>
        </p:nvSpPr>
        <p:spPr/>
        <p:txBody>
          <a:bodyPr/>
          <a:lstStyle/>
          <a:p>
            <a:r>
              <a:rPr lang="en-US" b="1" dirty="0">
                <a:solidFill>
                  <a:srgbClr val="FF0000"/>
                </a:solidFill>
              </a:rPr>
              <a:t>Commercial use of genetic resources</a:t>
            </a:r>
          </a:p>
        </p:txBody>
      </p:sp>
      <p:sp>
        <p:nvSpPr>
          <p:cNvPr id="3" name="Content Placeholder 2">
            <a:extLst>
              <a:ext uri="{FF2B5EF4-FFF2-40B4-BE49-F238E27FC236}">
                <a16:creationId xmlns:a16="http://schemas.microsoft.com/office/drawing/2014/main" id="{DB0FFE09-FD6A-489D-99EF-A50018607929}"/>
              </a:ext>
            </a:extLst>
          </p:cNvPr>
          <p:cNvSpPr>
            <a:spLocks noGrp="1"/>
          </p:cNvSpPr>
          <p:nvPr>
            <p:ph idx="1"/>
          </p:nvPr>
        </p:nvSpPr>
        <p:spPr/>
        <p:txBody>
          <a:bodyPr>
            <a:normAutofit lnSpcReduction="10000"/>
          </a:bodyPr>
          <a:lstStyle/>
          <a:p>
            <a:pPr marL="0" indent="0" algn="just">
              <a:buNone/>
            </a:pPr>
            <a:r>
              <a:rPr lang="en-GB" sz="2600" dirty="0"/>
              <a:t>In commercial use, companies can use genetic resources to develop specialty enzymes, enhanced genes, or small molecules. These can be used in crop protection, drug development, the production of specialized chemicals, or in industrial processing. It is also possible to insert genes into crops to obtain desirable traits that can enhance their productivity or resilience to disease.</a:t>
            </a:r>
          </a:p>
          <a:p>
            <a:pPr marL="0" indent="0" algn="just">
              <a:buNone/>
            </a:pPr>
            <a:r>
              <a:rPr lang="en-GB" sz="2600" dirty="0"/>
              <a:t>Commercial use of genetic resources can be in following industries</a:t>
            </a:r>
          </a:p>
          <a:p>
            <a:pPr marL="0" indent="0" algn="just">
              <a:buNone/>
            </a:pPr>
            <a:r>
              <a:rPr lang="en-GB" dirty="0"/>
              <a:t>1- Biotechnology industries</a:t>
            </a:r>
          </a:p>
          <a:p>
            <a:pPr lvl="1" algn="just"/>
            <a:r>
              <a:rPr lang="en-GB" dirty="0"/>
              <a:t>Pharmaceutical industry</a:t>
            </a:r>
          </a:p>
          <a:p>
            <a:pPr lvl="1" algn="just"/>
            <a:r>
              <a:rPr lang="en-GB" dirty="0"/>
              <a:t>Agricultural biotechnology</a:t>
            </a:r>
          </a:p>
          <a:p>
            <a:pPr lvl="1" algn="just"/>
            <a:r>
              <a:rPr lang="en-GB" dirty="0"/>
              <a:t>Industrial biotechnology</a:t>
            </a:r>
          </a:p>
          <a:p>
            <a:pPr marL="0" indent="0" algn="just">
              <a:buNone/>
            </a:pPr>
            <a:r>
              <a:rPr lang="en-GB" dirty="0"/>
              <a:t>2- Ornamental horticulture industries</a:t>
            </a:r>
          </a:p>
          <a:p>
            <a:pPr algn="just"/>
            <a:endParaRPr lang="en-US" dirty="0"/>
          </a:p>
        </p:txBody>
      </p:sp>
      <p:sp>
        <p:nvSpPr>
          <p:cNvPr id="6" name="Footer Placeholder 5">
            <a:extLst>
              <a:ext uri="{FF2B5EF4-FFF2-40B4-BE49-F238E27FC236}">
                <a16:creationId xmlns:a16="http://schemas.microsoft.com/office/drawing/2014/main" id="{74714815-D6FF-4797-BB5D-ED5C7A717AC6}"/>
              </a:ext>
            </a:extLst>
          </p:cNvPr>
          <p:cNvSpPr>
            <a:spLocks noGrp="1"/>
          </p:cNvSpPr>
          <p:nvPr>
            <p:ph type="ftr" sz="quarter" idx="11"/>
          </p:nvPr>
        </p:nvSpPr>
        <p:spPr/>
        <p:txBody>
          <a:bodyPr/>
          <a:lstStyle/>
          <a:p>
            <a:r>
              <a:rPr lang="en-US"/>
              <a:t>Misbah Hussain</a:t>
            </a:r>
          </a:p>
        </p:txBody>
      </p:sp>
    </p:spTree>
    <p:extLst>
      <p:ext uri="{BB962C8B-B14F-4D97-AF65-F5344CB8AC3E}">
        <p14:creationId xmlns:p14="http://schemas.microsoft.com/office/powerpoint/2010/main" val="4239687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B6ED6-2757-482B-B9A4-8155A55102F6}"/>
              </a:ext>
            </a:extLst>
          </p:cNvPr>
          <p:cNvSpPr>
            <a:spLocks noGrp="1"/>
          </p:cNvSpPr>
          <p:nvPr>
            <p:ph type="title"/>
          </p:nvPr>
        </p:nvSpPr>
        <p:spPr/>
        <p:txBody>
          <a:bodyPr/>
          <a:lstStyle/>
          <a:p>
            <a:r>
              <a:rPr lang="en-GB" b="1" dirty="0">
                <a:solidFill>
                  <a:srgbClr val="0070C0"/>
                </a:solidFill>
              </a:rPr>
              <a:t>Biotechnology industries</a:t>
            </a:r>
            <a:endParaRPr lang="en-US" b="1" dirty="0">
              <a:solidFill>
                <a:srgbClr val="0070C0"/>
              </a:solidFill>
            </a:endParaRPr>
          </a:p>
        </p:txBody>
      </p:sp>
      <p:sp>
        <p:nvSpPr>
          <p:cNvPr id="3" name="Content Placeholder 2">
            <a:extLst>
              <a:ext uri="{FF2B5EF4-FFF2-40B4-BE49-F238E27FC236}">
                <a16:creationId xmlns:a16="http://schemas.microsoft.com/office/drawing/2014/main" id="{056EE9EB-5590-422E-BBE4-D592A23CF5B3}"/>
              </a:ext>
            </a:extLst>
          </p:cNvPr>
          <p:cNvSpPr>
            <a:spLocks noGrp="1"/>
          </p:cNvSpPr>
          <p:nvPr>
            <p:ph idx="1"/>
          </p:nvPr>
        </p:nvSpPr>
        <p:spPr/>
        <p:txBody>
          <a:bodyPr>
            <a:normAutofit fontScale="92500" lnSpcReduction="10000"/>
          </a:bodyPr>
          <a:lstStyle/>
          <a:p>
            <a:pPr marL="0" indent="0" algn="just">
              <a:buNone/>
            </a:pPr>
            <a:r>
              <a:rPr lang="en-GB" dirty="0"/>
              <a:t>Biotechnology industries span a wide range of activities including pharmaceutical, industrial, and agricultural technology. The use of genetic resources in these industries is extremely varied.</a:t>
            </a:r>
          </a:p>
          <a:p>
            <a:pPr marL="0" indent="0" algn="just">
              <a:buNone/>
            </a:pPr>
            <a:r>
              <a:rPr lang="en-GB" b="1" i="1" u="sng" dirty="0"/>
              <a:t>1- Pharmaceutical industry</a:t>
            </a:r>
          </a:p>
          <a:p>
            <a:pPr marL="0" indent="0" algn="just">
              <a:buNone/>
            </a:pPr>
            <a:r>
              <a:rPr lang="en-GB" dirty="0"/>
              <a:t>Chemical compounds or substances produced by living organisms found in nature continue to play an important role in the discovery of leads for the development of drugs and contribute significantly to the bottom lines of large pharmaceutical companies. For example, the US National Cancer Institute worked with a small pharmaceutical company to develop compounds called Calanolides, derived from a tree in the Malaysian rainforest. Research demonstrated that they have the potential to treat HIV (type 1) and certain types of cancer. Clinical trials are ongoing.</a:t>
            </a:r>
            <a:endParaRPr lang="en-US" dirty="0"/>
          </a:p>
        </p:txBody>
      </p:sp>
      <p:sp>
        <p:nvSpPr>
          <p:cNvPr id="6" name="Footer Placeholder 5">
            <a:extLst>
              <a:ext uri="{FF2B5EF4-FFF2-40B4-BE49-F238E27FC236}">
                <a16:creationId xmlns:a16="http://schemas.microsoft.com/office/drawing/2014/main" id="{34BF0844-0A5C-4128-99BC-92044CF0447D}"/>
              </a:ext>
            </a:extLst>
          </p:cNvPr>
          <p:cNvSpPr>
            <a:spLocks noGrp="1"/>
          </p:cNvSpPr>
          <p:nvPr>
            <p:ph type="ftr" sz="quarter" idx="11"/>
          </p:nvPr>
        </p:nvSpPr>
        <p:spPr/>
        <p:txBody>
          <a:bodyPr/>
          <a:lstStyle/>
          <a:p>
            <a:r>
              <a:rPr lang="en-US"/>
              <a:t>Misbah Hussain</a:t>
            </a:r>
          </a:p>
        </p:txBody>
      </p:sp>
    </p:spTree>
    <p:extLst>
      <p:ext uri="{BB962C8B-B14F-4D97-AF65-F5344CB8AC3E}">
        <p14:creationId xmlns:p14="http://schemas.microsoft.com/office/powerpoint/2010/main" val="19168118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71E9DF-D75B-42A4-A071-C6227974EDE5}"/>
              </a:ext>
            </a:extLst>
          </p:cNvPr>
          <p:cNvSpPr>
            <a:spLocks noGrp="1"/>
          </p:cNvSpPr>
          <p:nvPr>
            <p:ph idx="1"/>
          </p:nvPr>
        </p:nvSpPr>
        <p:spPr/>
        <p:txBody>
          <a:bodyPr>
            <a:normAutofit fontScale="92500" lnSpcReduction="20000"/>
          </a:bodyPr>
          <a:lstStyle/>
          <a:p>
            <a:pPr marL="0" indent="0">
              <a:buNone/>
            </a:pPr>
            <a:r>
              <a:rPr lang="en-GB" b="1" i="1" u="sng" dirty="0"/>
              <a:t>2- Industrial biotechnology</a:t>
            </a:r>
          </a:p>
          <a:p>
            <a:pPr marL="0" indent="0" algn="just">
              <a:buNone/>
            </a:pPr>
            <a:r>
              <a:rPr lang="en-GB" dirty="0"/>
              <a:t>Enzymes are used by textile, detergent, food, feed and other industries to improve the efficiency and quality of their products and production processes. Industrial biotechnology companies are particularly interested in genetic resources found in areas with high species diversity, as well as in extreme or unique environments, like salt lakes, deserts, caves, and hydrothermal vents.</a:t>
            </a:r>
          </a:p>
          <a:p>
            <a:pPr marL="0" indent="0" algn="just">
              <a:buNone/>
            </a:pPr>
            <a:r>
              <a:rPr lang="en-GB" b="1" i="1" u="sng" dirty="0"/>
              <a:t>3- Agricultural biotechnology</a:t>
            </a:r>
          </a:p>
          <a:p>
            <a:pPr marL="0" indent="0" algn="just">
              <a:buNone/>
            </a:pPr>
            <a:r>
              <a:rPr lang="en-GB" dirty="0"/>
              <a:t>Seed, crop protection and plant biotechnology industries rely heavily on genetic resources. Resources with traits that improve performance and farming efficiency for major crops are a key focus area for large seed companies. There is considerable growth in the value of the market for plant biotechnology-based products.</a:t>
            </a:r>
            <a:endParaRPr lang="en-US" dirty="0"/>
          </a:p>
        </p:txBody>
      </p:sp>
      <p:sp>
        <p:nvSpPr>
          <p:cNvPr id="4" name="Title 1">
            <a:extLst>
              <a:ext uri="{FF2B5EF4-FFF2-40B4-BE49-F238E27FC236}">
                <a16:creationId xmlns:a16="http://schemas.microsoft.com/office/drawing/2014/main" id="{1630E363-BABE-4B6F-88D7-B7AEA20E76F4}"/>
              </a:ext>
            </a:extLst>
          </p:cNvPr>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dirty="0">
                <a:solidFill>
                  <a:srgbClr val="0070C0"/>
                </a:solidFill>
              </a:rPr>
              <a:t>Biotechnology industries</a:t>
            </a:r>
            <a:endParaRPr lang="en-US" b="1" dirty="0">
              <a:solidFill>
                <a:srgbClr val="0070C0"/>
              </a:solidFill>
            </a:endParaRPr>
          </a:p>
        </p:txBody>
      </p:sp>
      <p:sp>
        <p:nvSpPr>
          <p:cNvPr id="6" name="Footer Placeholder 5">
            <a:extLst>
              <a:ext uri="{FF2B5EF4-FFF2-40B4-BE49-F238E27FC236}">
                <a16:creationId xmlns:a16="http://schemas.microsoft.com/office/drawing/2014/main" id="{2A14A59A-F155-433F-9AB2-8685D4C524D6}"/>
              </a:ext>
            </a:extLst>
          </p:cNvPr>
          <p:cNvSpPr>
            <a:spLocks noGrp="1"/>
          </p:cNvSpPr>
          <p:nvPr>
            <p:ph type="ftr" sz="quarter" idx="11"/>
          </p:nvPr>
        </p:nvSpPr>
        <p:spPr/>
        <p:txBody>
          <a:bodyPr/>
          <a:lstStyle/>
          <a:p>
            <a:r>
              <a:rPr lang="en-US"/>
              <a:t>Misbah Hussain</a:t>
            </a:r>
          </a:p>
        </p:txBody>
      </p:sp>
    </p:spTree>
    <p:extLst>
      <p:ext uri="{BB962C8B-B14F-4D97-AF65-F5344CB8AC3E}">
        <p14:creationId xmlns:p14="http://schemas.microsoft.com/office/powerpoint/2010/main" val="2920510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01D83-1AF0-420B-86EB-037A6E5B2248}"/>
              </a:ext>
            </a:extLst>
          </p:cNvPr>
          <p:cNvSpPr>
            <a:spLocks noGrp="1"/>
          </p:cNvSpPr>
          <p:nvPr>
            <p:ph type="title"/>
          </p:nvPr>
        </p:nvSpPr>
        <p:spPr/>
        <p:txBody>
          <a:bodyPr/>
          <a:lstStyle/>
          <a:p>
            <a:r>
              <a:rPr lang="en-GB" b="1" dirty="0">
                <a:solidFill>
                  <a:srgbClr val="0070C0"/>
                </a:solidFill>
              </a:rPr>
              <a:t>Ornamental horticulture industries</a:t>
            </a:r>
            <a:endParaRPr lang="en-US" dirty="0">
              <a:solidFill>
                <a:srgbClr val="0070C0"/>
              </a:solidFill>
            </a:endParaRPr>
          </a:p>
        </p:txBody>
      </p:sp>
      <p:sp>
        <p:nvSpPr>
          <p:cNvPr id="3" name="Content Placeholder 2">
            <a:extLst>
              <a:ext uri="{FF2B5EF4-FFF2-40B4-BE49-F238E27FC236}">
                <a16:creationId xmlns:a16="http://schemas.microsoft.com/office/drawing/2014/main" id="{7576FCE3-62A3-4CE2-8C0F-20A87E10A2B8}"/>
              </a:ext>
            </a:extLst>
          </p:cNvPr>
          <p:cNvSpPr>
            <a:spLocks noGrp="1"/>
          </p:cNvSpPr>
          <p:nvPr>
            <p:ph idx="1"/>
          </p:nvPr>
        </p:nvSpPr>
        <p:spPr/>
        <p:txBody>
          <a:bodyPr>
            <a:normAutofit/>
          </a:bodyPr>
          <a:lstStyle/>
          <a:p>
            <a:pPr marL="0" indent="0" algn="just">
              <a:buNone/>
            </a:pPr>
            <a:r>
              <a:rPr lang="en-GB" sz="2600" dirty="0"/>
              <a:t>There are about 100-200 plant species used as genetic resources in commercial horticulture and 500 in domestic horticulture. Originally, this sector used plants from the wild, but now the majority of the resources are taken from sources like nurseries, botanical gardens and private collections. In 1998, the South Africa National Botanical Institute (SANBI) and the Ball Horticultural Company created a partnership which led to the commercialization of several South African horticultural and floricultural products.</a:t>
            </a:r>
            <a:endParaRPr lang="en-US" sz="2600" dirty="0"/>
          </a:p>
        </p:txBody>
      </p:sp>
      <p:sp>
        <p:nvSpPr>
          <p:cNvPr id="6" name="Footer Placeholder 5">
            <a:extLst>
              <a:ext uri="{FF2B5EF4-FFF2-40B4-BE49-F238E27FC236}">
                <a16:creationId xmlns:a16="http://schemas.microsoft.com/office/drawing/2014/main" id="{84C73B37-87A5-4E7B-8BB8-26368BD327F2}"/>
              </a:ext>
            </a:extLst>
          </p:cNvPr>
          <p:cNvSpPr>
            <a:spLocks noGrp="1"/>
          </p:cNvSpPr>
          <p:nvPr>
            <p:ph type="ftr" sz="quarter" idx="11"/>
          </p:nvPr>
        </p:nvSpPr>
        <p:spPr/>
        <p:txBody>
          <a:bodyPr/>
          <a:lstStyle/>
          <a:p>
            <a:r>
              <a:rPr lang="en-US"/>
              <a:t>Misbah Hussain</a:t>
            </a:r>
          </a:p>
        </p:txBody>
      </p:sp>
    </p:spTree>
    <p:extLst>
      <p:ext uri="{BB962C8B-B14F-4D97-AF65-F5344CB8AC3E}">
        <p14:creationId xmlns:p14="http://schemas.microsoft.com/office/powerpoint/2010/main" val="29433700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4D1FA-1B6A-410B-BA0A-E0E70B5CC177}"/>
              </a:ext>
            </a:extLst>
          </p:cNvPr>
          <p:cNvSpPr>
            <a:spLocks noGrp="1"/>
          </p:cNvSpPr>
          <p:nvPr>
            <p:ph type="title"/>
          </p:nvPr>
        </p:nvSpPr>
        <p:spPr/>
        <p:txBody>
          <a:bodyPr/>
          <a:lstStyle/>
          <a:p>
            <a:r>
              <a:rPr lang="en-GB" b="1" dirty="0">
                <a:solidFill>
                  <a:srgbClr val="FF0000"/>
                </a:solidFill>
              </a:rPr>
              <a:t>Non-commercial use of genetic resources</a:t>
            </a:r>
            <a:endParaRPr lang="en-US" dirty="0"/>
          </a:p>
        </p:txBody>
      </p:sp>
      <p:sp>
        <p:nvSpPr>
          <p:cNvPr id="3" name="Content Placeholder 2">
            <a:extLst>
              <a:ext uri="{FF2B5EF4-FFF2-40B4-BE49-F238E27FC236}">
                <a16:creationId xmlns:a16="http://schemas.microsoft.com/office/drawing/2014/main" id="{887BDB34-0104-4892-B4AD-19AA34215B76}"/>
              </a:ext>
            </a:extLst>
          </p:cNvPr>
          <p:cNvSpPr>
            <a:spLocks noGrp="1"/>
          </p:cNvSpPr>
          <p:nvPr>
            <p:ph idx="1"/>
          </p:nvPr>
        </p:nvSpPr>
        <p:spPr/>
        <p:txBody>
          <a:bodyPr/>
          <a:lstStyle/>
          <a:p>
            <a:pPr marL="0" indent="0" algn="just">
              <a:buNone/>
            </a:pPr>
            <a:r>
              <a:rPr lang="en-GB" sz="2600" dirty="0"/>
              <a:t>In non-commercial use, genetic resources can be used to increase knowledge or understanding of the natural world, with activities ranging from taxonomic research to ecosystem analysis. This work is usually conducted by academic and public research institutes.</a:t>
            </a:r>
          </a:p>
          <a:p>
            <a:pPr marL="0" indent="0" algn="just">
              <a:buNone/>
            </a:pPr>
            <a:endParaRPr lang="en-GB" sz="2600" dirty="0"/>
          </a:p>
          <a:p>
            <a:pPr marL="0" indent="0" algn="just">
              <a:buNone/>
            </a:pPr>
            <a:r>
              <a:rPr lang="en-GB" sz="2600" dirty="0"/>
              <a:t>Non –commercial use of genetic resources can include its use in </a:t>
            </a:r>
          </a:p>
          <a:p>
            <a:pPr marL="0" indent="0" algn="just">
              <a:buNone/>
            </a:pPr>
            <a:r>
              <a:rPr lang="en-GB" sz="2600" dirty="0"/>
              <a:t>1- Taxonomy</a:t>
            </a:r>
          </a:p>
          <a:p>
            <a:pPr marL="0" indent="0" algn="just">
              <a:buNone/>
            </a:pPr>
            <a:r>
              <a:rPr lang="en-GB" sz="2600" dirty="0"/>
              <a:t>2- Conservation</a:t>
            </a:r>
          </a:p>
          <a:p>
            <a:endParaRPr lang="en-US" dirty="0"/>
          </a:p>
        </p:txBody>
      </p:sp>
      <p:sp>
        <p:nvSpPr>
          <p:cNvPr id="6" name="Footer Placeholder 5">
            <a:extLst>
              <a:ext uri="{FF2B5EF4-FFF2-40B4-BE49-F238E27FC236}">
                <a16:creationId xmlns:a16="http://schemas.microsoft.com/office/drawing/2014/main" id="{F5A55175-CD39-4D90-B042-9E168003B775}"/>
              </a:ext>
            </a:extLst>
          </p:cNvPr>
          <p:cNvSpPr>
            <a:spLocks noGrp="1"/>
          </p:cNvSpPr>
          <p:nvPr>
            <p:ph type="ftr" sz="quarter" idx="11"/>
          </p:nvPr>
        </p:nvSpPr>
        <p:spPr/>
        <p:txBody>
          <a:bodyPr/>
          <a:lstStyle/>
          <a:p>
            <a:r>
              <a:rPr lang="en-US"/>
              <a:t>Misbah Hussain</a:t>
            </a:r>
          </a:p>
        </p:txBody>
      </p:sp>
    </p:spTree>
    <p:extLst>
      <p:ext uri="{BB962C8B-B14F-4D97-AF65-F5344CB8AC3E}">
        <p14:creationId xmlns:p14="http://schemas.microsoft.com/office/powerpoint/2010/main" val="8754553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242</TotalTime>
  <Words>914</Words>
  <Application>Microsoft Office PowerPoint</Application>
  <PresentationFormat>Widescreen</PresentationFormat>
  <Paragraphs>67</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Genetic resources</vt:lpstr>
      <vt:lpstr>Genetic resources</vt:lpstr>
      <vt:lpstr>What does ‘using’ genetic resources mean?</vt:lpstr>
      <vt:lpstr>Uses of genetic resources</vt:lpstr>
      <vt:lpstr>Commercial use of genetic resources</vt:lpstr>
      <vt:lpstr>Biotechnology industries</vt:lpstr>
      <vt:lpstr>PowerPoint Presentation</vt:lpstr>
      <vt:lpstr>Ornamental horticulture industries</vt:lpstr>
      <vt:lpstr>Non-commercial use of genetic resources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Genetic resources</dc:title>
  <dc:creator>ALLAH HO</dc:creator>
  <cp:lastModifiedBy>ALLAH HO</cp:lastModifiedBy>
  <cp:revision>16</cp:revision>
  <dcterms:created xsi:type="dcterms:W3CDTF">2020-01-29T13:46:13Z</dcterms:created>
  <dcterms:modified xsi:type="dcterms:W3CDTF">2020-01-30T03:45:23Z</dcterms:modified>
</cp:coreProperties>
</file>