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2"/>
  </p:notesMasterIdLst>
  <p:sldIdLst>
    <p:sldId id="256" r:id="rId3"/>
    <p:sldId id="397" r:id="rId4"/>
    <p:sldId id="398" r:id="rId5"/>
    <p:sldId id="405" r:id="rId6"/>
    <p:sldId id="257" r:id="rId7"/>
    <p:sldId id="330" r:id="rId8"/>
    <p:sldId id="331" r:id="rId9"/>
    <p:sldId id="332" r:id="rId10"/>
    <p:sldId id="354" r:id="rId11"/>
    <p:sldId id="334" r:id="rId12"/>
    <p:sldId id="333" r:id="rId13"/>
    <p:sldId id="335" r:id="rId14"/>
    <p:sldId id="400" r:id="rId15"/>
    <p:sldId id="336" r:id="rId16"/>
    <p:sldId id="399" r:id="rId17"/>
    <p:sldId id="355" r:id="rId18"/>
    <p:sldId id="357" r:id="rId19"/>
    <p:sldId id="260" r:id="rId20"/>
    <p:sldId id="337" r:id="rId21"/>
    <p:sldId id="401" r:id="rId22"/>
    <p:sldId id="270" r:id="rId23"/>
    <p:sldId id="269" r:id="rId24"/>
    <p:sldId id="403" r:id="rId25"/>
    <p:sldId id="268" r:id="rId26"/>
    <p:sldId id="266" r:id="rId27"/>
    <p:sldId id="264" r:id="rId28"/>
    <p:sldId id="263" r:id="rId29"/>
    <p:sldId id="420" r:id="rId30"/>
    <p:sldId id="358" r:id="rId31"/>
    <p:sldId id="262" r:id="rId32"/>
    <p:sldId id="261" r:id="rId33"/>
    <p:sldId id="408" r:id="rId34"/>
    <p:sldId id="409" r:id="rId35"/>
    <p:sldId id="329" r:id="rId36"/>
    <p:sldId id="272" r:id="rId37"/>
    <p:sldId id="273" r:id="rId38"/>
    <p:sldId id="274" r:id="rId39"/>
    <p:sldId id="275" r:id="rId40"/>
    <p:sldId id="359" r:id="rId41"/>
    <p:sldId id="360" r:id="rId42"/>
    <p:sldId id="276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11" r:id="rId51"/>
    <p:sldId id="277" r:id="rId52"/>
    <p:sldId id="338" r:id="rId53"/>
    <p:sldId id="339" r:id="rId54"/>
    <p:sldId id="421" r:id="rId55"/>
    <p:sldId id="361" r:id="rId56"/>
    <p:sldId id="363" r:id="rId57"/>
    <p:sldId id="340" r:id="rId58"/>
    <p:sldId id="341" r:id="rId59"/>
    <p:sldId id="342" r:id="rId60"/>
    <p:sldId id="343" r:id="rId61"/>
    <p:sldId id="344" r:id="rId62"/>
    <p:sldId id="362" r:id="rId63"/>
    <p:sldId id="278" r:id="rId64"/>
    <p:sldId id="288" r:id="rId65"/>
    <p:sldId id="346" r:id="rId66"/>
    <p:sldId id="366" r:id="rId67"/>
    <p:sldId id="393" r:id="rId68"/>
    <p:sldId id="394" r:id="rId69"/>
    <p:sldId id="347" r:id="rId70"/>
    <p:sldId id="348" r:id="rId71"/>
    <p:sldId id="367" r:id="rId72"/>
    <p:sldId id="345" r:id="rId73"/>
    <p:sldId id="287" r:id="rId74"/>
    <p:sldId id="289" r:id="rId75"/>
    <p:sldId id="349" r:id="rId76"/>
    <p:sldId id="290" r:id="rId77"/>
    <p:sldId id="279" r:id="rId78"/>
    <p:sldId id="280" r:id="rId79"/>
    <p:sldId id="350" r:id="rId80"/>
    <p:sldId id="351" r:id="rId81"/>
    <p:sldId id="352" r:id="rId82"/>
    <p:sldId id="353" r:id="rId83"/>
    <p:sldId id="282" r:id="rId84"/>
    <p:sldId id="283" r:id="rId85"/>
    <p:sldId id="284" r:id="rId86"/>
    <p:sldId id="291" r:id="rId87"/>
    <p:sldId id="292" r:id="rId88"/>
    <p:sldId id="293" r:id="rId89"/>
    <p:sldId id="294" r:id="rId90"/>
    <p:sldId id="297" r:id="rId91"/>
    <p:sldId id="298" r:id="rId92"/>
    <p:sldId id="299" r:id="rId93"/>
    <p:sldId id="301" r:id="rId94"/>
    <p:sldId id="302" r:id="rId95"/>
    <p:sldId id="303" r:id="rId96"/>
    <p:sldId id="304" r:id="rId97"/>
    <p:sldId id="305" r:id="rId98"/>
    <p:sldId id="306" r:id="rId99"/>
    <p:sldId id="307" r:id="rId100"/>
    <p:sldId id="308" r:id="rId101"/>
    <p:sldId id="309" r:id="rId102"/>
    <p:sldId id="310" r:id="rId103"/>
    <p:sldId id="311" r:id="rId104"/>
    <p:sldId id="312" r:id="rId105"/>
    <p:sldId id="316" r:id="rId106"/>
    <p:sldId id="317" r:id="rId107"/>
    <p:sldId id="313" r:id="rId108"/>
    <p:sldId id="314" r:id="rId109"/>
    <p:sldId id="315" r:id="rId110"/>
    <p:sldId id="318" r:id="rId111"/>
    <p:sldId id="319" r:id="rId112"/>
    <p:sldId id="320" r:id="rId113"/>
    <p:sldId id="321" r:id="rId114"/>
    <p:sldId id="322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28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9" autoAdjust="0"/>
    <p:restoredTop sz="94660"/>
  </p:normalViewPr>
  <p:slideViewPr>
    <p:cSldViewPr>
      <p:cViewPr varScale="1">
        <p:scale>
          <a:sx n="69" d="100"/>
          <a:sy n="69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00953-89FA-4CA4-A841-EE063505566A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44E49-EBD4-4228-B259-54F58629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00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DB6CB-54D4-DC4E-8870-966611DC7B8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4E49-EBD4-4228-B259-54F586297F5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4E49-EBD4-4228-B259-54F586297F5C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DB6CB-54D4-DC4E-8870-966611DC7B8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DB6CB-54D4-DC4E-8870-966611DC7B86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DB6CB-54D4-DC4E-8870-966611DC7B86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DB6CB-54D4-DC4E-8870-966611DC7B86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4E49-EBD4-4228-B259-54F586297F5C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4E49-EBD4-4228-B259-54F586297F5C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4E49-EBD4-4228-B259-54F586297F5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4E49-EBD4-4228-B259-54F586297F5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1027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1030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1031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1032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1033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1034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1035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036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1037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1038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1039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1040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9" name="Freeform 1041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1042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1043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1044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1045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1046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1047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1048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" name="Group 1049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1050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1051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1052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97" name="Rectangle 10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8398" name="Rectangle 10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1" name="Rectangle 1055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32" name="Rectangle 10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33" name="Rectangle 10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0F290F-A138-4D60-ABD6-803038AC53BB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23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B7D01-6C07-4D7F-99A6-131F76CC68CA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5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AD69F-ECED-4824-91CA-764ABB27989C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7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062C5-96E0-43A2-9BA5-67C9D8AE2297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53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1CA3F-2DC9-469E-AD32-E87F05DF53DF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7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7172-9677-488D-B877-9AD016D328A6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2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DDF59-2CE7-4071-B3A5-3FC9665A80A3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960C2-E039-4665-90A7-6C95010DE89A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38DB3-0F9B-45BB-81C0-CD5B58078558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76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175A7-A071-461D-B0AD-F8982DCB4048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69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EA764-5704-48AF-ACA2-219B501ABCF6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56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5A2C7-8087-457F-907C-043BE779DF3B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41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36A0E-C9AB-47E8-A7A4-E37BECB4BF52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3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8350"/>
            <a:ext cx="7772400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DFACC-523B-4DBB-8409-9CF0D2F77184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82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6D0F3-E109-48FA-9069-8AF800DA0FF7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06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D1025-24DC-44FA-8180-06CD0C720E24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78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7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45472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DCEF9-F252-4713-ACC4-7B4A46C8D18C}" type="slidenum">
              <a:rPr lang="en-US" alt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0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58776-623D-496C-9EF5-8F2B37EEFF8D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5DEC-F12F-4D9E-B3BE-92BED2E2E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032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5734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6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7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8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9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1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3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5736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9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5736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5736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53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7375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7376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737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B3F2B5-023E-4397-A950-49BFF6D1433C}" type="slidenum">
              <a:rPr lang="en-US" altLang="en-US">
                <a:solidFill>
                  <a:srgbClr val="545472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45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20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21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22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23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24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24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24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24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24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5.w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0.wmf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5.wmf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1.wmf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jpeg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15" Type="http://schemas.openxmlformats.org/officeDocument/2006/relationships/image" Target="../media/image41.jpeg"/><Relationship Id="rId10" Type="http://schemas.openxmlformats.org/officeDocument/2006/relationships/image" Target="../media/image38.jpeg"/><Relationship Id="rId4" Type="http://schemas.openxmlformats.org/officeDocument/2006/relationships/image" Target="../media/image21.emf"/><Relationship Id="rId9" Type="http://schemas.openxmlformats.org/officeDocument/2006/relationships/image" Target="../media/image24.png"/><Relationship Id="rId1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e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3.jpeg"/><Relationship Id="rId5" Type="http://schemas.openxmlformats.org/officeDocument/2006/relationships/image" Target="../media/image23.png"/><Relationship Id="rId10" Type="http://schemas.openxmlformats.org/officeDocument/2006/relationships/image" Target="../media/image42.jpeg"/><Relationship Id="rId4" Type="http://schemas.openxmlformats.org/officeDocument/2006/relationships/image" Target="../media/image22.png"/><Relationship Id="rId9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e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5.jpeg"/><Relationship Id="rId5" Type="http://schemas.openxmlformats.org/officeDocument/2006/relationships/image" Target="../media/image23.png"/><Relationship Id="rId10" Type="http://schemas.openxmlformats.org/officeDocument/2006/relationships/image" Target="../media/image44.jpeg"/><Relationship Id="rId4" Type="http://schemas.openxmlformats.org/officeDocument/2006/relationships/image" Target="../media/image22.png"/><Relationship Id="rId9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emf"/><Relationship Id="rId7" Type="http://schemas.openxmlformats.org/officeDocument/2006/relationships/image" Target="../media/image37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9.jpeg"/><Relationship Id="rId5" Type="http://schemas.openxmlformats.org/officeDocument/2006/relationships/image" Target="../media/image23.png"/><Relationship Id="rId10" Type="http://schemas.openxmlformats.org/officeDocument/2006/relationships/image" Target="../media/image48.jpeg"/><Relationship Id="rId4" Type="http://schemas.openxmlformats.org/officeDocument/2006/relationships/image" Target="../media/image22.png"/><Relationship Id="rId9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39000" contrast="-29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Citrus</a:t>
            </a: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Distinguishing features of 3 genera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763000" cy="3733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Genus Citrus: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is divided into two sub-genera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Eucitrus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: all edible citrus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Papeda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: contain acrid oil droplets in the juice vesicles and are inedible</a:t>
            </a:r>
          </a:p>
          <a:p>
            <a:pPr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/>
              <a:t>31.	</a:t>
            </a:r>
            <a:r>
              <a:rPr lang="en-US" sz="1600" dirty="0" err="1" smtClean="0"/>
              <a:t>Bassie</a:t>
            </a:r>
            <a:r>
              <a:rPr lang="en-US" sz="1600" dirty="0" smtClean="0"/>
              <a:t>				32.	</a:t>
            </a:r>
            <a:r>
              <a:rPr lang="en-US" sz="1600" dirty="0" err="1" smtClean="0"/>
              <a:t>Koethan</a:t>
            </a:r>
            <a:r>
              <a:rPr lang="en-US" sz="1600" dirty="0" smtClean="0"/>
              <a:t> Sweet Orange</a:t>
            </a:r>
          </a:p>
          <a:p>
            <a:pPr>
              <a:buNone/>
            </a:pPr>
            <a:r>
              <a:rPr lang="en-US" sz="1600" dirty="0" smtClean="0"/>
              <a:t>33.	</a:t>
            </a:r>
            <a:r>
              <a:rPr lang="en-US" sz="1600" dirty="0" err="1" smtClean="0"/>
              <a:t>Taiwanica</a:t>
            </a:r>
            <a:r>
              <a:rPr lang="en-US" sz="1600" dirty="0" smtClean="0"/>
              <a:t>			34.	Rubidoux Trifoliate</a:t>
            </a:r>
          </a:p>
          <a:p>
            <a:pPr>
              <a:buNone/>
            </a:pPr>
            <a:r>
              <a:rPr lang="en-US" sz="1600" dirty="0" smtClean="0"/>
              <a:t>35.	</a:t>
            </a:r>
            <a:r>
              <a:rPr lang="en-US" sz="1600" dirty="0" err="1" smtClean="0"/>
              <a:t>Volkamariana</a:t>
            </a:r>
            <a:r>
              <a:rPr lang="en-US" sz="1600" dirty="0" smtClean="0"/>
              <a:t>			36.	</a:t>
            </a:r>
            <a:r>
              <a:rPr lang="en-US" sz="1600" dirty="0" err="1" smtClean="0"/>
              <a:t>Yuzu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37.	</a:t>
            </a:r>
            <a:r>
              <a:rPr lang="en-US" sz="1600" dirty="0" err="1" smtClean="0"/>
              <a:t>Macrophylla</a:t>
            </a:r>
            <a:r>
              <a:rPr lang="en-US" sz="1600" dirty="0" smtClean="0"/>
              <a:t>			38.	</a:t>
            </a:r>
            <a:r>
              <a:rPr lang="en-US" sz="1600" dirty="0" err="1" smtClean="0"/>
              <a:t>Calpi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39.	</a:t>
            </a:r>
            <a:r>
              <a:rPr lang="en-US" sz="1600" dirty="0" err="1" smtClean="0"/>
              <a:t>Pomercy</a:t>
            </a:r>
            <a:r>
              <a:rPr lang="en-US" sz="1600" dirty="0" smtClean="0"/>
              <a:t>			40.	</a:t>
            </a:r>
            <a:r>
              <a:rPr lang="en-US" sz="1600" dirty="0" err="1" smtClean="0"/>
              <a:t>Bearss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41.	</a:t>
            </a:r>
            <a:r>
              <a:rPr lang="en-US" sz="1600" dirty="0" err="1" smtClean="0"/>
              <a:t>Rangpur</a:t>
            </a:r>
            <a:r>
              <a:rPr lang="en-US" sz="1600" dirty="0" smtClean="0"/>
              <a:t> Lime			42.	Etrog-6013</a:t>
            </a:r>
          </a:p>
          <a:p>
            <a:pPr>
              <a:buNone/>
            </a:pPr>
            <a:r>
              <a:rPr lang="en-US" sz="1600" dirty="0" smtClean="0"/>
              <a:t>43.	Etrog-861			44.	Bitter Sweet Orange</a:t>
            </a:r>
          </a:p>
          <a:p>
            <a:pPr>
              <a:buNone/>
            </a:pPr>
            <a:r>
              <a:rPr lang="en-US" sz="1600" dirty="0" smtClean="0"/>
              <a:t>45.	Yuma </a:t>
            </a:r>
            <a:r>
              <a:rPr lang="en-US" sz="1600" dirty="0" err="1" smtClean="0"/>
              <a:t>Citrange</a:t>
            </a:r>
            <a:r>
              <a:rPr lang="en-US" sz="1600" dirty="0" smtClean="0"/>
              <a:t>			46.	Sun Chu Shah</a:t>
            </a:r>
          </a:p>
          <a:p>
            <a:pPr>
              <a:buNone/>
            </a:pPr>
            <a:r>
              <a:rPr lang="en-US" sz="1600" dirty="0" smtClean="0"/>
              <a:t>47.	Smooth Flat Seville	</a:t>
            </a:r>
            <a:r>
              <a:rPr lang="en-US" sz="1600" dirty="0"/>
              <a:t> </a:t>
            </a:r>
            <a:r>
              <a:rPr lang="en-US" sz="1600" dirty="0" smtClean="0"/>
              <a:t>                   48.	Citrus </a:t>
            </a:r>
            <a:r>
              <a:rPr lang="en-US" sz="1600" dirty="0" err="1" smtClean="0"/>
              <a:t>Obvoid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49.	</a:t>
            </a:r>
            <a:r>
              <a:rPr lang="en-US" sz="1600" dirty="0" err="1" smtClean="0"/>
              <a:t>Rangpur</a:t>
            </a:r>
            <a:r>
              <a:rPr lang="en-US" sz="1600" dirty="0" smtClean="0"/>
              <a:t> </a:t>
            </a:r>
            <a:r>
              <a:rPr lang="en-US" sz="1600" dirty="0" err="1" smtClean="0"/>
              <a:t>limeX</a:t>
            </a:r>
            <a:r>
              <a:rPr lang="en-US" sz="1600" dirty="0" smtClean="0"/>
              <a:t> Troyer </a:t>
            </a:r>
            <a:r>
              <a:rPr lang="en-US" sz="1600" dirty="0" err="1" smtClean="0"/>
              <a:t>Citrange</a:t>
            </a:r>
            <a:r>
              <a:rPr lang="en-US" sz="1600" dirty="0" smtClean="0"/>
              <a:t>                	50.	Benton </a:t>
            </a:r>
            <a:r>
              <a:rPr lang="en-US" sz="1600" dirty="0" err="1" smtClean="0"/>
              <a:t>Citrange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51.	Trifoliate Orange		                    52.	</a:t>
            </a:r>
            <a:r>
              <a:rPr lang="en-US" sz="1600" dirty="0" err="1" smtClean="0"/>
              <a:t>Sunki</a:t>
            </a:r>
            <a:r>
              <a:rPr lang="en-US" sz="1600" dirty="0" smtClean="0"/>
              <a:t> X </a:t>
            </a:r>
            <a:r>
              <a:rPr lang="en-US" sz="1600" dirty="0" err="1" smtClean="0"/>
              <a:t>Benecke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53.	Algerian			54.	</a:t>
            </a:r>
            <a:r>
              <a:rPr lang="en-US" sz="1600" dirty="0" err="1" smtClean="0"/>
              <a:t>Hirodo</a:t>
            </a:r>
            <a:r>
              <a:rPr lang="en-US" sz="1600" dirty="0" smtClean="0"/>
              <a:t> </a:t>
            </a:r>
            <a:r>
              <a:rPr lang="en-US" sz="1600" dirty="0" err="1" smtClean="0"/>
              <a:t>Bunton</a:t>
            </a:r>
            <a:r>
              <a:rPr lang="en-US" sz="1600" dirty="0" smtClean="0"/>
              <a:t> </a:t>
            </a:r>
            <a:r>
              <a:rPr lang="en-US" sz="1600" dirty="0" err="1" smtClean="0"/>
              <a:t>Pummello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55.	Flying Dragon			56.	</a:t>
            </a:r>
            <a:r>
              <a:rPr lang="en-US" sz="1600" dirty="0" err="1" smtClean="0"/>
              <a:t>Bigrade</a:t>
            </a:r>
            <a:r>
              <a:rPr lang="en-US" sz="1600" dirty="0" smtClean="0"/>
              <a:t> Australian</a:t>
            </a:r>
          </a:p>
          <a:p>
            <a:pPr>
              <a:buNone/>
            </a:pPr>
            <a:r>
              <a:rPr lang="en-US" sz="2000" b="1" dirty="0" smtClean="0"/>
              <a:t>Kumquats</a:t>
            </a:r>
          </a:p>
          <a:p>
            <a:pPr>
              <a:buNone/>
            </a:pPr>
            <a:r>
              <a:rPr lang="en-US" sz="1600" dirty="0" smtClean="0"/>
              <a:t>1.	</a:t>
            </a:r>
            <a:r>
              <a:rPr lang="en-US" sz="1600" dirty="0" err="1" smtClean="0"/>
              <a:t>Nagmi</a:t>
            </a:r>
            <a:r>
              <a:rPr lang="en-US" sz="1600" dirty="0" smtClean="0"/>
              <a:t>				2.	</a:t>
            </a:r>
            <a:r>
              <a:rPr lang="en-US" sz="1600" dirty="0" err="1" smtClean="0"/>
              <a:t>Mewa</a:t>
            </a:r>
            <a:endParaRPr lang="en-US" sz="1600" dirty="0" smtClean="0"/>
          </a:p>
          <a:p>
            <a:pPr>
              <a:buNone/>
            </a:pPr>
            <a:r>
              <a:rPr lang="en-US" sz="2000" b="1" dirty="0" smtClean="0"/>
              <a:t>Others</a:t>
            </a:r>
          </a:p>
          <a:p>
            <a:pPr>
              <a:buNone/>
            </a:pPr>
            <a:r>
              <a:rPr lang="en-US" sz="1600" dirty="0" smtClean="0"/>
              <a:t>1.	Bara </a:t>
            </a:r>
            <a:r>
              <a:rPr lang="en-US" sz="1600" dirty="0" err="1" smtClean="0"/>
              <a:t>Masi</a:t>
            </a:r>
            <a:r>
              <a:rPr lang="en-US" sz="1600" dirty="0" smtClean="0"/>
              <a:t>			2.	</a:t>
            </a:r>
            <a:r>
              <a:rPr lang="en-US" sz="1600" dirty="0" err="1" smtClean="0"/>
              <a:t>Bunton</a:t>
            </a:r>
            <a:r>
              <a:rPr lang="en-US" sz="1600" dirty="0" smtClean="0"/>
              <a:t> </a:t>
            </a:r>
            <a:r>
              <a:rPr lang="en-US" sz="1600" dirty="0" err="1" smtClean="0"/>
              <a:t>Pummello</a:t>
            </a:r>
            <a:endParaRPr lang="en-US" sz="1600" dirty="0" smtClean="0"/>
          </a:p>
          <a:p>
            <a:pPr>
              <a:buNone/>
            </a:pP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1066800"/>
          </a:xfrm>
        </p:spPr>
        <p:txBody>
          <a:bodyPr/>
          <a:lstStyle/>
          <a:p>
            <a:pPr>
              <a:buNone/>
            </a:pP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Establishment of Modern citrus Nursery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     Common Nursery Management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No scientific/technical basis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No phytosanitory measures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Selection of low quality seed, rootstock, bud wood (Not certified)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Problem of to have a true to type plant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No disinfection of tools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Budding/grafting at low height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Proper site selection (No one is taking care)</a:t>
            </a:r>
          </a:p>
          <a:p>
            <a:r>
              <a:rPr lang="en-US" dirty="0" smtClean="0"/>
              <a:t>Lack of growing Structures</a:t>
            </a:r>
          </a:p>
          <a:p>
            <a:r>
              <a:rPr lang="en-US" dirty="0" smtClean="0"/>
              <a:t>Suitability and propagation methods are the other problems</a:t>
            </a:r>
          </a:p>
          <a:p>
            <a:r>
              <a:rPr lang="en-US" dirty="0" smtClean="0"/>
              <a:t>Faulty cultural practices</a:t>
            </a:r>
          </a:p>
          <a:p>
            <a:r>
              <a:rPr lang="en-US" dirty="0" smtClean="0"/>
              <a:t>Unregistered nurseries</a:t>
            </a:r>
          </a:p>
          <a:p>
            <a:r>
              <a:rPr lang="en-US" dirty="0" smtClean="0"/>
              <a:t>Lack of indexing facilities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Certification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n-US" dirty="0" smtClean="0"/>
              <a:t>A virus-Free citrus bud wood program for Texas in 1948 (</a:t>
            </a:r>
            <a:r>
              <a:rPr lang="en-US" dirty="0" err="1" smtClean="0"/>
              <a:t>Roistacher</a:t>
            </a:r>
            <a:r>
              <a:rPr lang="en-US" dirty="0" smtClean="0"/>
              <a:t> and </a:t>
            </a:r>
            <a:r>
              <a:rPr lang="en-US" dirty="0" err="1" smtClean="0"/>
              <a:t>Graca</a:t>
            </a:r>
            <a:r>
              <a:rPr lang="en-US" dirty="0" smtClean="0"/>
              <a:t> 1996).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 Certification of citrus in Turkey in 1950 (</a:t>
            </a:r>
            <a:r>
              <a:rPr lang="en-US" dirty="0" err="1" smtClean="0"/>
              <a:t>Balogu</a:t>
            </a:r>
            <a:r>
              <a:rPr lang="en-US" dirty="0" smtClean="0"/>
              <a:t> 1998)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Certification and registration program in Florida in 1953 (</a:t>
            </a:r>
            <a:r>
              <a:rPr lang="en-US" dirty="0" err="1" smtClean="0"/>
              <a:t>Youtsey</a:t>
            </a:r>
            <a:r>
              <a:rPr lang="en-US" dirty="0" smtClean="0"/>
              <a:t> 1992)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Virus and virus-like diseases of citrus in Greece and certification in 1970 (</a:t>
            </a:r>
            <a:r>
              <a:rPr lang="en-US" dirty="0" err="1" smtClean="0"/>
              <a:t>Kyriakopoulou</a:t>
            </a:r>
            <a:r>
              <a:rPr lang="en-US" dirty="0" smtClean="0"/>
              <a:t> 1998).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citrus bud wood improvement program for Argentina in 1992 (Anderson 2001)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National program for the production of certified citrus plants in Tunisia in 1993 (</a:t>
            </a:r>
            <a:r>
              <a:rPr lang="en-US" dirty="0" err="1" smtClean="0"/>
              <a:t>Cherifmattson</a:t>
            </a:r>
            <a:r>
              <a:rPr lang="en-US" dirty="0" smtClean="0"/>
              <a:t> 1998)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Texas virus-free citrus bud wood program development in 1993 (</a:t>
            </a:r>
            <a:r>
              <a:rPr lang="en-US" dirty="0" err="1" smtClean="0"/>
              <a:t>Kahlke</a:t>
            </a:r>
            <a:r>
              <a:rPr lang="en-US" dirty="0" smtClean="0"/>
              <a:t> </a:t>
            </a:r>
            <a:r>
              <a:rPr lang="en-US" i="1" dirty="0" smtClean="0"/>
              <a:t>et al  </a:t>
            </a:r>
            <a:r>
              <a:rPr lang="en-US" dirty="0" smtClean="0"/>
              <a:t>2000)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Sanitary status and certification of citrus in Egypt in 1998 (Abdel-Salam 1998)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In Pakistan certification program was started in 2001 at U.A.F.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85000"/>
            </a:pPr>
            <a:r>
              <a:rPr lang="en-US" dirty="0" smtClean="0"/>
              <a:t>Biological indexing (Mexican lime in the green house at 18</a:t>
            </a:r>
            <a:r>
              <a:rPr lang="en-US" baseline="30000" dirty="0" smtClean="0"/>
              <a:t>o</a:t>
            </a:r>
            <a:r>
              <a:rPr lang="en-US" dirty="0" smtClean="0"/>
              <a:t>C - 25</a:t>
            </a:r>
            <a:r>
              <a:rPr lang="en-US" baseline="30000" dirty="0" smtClean="0"/>
              <a:t>o</a:t>
            </a:r>
            <a:r>
              <a:rPr lang="en-US" dirty="0" smtClean="0"/>
              <a:t>C )</a:t>
            </a:r>
          </a:p>
          <a:p>
            <a:pPr>
              <a:buSzPct val="85000"/>
            </a:pPr>
            <a:endParaRPr lang="en-US" dirty="0" smtClean="0"/>
          </a:p>
          <a:p>
            <a:pPr>
              <a:buSzPct val="85000"/>
            </a:pPr>
            <a:endParaRPr lang="en-US" dirty="0" smtClean="0"/>
          </a:p>
          <a:p>
            <a:pPr>
              <a:buSzPct val="85000"/>
            </a:pPr>
            <a:r>
              <a:rPr lang="en-US" dirty="0" smtClean="0"/>
              <a:t> Lab. indexing (ELISA, PCR, Electron Microscopy)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Virus Indexing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Indicator Host</a:t>
            </a:r>
          </a:p>
          <a:p>
            <a:r>
              <a:rPr lang="en-US" dirty="0" smtClean="0"/>
              <a:t>Graft Inoculations</a:t>
            </a:r>
          </a:p>
          <a:p>
            <a:r>
              <a:rPr lang="en-US" dirty="0" smtClean="0"/>
              <a:t>Symptomology </a:t>
            </a:r>
          </a:p>
          <a:p>
            <a:r>
              <a:rPr lang="en-US" dirty="0" smtClean="0"/>
              <a:t>Greenhouse Requirements</a:t>
            </a:r>
          </a:p>
          <a:p>
            <a:r>
              <a:rPr lang="en-US" dirty="0" smtClean="0"/>
              <a:t>Serology and Molecular detection methods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Multiplication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Foundation Trees (Indoor/outdoor)</a:t>
            </a:r>
          </a:p>
          <a:p>
            <a:r>
              <a:rPr lang="en-US" dirty="0" smtClean="0"/>
              <a:t>Seed Orchards (indoor/outdoor)</a:t>
            </a:r>
          </a:p>
          <a:p>
            <a:r>
              <a:rPr lang="en-US" dirty="0" err="1" smtClean="0"/>
              <a:t>Budwood</a:t>
            </a:r>
            <a:r>
              <a:rPr lang="en-US" dirty="0" smtClean="0"/>
              <a:t> increase (Preferred as a </a:t>
            </a:r>
            <a:r>
              <a:rPr lang="en-US" dirty="0" err="1" smtClean="0"/>
              <a:t>shadehouse</a:t>
            </a:r>
            <a:r>
              <a:rPr lang="en-US" dirty="0" smtClean="0"/>
              <a:t> operation)</a:t>
            </a:r>
          </a:p>
          <a:p>
            <a:r>
              <a:rPr lang="en-US" dirty="0" smtClean="0"/>
              <a:t>Distribution/marketing of </a:t>
            </a:r>
            <a:r>
              <a:rPr lang="en-US" dirty="0" err="1" smtClean="0"/>
              <a:t>budwood</a:t>
            </a:r>
            <a:endParaRPr lang="en-US" dirty="0" smtClean="0"/>
          </a:p>
          <a:p>
            <a:r>
              <a:rPr lang="en-US" dirty="0" smtClean="0"/>
              <a:t>Follow-up action by certification agency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Disease Free Nursery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None/>
            </a:pPr>
            <a:r>
              <a:rPr lang="en-US" dirty="0" smtClean="0"/>
              <a:t>Followings are the main steps keeping in view the</a:t>
            </a:r>
          </a:p>
          <a:p>
            <a:pPr algn="just">
              <a:buNone/>
            </a:pPr>
            <a:r>
              <a:rPr lang="en-US" dirty="0" smtClean="0"/>
              <a:t>successful establishment of certification model (Su,</a:t>
            </a:r>
          </a:p>
          <a:p>
            <a:pPr algn="just">
              <a:buNone/>
            </a:pPr>
            <a:r>
              <a:rPr lang="en-US" dirty="0" smtClean="0"/>
              <a:t>1998):</a:t>
            </a:r>
          </a:p>
          <a:p>
            <a:pPr algn="just"/>
            <a:r>
              <a:rPr lang="en-US" dirty="0" err="1" smtClean="0"/>
              <a:t>Micrografting</a:t>
            </a:r>
            <a:r>
              <a:rPr lang="en-US" dirty="0" smtClean="0"/>
              <a:t>  for obtaining pathogen free citrus foundation stocks.</a:t>
            </a:r>
          </a:p>
          <a:p>
            <a:pPr algn="just"/>
            <a:r>
              <a:rPr lang="en-US" dirty="0" smtClean="0"/>
              <a:t>Scion- Propagation Parent Trees.</a:t>
            </a:r>
          </a:p>
          <a:p>
            <a:pPr algn="just"/>
            <a:r>
              <a:rPr lang="en-US" dirty="0" smtClean="0"/>
              <a:t>Pathogen-free Citrus Seedlings.</a:t>
            </a:r>
          </a:p>
          <a:p>
            <a:pPr algn="just"/>
            <a:r>
              <a:rPr lang="en-US" dirty="0" smtClean="0"/>
              <a:t>Citrus Growers.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Distinguishing features of 3 genera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763000" cy="480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Few important commercial citrus species are: 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sinensis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(L)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Osbeck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----Sweet Orange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reticulate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Blance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----Mandarin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paradisi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Macf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. Grapefruit----(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Pomelo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grandis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(L)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Osbeck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Chakotra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---(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Pummelo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limettioides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Tan.----Sweet lime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aurantifolia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Swing----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Kaghzi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Lime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limonia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(L)----Lemon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medica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(L)----Citron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aurantium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(L)----Sour orange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jambheri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Lush----Rough Lemon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3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100" b="1" dirty="0" smtClean="0">
                <a:cs typeface="Times New Roman" pitchFamily="18" charset="0"/>
              </a:rPr>
              <a:t>FLOW CHART OF CITRUS BUDWOOD CERTIFICATION PROGRAMME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OVERSEAS IMPORTS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LOCAL SELECTIONS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BREEDING PROGRAMME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CANDIDATE TREES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THERMOHERAPY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32C</a:t>
            </a:r>
            <a:r>
              <a:rPr lang="en-US" sz="1100" b="1" baseline="30000" dirty="0" smtClean="0">
                <a:cs typeface="Times New Roman" pitchFamily="18" charset="0"/>
              </a:rPr>
              <a:t>0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baseline="30000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SHOOT TIP GRAFTING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INDEXING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SOURCE TREE GREEN HOUSE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FOUNDATION BLOCK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	                               INDEX AND ANNUALINSPECTION		HORTICULTURAL EVALUATION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BUD &amp; SEED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MULTIPLICATION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COMMERCIAL NURSERIES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CERTRIFIED TREES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 </a:t>
            </a:r>
            <a:endParaRPr lang="en-US" sz="1100" dirty="0" smtClean="0">
              <a:cs typeface="Times New Roman" pitchFamily="18" charset="0"/>
            </a:endParaRPr>
          </a:p>
          <a:p>
            <a:pPr algn="ctr" eaLnBrk="0" hangingPunct="0">
              <a:buNone/>
            </a:pPr>
            <a:r>
              <a:rPr lang="en-US" sz="1100" b="1" dirty="0" smtClean="0">
                <a:cs typeface="Times New Roman" pitchFamily="18" charset="0"/>
              </a:rPr>
              <a:t>COMMERCIAL PLANTINGS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496594" y="11422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4496594" y="27424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4496594" y="23614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458494" y="171370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496594" y="31234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496594" y="35044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5067300" y="38481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3733800" y="3962400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4496594" y="43426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4458494" y="598090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4458494" y="559990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458494" y="521890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458494" y="476170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      Activities in Certification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Survey for the incidence of CTV (Punjab, Khyber. PK, </a:t>
            </a:r>
            <a:r>
              <a:rPr lang="en-US" dirty="0" err="1" smtClean="0"/>
              <a:t>Sindh</a:t>
            </a:r>
            <a:r>
              <a:rPr lang="en-US" dirty="0" smtClean="0"/>
              <a:t> and Baluchistan)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Lab indexing followed by biological indexing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Grafting of citrus plant from virus free </a:t>
            </a:r>
            <a:r>
              <a:rPr lang="en-US" dirty="0" err="1" smtClean="0"/>
              <a:t>budwood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Establishment of foundation block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Production of virus free plants through shoot tip grafting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Production of disease free (nematodes) through container grown citrus nursery.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Marketing of virus free </a:t>
            </a:r>
            <a:r>
              <a:rPr lang="en-US" dirty="0" err="1" smtClean="0"/>
              <a:t>budwood</a:t>
            </a:r>
            <a:r>
              <a:rPr lang="en-US" dirty="0" smtClean="0"/>
              <a:t> and plants for the nurserymen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Future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Quarantine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Certification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(Establishment of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sanitated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citrus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germplasm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Legislation in nursery industry should be made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Govt. and private sector should be involved for raising the certified plants on commercial level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To make the disease free true to type progeny plants, testing training should be extended from government institutions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Only certified plants should be recommended for plantation and restrictions should be done for such nurseries those do not follow it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Quarantine measures should be observed strictly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Enhancement and conservation of existed Germplasm on more scientific basis   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Citrus</a:t>
            </a:r>
          </a:p>
        </p:txBody>
      </p:sp>
      <p:sp>
        <p:nvSpPr>
          <p:cNvPr id="102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10244" name="Picture 2052" descr="na004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906838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8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Oranges</a:t>
            </a:r>
          </a:p>
        </p:txBody>
      </p:sp>
      <p:graphicFrame>
        <p:nvGraphicFramePr>
          <p:cNvPr id="11267" name="Object 1027"/>
          <p:cNvGraphicFramePr>
            <a:graphicFrameLocks noGrp="1" noChangeAspect="1"/>
          </p:cNvGraphicFramePr>
          <p:nvPr>
            <p:ph idx="1"/>
          </p:nvPr>
        </p:nvGraphicFramePr>
        <p:xfrm>
          <a:off x="685800" y="2109788"/>
          <a:ext cx="7772400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Clip" r:id="rId3" imgW="8322945" imgH="4131945" progId="MS_ClipArt_Gallery.2">
                  <p:embed/>
                </p:oleObj>
              </mc:Choice>
              <mc:Fallback>
                <p:oleObj name="Clip" r:id="rId3" imgW="8322945" imgH="413194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109788"/>
                        <a:ext cx="7772400" cy="385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73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Navel Orange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October - January</a:t>
            </a:r>
          </a:p>
          <a:p>
            <a:pPr eaLnBrk="1" hangingPunct="1"/>
            <a:r>
              <a:rPr lang="en-US" altLang="en-US" sz="2800" smtClean="0"/>
              <a:t>3 - 3/12</a:t>
            </a:r>
          </a:p>
          <a:p>
            <a:pPr eaLnBrk="1" hangingPunct="1"/>
            <a:r>
              <a:rPr lang="en-US" altLang="en-US" sz="2800" smtClean="0"/>
              <a:t>0 - 6 Seeds</a:t>
            </a:r>
          </a:p>
          <a:p>
            <a:pPr eaLnBrk="1" hangingPunct="1"/>
            <a:r>
              <a:rPr lang="en-US" altLang="en-US" sz="2800" smtClean="0"/>
              <a:t>Small Crops</a:t>
            </a:r>
          </a:p>
        </p:txBody>
      </p:sp>
      <p:pic>
        <p:nvPicPr>
          <p:cNvPr id="12292" name="Picture 6" descr="nave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2209800"/>
            <a:ext cx="4343400" cy="4111625"/>
          </a:xfrm>
        </p:spPr>
      </p:pic>
    </p:spTree>
    <p:extLst>
      <p:ext uri="{BB962C8B-B14F-4D97-AF65-F5344CB8AC3E}">
        <p14:creationId xmlns:p14="http://schemas.microsoft.com/office/powerpoint/2010/main" val="40603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‘Cara Cara’ Navel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October - January</a:t>
            </a:r>
          </a:p>
          <a:p>
            <a:pPr eaLnBrk="1" hangingPunct="1"/>
            <a:r>
              <a:rPr lang="en-US" altLang="en-US" sz="2800" smtClean="0"/>
              <a:t>3 - 3 1/2</a:t>
            </a:r>
          </a:p>
          <a:p>
            <a:pPr eaLnBrk="1" hangingPunct="1"/>
            <a:r>
              <a:rPr lang="en-US" altLang="en-US" sz="2800" smtClean="0"/>
              <a:t>0 - 6 Seeds</a:t>
            </a:r>
          </a:p>
          <a:p>
            <a:pPr eaLnBrk="1" hangingPunct="1"/>
            <a:r>
              <a:rPr lang="en-US" altLang="en-US" sz="2800" smtClean="0"/>
              <a:t>Red Colored Flesh</a:t>
            </a:r>
          </a:p>
          <a:p>
            <a:pPr eaLnBrk="1" hangingPunct="1"/>
            <a:r>
              <a:rPr lang="en-US" altLang="en-US" sz="2800" smtClean="0"/>
              <a:t>Compact Growth Habit</a:t>
            </a:r>
          </a:p>
        </p:txBody>
      </p:sp>
      <p:pic>
        <p:nvPicPr>
          <p:cNvPr id="13316" name="Picture 6" descr="rednave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057400"/>
            <a:ext cx="4267200" cy="4267200"/>
          </a:xfrm>
        </p:spPr>
      </p:pic>
    </p:spTree>
    <p:extLst>
      <p:ext uri="{BB962C8B-B14F-4D97-AF65-F5344CB8AC3E}">
        <p14:creationId xmlns:p14="http://schemas.microsoft.com/office/powerpoint/2010/main" val="29316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‘Hamlin’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October - January</a:t>
            </a:r>
          </a:p>
          <a:p>
            <a:pPr eaLnBrk="1" hangingPunct="1"/>
            <a:r>
              <a:rPr lang="en-US" altLang="en-US" sz="2800" smtClean="0"/>
              <a:t>2 3/4 - 3</a:t>
            </a:r>
          </a:p>
          <a:p>
            <a:pPr eaLnBrk="1" hangingPunct="1"/>
            <a:r>
              <a:rPr lang="en-US" altLang="en-US" sz="2800" smtClean="0"/>
              <a:t>0 - 6 Seeds</a:t>
            </a:r>
          </a:p>
          <a:p>
            <a:pPr eaLnBrk="1" hangingPunct="1"/>
            <a:r>
              <a:rPr lang="en-US" altLang="en-US" sz="2800" smtClean="0"/>
              <a:t>Most productive</a:t>
            </a:r>
          </a:p>
          <a:p>
            <a:pPr eaLnBrk="1" hangingPunct="1"/>
            <a:r>
              <a:rPr lang="en-US" altLang="en-US" sz="2800" smtClean="0"/>
              <a:t>Poor juice color</a:t>
            </a:r>
          </a:p>
        </p:txBody>
      </p:sp>
      <p:pic>
        <p:nvPicPr>
          <p:cNvPr id="14340" name="Picture 6" descr="hamli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2362200"/>
            <a:ext cx="4572000" cy="3917950"/>
          </a:xfrm>
        </p:spPr>
      </p:pic>
    </p:spTree>
    <p:extLst>
      <p:ext uri="{BB962C8B-B14F-4D97-AF65-F5344CB8AC3E}">
        <p14:creationId xmlns:p14="http://schemas.microsoft.com/office/powerpoint/2010/main" val="41346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‘Valencia’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March - June</a:t>
            </a:r>
          </a:p>
          <a:p>
            <a:pPr eaLnBrk="1" hangingPunct="1"/>
            <a:r>
              <a:rPr lang="en-US" altLang="en-US" sz="2800" smtClean="0"/>
              <a:t>2 3/4 - 3</a:t>
            </a:r>
          </a:p>
          <a:p>
            <a:pPr eaLnBrk="1" hangingPunct="1"/>
            <a:r>
              <a:rPr lang="en-US" altLang="en-US" sz="2800" smtClean="0"/>
              <a:t>0 - 6 Seeds</a:t>
            </a:r>
          </a:p>
          <a:p>
            <a:pPr eaLnBrk="1" hangingPunct="1"/>
            <a:r>
              <a:rPr lang="en-US" altLang="en-US" sz="2800" smtClean="0"/>
              <a:t>Best Juice Orange</a:t>
            </a:r>
          </a:p>
          <a:p>
            <a:pPr eaLnBrk="1" hangingPunct="1"/>
            <a:r>
              <a:rPr lang="en-US" altLang="en-US" sz="2800" smtClean="0"/>
              <a:t>Excellent juice color</a:t>
            </a:r>
          </a:p>
        </p:txBody>
      </p:sp>
      <p:pic>
        <p:nvPicPr>
          <p:cNvPr id="15364" name="Picture 6" descr="valenci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362200"/>
            <a:ext cx="4495800" cy="3757613"/>
          </a:xfrm>
        </p:spPr>
      </p:pic>
    </p:spTree>
    <p:extLst>
      <p:ext uri="{BB962C8B-B14F-4D97-AF65-F5344CB8AC3E}">
        <p14:creationId xmlns:p14="http://schemas.microsoft.com/office/powerpoint/2010/main" val="17683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Distinguishing features of 3 genera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480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Genus Poncirus: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It has only one species 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P. trifoliate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Raf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.,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Compound leaves with three leaflets 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Deciduous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Tree is small and spiny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Flowers are sessile, and borne on previous-year wood in the axils of spines. They open wide and flat and are creamy white.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The inedible, pubescent fruit has 6-8 segments, is filled with smooth seeds and is orange-yellow at maturity. 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Poncirus is generally used as a rootstock  in colder regions and for growing dwarf trees.</a:t>
            </a:r>
          </a:p>
          <a:p>
            <a:pPr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Grapefruit</a:t>
            </a:r>
          </a:p>
        </p:txBody>
      </p:sp>
      <p:graphicFrame>
        <p:nvGraphicFramePr>
          <p:cNvPr id="16387" name="Object 1027"/>
          <p:cNvGraphicFramePr>
            <a:graphicFrameLocks noGrp="1" noChangeAspect="1"/>
          </p:cNvGraphicFramePr>
          <p:nvPr>
            <p:ph idx="1"/>
          </p:nvPr>
        </p:nvGraphicFramePr>
        <p:xfrm>
          <a:off x="1905000" y="1524000"/>
          <a:ext cx="5435600" cy="518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Clip" r:id="rId3" imgW="845889" imgH="806609" progId="MS_ClipArt_Gallery.2">
                  <p:embed/>
                </p:oleObj>
              </mc:Choice>
              <mc:Fallback>
                <p:oleObj name="Clip" r:id="rId3" imgW="845889" imgH="8066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435600" cy="518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0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‘Duncan’ Grapefruit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Dec. - May</a:t>
            </a:r>
          </a:p>
          <a:p>
            <a:pPr eaLnBrk="1" hangingPunct="1"/>
            <a:r>
              <a:rPr lang="en-US" altLang="en-US" sz="2800" smtClean="0"/>
              <a:t>3 1/2 - 5</a:t>
            </a:r>
          </a:p>
          <a:p>
            <a:pPr eaLnBrk="1" hangingPunct="1"/>
            <a:r>
              <a:rPr lang="en-US" altLang="en-US" sz="2800" smtClean="0"/>
              <a:t>30 - 70 seeds</a:t>
            </a:r>
          </a:p>
          <a:p>
            <a:pPr eaLnBrk="1" hangingPunct="1"/>
            <a:r>
              <a:rPr lang="en-US" altLang="en-US" sz="2800" smtClean="0"/>
              <a:t>Good Flavor</a:t>
            </a:r>
          </a:p>
          <a:p>
            <a:pPr eaLnBrk="1" hangingPunct="1"/>
            <a:r>
              <a:rPr lang="en-US" altLang="en-US" sz="2800" smtClean="0"/>
              <a:t>White Flesh</a:t>
            </a:r>
          </a:p>
        </p:txBody>
      </p:sp>
      <p:pic>
        <p:nvPicPr>
          <p:cNvPr id="17412" name="Picture 6" descr="dunca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022475"/>
            <a:ext cx="4724400" cy="4356100"/>
          </a:xfrm>
        </p:spPr>
      </p:pic>
    </p:spTree>
    <p:extLst>
      <p:ext uri="{BB962C8B-B14F-4D97-AF65-F5344CB8AC3E}">
        <p14:creationId xmlns:p14="http://schemas.microsoft.com/office/powerpoint/2010/main" val="355453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‘Marsh’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November - May</a:t>
            </a:r>
          </a:p>
          <a:p>
            <a:pPr eaLnBrk="1" hangingPunct="1"/>
            <a:r>
              <a:rPr lang="en-US" altLang="en-US" sz="2800" smtClean="0"/>
              <a:t>3 1/2 - 4 1/2</a:t>
            </a:r>
          </a:p>
          <a:p>
            <a:pPr eaLnBrk="1" hangingPunct="1"/>
            <a:r>
              <a:rPr lang="en-US" altLang="en-US" sz="2800" smtClean="0"/>
              <a:t>0 - 6 Seeds</a:t>
            </a:r>
          </a:p>
          <a:p>
            <a:pPr eaLnBrk="1" hangingPunct="1"/>
            <a:r>
              <a:rPr lang="en-US" altLang="en-US" sz="2800" smtClean="0"/>
              <a:t>Number 1 for processing</a:t>
            </a:r>
          </a:p>
        </p:txBody>
      </p:sp>
      <p:pic>
        <p:nvPicPr>
          <p:cNvPr id="18436" name="Picture 6" descr="marsh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2286000"/>
            <a:ext cx="4724400" cy="3789363"/>
          </a:xfrm>
        </p:spPr>
      </p:pic>
    </p:spTree>
    <p:extLst>
      <p:ext uri="{BB962C8B-B14F-4D97-AF65-F5344CB8AC3E}">
        <p14:creationId xmlns:p14="http://schemas.microsoft.com/office/powerpoint/2010/main" val="16776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‘Thompson’ (Pink Marsh)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December -May</a:t>
            </a:r>
          </a:p>
          <a:p>
            <a:pPr eaLnBrk="1" hangingPunct="1"/>
            <a:r>
              <a:rPr lang="en-US" altLang="en-US" sz="2800" smtClean="0"/>
              <a:t>3 3/4 - 4 1/2</a:t>
            </a:r>
          </a:p>
          <a:p>
            <a:pPr eaLnBrk="1" hangingPunct="1"/>
            <a:r>
              <a:rPr lang="en-US" altLang="en-US" sz="2800" smtClean="0"/>
              <a:t>0 - 6 Seeds</a:t>
            </a:r>
          </a:p>
          <a:p>
            <a:pPr eaLnBrk="1" hangingPunct="1"/>
            <a:r>
              <a:rPr lang="en-US" altLang="en-US" sz="2800" smtClean="0"/>
              <a:t>No blush to peel</a:t>
            </a:r>
          </a:p>
          <a:p>
            <a:pPr eaLnBrk="1" hangingPunct="1"/>
            <a:endParaRPr lang="en-US" altLang="en-US" sz="2800" smtClean="0"/>
          </a:p>
        </p:txBody>
      </p:sp>
      <p:pic>
        <p:nvPicPr>
          <p:cNvPr id="19460" name="Picture 6" descr="thompso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263775"/>
            <a:ext cx="4419600" cy="3787775"/>
          </a:xfrm>
        </p:spPr>
      </p:pic>
    </p:spTree>
    <p:extLst>
      <p:ext uri="{BB962C8B-B14F-4D97-AF65-F5344CB8AC3E}">
        <p14:creationId xmlns:p14="http://schemas.microsoft.com/office/powerpoint/2010/main" val="37160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Red Grapefruit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December - May</a:t>
            </a:r>
          </a:p>
        </p:txBody>
      </p:sp>
      <p:pic>
        <p:nvPicPr>
          <p:cNvPr id="20484" name="Picture 6" descr="redgrapefrui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590800"/>
            <a:ext cx="6400800" cy="3581400"/>
          </a:xfrm>
        </p:spPr>
      </p:pic>
    </p:spTree>
    <p:extLst>
      <p:ext uri="{BB962C8B-B14F-4D97-AF65-F5344CB8AC3E}">
        <p14:creationId xmlns:p14="http://schemas.microsoft.com/office/powerpoint/2010/main" val="32755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Tangerines and Hybrids</a:t>
            </a:r>
          </a:p>
        </p:txBody>
      </p:sp>
      <p:graphicFrame>
        <p:nvGraphicFramePr>
          <p:cNvPr id="2150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17775" y="1981200"/>
          <a:ext cx="41084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Clip" r:id="rId3" imgW="943661" imgH="944575" progId="MS_ClipArt_Gallery.2">
                  <p:embed/>
                </p:oleObj>
              </mc:Choice>
              <mc:Fallback>
                <p:oleObj name="Clip" r:id="rId3" imgW="943661" imgH="9445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1981200"/>
                        <a:ext cx="41084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8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‘Minneola’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December - February</a:t>
            </a:r>
          </a:p>
          <a:p>
            <a:pPr eaLnBrk="1" hangingPunct="1"/>
            <a:r>
              <a:rPr lang="en-US" altLang="en-US" sz="2800" smtClean="0"/>
              <a:t>3 - 3 1/2</a:t>
            </a:r>
          </a:p>
          <a:p>
            <a:pPr eaLnBrk="1" hangingPunct="1"/>
            <a:r>
              <a:rPr lang="en-US" altLang="en-US" sz="2800" smtClean="0"/>
              <a:t>7 - 12 seeds</a:t>
            </a:r>
          </a:p>
          <a:p>
            <a:pPr eaLnBrk="1" hangingPunct="1"/>
            <a:r>
              <a:rPr lang="en-US" altLang="en-US" sz="2800" smtClean="0"/>
              <a:t>Very Cold Hardy</a:t>
            </a:r>
          </a:p>
          <a:p>
            <a:pPr eaLnBrk="1" hangingPunct="1"/>
            <a:r>
              <a:rPr lang="en-US" altLang="en-US" sz="2800" smtClean="0"/>
              <a:t>Prominent neck at stem end</a:t>
            </a:r>
          </a:p>
        </p:txBody>
      </p:sp>
      <p:pic>
        <p:nvPicPr>
          <p:cNvPr id="22532" name="Picture 6" descr="mineo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362200"/>
            <a:ext cx="4495800" cy="3816350"/>
          </a:xfrm>
        </p:spPr>
      </p:pic>
    </p:spTree>
    <p:extLst>
      <p:ext uri="{BB962C8B-B14F-4D97-AF65-F5344CB8AC3E}">
        <p14:creationId xmlns:p14="http://schemas.microsoft.com/office/powerpoint/2010/main" val="4908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‘Sunburst’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November - December</a:t>
            </a:r>
          </a:p>
          <a:p>
            <a:pPr eaLnBrk="1" hangingPunct="1"/>
            <a:r>
              <a:rPr lang="en-US" altLang="en-US" sz="2800" smtClean="0"/>
              <a:t>2 1/2 - 3</a:t>
            </a:r>
          </a:p>
          <a:p>
            <a:pPr eaLnBrk="1" hangingPunct="1"/>
            <a:r>
              <a:rPr lang="en-US" altLang="en-US" sz="2800" smtClean="0"/>
              <a:t>1 - 20 seeds</a:t>
            </a:r>
          </a:p>
          <a:p>
            <a:pPr eaLnBrk="1" hangingPunct="1"/>
            <a:r>
              <a:rPr lang="en-US" altLang="en-US" sz="2800" smtClean="0"/>
              <a:t>Most widely planted</a:t>
            </a:r>
          </a:p>
        </p:txBody>
      </p:sp>
      <p:pic>
        <p:nvPicPr>
          <p:cNvPr id="23556" name="Picture 6" descr="sunbur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438400"/>
            <a:ext cx="4343400" cy="3419475"/>
          </a:xfrm>
        </p:spPr>
      </p:pic>
    </p:spTree>
    <p:extLst>
      <p:ext uri="{BB962C8B-B14F-4D97-AF65-F5344CB8AC3E}">
        <p14:creationId xmlns:p14="http://schemas.microsoft.com/office/powerpoint/2010/main" val="12652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‘Murcott’ (Honey Tangerine)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January - March</a:t>
            </a:r>
          </a:p>
          <a:p>
            <a:pPr eaLnBrk="1" hangingPunct="1"/>
            <a:r>
              <a:rPr lang="en-US" altLang="en-US" sz="2800" smtClean="0"/>
              <a:t>2 3/4</a:t>
            </a:r>
          </a:p>
          <a:p>
            <a:pPr eaLnBrk="1" hangingPunct="1"/>
            <a:r>
              <a:rPr lang="en-US" altLang="en-US" sz="2800" smtClean="0"/>
              <a:t>10 - 20 seeds</a:t>
            </a:r>
          </a:p>
          <a:p>
            <a:pPr eaLnBrk="1" hangingPunct="1"/>
            <a:r>
              <a:rPr lang="en-US" altLang="en-US" sz="2800" smtClean="0"/>
              <a:t>Thin Skin</a:t>
            </a:r>
          </a:p>
          <a:p>
            <a:pPr eaLnBrk="1" hangingPunct="1"/>
            <a:r>
              <a:rPr lang="en-US" altLang="en-US" sz="2800" smtClean="0"/>
              <a:t>High sugar content</a:t>
            </a:r>
          </a:p>
        </p:txBody>
      </p:sp>
      <p:pic>
        <p:nvPicPr>
          <p:cNvPr id="24580" name="Picture 6" descr="murcot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362200"/>
            <a:ext cx="4267200" cy="3562350"/>
          </a:xfrm>
        </p:spPr>
      </p:pic>
    </p:spTree>
    <p:extLst>
      <p:ext uri="{BB962C8B-B14F-4D97-AF65-F5344CB8AC3E}">
        <p14:creationId xmlns:p14="http://schemas.microsoft.com/office/powerpoint/2010/main" val="8780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‘Temple’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January - March</a:t>
            </a:r>
          </a:p>
          <a:p>
            <a:pPr eaLnBrk="1" hangingPunct="1"/>
            <a:r>
              <a:rPr lang="en-US" altLang="en-US" sz="2800" smtClean="0"/>
              <a:t>2 3/4 - 3</a:t>
            </a:r>
          </a:p>
          <a:p>
            <a:pPr eaLnBrk="1" hangingPunct="1"/>
            <a:r>
              <a:rPr lang="en-US" altLang="en-US" sz="2800" smtClean="0"/>
              <a:t>15 - 20 seeds</a:t>
            </a:r>
          </a:p>
          <a:p>
            <a:pPr eaLnBrk="1" hangingPunct="1"/>
            <a:r>
              <a:rPr lang="en-US" altLang="en-US" sz="2800" smtClean="0"/>
              <a:t>peels easily</a:t>
            </a:r>
          </a:p>
          <a:p>
            <a:pPr eaLnBrk="1" hangingPunct="1"/>
            <a:r>
              <a:rPr lang="en-US" altLang="en-US" sz="2800" smtClean="0"/>
              <a:t>Pebbly rind texture</a:t>
            </a:r>
          </a:p>
          <a:p>
            <a:pPr eaLnBrk="1" hangingPunct="1"/>
            <a:r>
              <a:rPr lang="en-US" altLang="en-US" sz="2800" smtClean="0"/>
              <a:t>Cold sensitive</a:t>
            </a:r>
          </a:p>
        </p:txBody>
      </p:sp>
      <p:pic>
        <p:nvPicPr>
          <p:cNvPr id="25604" name="Picture 6" descr="te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514600"/>
            <a:ext cx="4495800" cy="3582988"/>
          </a:xfrm>
        </p:spPr>
      </p:pic>
    </p:spTree>
    <p:extLst>
      <p:ext uri="{BB962C8B-B14F-4D97-AF65-F5344CB8AC3E}">
        <p14:creationId xmlns:p14="http://schemas.microsoft.com/office/powerpoint/2010/main" val="2213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685800"/>
          </a:xfrm>
        </p:spPr>
        <p:txBody>
          <a:bodyPr>
            <a:normAutofit/>
          </a:bodyPr>
          <a:lstStyle/>
          <a:p>
            <a:r>
              <a:rPr lang="en-US" sz="2900" i="1" dirty="0" smtClean="0">
                <a:solidFill>
                  <a:srgbClr val="EEECE1">
                    <a:lumMod val="10000"/>
                  </a:srgbClr>
                </a:solidFill>
                <a:ea typeface="+mn-ea"/>
                <a:cs typeface="+mn-cs"/>
              </a:rPr>
              <a:t>Trifoliate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" y="381000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21" y="2133600"/>
            <a:ext cx="29337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21" y="3616036"/>
            <a:ext cx="3276600" cy="276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Satsuma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Sept. - November</a:t>
            </a:r>
          </a:p>
          <a:p>
            <a:pPr eaLnBrk="1" hangingPunct="1"/>
            <a:r>
              <a:rPr lang="en-US" altLang="en-US" sz="2800" smtClean="0"/>
              <a:t>2 1/4 - 2 1/2</a:t>
            </a:r>
          </a:p>
          <a:p>
            <a:pPr eaLnBrk="1" hangingPunct="1"/>
            <a:r>
              <a:rPr lang="en-US" altLang="en-US" sz="2800" smtClean="0"/>
              <a:t>0 - 6 seeds</a:t>
            </a:r>
          </a:p>
          <a:p>
            <a:pPr eaLnBrk="1" hangingPunct="1"/>
            <a:r>
              <a:rPr lang="en-US" altLang="en-US" sz="2800" smtClean="0"/>
              <a:t>Earliest of mandarin types</a:t>
            </a:r>
          </a:p>
          <a:p>
            <a:pPr eaLnBrk="1" hangingPunct="1"/>
            <a:r>
              <a:rPr lang="en-US" altLang="en-US" sz="2800" smtClean="0"/>
              <a:t>Cold hardy</a:t>
            </a:r>
          </a:p>
          <a:p>
            <a:pPr eaLnBrk="1" hangingPunct="1"/>
            <a:r>
              <a:rPr lang="en-US" altLang="en-US" sz="2800" smtClean="0"/>
              <a:t>Loose skin</a:t>
            </a:r>
          </a:p>
        </p:txBody>
      </p:sp>
      <p:pic>
        <p:nvPicPr>
          <p:cNvPr id="26628" name="Picture 6" descr="satsum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325688"/>
            <a:ext cx="3962400" cy="3690937"/>
          </a:xfrm>
        </p:spPr>
      </p:pic>
    </p:spTree>
    <p:extLst>
      <p:ext uri="{BB962C8B-B14F-4D97-AF65-F5344CB8AC3E}">
        <p14:creationId xmlns:p14="http://schemas.microsoft.com/office/powerpoint/2010/main" val="22653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 Fruit</a:t>
            </a:r>
          </a:p>
        </p:txBody>
      </p:sp>
      <p:graphicFrame>
        <p:nvGraphicFramePr>
          <p:cNvPr id="2765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574925" y="1981200"/>
          <a:ext cx="39941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Clip" r:id="rId3" imgW="367222" imgH="379097" progId="MS_ClipArt_Gallery.2">
                  <p:embed/>
                </p:oleObj>
              </mc:Choice>
              <mc:Fallback>
                <p:oleObj name="Clip" r:id="rId3" imgW="367222" imgH="37909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925" y="1981200"/>
                        <a:ext cx="39941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3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Persian Lime	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June - September</a:t>
            </a:r>
          </a:p>
          <a:p>
            <a:pPr eaLnBrk="1" hangingPunct="1"/>
            <a:r>
              <a:rPr lang="en-US" altLang="en-US" sz="2800" smtClean="0"/>
              <a:t>1 3/4 - 2 1/2</a:t>
            </a:r>
          </a:p>
          <a:p>
            <a:pPr eaLnBrk="1" hangingPunct="1"/>
            <a:r>
              <a:rPr lang="en-US" altLang="en-US" sz="2800" smtClean="0"/>
              <a:t>0 - 1 seed</a:t>
            </a:r>
          </a:p>
          <a:p>
            <a:pPr eaLnBrk="1" hangingPunct="1"/>
            <a:r>
              <a:rPr lang="en-US" altLang="en-US" sz="2800" smtClean="0"/>
              <a:t>Thorny Trees</a:t>
            </a:r>
          </a:p>
          <a:p>
            <a:pPr eaLnBrk="1" hangingPunct="1"/>
            <a:r>
              <a:rPr lang="en-US" altLang="en-US" sz="2800" smtClean="0"/>
              <a:t>Cold sensitive</a:t>
            </a:r>
          </a:p>
          <a:p>
            <a:pPr eaLnBrk="1" hangingPunct="1"/>
            <a:r>
              <a:rPr lang="en-US" altLang="en-US" sz="2800" smtClean="0"/>
              <a:t>Susceptible to styler end rot</a:t>
            </a:r>
          </a:p>
        </p:txBody>
      </p:sp>
      <p:pic>
        <p:nvPicPr>
          <p:cNvPr id="28676" name="Picture 6" descr="tahit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209800"/>
            <a:ext cx="4114800" cy="3748088"/>
          </a:xfrm>
        </p:spPr>
      </p:pic>
    </p:spTree>
    <p:extLst>
      <p:ext uri="{BB962C8B-B14F-4D97-AF65-F5344CB8AC3E}">
        <p14:creationId xmlns:p14="http://schemas.microsoft.com/office/powerpoint/2010/main" val="35047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Key Lime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Everbearing</a:t>
            </a:r>
          </a:p>
          <a:p>
            <a:pPr eaLnBrk="1" hangingPunct="1"/>
            <a:r>
              <a:rPr lang="en-US" altLang="en-US" sz="2800" smtClean="0"/>
              <a:t>1 1/4 - 1 3/4</a:t>
            </a:r>
          </a:p>
          <a:p>
            <a:pPr eaLnBrk="1" hangingPunct="1"/>
            <a:r>
              <a:rPr lang="en-US" altLang="en-US" sz="2800" smtClean="0"/>
              <a:t>3 - 8 seeds</a:t>
            </a:r>
          </a:p>
          <a:p>
            <a:pPr eaLnBrk="1" hangingPunct="1"/>
            <a:r>
              <a:rPr lang="en-US" altLang="en-US" sz="2800" smtClean="0"/>
              <a:t>Cold susceptible</a:t>
            </a:r>
          </a:p>
          <a:p>
            <a:pPr eaLnBrk="1" hangingPunct="1"/>
            <a:r>
              <a:rPr lang="en-US" altLang="en-US" sz="2800" smtClean="0"/>
              <a:t>Thorny or thornless</a:t>
            </a:r>
          </a:p>
        </p:txBody>
      </p:sp>
      <p:pic>
        <p:nvPicPr>
          <p:cNvPr id="29700" name="Picture 6" descr="key li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133600"/>
            <a:ext cx="3741738" cy="4141788"/>
          </a:xfrm>
        </p:spPr>
      </p:pic>
    </p:spTree>
    <p:extLst>
      <p:ext uri="{BB962C8B-B14F-4D97-AF65-F5344CB8AC3E}">
        <p14:creationId xmlns:p14="http://schemas.microsoft.com/office/powerpoint/2010/main" val="5283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‘Meyer’ Lemon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November - March</a:t>
            </a:r>
          </a:p>
          <a:p>
            <a:pPr eaLnBrk="1" hangingPunct="1"/>
            <a:r>
              <a:rPr lang="en-US" altLang="en-US" sz="2800" smtClean="0"/>
              <a:t>2 1/2 - 3</a:t>
            </a:r>
          </a:p>
          <a:p>
            <a:pPr eaLnBrk="1" hangingPunct="1"/>
            <a:r>
              <a:rPr lang="en-US" altLang="en-US" sz="2800" smtClean="0"/>
              <a:t>10 seeds</a:t>
            </a:r>
          </a:p>
          <a:p>
            <a:pPr eaLnBrk="1" hangingPunct="1"/>
            <a:r>
              <a:rPr lang="en-US" altLang="en-US" sz="2800" smtClean="0"/>
              <a:t>Bush growth habit</a:t>
            </a:r>
          </a:p>
          <a:p>
            <a:pPr eaLnBrk="1" hangingPunct="1"/>
            <a:r>
              <a:rPr lang="en-US" altLang="en-US" sz="2800" smtClean="0"/>
              <a:t>Most cold hardy lemon</a:t>
            </a:r>
          </a:p>
          <a:p>
            <a:pPr eaLnBrk="1" hangingPunct="1"/>
            <a:r>
              <a:rPr lang="en-US" altLang="en-US" sz="2800" smtClean="0"/>
              <a:t>Smooth skin</a:t>
            </a:r>
          </a:p>
          <a:p>
            <a:pPr eaLnBrk="1" hangingPunct="1"/>
            <a:r>
              <a:rPr lang="en-US" altLang="en-US" sz="2800" smtClean="0"/>
              <a:t>High juice content</a:t>
            </a:r>
          </a:p>
        </p:txBody>
      </p:sp>
      <p:pic>
        <p:nvPicPr>
          <p:cNvPr id="30724" name="Picture 6" descr="mey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362200"/>
            <a:ext cx="4038600" cy="3336925"/>
          </a:xfrm>
        </p:spPr>
      </p:pic>
    </p:spTree>
    <p:extLst>
      <p:ext uri="{BB962C8B-B14F-4D97-AF65-F5344CB8AC3E}">
        <p14:creationId xmlns:p14="http://schemas.microsoft.com/office/powerpoint/2010/main" val="20377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‘Nagami’ Kumquat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Nov. - April</a:t>
            </a:r>
          </a:p>
          <a:p>
            <a:pPr eaLnBrk="1" hangingPunct="1"/>
            <a:r>
              <a:rPr lang="en-US" altLang="en-US" sz="2800" smtClean="0"/>
              <a:t>1 1/2 X 1</a:t>
            </a:r>
          </a:p>
          <a:p>
            <a:pPr eaLnBrk="1" hangingPunct="1"/>
            <a:r>
              <a:rPr lang="en-US" altLang="en-US" sz="2800" smtClean="0"/>
              <a:t>0 - 3 seeds</a:t>
            </a:r>
          </a:p>
          <a:p>
            <a:pPr eaLnBrk="1" hangingPunct="1"/>
            <a:r>
              <a:rPr lang="en-US" altLang="en-US" sz="2800" smtClean="0"/>
              <a:t>Very cold hardy</a:t>
            </a:r>
          </a:p>
          <a:p>
            <a:pPr eaLnBrk="1" hangingPunct="1"/>
            <a:r>
              <a:rPr lang="en-US" altLang="en-US" sz="2800" smtClean="0"/>
              <a:t>More acid than meiwa</a:t>
            </a:r>
          </a:p>
        </p:txBody>
      </p:sp>
      <p:pic>
        <p:nvPicPr>
          <p:cNvPr id="31748" name="Picture 6" descr="Nagam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514600"/>
            <a:ext cx="3810000" cy="3197225"/>
          </a:xfrm>
        </p:spPr>
      </p:pic>
    </p:spTree>
    <p:extLst>
      <p:ext uri="{BB962C8B-B14F-4D97-AF65-F5344CB8AC3E}">
        <p14:creationId xmlns:p14="http://schemas.microsoft.com/office/powerpoint/2010/main" val="3506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‘Meiwa’ Kumquat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Nov. - April</a:t>
            </a:r>
          </a:p>
          <a:p>
            <a:pPr eaLnBrk="1" hangingPunct="1"/>
            <a:r>
              <a:rPr lang="en-US" altLang="en-US" sz="2800" smtClean="0"/>
              <a:t>1 - 1 1/2</a:t>
            </a:r>
          </a:p>
          <a:p>
            <a:pPr eaLnBrk="1" hangingPunct="1"/>
            <a:r>
              <a:rPr lang="en-US" altLang="en-US" sz="2800" smtClean="0"/>
              <a:t>3 - 5 seeds</a:t>
            </a:r>
          </a:p>
          <a:p>
            <a:pPr eaLnBrk="1" hangingPunct="1"/>
            <a:r>
              <a:rPr lang="en-US" altLang="en-US" sz="2800" smtClean="0"/>
              <a:t>Large round kumquat</a:t>
            </a:r>
          </a:p>
          <a:p>
            <a:pPr eaLnBrk="1" hangingPunct="1"/>
            <a:r>
              <a:rPr lang="en-US" altLang="en-US" sz="2800" smtClean="0"/>
              <a:t>Spicy, sweet pulp</a:t>
            </a:r>
          </a:p>
          <a:p>
            <a:pPr eaLnBrk="1" hangingPunct="1"/>
            <a:r>
              <a:rPr lang="en-US" altLang="en-US" sz="2800" smtClean="0"/>
              <a:t>Cold hardy</a:t>
            </a:r>
          </a:p>
        </p:txBody>
      </p:sp>
      <p:pic>
        <p:nvPicPr>
          <p:cNvPr id="32772" name="Picture 6" descr="Meiw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362200"/>
            <a:ext cx="4114800" cy="3609975"/>
          </a:xfrm>
        </p:spPr>
      </p:pic>
    </p:spTree>
    <p:extLst>
      <p:ext uri="{BB962C8B-B14F-4D97-AF65-F5344CB8AC3E}">
        <p14:creationId xmlns:p14="http://schemas.microsoft.com/office/powerpoint/2010/main" val="40155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‘Tavares’ Limequat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November - March</a:t>
            </a:r>
          </a:p>
          <a:p>
            <a:pPr eaLnBrk="1" hangingPunct="1"/>
            <a:r>
              <a:rPr lang="en-US" altLang="en-US" sz="2800" smtClean="0"/>
              <a:t>1 3/4- 2 X 1 1/4 - 1 1/2</a:t>
            </a:r>
          </a:p>
          <a:p>
            <a:pPr eaLnBrk="1" hangingPunct="1"/>
            <a:r>
              <a:rPr lang="en-US" altLang="en-US" sz="2800" smtClean="0"/>
              <a:t>2 - 5 seeds</a:t>
            </a:r>
          </a:p>
          <a:p>
            <a:pPr eaLnBrk="1" hangingPunct="1"/>
            <a:r>
              <a:rPr lang="en-US" altLang="en-US" sz="2800" smtClean="0"/>
              <a:t>Good substitute for limes</a:t>
            </a:r>
          </a:p>
          <a:p>
            <a:pPr eaLnBrk="1" hangingPunct="1"/>
            <a:r>
              <a:rPr lang="en-US" altLang="en-US" sz="2800" smtClean="0"/>
              <a:t>Cold hardy</a:t>
            </a:r>
          </a:p>
        </p:txBody>
      </p:sp>
      <p:pic>
        <p:nvPicPr>
          <p:cNvPr id="33796" name="Picture 6" descr="tava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438400"/>
            <a:ext cx="4038600" cy="3481388"/>
          </a:xfrm>
        </p:spPr>
      </p:pic>
    </p:spTree>
    <p:extLst>
      <p:ext uri="{BB962C8B-B14F-4D97-AF65-F5344CB8AC3E}">
        <p14:creationId xmlns:p14="http://schemas.microsoft.com/office/powerpoint/2010/main" val="34897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Calamondin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Harvest all year</a:t>
            </a:r>
          </a:p>
          <a:p>
            <a:pPr eaLnBrk="1" hangingPunct="1"/>
            <a:r>
              <a:rPr lang="en-US" altLang="en-US" sz="2800" smtClean="0"/>
              <a:t>1 - 1 ½”</a:t>
            </a:r>
          </a:p>
          <a:p>
            <a:pPr eaLnBrk="1" hangingPunct="1"/>
            <a:r>
              <a:rPr lang="en-US" altLang="en-US" sz="2800" smtClean="0"/>
              <a:t>3 - 5 seeds</a:t>
            </a:r>
          </a:p>
          <a:p>
            <a:pPr eaLnBrk="1" hangingPunct="1"/>
            <a:r>
              <a:rPr lang="en-US" altLang="en-US" sz="2800" smtClean="0"/>
              <a:t>Great for containers</a:t>
            </a:r>
          </a:p>
          <a:p>
            <a:pPr eaLnBrk="1" hangingPunct="1"/>
            <a:r>
              <a:rPr lang="en-US" altLang="en-US" sz="2800" smtClean="0"/>
              <a:t>Flavors drinks, marmalades and jellies </a:t>
            </a:r>
          </a:p>
          <a:p>
            <a:pPr eaLnBrk="1" hangingPunct="1"/>
            <a:r>
              <a:rPr lang="en-US" altLang="en-US" sz="2800" smtClean="0"/>
              <a:t>Cold hardy</a:t>
            </a:r>
          </a:p>
        </p:txBody>
      </p:sp>
      <p:pic>
        <p:nvPicPr>
          <p:cNvPr id="34820" name="Picture 6" descr="calomondin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3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:\Users\USER\Pictures\thn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0" y="27432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C00000"/>
                </a:solidFill>
              </a:rPr>
              <a:t>Thanks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Distinguishing features of 3 genera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763000" cy="3733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Genus Fortunella: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It has four species, of which the commercially important ones are 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F. margarita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Swing. (oval kumquat) and 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F. japonica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Swing. (round kumquat).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The trees are small with small green leaves paler on the other side.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The flowers are white and smaller than those of citrus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Fruit is small, orange colored, 3-6 celled, acidic and juicy but with a sweet and edible rind. The other species are 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F.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crassifolia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Swing and 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F.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</a:rPr>
              <a:t>hindsii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Swing.</a:t>
            </a:r>
          </a:p>
          <a:p>
            <a:pPr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2600" dirty="0">
                <a:solidFill>
                  <a:srgbClr val="EEECE1">
                    <a:lumMod val="10000"/>
                  </a:srgbClr>
                </a:solidFill>
                <a:ea typeface="+mn-ea"/>
                <a:cs typeface="+mn-cs"/>
              </a:rPr>
              <a:t>kumquat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09627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505200" cy="26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2702"/>
            <a:ext cx="4277591" cy="265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7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b="1" dirty="0" smtClean="0"/>
              <a:t>Hybrids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235187"/>
              </p:ext>
            </p:extLst>
          </p:nvPr>
        </p:nvGraphicFramePr>
        <p:xfrm>
          <a:off x="533400" y="1066800"/>
          <a:ext cx="8077200" cy="4791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4419600"/>
              </a:tblGrid>
              <a:tr h="6289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Hybrids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Parents</a:t>
                      </a:r>
                      <a:endParaRPr lang="en-US" dirty="0"/>
                    </a:p>
                  </a:txBody>
                  <a:tcPr/>
                </a:tc>
              </a:tr>
              <a:tr h="6289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Citranges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Poncirus × sweet orange</a:t>
                      </a:r>
                      <a:endParaRPr lang="en-US" sz="2000" dirty="0"/>
                    </a:p>
                  </a:txBody>
                  <a:tcPr/>
                </a:tc>
              </a:tr>
              <a:tr h="570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Citrangesquats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Citranges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×  fortunella</a:t>
                      </a:r>
                      <a:endParaRPr lang="en-US" sz="2000" dirty="0" smtClean="0"/>
                    </a:p>
                  </a:txBody>
                  <a:tcPr/>
                </a:tc>
              </a:tr>
              <a:tr h="49878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Tangelos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Mandarins × grapefruit</a:t>
                      </a:r>
                      <a:endParaRPr lang="en-US" sz="2000" dirty="0"/>
                    </a:p>
                  </a:txBody>
                  <a:tcPr/>
                </a:tc>
              </a:tr>
              <a:tr h="4794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Limequats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Lime × fortunella</a:t>
                      </a:r>
                      <a:endParaRPr lang="en-US" sz="2000" dirty="0"/>
                    </a:p>
                  </a:txBody>
                  <a:tcPr/>
                </a:tc>
              </a:tr>
              <a:tr h="6289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Citrumellos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Poncirus ×  grapefruit</a:t>
                      </a:r>
                      <a:endParaRPr lang="en-US" sz="2000" dirty="0"/>
                    </a:p>
                  </a:txBody>
                  <a:tcPr/>
                </a:tc>
              </a:tr>
              <a:tr h="5210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Citrandrins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Poncirus × mandarins</a:t>
                      </a:r>
                      <a:endParaRPr lang="en-US" sz="2000" dirty="0"/>
                    </a:p>
                  </a:txBody>
                  <a:tcPr/>
                </a:tc>
              </a:tr>
              <a:tr h="83415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Kinnow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Nobilis 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×deliciosa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2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Deep sandy loam, loam and clay loam</a:t>
            </a:r>
          </a:p>
          <a:p>
            <a:r>
              <a:rPr lang="en-US" dirty="0" smtClean="0"/>
              <a:t>pH: 5.5-8.5</a:t>
            </a:r>
          </a:p>
          <a:p>
            <a:r>
              <a:rPr lang="en-US" dirty="0" smtClean="0"/>
              <a:t>Subsoil should be free from hard pan, sticky clay and water logged conditions</a:t>
            </a:r>
          </a:p>
          <a:p>
            <a:r>
              <a:rPr lang="en-US" dirty="0" smtClean="0"/>
              <a:t>Poor soils with high pH are not suitable</a:t>
            </a:r>
          </a:p>
          <a:p>
            <a:r>
              <a:rPr lang="en-US" dirty="0" smtClean="0"/>
              <a:t>Soil requirements depend upon the type of rootstock used for various species and varieties.</a:t>
            </a:r>
          </a:p>
          <a:p>
            <a:r>
              <a:rPr lang="en-US" dirty="0" smtClean="0"/>
              <a:t>Rough lemon is a good rootstock for dry, sandy loam soils of Punjab, whereas sour orange performs better on the moist and heavy soil of NWFP.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36220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4384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8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Tropical and Sub Tropical</a:t>
            </a:r>
          </a:p>
          <a:p>
            <a:r>
              <a:rPr lang="en-US" dirty="0" smtClean="0"/>
              <a:t>Up to 450-750m elevation</a:t>
            </a:r>
          </a:p>
          <a:p>
            <a:r>
              <a:rPr lang="en-US" dirty="0" smtClean="0"/>
              <a:t>Temperature is an important factor. In cool regions, vegetative growth is less, fruit growth is slow, ripening is delayed. In colder regions, pigmented cultivars like </a:t>
            </a:r>
            <a:r>
              <a:rPr lang="en-US" dirty="0">
                <a:solidFill>
                  <a:prstClr val="black"/>
                </a:solidFill>
              </a:rPr>
              <a:t>Red </a:t>
            </a:r>
            <a:r>
              <a:rPr lang="en-US" dirty="0" smtClean="0"/>
              <a:t>Blood sweet orange develop excellent quality. </a:t>
            </a:r>
          </a:p>
          <a:p>
            <a:r>
              <a:rPr lang="en-US" dirty="0" smtClean="0"/>
              <a:t>Temperature range: 13-40°C</a:t>
            </a:r>
          </a:p>
          <a:p>
            <a:r>
              <a:rPr lang="en-US" dirty="0" smtClean="0"/>
              <a:t>Can endure 0-2°C without injury, depending on the cultivar and duration of cold period.</a:t>
            </a:r>
          </a:p>
          <a:p>
            <a:r>
              <a:rPr lang="en-US" dirty="0" smtClean="0"/>
              <a:t>Grapefruit is the high temperature resistant citrus sp. </a:t>
            </a:r>
          </a:p>
          <a:p>
            <a:r>
              <a:rPr lang="en-US" dirty="0" smtClean="0"/>
              <a:t>Extreme cold and frost can burn flowers and young twigs.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648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Species appear to resist frost in the following descending manner</a:t>
            </a:r>
          </a:p>
          <a:p>
            <a:r>
              <a:rPr lang="en-US" dirty="0" smtClean="0"/>
              <a:t>Mandarin, sour orange, sweet orange, chakotra, grape fruit, sweet lime, lemon, </a:t>
            </a:r>
            <a:r>
              <a:rPr lang="en-US" dirty="0" err="1" smtClean="0"/>
              <a:t>kaghzi</a:t>
            </a:r>
            <a:r>
              <a:rPr lang="en-US" dirty="0" smtClean="0"/>
              <a:t> lime and citron.</a:t>
            </a:r>
          </a:p>
          <a:p>
            <a:r>
              <a:rPr lang="en-US" dirty="0" smtClean="0"/>
              <a:t>In hotter regions, trees produce more growth and fruit grows faster and ripens earlier but fruit may suffer from sunburn</a:t>
            </a:r>
          </a:p>
          <a:p>
            <a:r>
              <a:rPr lang="en-US" dirty="0" smtClean="0"/>
              <a:t>In Pakistan, the central divisions of Punjab– Sargodha, Faisalabad, Lahore and Multan---produce excellent citrus.</a:t>
            </a:r>
          </a:p>
          <a:p>
            <a:r>
              <a:rPr lang="en-US" dirty="0" smtClean="0"/>
              <a:t>In NWFP, Peshawar, D.I. Khan and Dir are important citrus producing areas.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Pakistan is blessed with the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agroecological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environment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conducive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about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types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fruits.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which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citrus, mango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dates, guava and apple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account for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75% of the total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production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fruits economy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Pakistan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worth more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65.5 billion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producing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6.64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38400"/>
            <a:ext cx="3398309" cy="254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2514600" cy="425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15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Temperature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Seed Germination: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15-30°C</a:t>
            </a:r>
          </a:p>
          <a:p>
            <a:r>
              <a:rPr lang="en-US" dirty="0" smtClean="0"/>
              <a:t>Vegetative Growth: </a:t>
            </a:r>
          </a:p>
          <a:p>
            <a:pPr algn="ctr">
              <a:buNone/>
            </a:pPr>
            <a:r>
              <a:rPr lang="en-US" dirty="0" smtClean="0"/>
              <a:t>Optimum shoot growth: 25-31°C</a:t>
            </a:r>
          </a:p>
          <a:p>
            <a:pPr algn="ctr">
              <a:buNone/>
            </a:pPr>
            <a:r>
              <a:rPr lang="en-US" dirty="0" smtClean="0"/>
              <a:t>Optimum root growth: 18-26 °C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Flowering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2999"/>
          </a:xfrm>
        </p:spPr>
        <p:txBody>
          <a:bodyPr/>
          <a:lstStyle/>
          <a:p>
            <a:r>
              <a:rPr lang="en-US" dirty="0" smtClean="0"/>
              <a:t>Season:</a:t>
            </a:r>
          </a:p>
          <a:p>
            <a:pPr algn="ctr">
              <a:buNone/>
            </a:pPr>
            <a:r>
              <a:rPr lang="en-US" dirty="0" smtClean="0"/>
              <a:t> February- March</a:t>
            </a:r>
          </a:p>
          <a:p>
            <a:r>
              <a:rPr lang="en-US" dirty="0" smtClean="0"/>
              <a:t>Lemon: </a:t>
            </a:r>
          </a:p>
          <a:p>
            <a:pPr algn="ctr">
              <a:buNone/>
            </a:pPr>
            <a:r>
              <a:rPr lang="en-US" b="1" dirty="0" smtClean="0"/>
              <a:t>Throughout year</a:t>
            </a:r>
            <a:r>
              <a:rPr lang="en-US" dirty="0" smtClean="0"/>
              <a:t>, when growing in coastal regions with mild winter</a:t>
            </a:r>
          </a:p>
          <a:p>
            <a:pPr algn="ctr">
              <a:buNone/>
            </a:pPr>
            <a:r>
              <a:rPr lang="en-US" b="1" dirty="0" smtClean="0"/>
              <a:t>Spring</a:t>
            </a:r>
            <a:r>
              <a:rPr lang="en-US" dirty="0" smtClean="0"/>
              <a:t>, when growing in dry areas with hot summer and cold winter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C:\Users\USER\Pictures\f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53000"/>
            <a:ext cx="2362200" cy="1905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3078" name="Picture 6" descr="C:\Users\USER\Pictures\imagesCA2HRN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399" y="0"/>
            <a:ext cx="2514601" cy="2057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8" name="Picture 2" descr="C:\Users\USER\Pictures\imagesCAXI8DX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6186488"/>
            <a:ext cx="9158288" cy="671512"/>
            <a:chOff x="0" y="6186488"/>
            <a:chExt cx="9158288" cy="671512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6186488"/>
              <a:ext cx="9158288" cy="671512"/>
              <a:chOff x="0" y="6186488"/>
              <a:chExt cx="9158288" cy="671512"/>
            </a:xfrm>
          </p:grpSpPr>
          <p:sp>
            <p:nvSpPr>
              <p:cNvPr id="7" name="Rectangle 19"/>
              <p:cNvSpPr>
                <a:spLocks noChangeArrowheads="1"/>
              </p:cNvSpPr>
              <p:nvPr/>
            </p:nvSpPr>
            <p:spPr bwMode="auto">
              <a:xfrm>
                <a:off x="0" y="6186488"/>
                <a:ext cx="9158288" cy="6715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TextBox 5"/>
              <p:cNvSpPr txBox="1">
                <a:spLocks noChangeArrowheads="1"/>
              </p:cNvSpPr>
              <p:nvPr/>
            </p:nvSpPr>
            <p:spPr bwMode="auto">
              <a:xfrm>
                <a:off x="5010912" y="6338888"/>
                <a:ext cx="4133088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200" i="1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b="1" dirty="0" smtClean="0">
                    <a:solidFill>
                      <a:prstClr val="white"/>
                    </a:solidFill>
                  </a:rPr>
                  <a:t>A Trade Route </a:t>
                </a:r>
                <a:r>
                  <a:rPr lang="en-GB" sz="2200" b="1" dirty="0">
                    <a:solidFill>
                      <a:prstClr val="white"/>
                    </a:solidFill>
                  </a:rPr>
                  <a:t>to Prosperity</a:t>
                </a:r>
                <a:endParaRPr lang="en-GB" sz="2200" i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123825" y="6286500"/>
                <a:ext cx="1158875" cy="558800"/>
                <a:chOff x="0" y="3984"/>
                <a:chExt cx="897" cy="336"/>
              </a:xfrm>
            </p:grpSpPr>
            <p:pic>
              <p:nvPicPr>
                <p:cNvPr id="10" name="Picture 15" descr="logo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7837"/>
                <a:stretch>
                  <a:fillRect/>
                </a:stretch>
              </p:blipFill>
              <p:spPr bwMode="auto">
                <a:xfrm>
                  <a:off x="345" y="3989"/>
                  <a:ext cx="552" cy="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30" descr="logo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312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" name="Picture 14" descr="C:\Users\Robina\Desktop\Logos\Picture1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306" y="6251013"/>
              <a:ext cx="1305760" cy="569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8" descr="C:\Users\Robina\Desktop\Logos\unido_logo_whit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3" y="87313"/>
            <a:ext cx="79533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819150" y="426244"/>
            <a:ext cx="6553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</a:rPr>
              <a:t>ASSESS OF KINNOW CROP LOAD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2400" y="1295400"/>
            <a:ext cx="88392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err="1" smtClean="0">
                <a:solidFill>
                  <a:srgbClr val="9BBB59">
                    <a:lumMod val="50000"/>
                  </a:srgbClr>
                </a:solidFill>
              </a:rPr>
              <a:t>Kinnow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-more than 10 years of good health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Flowers :      40,000-60,000 flowers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Fruit set-      7-10 %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CROP LOAD ASSESS: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Plant-  same age &amp; size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Fruit size -30-40 mm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Time         July-August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Use frame size-   45 cm³@mini 20 frame/ha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Optimum fruit standard for kinnow-8-10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Hand fruit thinning-   small, </a:t>
            </a:r>
            <a:r>
              <a:rPr lang="en-US" sz="2800" dirty="0" err="1" smtClean="0">
                <a:solidFill>
                  <a:srgbClr val="9BBB59">
                    <a:lumMod val="50000"/>
                  </a:srgbClr>
                </a:solidFill>
              </a:rPr>
              <a:t>deshaped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, blemished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</a:rPr>
              <a:t>Reference: </a:t>
            </a:r>
            <a:r>
              <a:rPr lang="en-US" sz="3200" dirty="0" smtClean="0">
                <a:solidFill>
                  <a:srgbClr val="9BBB59">
                    <a:lumMod val="50000"/>
                  </a:srgbClr>
                </a:solidFill>
              </a:rPr>
              <a:t>NSW DPI.PRIME FACTS 787,2008</a:t>
            </a:r>
            <a:endParaRPr lang="en-US" sz="2800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Fruit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Optimum Temperature for pollen viability:</a:t>
            </a:r>
          </a:p>
          <a:p>
            <a:pPr algn="ctr">
              <a:buNone/>
            </a:pPr>
            <a:r>
              <a:rPr lang="en-US" dirty="0" smtClean="0"/>
              <a:t>15-20°C</a:t>
            </a:r>
          </a:p>
          <a:p>
            <a:r>
              <a:rPr lang="en-US" dirty="0" smtClean="0"/>
              <a:t>Pollen tube growth is temperature dependent</a:t>
            </a:r>
          </a:p>
          <a:p>
            <a:r>
              <a:rPr lang="en-US" dirty="0" smtClean="0"/>
              <a:t>High temperature causes poor fruit set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099" name="Picture 3" descr="C:\Users\USER\Pictures\imagesCAF5E4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7291" y="3886200"/>
            <a:ext cx="3158836" cy="2316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Sexual: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Seeds</a:t>
            </a:r>
          </a:p>
          <a:p>
            <a:r>
              <a:rPr lang="en-US" dirty="0" smtClean="0"/>
              <a:t>Asexual: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Budding</a:t>
            </a:r>
          </a:p>
          <a:p>
            <a:pPr>
              <a:buNone/>
            </a:pPr>
            <a:r>
              <a:rPr lang="en-US" dirty="0" smtClean="0"/>
              <a:t>                      Layering</a:t>
            </a:r>
          </a:p>
          <a:p>
            <a:pPr>
              <a:buNone/>
            </a:pPr>
            <a:r>
              <a:rPr lang="en-US" dirty="0" smtClean="0"/>
              <a:t>                      Grafting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Planting Seasons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Spring</a:t>
            </a:r>
          </a:p>
          <a:p>
            <a:pPr>
              <a:buNone/>
            </a:pPr>
            <a:r>
              <a:rPr lang="en-US" dirty="0" smtClean="0"/>
              <a:t>                 February- March</a:t>
            </a:r>
          </a:p>
          <a:p>
            <a:endParaRPr lang="en-US" dirty="0" smtClean="0"/>
          </a:p>
          <a:p>
            <a:r>
              <a:rPr lang="en-US" dirty="0" smtClean="0"/>
              <a:t>Autumn</a:t>
            </a:r>
          </a:p>
          <a:p>
            <a:pPr>
              <a:buNone/>
            </a:pPr>
            <a:r>
              <a:rPr lang="en-US" dirty="0" smtClean="0"/>
              <a:t>                September-October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Nursery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Extraction of seeds</a:t>
            </a:r>
          </a:p>
          <a:p>
            <a:r>
              <a:rPr lang="en-US" dirty="0" smtClean="0"/>
              <a:t>August- September</a:t>
            </a:r>
          </a:p>
          <a:p>
            <a:r>
              <a:rPr lang="en-US" dirty="0" smtClean="0"/>
              <a:t>Storage of seeds</a:t>
            </a:r>
          </a:p>
          <a:p>
            <a:r>
              <a:rPr lang="en-US" dirty="0" smtClean="0"/>
              <a:t>Preparation of seed bed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Length 5-6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Width 3 </a:t>
            </a:r>
            <a:r>
              <a:rPr lang="en-US" dirty="0" err="1" smtClean="0"/>
              <a:t>ft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Height 6-9 inch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Distance from seed to seed 4-6 inch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Use fungicides and depth of seed should be 1 cm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534400" cy="5867400"/>
          </a:xfrm>
        </p:spPr>
        <p:txBody>
          <a:bodyPr/>
          <a:lstStyle/>
          <a:p>
            <a:pPr lvl="0"/>
            <a:endParaRPr lang="en-US" sz="2200" dirty="0" smtClean="0">
              <a:solidFill>
                <a:prstClr val="black"/>
              </a:solidFill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Transplantation of seedling: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Seedling should be transplanted after 6-12 month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Plant to plant distance 6-9 inch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Row to row distance  same as plant to plant distance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Please left some space empty after four lines</a:t>
            </a: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Care </a:t>
            </a:r>
            <a:r>
              <a:rPr lang="en-US" sz="2800" dirty="0">
                <a:solidFill>
                  <a:prstClr val="black"/>
                </a:solidFill>
              </a:rPr>
              <a:t>of seedlings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Budding and grafting of seedlings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Selection of scion wood, preparation of rootstock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Aftercare of budded/grafted 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200" dirty="0" smtClean="0">
                <a:solidFill>
                  <a:prstClr val="black"/>
                </a:solidFill>
              </a:rPr>
              <a:t>In </a:t>
            </a:r>
            <a:r>
              <a:rPr lang="en-US" sz="2200" dirty="0">
                <a:solidFill>
                  <a:prstClr val="black"/>
                </a:solidFill>
              </a:rPr>
              <a:t>some </a:t>
            </a:r>
            <a:r>
              <a:rPr lang="en-US" sz="2200" dirty="0" smtClean="0">
                <a:solidFill>
                  <a:prstClr val="black"/>
                </a:solidFill>
              </a:rPr>
              <a:t>fruits, </a:t>
            </a:r>
            <a:r>
              <a:rPr lang="en-US" sz="2200" dirty="0">
                <a:solidFill>
                  <a:prstClr val="black"/>
                </a:solidFill>
              </a:rPr>
              <a:t>Pakistan occupies prominent world position in terms of production i.e</a:t>
            </a:r>
            <a:r>
              <a:rPr lang="en-US" sz="22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2200" dirty="0" smtClean="0">
                <a:solidFill>
                  <a:prstClr val="black"/>
                </a:solidFill>
              </a:rPr>
              <a:t>Apricots(6th)</a:t>
            </a:r>
          </a:p>
          <a:p>
            <a:pPr lvl="0"/>
            <a:r>
              <a:rPr lang="en-US" sz="2200" dirty="0" smtClean="0">
                <a:solidFill>
                  <a:prstClr val="black"/>
                </a:solidFill>
              </a:rPr>
              <a:t>Date </a:t>
            </a:r>
            <a:r>
              <a:rPr lang="en-US" sz="2200" dirty="0">
                <a:solidFill>
                  <a:prstClr val="black"/>
                </a:solidFill>
              </a:rPr>
              <a:t>palm(5th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en-US" sz="2200" dirty="0" smtClean="0">
                <a:solidFill>
                  <a:prstClr val="black"/>
                </a:solidFill>
              </a:rPr>
              <a:t>Mandarin </a:t>
            </a:r>
            <a:r>
              <a:rPr lang="en-US" sz="2200" dirty="0">
                <a:solidFill>
                  <a:prstClr val="black"/>
                </a:solidFill>
              </a:rPr>
              <a:t>(6th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en-US" sz="2200" dirty="0" smtClean="0">
                <a:solidFill>
                  <a:prstClr val="black"/>
                </a:solidFill>
              </a:rPr>
              <a:t>Mango </a:t>
            </a:r>
            <a:r>
              <a:rPr lang="en-US" sz="2200" dirty="0">
                <a:solidFill>
                  <a:prstClr val="black"/>
                </a:solidFill>
              </a:rPr>
              <a:t>(4th) </a:t>
            </a:r>
            <a:r>
              <a:rPr lang="en-US" sz="2200" dirty="0" err="1">
                <a:solidFill>
                  <a:prstClr val="black"/>
                </a:solidFill>
              </a:rPr>
              <a:t>etc</a:t>
            </a:r>
            <a:endParaRPr lang="en-US" sz="2200" dirty="0">
              <a:solidFill>
                <a:prstClr val="black"/>
              </a:solidFill>
            </a:endParaRPr>
          </a:p>
          <a:p>
            <a:pPr lvl="0"/>
            <a:r>
              <a:rPr lang="en-US" sz="2200" smtClean="0">
                <a:solidFill>
                  <a:prstClr val="black"/>
                </a:solidFill>
              </a:rPr>
              <a:t>Guava 2 end</a:t>
            </a:r>
            <a:endParaRPr lang="en-US" sz="2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       Recommended Propagation Techniques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87877"/>
              </p:ext>
            </p:extLst>
          </p:nvPr>
        </p:nvGraphicFramePr>
        <p:xfrm>
          <a:off x="1066800" y="1600200"/>
          <a:ext cx="7239000" cy="4038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9500"/>
                <a:gridCol w="3619500"/>
              </a:tblGrid>
              <a:tr h="80436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Fruits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Recommended Methods</a:t>
                      </a:r>
                      <a:endParaRPr lang="en-US" sz="2200" dirty="0"/>
                    </a:p>
                  </a:txBody>
                  <a:tcPr/>
                </a:tc>
              </a:tr>
              <a:tr h="80436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Sweet Orange, Mandarin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T-Budding, T-Grafting</a:t>
                      </a:r>
                      <a:endParaRPr lang="en-US" sz="2200" dirty="0"/>
                    </a:p>
                  </a:txBody>
                  <a:tcPr/>
                </a:tc>
              </a:tr>
              <a:tr h="821126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Grapefruit and</a:t>
                      </a:r>
                      <a:r>
                        <a:rPr lang="en-US" sz="2200" baseline="0" dirty="0" smtClean="0"/>
                        <a:t> Eureka Lemon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T-Budding</a:t>
                      </a:r>
                      <a:endParaRPr lang="en-US" sz="2200" dirty="0"/>
                    </a:p>
                  </a:txBody>
                  <a:tcPr/>
                </a:tc>
              </a:tr>
              <a:tr h="80436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Sweet Lime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Stem cutting</a:t>
                      </a:r>
                      <a:endParaRPr lang="en-US" sz="2200" dirty="0"/>
                    </a:p>
                  </a:txBody>
                  <a:tcPr/>
                </a:tc>
              </a:tr>
              <a:tr h="80436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Khaghzi Lime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Layering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Time of Fertilizer Application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371599"/>
          <a:ext cx="7696200" cy="39624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96104"/>
                <a:gridCol w="3700096"/>
              </a:tblGrid>
              <a:tr h="98038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Nutrients and Doses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Time of Application</a:t>
                      </a:r>
                      <a:endParaRPr lang="en-US" sz="2200" dirty="0"/>
                    </a:p>
                  </a:txBody>
                  <a:tcPr/>
                </a:tc>
              </a:tr>
              <a:tr h="596403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FYM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Dec-January</a:t>
                      </a:r>
                      <a:endParaRPr lang="en-US" sz="2200" dirty="0"/>
                    </a:p>
                  </a:txBody>
                  <a:tcPr/>
                </a:tc>
              </a:tr>
              <a:tr h="596403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1/3 N + P + K (full dose)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Before flowering (Feb)</a:t>
                      </a:r>
                      <a:endParaRPr lang="en-US" sz="2200" dirty="0"/>
                    </a:p>
                  </a:txBody>
                  <a:tcPr/>
                </a:tc>
              </a:tr>
              <a:tr h="596403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1/3 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At pea stage</a:t>
                      </a:r>
                      <a:endParaRPr lang="en-US" sz="2200" dirty="0"/>
                    </a:p>
                  </a:txBody>
                  <a:tcPr/>
                </a:tc>
              </a:tr>
              <a:tr h="596403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1/3 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</a:t>
                      </a:r>
                      <a:r>
                        <a:rPr lang="en-US" sz="2200" baseline="0" dirty="0" smtClean="0"/>
                        <a:t> August</a:t>
                      </a:r>
                      <a:endParaRPr lang="en-US" sz="2200" dirty="0"/>
                    </a:p>
                  </a:txBody>
                  <a:tcPr/>
                </a:tc>
              </a:tr>
              <a:tr h="596403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Micronutrients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Foliar application in Feb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Balance fertilizers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ORGANIC            </a:t>
            </a:r>
            <a:r>
              <a:rPr lang="en-US" dirty="0" err="1" smtClean="0"/>
              <a:t>organic</a:t>
            </a:r>
            <a:r>
              <a:rPr lang="en-US" dirty="0" smtClean="0"/>
              <a:t> matter                 0.6-1.2 %</a:t>
            </a:r>
          </a:p>
          <a:p>
            <a:pPr>
              <a:buNone/>
            </a:pPr>
            <a:r>
              <a:rPr lang="en-US" dirty="0" smtClean="0"/>
              <a:t> FYM                    50 kg/plant    </a:t>
            </a:r>
            <a:r>
              <a:rPr lang="en-US" dirty="0" err="1" smtClean="0"/>
              <a:t>dec-jan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GREEN MANURE   </a:t>
            </a:r>
            <a:r>
              <a:rPr lang="en-US" dirty="0" err="1" smtClean="0"/>
              <a:t>janter</a:t>
            </a:r>
            <a:r>
              <a:rPr lang="en-US" dirty="0" smtClean="0"/>
              <a:t>           </a:t>
            </a:r>
            <a:r>
              <a:rPr lang="en-US" dirty="0" err="1" smtClean="0"/>
              <a:t>april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INORGANIC</a:t>
            </a:r>
          </a:p>
          <a:p>
            <a:r>
              <a:rPr lang="en-US" dirty="0" smtClean="0"/>
              <a:t>Major nutrients=N:P:K    1200:500:500 gm/plant </a:t>
            </a:r>
          </a:p>
          <a:p>
            <a:r>
              <a:rPr lang="en-US" dirty="0" smtClean="0"/>
              <a:t>Nitrogen 1000-1200gm 3 split doses   /</a:t>
            </a:r>
            <a:r>
              <a:rPr lang="en-US" dirty="0" err="1" smtClean="0"/>
              <a:t>feb-april-sept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phosphorous 500 gm   full dose      </a:t>
            </a:r>
            <a:r>
              <a:rPr lang="en-US" dirty="0" err="1" smtClean="0"/>
              <a:t>dec-jan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Potash                   full dose      </a:t>
            </a:r>
            <a:r>
              <a:rPr lang="en-US" dirty="0" err="1" smtClean="0"/>
              <a:t>dec-jan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2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nutrients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6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3751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Micro nutrients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Soil application</a:t>
                      </a:r>
                    </a:p>
                    <a:p>
                      <a:r>
                        <a:rPr lang="en-US" sz="2000" dirty="0" smtClean="0"/>
                        <a:t>Gm/plant       </a:t>
                      </a:r>
                      <a:r>
                        <a:rPr lang="en-US" sz="2000" dirty="0" err="1" smtClean="0"/>
                        <a:t>feb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Spray   gm/100 lit water</a:t>
                      </a:r>
                    </a:p>
                    <a:p>
                      <a:r>
                        <a:rPr lang="en-US" sz="2000" dirty="0" smtClean="0"/>
                        <a:t>  </a:t>
                      </a:r>
                      <a:r>
                        <a:rPr lang="en-US" sz="2000" dirty="0" err="1" smtClean="0"/>
                        <a:t>april</a:t>
                      </a:r>
                      <a:r>
                        <a:rPr lang="en-US" sz="2000" dirty="0" smtClean="0"/>
                        <a:t>,  august-</a:t>
                      </a:r>
                      <a:r>
                        <a:rPr lang="en-US" sz="2000" dirty="0" err="1" smtClean="0"/>
                        <a:t>sept</a:t>
                      </a:r>
                      <a:endParaRPr lang="en-US" sz="2000" dirty="0"/>
                    </a:p>
                  </a:txBody>
                  <a:tcPr/>
                </a:tc>
              </a:tr>
              <a:tr h="7966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Copper </a:t>
                      </a:r>
                      <a:r>
                        <a:rPr lang="en-US" sz="2000" dirty="0" err="1" smtClean="0"/>
                        <a:t>sulphate</a:t>
                      </a:r>
                      <a:r>
                        <a:rPr lang="en-US" sz="2000" dirty="0" smtClean="0"/>
                        <a:t> 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</a:t>
                      </a:r>
                      <a:endParaRPr lang="en-US" sz="2000" dirty="0"/>
                    </a:p>
                  </a:txBody>
                  <a:tcPr/>
                </a:tc>
              </a:tr>
              <a:tr h="79668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Magnasium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sulphate</a:t>
                      </a:r>
                      <a:r>
                        <a:rPr lang="en-US" sz="2000" dirty="0" smtClean="0"/>
                        <a:t> 32%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</a:t>
                      </a:r>
                      <a:endParaRPr lang="en-US" sz="2000" dirty="0"/>
                    </a:p>
                  </a:txBody>
                  <a:tcPr/>
                </a:tc>
              </a:tr>
              <a:tr h="7966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Zinc </a:t>
                      </a:r>
                      <a:r>
                        <a:rPr lang="en-US" sz="2000" dirty="0" err="1" smtClean="0"/>
                        <a:t>sulphate</a:t>
                      </a:r>
                      <a:r>
                        <a:rPr lang="en-US" sz="2000" dirty="0" smtClean="0"/>
                        <a:t> 33%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240</a:t>
                      </a:r>
                      <a:endParaRPr lang="en-US" sz="2000" dirty="0"/>
                    </a:p>
                  </a:txBody>
                  <a:tcPr/>
                </a:tc>
              </a:tr>
              <a:tr h="79668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Borex</a:t>
                      </a:r>
                      <a:r>
                        <a:rPr lang="en-US" sz="2000" dirty="0" smtClean="0"/>
                        <a:t>  11%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16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Planting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Square System</a:t>
            </a:r>
          </a:p>
          <a:p>
            <a:pPr>
              <a:buNone/>
            </a:pPr>
            <a:r>
              <a:rPr lang="en-US" dirty="0" smtClean="0"/>
              <a:t>                            Planting distance: 22´ to 25´</a:t>
            </a:r>
          </a:p>
          <a:p>
            <a:pPr>
              <a:buNone/>
            </a:pPr>
            <a:r>
              <a:rPr lang="en-US" dirty="0" smtClean="0"/>
              <a:t>                            64-90 plants/acre</a:t>
            </a:r>
          </a:p>
          <a:p>
            <a:r>
              <a:rPr lang="en-US" dirty="0" smtClean="0"/>
              <a:t>High Density Plantation</a:t>
            </a:r>
          </a:p>
          <a:p>
            <a:pPr>
              <a:buNone/>
            </a:pPr>
            <a:r>
              <a:rPr lang="en-US" dirty="0" smtClean="0"/>
              <a:t>                            R×R:  10 ft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P×P:  10 ft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Intercropping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From 1-6 yrs of age: short stature crops with shallow root system are allowed to grow</a:t>
            </a:r>
          </a:p>
          <a:p>
            <a:pPr>
              <a:buNone/>
            </a:pPr>
            <a:r>
              <a:rPr lang="en-US" dirty="0" smtClean="0"/>
              <a:t>                        </a:t>
            </a:r>
            <a:r>
              <a:rPr lang="en-US" dirty="0" err="1" smtClean="0"/>
              <a:t>Mung</a:t>
            </a:r>
            <a:r>
              <a:rPr lang="en-US" dirty="0" smtClean="0"/>
              <a:t>, Mash, </a:t>
            </a:r>
            <a:r>
              <a:rPr lang="en-US" dirty="0" err="1" smtClean="0"/>
              <a:t>Masoor</a:t>
            </a:r>
            <a:r>
              <a:rPr lang="en-US" dirty="0" smtClean="0"/>
              <a:t>, Peas</a:t>
            </a:r>
          </a:p>
          <a:p>
            <a:r>
              <a:rPr lang="en-US" dirty="0" smtClean="0"/>
              <a:t>Exhaustive crops with deep root system are not allowed to grow</a:t>
            </a:r>
          </a:p>
          <a:p>
            <a:pPr>
              <a:buNone/>
            </a:pPr>
            <a:r>
              <a:rPr lang="en-US" dirty="0" smtClean="0"/>
              <a:t>                        Sugarcane, Cotton, Wheat</a:t>
            </a:r>
          </a:p>
          <a:p>
            <a:r>
              <a:rPr lang="en-US" dirty="0" smtClean="0"/>
              <a:t>Afterwards clean cultivation is recommended</a:t>
            </a:r>
          </a:p>
          <a:p>
            <a:r>
              <a:rPr lang="en-US" dirty="0" smtClean="0"/>
              <a:t>No hoeing or cultivation except once in a year to kill the weeds.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7620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Irrigation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 Over irrigation is more injurious than under irrigation in citrus</a:t>
            </a:r>
          </a:p>
          <a:p>
            <a:pPr>
              <a:buNone/>
            </a:pPr>
            <a:endParaRPr lang="en-US" dirty="0" smtClean="0"/>
          </a:p>
          <a:p>
            <a:pPr algn="just"/>
            <a:r>
              <a:rPr lang="en-US" dirty="0" smtClean="0"/>
              <a:t>Surface irrigation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Basin system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Modified basin system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Flood irrigation</a:t>
            </a:r>
          </a:p>
          <a:p>
            <a:pPr algn="just"/>
            <a:r>
              <a:rPr lang="en-US" dirty="0" smtClean="0"/>
              <a:t>Sprinkler irrigation</a:t>
            </a:r>
          </a:p>
          <a:p>
            <a:pPr algn="just"/>
            <a:r>
              <a:rPr lang="en-US" dirty="0" smtClean="0"/>
              <a:t>Drip irrigation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Irrigation Schedule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565599"/>
              </p:ext>
            </p:extLst>
          </p:nvPr>
        </p:nvGraphicFramePr>
        <p:xfrm>
          <a:off x="990600" y="1447800"/>
          <a:ext cx="7162800" cy="3962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29615"/>
                <a:gridCol w="3333185"/>
              </a:tblGrid>
              <a:tr h="66040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Season/Month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Irrigation  Frequency</a:t>
                      </a:r>
                      <a:endParaRPr lang="en-US" sz="2200" dirty="0"/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Spring (Feb-March)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Once a month</a:t>
                      </a:r>
                      <a:endParaRPr lang="en-US" sz="2200" dirty="0"/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Summer (April-July)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Twice a month</a:t>
                      </a:r>
                      <a:endParaRPr lang="en-US" sz="2200" dirty="0"/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Monsoon (August)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Subject to rainfall</a:t>
                      </a:r>
                      <a:endParaRPr lang="en-US" sz="2200" dirty="0"/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Autumn</a:t>
                      </a:r>
                      <a:r>
                        <a:rPr lang="en-US" sz="2200" baseline="0" dirty="0" smtClean="0"/>
                        <a:t> (Sept-Oct)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No irrigation</a:t>
                      </a:r>
                      <a:endParaRPr lang="en-US" sz="2200" dirty="0"/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Winter (Nov-Jan)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Once a month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     Precautions in Applying Irrigation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Irrigation water may not be allowed to touch directly to the stem of citrus tree</a:t>
            </a:r>
          </a:p>
          <a:p>
            <a:r>
              <a:rPr lang="en-US" dirty="0" smtClean="0"/>
              <a:t>Field and water channels should be precisely leveled</a:t>
            </a:r>
          </a:p>
          <a:p>
            <a:r>
              <a:rPr lang="en-US" dirty="0" smtClean="0"/>
              <a:t>Stop irrigation at flowering time</a:t>
            </a:r>
          </a:p>
          <a:p>
            <a:r>
              <a:rPr lang="en-US" dirty="0" smtClean="0"/>
              <a:t>Stop irrigation two weeks before harvesting</a:t>
            </a:r>
          </a:p>
          <a:p>
            <a:r>
              <a:rPr lang="en-US" dirty="0" smtClean="0"/>
              <a:t>Restrict irrigation in Oct-Nov</a:t>
            </a:r>
          </a:p>
          <a:p>
            <a:r>
              <a:rPr lang="en-US" dirty="0" smtClean="0"/>
              <a:t>Light irrigation during frosty nights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Determination of irrigation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Fruit growth</a:t>
            </a:r>
          </a:p>
          <a:p>
            <a:r>
              <a:rPr lang="en-US" dirty="0" smtClean="0"/>
              <a:t>Wilting symptoms</a:t>
            </a:r>
          </a:p>
          <a:p>
            <a:r>
              <a:rPr lang="en-US" dirty="0" smtClean="0"/>
              <a:t>Tensiometer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287338"/>
          <a:ext cx="8686799" cy="1998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560"/>
                <a:gridCol w="144780"/>
                <a:gridCol w="2650136"/>
                <a:gridCol w="1028158"/>
                <a:gridCol w="877362"/>
                <a:gridCol w="801203"/>
                <a:gridCol w="1664970"/>
                <a:gridCol w="1230630"/>
              </a:tblGrid>
              <a:tr h="83280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</a:rPr>
                        <a:t>AREA OF </a:t>
                      </a:r>
                      <a:r>
                        <a:rPr lang="en-US" sz="3600" b="1" u="none" strike="noStrike" dirty="0" smtClean="0">
                          <a:effectLst/>
                        </a:rPr>
                        <a:t>CITRUS 2012-13 </a:t>
                      </a:r>
                      <a:r>
                        <a:rPr lang="en-US" sz="3600" b="1" u="none" strike="noStrike" dirty="0">
                          <a:effectLst/>
                        </a:rPr>
                        <a:t>(Hectares</a:t>
                      </a:r>
                      <a:r>
                        <a:rPr lang="en-US" sz="3600" b="1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67719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Pak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Punjab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Sindh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KPK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Baluchistan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Share % of Punjab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FFC000"/>
                    </a:solidFill>
                  </a:tcPr>
                </a:tc>
              </a:tr>
              <a:tr h="488662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193985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183296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5140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4154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1395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94.48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8" marB="0" anchor="b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5574" y="3070225"/>
          <a:ext cx="8912226" cy="1654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485"/>
                <a:gridCol w="148589"/>
                <a:gridCol w="2827780"/>
                <a:gridCol w="1055951"/>
                <a:gridCol w="901078"/>
                <a:gridCol w="901078"/>
                <a:gridCol w="1697497"/>
                <a:gridCol w="1188768"/>
              </a:tblGrid>
              <a:tr h="49725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 smtClean="0">
                          <a:effectLst/>
                        </a:rPr>
                        <a:t>PRODUCTION </a:t>
                      </a:r>
                      <a:r>
                        <a:rPr lang="en-US" sz="3200" b="1" u="none" strike="noStrike" dirty="0">
                          <a:effectLst/>
                        </a:rPr>
                        <a:t>OF </a:t>
                      </a:r>
                      <a:r>
                        <a:rPr lang="en-US" sz="3200" b="1" u="none" strike="noStrike" dirty="0" smtClean="0">
                          <a:effectLst/>
                        </a:rPr>
                        <a:t>CITRUS 2012-13 </a:t>
                      </a:r>
                      <a:r>
                        <a:rPr lang="en-US" sz="3200" b="1" u="none" strike="noStrike" dirty="0">
                          <a:effectLst/>
                        </a:rPr>
                        <a:t>(Tons)</a:t>
                      </a:r>
                      <a:endParaRPr lang="en-US" sz="3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5829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Pak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Punjab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Sindh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KPK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Baloshistan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Share % of Punjab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FFC000"/>
                    </a:solidFill>
                  </a:tcPr>
                </a:tc>
              </a:tr>
              <a:tr h="481087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2001685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1930082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31394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33289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6920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96.42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1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114300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  <a:t>Tensiometer</a:t>
            </a: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1026" name="Picture 2" descr="http://www.skyeinstruments.com/wp-content/uploads/dial-tensiometer_sm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8575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oilmoisture.files.wordpress.com/2013/05/tensiome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4724400" cy="60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0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Pruning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establishment of strong well balanced framework</a:t>
            </a:r>
          </a:p>
          <a:p>
            <a:r>
              <a:rPr lang="en-US" dirty="0" smtClean="0"/>
              <a:t>Facilitate management practices like spraying, picking etc.</a:t>
            </a:r>
          </a:p>
          <a:p>
            <a:r>
              <a:rPr lang="en-US" dirty="0" smtClean="0"/>
              <a:t>To ensure balance between vegetative vigor and fruitfulness</a:t>
            </a:r>
          </a:p>
          <a:p>
            <a:r>
              <a:rPr lang="en-US" dirty="0" smtClean="0"/>
              <a:t>To improve penetration and increase the set of inferior fruit</a:t>
            </a:r>
          </a:p>
          <a:p>
            <a:r>
              <a:rPr lang="en-US" dirty="0" smtClean="0"/>
              <a:t>Increase soluble solids and improve rind color</a:t>
            </a:r>
          </a:p>
          <a:p>
            <a:r>
              <a:rPr lang="en-US" dirty="0" smtClean="0"/>
              <a:t>To produce new and productive wood</a:t>
            </a:r>
          </a:p>
          <a:p>
            <a:r>
              <a:rPr lang="en-US" dirty="0" smtClean="0"/>
              <a:t>Tree age 70-100 years California due to pruning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019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Proper cut &amp; </a:t>
            </a:r>
            <a:r>
              <a:rPr lang="en-US" dirty="0" err="1" smtClean="0">
                <a:solidFill>
                  <a:srgbClr val="FF0000"/>
                </a:solidFill>
              </a:rPr>
              <a:t>Bor.pasting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1.</a:t>
            </a:r>
            <a:r>
              <a:rPr lang="en-US" sz="3600" dirty="0" smtClean="0"/>
              <a:t>cut </a:t>
            </a:r>
            <a:r>
              <a:rPr lang="en-US" sz="3600" dirty="0" err="1" smtClean="0"/>
              <a:t>hendering</a:t>
            </a:r>
            <a:r>
              <a:rPr lang="en-US" sz="3600" dirty="0" smtClean="0"/>
              <a:t> &amp;ugly branches</a:t>
            </a:r>
            <a:br>
              <a:rPr lang="en-US" sz="3600" dirty="0" smtClean="0"/>
            </a:br>
            <a:r>
              <a:rPr lang="en-US" sz="3600" dirty="0" smtClean="0"/>
              <a:t>2.apply </a:t>
            </a:r>
            <a:r>
              <a:rPr lang="en-US" sz="3600" dirty="0" err="1" smtClean="0"/>
              <a:t>boardauex</a:t>
            </a:r>
            <a:r>
              <a:rPr lang="en-US" sz="3600" dirty="0" smtClean="0"/>
              <a:t> paste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64514" name="Picture 2" descr="C:\Users\unido\Desktop\Unido Main folder\photo\pic ffs\FFS 13.02.13\DSCF12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429000"/>
            <a:ext cx="4165600" cy="3124200"/>
          </a:xfrm>
          <a:prstGeom prst="rect">
            <a:avLst/>
          </a:prstGeom>
          <a:noFill/>
        </p:spPr>
      </p:pic>
      <p:pic>
        <p:nvPicPr>
          <p:cNvPr id="64515" name="Picture 3" descr="C:\Users\unido\Desktop\Unido Main folder\photo\pic ffs\FFS 13.02.13\DSCF1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4368800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11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Removal central limb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3490" name="Picture 2" descr="C:\Users\unido\Desktop\Unido Main folder\photo\pic ffs\FFS 13.02.13\DSCF1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1631"/>
            <a:ext cx="3782317" cy="3478571"/>
          </a:xfrm>
          <a:prstGeom prst="rect">
            <a:avLst/>
          </a:prstGeom>
          <a:noFill/>
        </p:spPr>
      </p:pic>
      <p:pic>
        <p:nvPicPr>
          <p:cNvPr id="63491" name="Picture 3" descr="C:\Users\unido\Desktop\Unido Main folder\photo\pic ffs\FFS 13.02.13\DSCF1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895600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7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APICAL DOMINANCE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43362" name="Picture 2" descr="G:\DCIM\100MSDCF\DSC00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124200"/>
            <a:ext cx="3977219" cy="2982913"/>
          </a:xfrm>
          <a:prstGeom prst="rect">
            <a:avLst/>
          </a:prstGeom>
          <a:noFill/>
        </p:spPr>
      </p:pic>
      <p:pic>
        <p:nvPicPr>
          <p:cNvPr id="5" name="Picture 1" descr="G:\DCIM\100MSDCF\DSC00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48200" y="3200400"/>
            <a:ext cx="3779792" cy="2834961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5334000" y="3581400"/>
            <a:ext cx="2057400" cy="21336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71800" y="4343400"/>
            <a:ext cx="914400" cy="838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38400" y="3581400"/>
            <a:ext cx="1905000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6186488"/>
            <a:ext cx="9158288" cy="671512"/>
            <a:chOff x="0" y="6186488"/>
            <a:chExt cx="9158288" cy="671512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6186488"/>
              <a:ext cx="9158288" cy="671512"/>
              <a:chOff x="0" y="6186488"/>
              <a:chExt cx="9158288" cy="671512"/>
            </a:xfrm>
          </p:grpSpPr>
          <p:sp>
            <p:nvSpPr>
              <p:cNvPr id="7" name="Rectangle 19"/>
              <p:cNvSpPr>
                <a:spLocks noChangeArrowheads="1"/>
              </p:cNvSpPr>
              <p:nvPr/>
            </p:nvSpPr>
            <p:spPr bwMode="auto">
              <a:xfrm>
                <a:off x="0" y="6186488"/>
                <a:ext cx="9158288" cy="6715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TextBox 5"/>
              <p:cNvSpPr txBox="1">
                <a:spLocks noChangeArrowheads="1"/>
              </p:cNvSpPr>
              <p:nvPr/>
            </p:nvSpPr>
            <p:spPr bwMode="auto">
              <a:xfrm>
                <a:off x="5010912" y="6338888"/>
                <a:ext cx="4133088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200" i="1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b="1" dirty="0" smtClean="0">
                    <a:solidFill>
                      <a:prstClr val="white"/>
                    </a:solidFill>
                  </a:rPr>
                  <a:t>A Trade Route </a:t>
                </a:r>
                <a:r>
                  <a:rPr lang="en-GB" sz="2200" b="1" dirty="0">
                    <a:solidFill>
                      <a:prstClr val="white"/>
                    </a:solidFill>
                  </a:rPr>
                  <a:t>to Prosperity</a:t>
                </a:r>
                <a:endParaRPr lang="en-GB" sz="2200" i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123825" y="6286500"/>
                <a:ext cx="1158875" cy="558800"/>
                <a:chOff x="0" y="3984"/>
                <a:chExt cx="897" cy="336"/>
              </a:xfrm>
            </p:grpSpPr>
            <p:pic>
              <p:nvPicPr>
                <p:cNvPr id="10" name="Picture 15" descr="logo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37837"/>
                <a:stretch>
                  <a:fillRect/>
                </a:stretch>
              </p:blipFill>
              <p:spPr bwMode="auto">
                <a:xfrm>
                  <a:off x="345" y="3989"/>
                  <a:ext cx="552" cy="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30" descr="logo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312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" name="Picture 14" descr="C:\Users\Robina\Desktop\Logos\Picture1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306" y="6251013"/>
              <a:ext cx="1305760" cy="569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0"/>
            <a:ext cx="9144000" cy="893763"/>
            <a:chOff x="0" y="-11113"/>
            <a:chExt cx="9144000" cy="893763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0" y="-11113"/>
              <a:ext cx="9144000" cy="893763"/>
              <a:chOff x="0" y="0"/>
              <a:chExt cx="9144000" cy="893763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8382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5"/>
              <p:cNvSpPr txBox="1">
                <a:spLocks noChangeArrowheads="1"/>
              </p:cNvSpPr>
              <p:nvPr/>
            </p:nvSpPr>
            <p:spPr bwMode="auto">
              <a:xfrm>
                <a:off x="1270000" y="431800"/>
                <a:ext cx="66548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dirty="0">
                    <a:solidFill>
                      <a:prstClr val="black"/>
                    </a:solidFill>
                  </a:rPr>
                  <a:t>Trade Related Technical Assistance (TRTA II) Programme</a:t>
                </a:r>
              </a:p>
            </p:txBody>
          </p:sp>
          <p:pic>
            <p:nvPicPr>
              <p:cNvPr id="17" name="Picture 2" descr="EU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001000" y="75236"/>
                <a:ext cx="1143000" cy="76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44212" y="0"/>
                <a:ext cx="533400" cy="515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18" descr="C:\Users\Robina\Desktop\Logos\unido_logo_white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813" y="76200"/>
              <a:ext cx="795337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01615" y="12637"/>
            <a:ext cx="568333" cy="5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914400"/>
            <a:ext cx="3886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</a:rPr>
              <a:t>PRUNING METHODS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0" y="1371600"/>
            <a:ext cx="25908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srgbClr val="9BBB59">
                    <a:lumMod val="50000"/>
                  </a:srgbClr>
                </a:solidFill>
              </a:rPr>
              <a:t>BRANCH PRUNING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 smtClean="0">
              <a:solidFill>
                <a:srgbClr val="9BBB59">
                  <a:lumMod val="50000"/>
                </a:srgbClr>
              </a:solidFill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 smtClean="0">
              <a:solidFill>
                <a:srgbClr val="9BBB59">
                  <a:lumMod val="50000"/>
                </a:srgbClr>
              </a:solidFill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 smtClean="0">
              <a:solidFill>
                <a:srgbClr val="9BBB59">
                  <a:lumMod val="50000"/>
                </a:srgbClr>
              </a:solidFill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 smtClean="0">
              <a:solidFill>
                <a:srgbClr val="9BBB59">
                  <a:lumMod val="50000"/>
                </a:srgbClr>
              </a:solidFill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 smtClean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" y="1524000"/>
          <a:ext cx="2438400" cy="2275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CorelDRAW" r:id="rId11" imgW="5348069" imgH="5303115" progId="">
                  <p:embed/>
                </p:oleObj>
              </mc:Choice>
              <mc:Fallback>
                <p:oleObj name="CorelDRAW" r:id="rId11" imgW="5348069" imgH="530311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4000"/>
                        <a:ext cx="2438400" cy="2275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Step-1.jp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24400" y="1676400"/>
            <a:ext cx="31242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99.jp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4800" y="3810000"/>
            <a:ext cx="2819400" cy="2209800"/>
          </a:xfrm>
          <a:prstGeom prst="rect">
            <a:avLst/>
          </a:prstGeom>
        </p:spPr>
      </p:pic>
      <p:pic>
        <p:nvPicPr>
          <p:cNvPr id="24" name="Picture 23" descr="Step-2.jp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24400" y="3810000"/>
            <a:ext cx="31242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3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6186488"/>
            <a:ext cx="9158288" cy="671512"/>
            <a:chOff x="0" y="6186488"/>
            <a:chExt cx="9158288" cy="671512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6186488"/>
              <a:ext cx="9158288" cy="671512"/>
              <a:chOff x="0" y="6186488"/>
              <a:chExt cx="9158288" cy="671512"/>
            </a:xfrm>
          </p:grpSpPr>
          <p:sp>
            <p:nvSpPr>
              <p:cNvPr id="7" name="Rectangle 19"/>
              <p:cNvSpPr>
                <a:spLocks noChangeArrowheads="1"/>
              </p:cNvSpPr>
              <p:nvPr/>
            </p:nvSpPr>
            <p:spPr bwMode="auto">
              <a:xfrm>
                <a:off x="0" y="6186488"/>
                <a:ext cx="9158288" cy="6715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TextBox 5"/>
              <p:cNvSpPr txBox="1">
                <a:spLocks noChangeArrowheads="1"/>
              </p:cNvSpPr>
              <p:nvPr/>
            </p:nvSpPr>
            <p:spPr bwMode="auto">
              <a:xfrm>
                <a:off x="5010912" y="6338888"/>
                <a:ext cx="4133088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200" i="1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b="1" dirty="0" smtClean="0">
                    <a:solidFill>
                      <a:prstClr val="white"/>
                    </a:solidFill>
                  </a:rPr>
                  <a:t>A Trade Route </a:t>
                </a:r>
                <a:r>
                  <a:rPr lang="en-GB" sz="2200" b="1" dirty="0">
                    <a:solidFill>
                      <a:prstClr val="white"/>
                    </a:solidFill>
                  </a:rPr>
                  <a:t>to Prosperity</a:t>
                </a:r>
                <a:endParaRPr lang="en-GB" sz="2200" i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123825" y="6286500"/>
                <a:ext cx="1158875" cy="558800"/>
                <a:chOff x="0" y="3984"/>
                <a:chExt cx="897" cy="336"/>
              </a:xfrm>
            </p:grpSpPr>
            <p:pic>
              <p:nvPicPr>
                <p:cNvPr id="10" name="Picture 15" descr="logo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7837"/>
                <a:stretch>
                  <a:fillRect/>
                </a:stretch>
              </p:blipFill>
              <p:spPr bwMode="auto">
                <a:xfrm>
                  <a:off x="345" y="3989"/>
                  <a:ext cx="552" cy="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30" descr="logo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312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" name="Picture 14" descr="C:\Users\Robina\Desktop\Logos\Picture1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306" y="6251013"/>
              <a:ext cx="1305760" cy="569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0"/>
            <a:ext cx="9144000" cy="893763"/>
            <a:chOff x="0" y="-11113"/>
            <a:chExt cx="9144000" cy="893763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0" y="-11113"/>
              <a:ext cx="9144000" cy="893763"/>
              <a:chOff x="0" y="0"/>
              <a:chExt cx="9144000" cy="893763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8382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5"/>
              <p:cNvSpPr txBox="1">
                <a:spLocks noChangeArrowheads="1"/>
              </p:cNvSpPr>
              <p:nvPr/>
            </p:nvSpPr>
            <p:spPr bwMode="auto">
              <a:xfrm>
                <a:off x="1270000" y="431800"/>
                <a:ext cx="66548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dirty="0">
                    <a:solidFill>
                      <a:prstClr val="black"/>
                    </a:solidFill>
                  </a:rPr>
                  <a:t>Trade Related Technical Assistance (TRTA II) Programme</a:t>
                </a:r>
              </a:p>
            </p:txBody>
          </p:sp>
          <p:pic>
            <p:nvPicPr>
              <p:cNvPr id="17" name="Picture 2" descr="EU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001000" y="75236"/>
                <a:ext cx="1143000" cy="76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744212" y="0"/>
                <a:ext cx="533400" cy="515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18" descr="C:\Users\Robina\Desktop\Logos\unido_logo_whit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813" y="76200"/>
              <a:ext cx="795337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1615" y="12637"/>
            <a:ext cx="568333" cy="5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2"/>
          <p:cNvSpPr txBox="1">
            <a:spLocks/>
          </p:cNvSpPr>
          <p:nvPr/>
        </p:nvSpPr>
        <p:spPr>
          <a:xfrm>
            <a:off x="0" y="990600"/>
            <a:ext cx="4648200" cy="563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smtClean="0">
                <a:solidFill>
                  <a:prstClr val="black"/>
                </a:solidFill>
              </a:rPr>
              <a:t>STRUCTRAL PRUNING</a:t>
            </a:r>
            <a:br>
              <a:rPr lang="en-US" sz="3600" smtClean="0">
                <a:solidFill>
                  <a:prstClr val="black"/>
                </a:solidFill>
              </a:rPr>
            </a:b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1" name="Picture 20" descr="55555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1000" y="1828800"/>
            <a:ext cx="3505200" cy="3962400"/>
          </a:xfrm>
          <a:prstGeom prst="rect">
            <a:avLst/>
          </a:prstGeom>
        </p:spPr>
      </p:pic>
      <p:pic>
        <p:nvPicPr>
          <p:cNvPr id="22" name="Picture 21" descr="56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19600" y="1752600"/>
            <a:ext cx="3657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6186488"/>
            <a:ext cx="9158288" cy="671512"/>
            <a:chOff x="0" y="6186488"/>
            <a:chExt cx="9158288" cy="671512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6186488"/>
              <a:ext cx="9158288" cy="671512"/>
              <a:chOff x="0" y="6186488"/>
              <a:chExt cx="9158288" cy="671512"/>
            </a:xfrm>
          </p:grpSpPr>
          <p:sp>
            <p:nvSpPr>
              <p:cNvPr id="7" name="Rectangle 19"/>
              <p:cNvSpPr>
                <a:spLocks noChangeArrowheads="1"/>
              </p:cNvSpPr>
              <p:nvPr/>
            </p:nvSpPr>
            <p:spPr bwMode="auto">
              <a:xfrm>
                <a:off x="0" y="6186488"/>
                <a:ext cx="9158288" cy="6715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TextBox 5"/>
              <p:cNvSpPr txBox="1">
                <a:spLocks noChangeArrowheads="1"/>
              </p:cNvSpPr>
              <p:nvPr/>
            </p:nvSpPr>
            <p:spPr bwMode="auto">
              <a:xfrm>
                <a:off x="5010912" y="6338888"/>
                <a:ext cx="4133088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200" i="1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b="1" dirty="0" smtClean="0">
                    <a:solidFill>
                      <a:prstClr val="white"/>
                    </a:solidFill>
                  </a:rPr>
                  <a:t>A Trade Route </a:t>
                </a:r>
                <a:r>
                  <a:rPr lang="en-GB" sz="2200" b="1" dirty="0">
                    <a:solidFill>
                      <a:prstClr val="white"/>
                    </a:solidFill>
                  </a:rPr>
                  <a:t>to Prosperity</a:t>
                </a:r>
                <a:endParaRPr lang="en-GB" sz="2200" i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123825" y="6286500"/>
                <a:ext cx="1158875" cy="558800"/>
                <a:chOff x="0" y="3984"/>
                <a:chExt cx="897" cy="336"/>
              </a:xfrm>
            </p:grpSpPr>
            <p:pic>
              <p:nvPicPr>
                <p:cNvPr id="10" name="Picture 15" descr="logo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7837"/>
                <a:stretch>
                  <a:fillRect/>
                </a:stretch>
              </p:blipFill>
              <p:spPr bwMode="auto">
                <a:xfrm>
                  <a:off x="345" y="3989"/>
                  <a:ext cx="552" cy="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30" descr="logo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312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" name="Picture 14" descr="C:\Users\Robina\Desktop\Logos\Picture1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306" y="6251013"/>
              <a:ext cx="1305760" cy="569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0"/>
            <a:ext cx="9144000" cy="893763"/>
            <a:chOff x="0" y="-11113"/>
            <a:chExt cx="9144000" cy="893763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0" y="-11113"/>
              <a:ext cx="9144000" cy="893763"/>
              <a:chOff x="0" y="0"/>
              <a:chExt cx="9144000" cy="893763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8382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5"/>
              <p:cNvSpPr txBox="1">
                <a:spLocks noChangeArrowheads="1"/>
              </p:cNvSpPr>
              <p:nvPr/>
            </p:nvSpPr>
            <p:spPr bwMode="auto">
              <a:xfrm>
                <a:off x="1270000" y="431800"/>
                <a:ext cx="66548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dirty="0">
                    <a:solidFill>
                      <a:prstClr val="black"/>
                    </a:solidFill>
                  </a:rPr>
                  <a:t>Trade Related Technical Assistance (TRTA II) Programme</a:t>
                </a:r>
              </a:p>
            </p:txBody>
          </p:sp>
          <p:pic>
            <p:nvPicPr>
              <p:cNvPr id="17" name="Picture 2" descr="EU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001000" y="75236"/>
                <a:ext cx="1143000" cy="76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744212" y="0"/>
                <a:ext cx="533400" cy="515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18" descr="C:\Users\Robina\Desktop\Logos\unido_logo_whit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813" y="76200"/>
              <a:ext cx="795337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1615" y="12637"/>
            <a:ext cx="568333" cy="5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2"/>
          <p:cNvSpPr txBox="1">
            <a:spLocks/>
          </p:cNvSpPr>
          <p:nvPr/>
        </p:nvSpPr>
        <p:spPr>
          <a:xfrm>
            <a:off x="228600" y="1219200"/>
            <a:ext cx="571500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9600" b="1" dirty="0" smtClean="0">
                <a:solidFill>
                  <a:prstClr val="black"/>
                </a:solidFill>
              </a:rPr>
              <a:t>CANOPY THINING &amp; LIMB REPLACEMENT</a:t>
            </a:r>
            <a:r>
              <a:rPr lang="en-US" sz="4400" b="1" dirty="0" smtClean="0">
                <a:solidFill>
                  <a:prstClr val="black"/>
                </a:solidFill>
              </a:rPr>
              <a:t/>
            </a:r>
            <a:br>
              <a:rPr lang="en-US" sz="4400" b="1" dirty="0" smtClean="0">
                <a:solidFill>
                  <a:prstClr val="black"/>
                </a:solidFill>
              </a:rPr>
            </a:b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21" name="Picture 20" descr="C:\Documents and Settings\Administrator\Desktop\Pic pruning\5115B90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828800"/>
            <a:ext cx="3657600" cy="3581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2" name="Picture 21" descr="prun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48200" y="1828800"/>
            <a:ext cx="3962400" cy="3581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8200" y="5562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Open Dense Canopy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5486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Note: Don’t prune more than 10-15% annually.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39763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smtClean="0"/>
              <a:t> </a:t>
            </a:r>
            <a:r>
              <a:rPr lang="en-US" sz="2000" b="1" dirty="0"/>
              <a:t>To demonstrate, Best practice” orchard management  </a:t>
            </a:r>
            <a:br>
              <a:rPr lang="en-US" sz="2000" b="1" dirty="0"/>
            </a:br>
            <a:r>
              <a:rPr lang="en-US" sz="2000" b="1" dirty="0"/>
              <a:t>               through Training /pruning practices in Citrus orchard.</a:t>
            </a: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2533" name="Picture 3" descr="DSCF03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90800"/>
            <a:ext cx="41910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876800" y="5486400"/>
            <a:ext cx="17145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rgbClr val="FF9900"/>
                </a:solidFill>
              </a:rPr>
              <a:t>Fruit on pruned kinnow</a:t>
            </a:r>
            <a:endParaRPr lang="en-US" b="1">
              <a:solidFill>
                <a:srgbClr val="FF9900"/>
              </a:solidFill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2539" name="Picture 2" descr="DSCF027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590800"/>
            <a:ext cx="4114800" cy="3371850"/>
          </a:xfrm>
          <a:noFill/>
          <a:ln/>
        </p:spPr>
      </p:pic>
      <p:sp>
        <p:nvSpPr>
          <p:cNvPr id="22545" name="Line 1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304800" y="5486400"/>
            <a:ext cx="17145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rgbClr val="FF9900"/>
                </a:solidFill>
              </a:rPr>
              <a:t>Pruned Kinnow</a:t>
            </a:r>
            <a:endParaRPr lang="en-US" b="1">
              <a:solidFill>
                <a:srgbClr val="FF9900"/>
              </a:solidFill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685800" y="1143000"/>
            <a:ext cx="29718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Locations: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1-	CRI, Sargodha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2-	Farmer’s field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4495800" y="1143000"/>
            <a:ext cx="3657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Treatment: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	Pruned, Unpruned</a:t>
            </a:r>
          </a:p>
        </p:txBody>
      </p:sp>
    </p:spTree>
    <p:extLst>
      <p:ext uri="{BB962C8B-B14F-4D97-AF65-F5344CB8AC3E}">
        <p14:creationId xmlns:p14="http://schemas.microsoft.com/office/powerpoint/2010/main" val="394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6186488"/>
            <a:ext cx="9158288" cy="671512"/>
            <a:chOff x="0" y="6186488"/>
            <a:chExt cx="9158288" cy="671512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6186488"/>
              <a:ext cx="9158288" cy="671512"/>
              <a:chOff x="0" y="6186488"/>
              <a:chExt cx="9158288" cy="671512"/>
            </a:xfrm>
          </p:grpSpPr>
          <p:sp>
            <p:nvSpPr>
              <p:cNvPr id="7" name="Rectangle 19"/>
              <p:cNvSpPr>
                <a:spLocks noChangeArrowheads="1"/>
              </p:cNvSpPr>
              <p:nvPr/>
            </p:nvSpPr>
            <p:spPr bwMode="auto">
              <a:xfrm>
                <a:off x="0" y="6186488"/>
                <a:ext cx="9158288" cy="6715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TextBox 5"/>
              <p:cNvSpPr txBox="1">
                <a:spLocks noChangeArrowheads="1"/>
              </p:cNvSpPr>
              <p:nvPr/>
            </p:nvSpPr>
            <p:spPr bwMode="auto">
              <a:xfrm>
                <a:off x="5010912" y="6338888"/>
                <a:ext cx="4133088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200" i="1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b="1" dirty="0" smtClean="0">
                    <a:solidFill>
                      <a:prstClr val="white"/>
                    </a:solidFill>
                  </a:rPr>
                  <a:t>A Trade Route </a:t>
                </a:r>
                <a:r>
                  <a:rPr lang="en-GB" sz="2200" b="1" dirty="0">
                    <a:solidFill>
                      <a:prstClr val="white"/>
                    </a:solidFill>
                  </a:rPr>
                  <a:t>to Prosperity</a:t>
                </a:r>
                <a:endParaRPr lang="en-GB" sz="2200" i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123825" y="6286500"/>
                <a:ext cx="1158875" cy="558800"/>
                <a:chOff x="0" y="3984"/>
                <a:chExt cx="897" cy="336"/>
              </a:xfrm>
            </p:grpSpPr>
            <p:pic>
              <p:nvPicPr>
                <p:cNvPr id="10" name="Picture 15" descr="logo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7837"/>
                <a:stretch>
                  <a:fillRect/>
                </a:stretch>
              </p:blipFill>
              <p:spPr bwMode="auto">
                <a:xfrm>
                  <a:off x="345" y="3989"/>
                  <a:ext cx="552" cy="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30" descr="logo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312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" name="Picture 14" descr="C:\Users\Robina\Desktop\Logos\Picture1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306" y="6251013"/>
              <a:ext cx="1305760" cy="569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0"/>
            <a:ext cx="9144000" cy="893763"/>
            <a:chOff x="0" y="-11113"/>
            <a:chExt cx="9144000" cy="893763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0" y="-11113"/>
              <a:ext cx="9144000" cy="893763"/>
              <a:chOff x="0" y="0"/>
              <a:chExt cx="9144000" cy="893763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8382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5"/>
              <p:cNvSpPr txBox="1">
                <a:spLocks noChangeArrowheads="1"/>
              </p:cNvSpPr>
              <p:nvPr/>
            </p:nvSpPr>
            <p:spPr bwMode="auto">
              <a:xfrm>
                <a:off x="1270000" y="431800"/>
                <a:ext cx="66548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:r>
                  <a:rPr lang="en-GB" sz="2200" dirty="0">
                    <a:solidFill>
                      <a:prstClr val="black"/>
                    </a:solidFill>
                  </a:rPr>
                  <a:t>Trade Related Technical Assistance (TRTA II) Programme</a:t>
                </a:r>
              </a:p>
            </p:txBody>
          </p:sp>
          <p:pic>
            <p:nvPicPr>
              <p:cNvPr id="17" name="Picture 2" descr="EU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001000" y="75236"/>
                <a:ext cx="1143000" cy="76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744212" y="0"/>
                <a:ext cx="533400" cy="515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18" descr="C:\Users\Robina\Desktop\Logos\unido_logo_whit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813" y="76200"/>
              <a:ext cx="795337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1615" y="12637"/>
            <a:ext cx="568333" cy="5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914400"/>
            <a:ext cx="3048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CROP LOAD ACCESS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1" name="Picture 20" descr="picture frame.jpg-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295399"/>
            <a:ext cx="3276600" cy="29631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5800" y="4495800"/>
            <a:ext cx="210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Fruit counting frame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23" name="Picture 22" descr="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62600" y="914400"/>
            <a:ext cx="3390758" cy="2743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9400" y="3733800"/>
            <a:ext cx="210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Method of counting 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25" name="Picture 24" descr="citrus crop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24200" y="3581400"/>
            <a:ext cx="3112542" cy="29615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8600" y="6096000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 Fruit thinning 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480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Origin: South East Asia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Family: Rutaceae</a:t>
            </a:r>
          </a:p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prized fruit of Pakistan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Ranks  1</a:t>
            </a:r>
            <a:r>
              <a:rPr lang="en-US" sz="2800" baseline="30000" dirty="0" smtClean="0">
                <a:solidFill>
                  <a:schemeClr val="bg2">
                    <a:lumMod val="10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among all fruits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Shares 34% in total fruit production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Shares one-third of total value of fruit’s exports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95 % kinnow Produced in Punjab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Physiological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Alternate Bearing</a:t>
            </a:r>
          </a:p>
          <a:p>
            <a:r>
              <a:rPr lang="en-US" dirty="0" smtClean="0"/>
              <a:t>Unfruitfulness</a:t>
            </a:r>
          </a:p>
          <a:p>
            <a:r>
              <a:rPr lang="en-US" dirty="0" smtClean="0"/>
              <a:t>Fruit Drop</a:t>
            </a:r>
          </a:p>
          <a:p>
            <a:r>
              <a:rPr lang="en-US" dirty="0" smtClean="0"/>
              <a:t>Granulation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39000" contrast="-29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1371600"/>
            <a:ext cx="701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 smtClean="0"/>
              <a:t>For disease there is some specific causal organism and which can be corrected</a:t>
            </a:r>
          </a:p>
          <a:p>
            <a:endParaRPr lang="en-AU" sz="2800" b="1" dirty="0" smtClean="0"/>
          </a:p>
          <a:p>
            <a:r>
              <a:rPr lang="en-AU" sz="2800" b="1" dirty="0" smtClean="0"/>
              <a:t>It is very hard and difficult to correct/control the physiological disorder</a:t>
            </a:r>
            <a:endParaRPr lang="en-A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78248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Alternate Bearing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371600" y="1524000"/>
            <a:ext cx="662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/>
              <a:t>Heavy crop: on year</a:t>
            </a:r>
          </a:p>
          <a:p>
            <a:r>
              <a:rPr lang="en-AU" sz="2400" b="1" dirty="0" smtClean="0"/>
              <a:t>No or less crop: off year</a:t>
            </a:r>
          </a:p>
          <a:p>
            <a:r>
              <a:rPr lang="en-AU" sz="2400" b="1" dirty="0" smtClean="0"/>
              <a:t>Nutritional imbalance</a:t>
            </a:r>
          </a:p>
          <a:p>
            <a:r>
              <a:rPr lang="en-AU" sz="2400" b="1" dirty="0" smtClean="0"/>
              <a:t>Varietal character </a:t>
            </a:r>
            <a:endParaRPr lang="en-AU" sz="2400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56843" y="3429000"/>
            <a:ext cx="741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AU" sz="2400" b="1" dirty="0">
                <a:solidFill>
                  <a:srgbClr val="FF0000"/>
                </a:solidFill>
              </a:rPr>
              <a:t>Mandarin		</a:t>
            </a:r>
            <a:r>
              <a:rPr lang="en-AU" sz="2400" b="1" dirty="0" smtClean="0">
                <a:solidFill>
                  <a:srgbClr val="0000FF"/>
                </a:solidFill>
              </a:rPr>
              <a:t>Kinnow , </a:t>
            </a:r>
            <a:r>
              <a:rPr lang="en-AU" sz="2400" b="1" dirty="0" err="1" smtClean="0">
                <a:solidFill>
                  <a:srgbClr val="0000FF"/>
                </a:solidFill>
              </a:rPr>
              <a:t>Wilking</a:t>
            </a:r>
            <a:endParaRPr lang="en-AU" sz="2400" b="1" dirty="0">
              <a:solidFill>
                <a:srgbClr val="0000FF"/>
              </a:solidFill>
            </a:endParaRPr>
          </a:p>
          <a:p>
            <a:pPr marL="342900" indent="-342900"/>
            <a:r>
              <a:rPr lang="en-AU" sz="2400" b="1" dirty="0">
                <a:solidFill>
                  <a:srgbClr val="FF0000"/>
                </a:solidFill>
              </a:rPr>
              <a:t>Sweet orange	</a:t>
            </a:r>
            <a:r>
              <a:rPr lang="en-AU" sz="2400" b="1" dirty="0" smtClean="0">
                <a:solidFill>
                  <a:srgbClr val="FF0000"/>
                </a:solidFill>
              </a:rPr>
              <a:t>                  </a:t>
            </a:r>
            <a:r>
              <a:rPr lang="en-AU" sz="2400" b="1" dirty="0" smtClean="0">
                <a:solidFill>
                  <a:srgbClr val="0000FF"/>
                </a:solidFill>
              </a:rPr>
              <a:t>V. Late, W. Navel</a:t>
            </a:r>
          </a:p>
          <a:p>
            <a:pPr marL="342900" indent="-342900"/>
            <a:r>
              <a:rPr lang="en-AU" sz="2400" b="1" dirty="0" smtClean="0">
                <a:solidFill>
                  <a:srgbClr val="FF0000"/>
                </a:solidFill>
              </a:rPr>
              <a:t>Grape fruit		</a:t>
            </a:r>
            <a:r>
              <a:rPr lang="en-AU" sz="2400" b="1" dirty="0" smtClean="0">
                <a:solidFill>
                  <a:srgbClr val="0000FF"/>
                </a:solidFill>
              </a:rPr>
              <a:t>Marsh seedless,</a:t>
            </a:r>
            <a:r>
              <a:rPr lang="en-AU" sz="2400" b="1" dirty="0" smtClean="0">
                <a:solidFill>
                  <a:srgbClr val="FF0000"/>
                </a:solidFill>
              </a:rPr>
              <a:t> </a:t>
            </a:r>
            <a:endParaRPr lang="en-AU" sz="2400" b="1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371600" y="4645630"/>
            <a:ext cx="49278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AU" sz="2400" b="1" dirty="0"/>
              <a:t>Heavy </a:t>
            </a:r>
            <a:r>
              <a:rPr lang="en-AU" sz="2400" b="1" dirty="0">
                <a:solidFill>
                  <a:srgbClr val="FF0066"/>
                </a:solidFill>
              </a:rPr>
              <a:t>manuring</a:t>
            </a:r>
            <a:r>
              <a:rPr lang="en-AU" sz="2400" b="1" dirty="0"/>
              <a:t> during </a:t>
            </a:r>
            <a:r>
              <a:rPr lang="en-AU" sz="2400" b="1" dirty="0">
                <a:solidFill>
                  <a:srgbClr val="FF0066"/>
                </a:solidFill>
              </a:rPr>
              <a:t>off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year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/>
              <a:t>Fruit </a:t>
            </a:r>
            <a:r>
              <a:rPr lang="en-AU" sz="2400" b="1" dirty="0">
                <a:solidFill>
                  <a:srgbClr val="FF0066"/>
                </a:solidFill>
              </a:rPr>
              <a:t>thinning</a:t>
            </a:r>
            <a:r>
              <a:rPr lang="en-AU" sz="2400" b="1" dirty="0"/>
              <a:t> during </a:t>
            </a:r>
            <a:r>
              <a:rPr lang="en-AU" sz="2400" b="1" dirty="0">
                <a:solidFill>
                  <a:srgbClr val="FF0066"/>
                </a:solidFill>
              </a:rPr>
              <a:t>on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year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/>
              <a:t>Delayed </a:t>
            </a:r>
            <a:r>
              <a:rPr lang="en-AU" sz="2400" b="1" dirty="0">
                <a:solidFill>
                  <a:srgbClr val="FF0066"/>
                </a:solidFill>
              </a:rPr>
              <a:t>harvesting</a:t>
            </a:r>
            <a:r>
              <a:rPr lang="en-AU" sz="2400" b="1" dirty="0"/>
              <a:t> during </a:t>
            </a:r>
            <a:r>
              <a:rPr lang="en-AU" sz="2400" b="1" dirty="0">
                <a:solidFill>
                  <a:srgbClr val="FF0066"/>
                </a:solidFill>
              </a:rPr>
              <a:t>off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year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>
                <a:solidFill>
                  <a:srgbClr val="FF0066"/>
                </a:solidFill>
              </a:rPr>
              <a:t>Early</a:t>
            </a:r>
            <a:r>
              <a:rPr lang="en-AU" sz="2400" b="1" dirty="0"/>
              <a:t> harvesting during </a:t>
            </a:r>
            <a:r>
              <a:rPr lang="en-AU" sz="2400" b="1" dirty="0">
                <a:solidFill>
                  <a:srgbClr val="FF0066"/>
                </a:solidFill>
              </a:rPr>
              <a:t>on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AU" alt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Mango require 10 leaves per fruit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AU" alt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Citrus and apple require 30 standard leaves per fruit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Unfruitfulness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fontAlgn="base"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q"/>
            </a:pPr>
            <a:r>
              <a:rPr lang="en-US" alt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Physiological or genetic causes </a:t>
            </a:r>
          </a:p>
          <a:p>
            <a:pPr lvl="1" fontAlgn="base"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q"/>
            </a:pPr>
            <a:r>
              <a:rPr lang="en-US" alt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 hormonal or nutritional imbalances</a:t>
            </a:r>
          </a:p>
          <a:p>
            <a:pPr lvl="1" fontAlgn="base"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q"/>
            </a:pPr>
            <a:r>
              <a:rPr lang="en-US" alt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Climatic factors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Genetic or physiological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Incompatibility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Heterostyly (stamen and style are different sizes)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Ovule abortion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457200" lvl="1" indent="0" fontAlgn="base">
              <a:spcAft>
                <a:spcPct val="0"/>
              </a:spcAft>
              <a:buClr>
                <a:srgbClr val="FF0000"/>
              </a:buClr>
              <a:buSzPct val="90000"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Involvement of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hormonal or nutritional imbalances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weakness may be removed by an appropriate fertilizer program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excessive vegetative growth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Withholding nutrition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 pruning or ringing of main branches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Climatic factors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Certain varieties refused to produce in particular environments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Washington navel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3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Fruit Drop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87450" y="1268413"/>
            <a:ext cx="62710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400" b="1" dirty="0"/>
              <a:t>Start from blooming and continue up to harvest</a:t>
            </a:r>
            <a:endParaRPr lang="en-AU" sz="24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187450" y="1916113"/>
            <a:ext cx="639431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AU" sz="2800" b="1" dirty="0">
                <a:solidFill>
                  <a:srgbClr val="FF0000"/>
                </a:solidFill>
              </a:rPr>
              <a:t>1- Flower drop</a:t>
            </a:r>
          </a:p>
          <a:p>
            <a:pPr marL="342900" indent="-342900"/>
            <a:r>
              <a:rPr lang="en-AU" sz="2800" b="1" dirty="0"/>
              <a:t>Bloom heavily---- thousand of flowers</a:t>
            </a:r>
          </a:p>
          <a:p>
            <a:pPr marL="342900" indent="-342900"/>
            <a:r>
              <a:rPr lang="en-AU" sz="2800" b="1" dirty="0"/>
              <a:t>Usually </a:t>
            </a:r>
            <a:r>
              <a:rPr lang="en-AU" sz="2800" b="1" dirty="0" smtClean="0">
                <a:solidFill>
                  <a:srgbClr val="FF0000"/>
                </a:solidFill>
              </a:rPr>
              <a:t>90</a:t>
            </a:r>
            <a:r>
              <a:rPr lang="en-AU" sz="2800" b="1" dirty="0" smtClean="0"/>
              <a:t>-</a:t>
            </a:r>
            <a:r>
              <a:rPr lang="en-AU" sz="2800" b="1" dirty="0" smtClean="0">
                <a:solidFill>
                  <a:srgbClr val="FF0066"/>
                </a:solidFill>
              </a:rPr>
              <a:t>95</a:t>
            </a:r>
            <a:r>
              <a:rPr lang="en-AU" sz="2800" b="1" dirty="0"/>
              <a:t>% drop and </a:t>
            </a:r>
            <a:r>
              <a:rPr lang="en-AU" sz="2800" b="1" dirty="0" smtClean="0">
                <a:solidFill>
                  <a:srgbClr val="FF0000"/>
                </a:solidFill>
              </a:rPr>
              <a:t>5-10 </a:t>
            </a:r>
            <a:r>
              <a:rPr lang="en-AU" sz="2800" b="1" dirty="0" smtClean="0"/>
              <a:t>% </a:t>
            </a:r>
            <a:r>
              <a:rPr lang="en-AU" sz="2800" b="1" dirty="0"/>
              <a:t>set fruit  </a:t>
            </a:r>
          </a:p>
          <a:p>
            <a:pPr marL="342900" indent="-342900"/>
            <a:endParaRPr lang="en-AU" sz="2800" b="1" dirty="0" smtClean="0"/>
          </a:p>
          <a:p>
            <a:pPr marL="342900" indent="-342900"/>
            <a:r>
              <a:rPr lang="en-AU" sz="2800" b="1" dirty="0" smtClean="0"/>
              <a:t>Reasons</a:t>
            </a:r>
            <a:r>
              <a:rPr lang="en-AU" sz="2800" b="1" dirty="0"/>
              <a:t>:</a:t>
            </a:r>
          </a:p>
          <a:p>
            <a:pPr marL="800100" lvl="1" indent="-342900">
              <a:buFontTx/>
              <a:buAutoNum type="arabicPeriod"/>
            </a:pPr>
            <a:r>
              <a:rPr lang="en-AU" sz="2800" b="1" dirty="0">
                <a:solidFill>
                  <a:srgbClr val="FF0066"/>
                </a:solidFill>
              </a:rPr>
              <a:t>Climatic</a:t>
            </a:r>
            <a:r>
              <a:rPr lang="en-AU" sz="2800" b="1" dirty="0"/>
              <a:t> conditions</a:t>
            </a:r>
          </a:p>
          <a:p>
            <a:pPr marL="800100" lvl="1" indent="-342900">
              <a:buFontTx/>
              <a:buAutoNum type="arabicPeriod"/>
            </a:pPr>
            <a:r>
              <a:rPr lang="en-AU" sz="2800" b="1" dirty="0">
                <a:solidFill>
                  <a:srgbClr val="FF0066"/>
                </a:solidFill>
              </a:rPr>
              <a:t>Weak</a:t>
            </a:r>
            <a:r>
              <a:rPr lang="en-AU" sz="2800" b="1" dirty="0"/>
              <a:t> plant, deficiency of </a:t>
            </a:r>
            <a:r>
              <a:rPr lang="en-AU" sz="2800" b="1" dirty="0" smtClean="0"/>
              <a:t>nutrients</a:t>
            </a:r>
            <a:endParaRPr lang="en-AU" sz="2800" b="1" dirty="0"/>
          </a:p>
          <a:p>
            <a:pPr marL="800100" lvl="1" indent="-342900">
              <a:buFontTx/>
              <a:buAutoNum type="arabicPeriod"/>
            </a:pPr>
            <a:r>
              <a:rPr lang="en-AU" sz="2800" b="1" dirty="0">
                <a:solidFill>
                  <a:srgbClr val="FF0066"/>
                </a:solidFill>
              </a:rPr>
              <a:t>Mutual</a:t>
            </a:r>
            <a:r>
              <a:rPr lang="en-AU" sz="2800" b="1" dirty="0"/>
              <a:t> flower competition</a:t>
            </a:r>
          </a:p>
          <a:p>
            <a:pPr marL="800100" lvl="1" indent="-342900">
              <a:buFontTx/>
              <a:buAutoNum type="arabicPeriod"/>
            </a:pPr>
            <a:r>
              <a:rPr lang="en-AU" sz="2800" b="1" dirty="0">
                <a:solidFill>
                  <a:srgbClr val="FF0066"/>
                </a:solidFill>
              </a:rPr>
              <a:t>Heavy</a:t>
            </a:r>
            <a:r>
              <a:rPr lang="en-AU" sz="2800" b="1" dirty="0"/>
              <a:t> </a:t>
            </a:r>
            <a:r>
              <a:rPr lang="en-AU" sz="2800" b="1" dirty="0">
                <a:solidFill>
                  <a:srgbClr val="FF0066"/>
                </a:solidFill>
              </a:rPr>
              <a:t>winds</a:t>
            </a:r>
            <a:r>
              <a:rPr lang="en-AU" sz="2800" b="1" dirty="0"/>
              <a:t>, or rain fall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3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Fruit Drop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295400" y="1524000"/>
            <a:ext cx="5029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AU" sz="2400" b="1" dirty="0">
                <a:solidFill>
                  <a:srgbClr val="FF0000"/>
                </a:solidFill>
              </a:rPr>
              <a:t>2- Initial fruit drop</a:t>
            </a:r>
          </a:p>
          <a:p>
            <a:pPr marL="342900" indent="-342900"/>
            <a:r>
              <a:rPr lang="en-AU" sz="2400" b="1" dirty="0"/>
              <a:t>Fruit drop after fruit set</a:t>
            </a:r>
          </a:p>
          <a:p>
            <a:pPr marL="342900" indent="-342900"/>
            <a:r>
              <a:rPr lang="en-AU" sz="2400" b="1" dirty="0"/>
              <a:t>Due to </a:t>
            </a:r>
            <a:r>
              <a:rPr lang="en-AU" sz="2400" b="1" dirty="0">
                <a:solidFill>
                  <a:srgbClr val="FF0066"/>
                </a:solidFill>
              </a:rPr>
              <a:t>nutritional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imbalance</a:t>
            </a:r>
          </a:p>
          <a:p>
            <a:pPr marL="342900" indent="-342900"/>
            <a:r>
              <a:rPr lang="en-AU" sz="2400" b="1" dirty="0">
                <a:solidFill>
                  <a:srgbClr val="FF0066"/>
                </a:solidFill>
              </a:rPr>
              <a:t>Weak</a:t>
            </a:r>
            <a:r>
              <a:rPr lang="en-AU" sz="2400" b="1" dirty="0"/>
              <a:t> trees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41761" y="3072348"/>
            <a:ext cx="70881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AU" sz="2400" b="1" dirty="0">
                <a:solidFill>
                  <a:srgbClr val="FF0000"/>
                </a:solidFill>
              </a:rPr>
              <a:t>3- June </a:t>
            </a:r>
            <a:r>
              <a:rPr lang="en-AU" sz="2400" b="1" dirty="0" smtClean="0">
                <a:solidFill>
                  <a:srgbClr val="FF0000"/>
                </a:solidFill>
              </a:rPr>
              <a:t>drop</a:t>
            </a:r>
            <a:endParaRPr lang="en-AU" sz="2400" b="1" dirty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AU" sz="2400" b="1" dirty="0"/>
              <a:t>Occurs in month of </a:t>
            </a:r>
            <a:r>
              <a:rPr lang="en-AU" sz="2400" b="1" dirty="0">
                <a:solidFill>
                  <a:srgbClr val="FF0066"/>
                </a:solidFill>
              </a:rPr>
              <a:t>May</a:t>
            </a:r>
            <a:r>
              <a:rPr lang="en-AU" sz="2400" b="1" dirty="0"/>
              <a:t> and </a:t>
            </a:r>
            <a:r>
              <a:rPr lang="en-AU" sz="2400" b="1" dirty="0">
                <a:solidFill>
                  <a:srgbClr val="FF0066"/>
                </a:solidFill>
              </a:rPr>
              <a:t>June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/>
              <a:t>Natural </a:t>
            </a:r>
            <a:r>
              <a:rPr lang="en-AU" sz="2400" b="1" dirty="0">
                <a:solidFill>
                  <a:srgbClr val="FF0066"/>
                </a:solidFill>
              </a:rPr>
              <a:t>load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sharing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/>
              <a:t>Drop of </a:t>
            </a:r>
            <a:r>
              <a:rPr lang="en-AU" sz="2400" b="1" dirty="0">
                <a:solidFill>
                  <a:srgbClr val="FF0066"/>
                </a:solidFill>
              </a:rPr>
              <a:t>poorly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developing</a:t>
            </a:r>
            <a:r>
              <a:rPr lang="en-AU" sz="2400" b="1" dirty="0"/>
              <a:t> </a:t>
            </a:r>
            <a:r>
              <a:rPr lang="en-AU" sz="2400" b="1" dirty="0" smtClean="0"/>
              <a:t>fruits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 smtClean="0"/>
              <a:t>Those which can not survive dry conditions and high </a:t>
            </a:r>
            <a:r>
              <a:rPr lang="en-AU" sz="2400" b="1" dirty="0" err="1" smtClean="0"/>
              <a:t>temperture</a:t>
            </a:r>
            <a:endParaRPr lang="en-AU" sz="2400" b="1" dirty="0"/>
          </a:p>
          <a:p>
            <a:pPr marL="342900" indent="-342900">
              <a:buFontTx/>
              <a:buAutoNum type="arabicPeriod"/>
            </a:pPr>
            <a:r>
              <a:rPr lang="en-AU" sz="2400" b="1" dirty="0"/>
              <a:t>Around </a:t>
            </a:r>
            <a:r>
              <a:rPr lang="en-AU" sz="2400" b="1" dirty="0" smtClean="0">
                <a:solidFill>
                  <a:srgbClr val="FF0066"/>
                </a:solidFill>
              </a:rPr>
              <a:t>96</a:t>
            </a:r>
            <a:r>
              <a:rPr lang="en-AU" sz="2400" b="1" dirty="0" smtClean="0"/>
              <a:t>% </a:t>
            </a:r>
            <a:r>
              <a:rPr lang="en-AU" sz="2400" b="1" dirty="0">
                <a:solidFill>
                  <a:srgbClr val="FF0066"/>
                </a:solidFill>
              </a:rPr>
              <a:t>young</a:t>
            </a:r>
            <a:r>
              <a:rPr lang="en-AU" sz="2400" b="1" dirty="0"/>
              <a:t> fruit </a:t>
            </a:r>
            <a:r>
              <a:rPr lang="en-AU" sz="2400" b="1" dirty="0">
                <a:solidFill>
                  <a:srgbClr val="FF0066"/>
                </a:solidFill>
              </a:rPr>
              <a:t>drop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occurs</a:t>
            </a:r>
            <a:r>
              <a:rPr lang="en-AU" sz="2400" b="1" dirty="0"/>
              <a:t> in Pineapple orange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/>
              <a:t>Around 75% </a:t>
            </a:r>
            <a:r>
              <a:rPr lang="en-AU" sz="2400" b="1" dirty="0" smtClean="0"/>
              <a:t>drop fruit in </a:t>
            </a:r>
            <a:r>
              <a:rPr lang="en-AU" sz="2400" b="1" dirty="0"/>
              <a:t>Kinnow</a:t>
            </a:r>
          </a:p>
          <a:p>
            <a:pPr marL="342900" indent="-342900"/>
            <a:endParaRPr lang="en-A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3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Fruit Drop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295400" y="1600200"/>
            <a:ext cx="655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AU" sz="2400" b="1" dirty="0" smtClean="0">
                <a:solidFill>
                  <a:srgbClr val="FF0000"/>
                </a:solidFill>
              </a:rPr>
              <a:t>4- Pre-harvest drop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 smtClean="0"/>
              <a:t>This drop is at </a:t>
            </a:r>
            <a:r>
              <a:rPr lang="en-AU" sz="2400" b="1" dirty="0" smtClean="0">
                <a:solidFill>
                  <a:srgbClr val="FF0066"/>
                </a:solidFill>
              </a:rPr>
              <a:t>mature</a:t>
            </a:r>
            <a:r>
              <a:rPr lang="en-AU" sz="2400" b="1" dirty="0" smtClean="0"/>
              <a:t> stage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 smtClean="0"/>
              <a:t>It is a </a:t>
            </a:r>
            <a:r>
              <a:rPr lang="en-AU" sz="2400" b="1" dirty="0" smtClean="0">
                <a:solidFill>
                  <a:srgbClr val="FF0066"/>
                </a:solidFill>
              </a:rPr>
              <a:t>commercial</a:t>
            </a:r>
            <a:r>
              <a:rPr lang="en-AU" sz="2400" b="1" dirty="0" smtClean="0"/>
              <a:t> loss to the grower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 smtClean="0"/>
              <a:t>Failure in </a:t>
            </a:r>
            <a:r>
              <a:rPr lang="en-AU" sz="2400" b="1" dirty="0" smtClean="0">
                <a:solidFill>
                  <a:srgbClr val="FF0066"/>
                </a:solidFill>
              </a:rPr>
              <a:t>auxins</a:t>
            </a:r>
            <a:r>
              <a:rPr lang="en-AU" sz="2400" b="1" dirty="0" smtClean="0"/>
              <a:t> synthesis due to abscission layer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 smtClean="0"/>
              <a:t>Attack of </a:t>
            </a:r>
            <a:r>
              <a:rPr lang="en-AU" sz="2400" b="1" dirty="0" smtClean="0">
                <a:solidFill>
                  <a:srgbClr val="FF0066"/>
                </a:solidFill>
              </a:rPr>
              <a:t>insects</a:t>
            </a:r>
            <a:r>
              <a:rPr lang="en-AU" sz="2400" b="1" dirty="0" smtClean="0"/>
              <a:t> and </a:t>
            </a:r>
            <a:r>
              <a:rPr lang="en-AU" sz="2400" b="1" dirty="0" smtClean="0">
                <a:solidFill>
                  <a:srgbClr val="FF0066"/>
                </a:solidFill>
              </a:rPr>
              <a:t>disease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 smtClean="0"/>
              <a:t>Controlled with application of </a:t>
            </a:r>
            <a:r>
              <a:rPr lang="en-AU" sz="2400" b="1" dirty="0" smtClean="0">
                <a:solidFill>
                  <a:srgbClr val="FF0066"/>
                </a:solidFill>
              </a:rPr>
              <a:t>hormones</a:t>
            </a:r>
          </a:p>
          <a:p>
            <a:pPr marL="342900" indent="-342900">
              <a:buFontTx/>
              <a:buAutoNum type="arabicPeriod"/>
            </a:pPr>
            <a:r>
              <a:rPr lang="en-AU" sz="2400" b="1" dirty="0" smtClean="0">
                <a:solidFill>
                  <a:srgbClr val="FF0066"/>
                </a:solidFill>
              </a:rPr>
              <a:t>GA</a:t>
            </a:r>
            <a:r>
              <a:rPr lang="en-AU" sz="2400" b="1" dirty="0" smtClean="0"/>
              <a:t> and </a:t>
            </a:r>
            <a:r>
              <a:rPr lang="en-AU" sz="2400" b="1" dirty="0" smtClean="0">
                <a:solidFill>
                  <a:srgbClr val="FF0066"/>
                </a:solidFill>
              </a:rPr>
              <a:t>2,4-D</a:t>
            </a:r>
            <a:r>
              <a:rPr lang="en-AU" sz="2400" b="1" dirty="0" smtClean="0"/>
              <a:t>, </a:t>
            </a:r>
            <a:r>
              <a:rPr lang="en-AU" sz="2400" b="1" dirty="0" smtClean="0">
                <a:solidFill>
                  <a:srgbClr val="FF0066"/>
                </a:solidFill>
              </a:rPr>
              <a:t>NAA</a:t>
            </a:r>
            <a:r>
              <a:rPr lang="en-AU" sz="2400" b="1" dirty="0" smtClean="0"/>
              <a:t> </a:t>
            </a:r>
            <a:r>
              <a:rPr lang="en-AU" sz="2400" b="1" dirty="0" err="1" smtClean="0"/>
              <a:t>etc</a:t>
            </a:r>
            <a:endParaRPr lang="en-AU" sz="2400" b="1" dirty="0" smtClean="0"/>
          </a:p>
          <a:p>
            <a:pPr marL="342900" indent="-342900">
              <a:buFontTx/>
              <a:buAutoNum type="arabicPeriod"/>
            </a:pPr>
            <a:r>
              <a:rPr lang="en-AU" sz="2400" b="1" dirty="0" smtClean="0"/>
              <a:t>Ethylene inhibitors</a:t>
            </a:r>
            <a:endParaRPr lang="en-A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3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5992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Granulation/Raciness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14400" y="1447800"/>
            <a:ext cx="73453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buFontTx/>
              <a:buChar char="•"/>
            </a:pPr>
            <a:r>
              <a:rPr lang="en-AU" sz="2400" b="1" dirty="0"/>
              <a:t>The condition is characterised by </a:t>
            </a:r>
            <a:r>
              <a:rPr lang="en-AU" sz="2400" b="1" dirty="0">
                <a:solidFill>
                  <a:srgbClr val="FF0066"/>
                </a:solidFill>
              </a:rPr>
              <a:t>large</a:t>
            </a:r>
            <a:r>
              <a:rPr lang="en-AU" sz="2400" b="1" dirty="0"/>
              <a:t>, </a:t>
            </a:r>
            <a:r>
              <a:rPr lang="en-AU" sz="2400" b="1" dirty="0">
                <a:solidFill>
                  <a:srgbClr val="FF0066"/>
                </a:solidFill>
              </a:rPr>
              <a:t>hardened</a:t>
            </a:r>
            <a:r>
              <a:rPr lang="en-AU" sz="2400" b="1" dirty="0"/>
              <a:t> and </a:t>
            </a:r>
            <a:r>
              <a:rPr lang="en-AU" sz="2400" b="1" dirty="0">
                <a:solidFill>
                  <a:srgbClr val="FF0066"/>
                </a:solidFill>
              </a:rPr>
              <a:t>apparently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dry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juice</a:t>
            </a:r>
            <a:r>
              <a:rPr lang="en-AU" sz="2400" b="1" dirty="0"/>
              <a:t> vesicles</a:t>
            </a:r>
          </a:p>
          <a:p>
            <a:pPr marL="177800" indent="-177800">
              <a:buFontTx/>
              <a:buChar char="•"/>
            </a:pPr>
            <a:r>
              <a:rPr lang="en-AU" sz="2400" b="1" dirty="0"/>
              <a:t>The stem end of fruit is more effected as compared to styler end</a:t>
            </a:r>
          </a:p>
          <a:p>
            <a:pPr marL="177800" indent="-177800">
              <a:buFontTx/>
              <a:buChar char="•"/>
            </a:pPr>
            <a:r>
              <a:rPr lang="en-AU" sz="2400" b="1" dirty="0"/>
              <a:t>Some time </a:t>
            </a:r>
            <a:r>
              <a:rPr lang="en-AU" sz="2400" b="1" dirty="0">
                <a:solidFill>
                  <a:srgbClr val="FF0066"/>
                </a:solidFill>
              </a:rPr>
              <a:t>one</a:t>
            </a:r>
            <a:r>
              <a:rPr lang="en-AU" sz="2400" b="1" dirty="0"/>
              <a:t> </a:t>
            </a:r>
            <a:r>
              <a:rPr lang="en-AU" sz="2400" b="1" dirty="0">
                <a:solidFill>
                  <a:srgbClr val="FF0066"/>
                </a:solidFill>
              </a:rPr>
              <a:t>half</a:t>
            </a:r>
            <a:r>
              <a:rPr lang="en-AU" sz="2400" b="1" dirty="0"/>
              <a:t>, one </a:t>
            </a:r>
            <a:r>
              <a:rPr lang="en-AU" sz="2400" b="1" dirty="0">
                <a:solidFill>
                  <a:srgbClr val="FF0066"/>
                </a:solidFill>
              </a:rPr>
              <a:t>third</a:t>
            </a:r>
            <a:r>
              <a:rPr lang="en-AU" sz="2400" b="1" dirty="0"/>
              <a:t> or under </a:t>
            </a:r>
            <a:r>
              <a:rPr lang="en-AU" sz="2400" b="1" dirty="0">
                <a:solidFill>
                  <a:srgbClr val="FF0066"/>
                </a:solidFill>
              </a:rPr>
              <a:t>extreme</a:t>
            </a:r>
            <a:r>
              <a:rPr lang="en-AU" sz="2400" b="1" dirty="0"/>
              <a:t> cases whole fruit is affected</a:t>
            </a:r>
          </a:p>
          <a:p>
            <a:pPr marL="177800" indent="-177800">
              <a:buFontTx/>
              <a:buChar char="•"/>
            </a:pPr>
            <a:r>
              <a:rPr lang="en-AU" sz="2400" b="1" dirty="0"/>
              <a:t>It cannot be identified </a:t>
            </a:r>
            <a:r>
              <a:rPr lang="en-AU" sz="2400" b="1" dirty="0">
                <a:solidFill>
                  <a:srgbClr val="FF0066"/>
                </a:solidFill>
              </a:rPr>
              <a:t>externally</a:t>
            </a:r>
            <a:r>
              <a:rPr lang="en-AU" sz="2400" b="1" dirty="0"/>
              <a:t>, </a:t>
            </a:r>
            <a:r>
              <a:rPr lang="en-AU" sz="2400" b="1" dirty="0">
                <a:solidFill>
                  <a:srgbClr val="FF0066"/>
                </a:solidFill>
              </a:rPr>
              <a:t>because</a:t>
            </a:r>
            <a:r>
              <a:rPr lang="en-AU" sz="2400" b="1" dirty="0"/>
              <a:t> there is no </a:t>
            </a:r>
            <a:r>
              <a:rPr lang="en-AU" sz="2400" b="1" dirty="0">
                <a:solidFill>
                  <a:srgbClr val="FF0066"/>
                </a:solidFill>
              </a:rPr>
              <a:t>external</a:t>
            </a:r>
            <a:r>
              <a:rPr lang="en-AU" sz="2400" b="1" dirty="0"/>
              <a:t> abnormality</a:t>
            </a:r>
            <a:endParaRPr lang="en-AU" sz="24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130300" y="4724400"/>
            <a:ext cx="66246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AU" sz="2200" b="1" dirty="0">
                <a:solidFill>
                  <a:srgbClr val="FF0066"/>
                </a:solidFill>
              </a:rPr>
              <a:t>The cell wall of granulated vesicles are </a:t>
            </a:r>
            <a:r>
              <a:rPr lang="en-AU" sz="2200" b="1" dirty="0" smtClean="0">
                <a:solidFill>
                  <a:srgbClr val="FF0066"/>
                </a:solidFill>
              </a:rPr>
              <a:t>thick</a:t>
            </a:r>
            <a:endParaRPr lang="en-AU" sz="2200" b="1" dirty="0">
              <a:solidFill>
                <a:srgbClr val="FF0066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AU" sz="2200" b="1" dirty="0">
                <a:solidFill>
                  <a:srgbClr val="FF0066"/>
                </a:solidFill>
              </a:rPr>
              <a:t>Sugar contents are reduced then normal </a:t>
            </a:r>
          </a:p>
          <a:p>
            <a:pPr marL="342900" indent="-342900">
              <a:buFontTx/>
              <a:buAutoNum type="arabicPeriod"/>
            </a:pPr>
            <a:r>
              <a:rPr lang="en-AU" sz="2200" b="1" dirty="0">
                <a:solidFill>
                  <a:srgbClr val="FF0066"/>
                </a:solidFill>
              </a:rPr>
              <a:t>Mineral content are increased then the </a:t>
            </a:r>
            <a:r>
              <a:rPr lang="en-AU" sz="2200" b="1" dirty="0" smtClean="0">
                <a:solidFill>
                  <a:srgbClr val="FF0066"/>
                </a:solidFill>
              </a:rPr>
              <a:t>normal</a:t>
            </a:r>
            <a:endParaRPr lang="en-AU" sz="2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48006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Swingle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(1943) divided the genus citrus into 3 independent genera: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Citrus included 16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Poncirus include 1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Fortunella include 4 species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Hodgson (1961) divided citrus into 36 species.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Mostly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Swingle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classification is followed with some modifications suggested by Hodgson.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3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Granulation/Raciness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62038" y="4043363"/>
            <a:ext cx="73453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/>
            <a:r>
              <a:rPr lang="en-AU" sz="2800" b="1" dirty="0">
                <a:solidFill>
                  <a:srgbClr val="0000FF"/>
                </a:solidFill>
              </a:rPr>
              <a:t>Corrective measure</a:t>
            </a:r>
          </a:p>
          <a:p>
            <a:pPr marL="177800" indent="-177800">
              <a:buFontTx/>
              <a:buChar char="•"/>
            </a:pPr>
            <a:r>
              <a:rPr lang="en-AU" sz="2800" b="1" dirty="0"/>
              <a:t>Spot picking of larger fruits at </a:t>
            </a:r>
            <a:r>
              <a:rPr lang="en-AU" sz="2800" b="1" dirty="0">
                <a:solidFill>
                  <a:srgbClr val="FF0066"/>
                </a:solidFill>
              </a:rPr>
              <a:t>earlier</a:t>
            </a:r>
            <a:r>
              <a:rPr lang="en-AU" sz="2800" b="1" dirty="0"/>
              <a:t> stage</a:t>
            </a:r>
          </a:p>
          <a:p>
            <a:pPr marL="177800" indent="-177800">
              <a:buFontTx/>
              <a:buChar char="•"/>
            </a:pPr>
            <a:r>
              <a:rPr lang="en-AU" sz="2800" b="1" dirty="0"/>
              <a:t>Large </a:t>
            </a:r>
            <a:r>
              <a:rPr lang="en-AU" sz="2800" b="1" dirty="0">
                <a:solidFill>
                  <a:srgbClr val="FF0066"/>
                </a:solidFill>
              </a:rPr>
              <a:t>interval</a:t>
            </a:r>
            <a:r>
              <a:rPr lang="en-AU" sz="2800" b="1" dirty="0"/>
              <a:t> of </a:t>
            </a:r>
            <a:r>
              <a:rPr lang="en-AU" sz="2800" b="1" dirty="0">
                <a:solidFill>
                  <a:srgbClr val="FF0066"/>
                </a:solidFill>
              </a:rPr>
              <a:t>irrigation</a:t>
            </a:r>
          </a:p>
          <a:p>
            <a:pPr marL="177800" indent="-177800">
              <a:buFontTx/>
              <a:buChar char="•"/>
            </a:pPr>
            <a:r>
              <a:rPr lang="en-AU" sz="2800" b="1" dirty="0"/>
              <a:t>Spraying of </a:t>
            </a:r>
            <a:r>
              <a:rPr lang="en-AU" sz="2800" b="1" dirty="0">
                <a:solidFill>
                  <a:srgbClr val="FF0066"/>
                </a:solidFill>
              </a:rPr>
              <a:t>growth</a:t>
            </a:r>
            <a:r>
              <a:rPr lang="en-AU" sz="2800" b="1" dirty="0"/>
              <a:t> </a:t>
            </a:r>
            <a:r>
              <a:rPr lang="en-AU" sz="2800" b="1" dirty="0">
                <a:solidFill>
                  <a:srgbClr val="FF0066"/>
                </a:solidFill>
              </a:rPr>
              <a:t>regulators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90600" y="1524000"/>
            <a:ext cx="77755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buFontTx/>
              <a:buChar char="•"/>
            </a:pPr>
            <a:r>
              <a:rPr lang="en-AU" sz="2800" b="1" dirty="0"/>
              <a:t>Due to thick walls of fruit vesicles more </a:t>
            </a:r>
            <a:r>
              <a:rPr lang="en-AU" sz="2800" b="1" dirty="0">
                <a:solidFill>
                  <a:srgbClr val="FF0066"/>
                </a:solidFill>
              </a:rPr>
              <a:t>minerals</a:t>
            </a:r>
            <a:r>
              <a:rPr lang="en-AU" sz="2800" b="1" dirty="0"/>
              <a:t>, </a:t>
            </a:r>
            <a:r>
              <a:rPr lang="en-AU" sz="2800" b="1" dirty="0">
                <a:solidFill>
                  <a:srgbClr val="FF0066"/>
                </a:solidFill>
              </a:rPr>
              <a:t>less</a:t>
            </a:r>
            <a:r>
              <a:rPr lang="en-AU" sz="2800" b="1" dirty="0"/>
              <a:t> </a:t>
            </a:r>
            <a:r>
              <a:rPr lang="en-AU" sz="2800" b="1" dirty="0">
                <a:solidFill>
                  <a:srgbClr val="FF0066"/>
                </a:solidFill>
              </a:rPr>
              <a:t>sugar</a:t>
            </a:r>
            <a:r>
              <a:rPr lang="en-AU" sz="2800" b="1" dirty="0"/>
              <a:t> content it seems to be </a:t>
            </a:r>
            <a:r>
              <a:rPr lang="en-AU" sz="2800" b="1" dirty="0">
                <a:solidFill>
                  <a:srgbClr val="FF0066"/>
                </a:solidFill>
              </a:rPr>
              <a:t>dry</a:t>
            </a:r>
          </a:p>
          <a:p>
            <a:pPr marL="177800" indent="-177800">
              <a:buFontTx/>
              <a:buChar char="•"/>
            </a:pPr>
            <a:r>
              <a:rPr lang="en-AU" sz="2800" b="1" dirty="0"/>
              <a:t>Granulation increase of harvesting is </a:t>
            </a:r>
            <a:r>
              <a:rPr lang="en-AU" sz="2800" b="1" dirty="0">
                <a:solidFill>
                  <a:srgbClr val="FF0066"/>
                </a:solidFill>
              </a:rPr>
              <a:t>delayed</a:t>
            </a:r>
          </a:p>
          <a:p>
            <a:pPr marL="177800" indent="-177800">
              <a:buFontTx/>
              <a:buChar char="•"/>
            </a:pPr>
            <a:r>
              <a:rPr lang="en-AU" sz="2800" b="1" dirty="0"/>
              <a:t>Frequent irrigation or </a:t>
            </a:r>
            <a:r>
              <a:rPr lang="en-AU" sz="2800" b="1" dirty="0">
                <a:solidFill>
                  <a:srgbClr val="FF0066"/>
                </a:solidFill>
              </a:rPr>
              <a:t>water</a:t>
            </a:r>
            <a:r>
              <a:rPr lang="en-AU" sz="2800" b="1" dirty="0"/>
              <a:t> </a:t>
            </a:r>
            <a:r>
              <a:rPr lang="en-AU" sz="2800" b="1" dirty="0">
                <a:solidFill>
                  <a:srgbClr val="FF0066"/>
                </a:solidFill>
              </a:rPr>
              <a:t>standing</a:t>
            </a:r>
            <a:r>
              <a:rPr lang="en-AU" sz="2800" b="1" dirty="0"/>
              <a:t> in the root zone for longer period of time may also increase the incidence of granulation</a:t>
            </a:r>
            <a:endParaRPr lang="en-A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Granulation/Raciness</a:t>
            </a:r>
            <a:endParaRPr lang="en-US" dirty="0"/>
          </a:p>
        </p:txBody>
      </p:sp>
      <p:pic>
        <p:nvPicPr>
          <p:cNvPr id="4" name="Picture 2" descr="http://web.pau.edu/citrus_horticulture/Images/Horticulture/Disorders/4.%20Granulation%20i%20n%20citr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257800" cy="452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10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Major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Phytophthora</a:t>
            </a:r>
            <a:r>
              <a:rPr lang="en-US" dirty="0" smtClean="0"/>
              <a:t> Gummosis or Foot rot</a:t>
            </a:r>
          </a:p>
          <a:p>
            <a:r>
              <a:rPr lang="en-US" dirty="0" smtClean="0"/>
              <a:t>Trunk Gummosis</a:t>
            </a:r>
          </a:p>
          <a:p>
            <a:r>
              <a:rPr lang="en-US" dirty="0" smtClean="0"/>
              <a:t>Damping off/ Root rot</a:t>
            </a:r>
          </a:p>
          <a:p>
            <a:r>
              <a:rPr lang="en-US" dirty="0" smtClean="0"/>
              <a:t>Wither tip</a:t>
            </a:r>
          </a:p>
          <a:p>
            <a:r>
              <a:rPr lang="en-US" dirty="0" smtClean="0"/>
              <a:t>Citrus Canker</a:t>
            </a:r>
          </a:p>
          <a:p>
            <a:r>
              <a:rPr lang="en-US" dirty="0" smtClean="0"/>
              <a:t>Citrus Greening</a:t>
            </a:r>
          </a:p>
          <a:p>
            <a:r>
              <a:rPr lang="en-US" dirty="0" smtClean="0"/>
              <a:t>Citrus Quick Decline</a:t>
            </a:r>
          </a:p>
          <a:p>
            <a:r>
              <a:rPr lang="en-US" dirty="0" smtClean="0"/>
              <a:t>Citrus Slow Decline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Canker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5800" y="1447800"/>
            <a:ext cx="82819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0000FF"/>
                </a:solidFill>
              </a:rPr>
              <a:t>1- Citrus Canker (</a:t>
            </a:r>
            <a:r>
              <a:rPr lang="en-AU" sz="2800" b="1" i="1" dirty="0">
                <a:solidFill>
                  <a:srgbClr val="0000FF"/>
                </a:solidFill>
              </a:rPr>
              <a:t>Xanthomonas compestris</a:t>
            </a:r>
            <a:r>
              <a:rPr lang="en-AU" sz="2800" b="1" dirty="0">
                <a:solidFill>
                  <a:srgbClr val="0000FF"/>
                </a:solidFill>
              </a:rPr>
              <a:t>)</a:t>
            </a:r>
          </a:p>
          <a:p>
            <a:r>
              <a:rPr lang="en-AU" b="1" dirty="0"/>
              <a:t> Bacterial disease</a:t>
            </a:r>
          </a:p>
          <a:p>
            <a:r>
              <a:rPr lang="en-AU" b="1" dirty="0"/>
              <a:t>Appear on leaves, branches, fruit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4213" y="2590800"/>
            <a:ext cx="7416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AU" b="1" dirty="0">
                <a:solidFill>
                  <a:srgbClr val="FF0000"/>
                </a:solidFill>
              </a:rPr>
              <a:t>a- Symptoms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Small yellow spots are formed on upper epidermis, then on lower epidermis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Later, spots become bigger, brown, raised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Diseased area die and leaving hole 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Spots also appear on twigs and fruit drop</a:t>
            </a:r>
          </a:p>
          <a:p>
            <a:pPr marL="342900" indent="-342900"/>
            <a:r>
              <a:rPr lang="en-AU" b="1" dirty="0"/>
              <a:t>Example: K lime, Lemon, Grapefruit, Sweet lime, Sweet orange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9600" y="4800600"/>
            <a:ext cx="741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AU" b="1" dirty="0">
                <a:solidFill>
                  <a:srgbClr val="FF0000"/>
                </a:solidFill>
              </a:rPr>
              <a:t>b- Corrective measure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Selection of healthy nursery plants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Prune the affected part and spray with bacteriaside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Canker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pic>
        <p:nvPicPr>
          <p:cNvPr id="7" name="Picture 4" descr="IW00011b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7050" y="3871913"/>
            <a:ext cx="3960813" cy="2640012"/>
          </a:xfrm>
          <a:prstGeom prst="rect">
            <a:avLst/>
          </a:prstGeom>
          <a:noFill/>
        </p:spPr>
      </p:pic>
      <p:pic>
        <p:nvPicPr>
          <p:cNvPr id="8" name="Picture 5" descr="IW00011a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990600"/>
            <a:ext cx="4056063" cy="2703513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49263" y="3798888"/>
            <a:ext cx="340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b="1"/>
              <a:t>Citrus Canker on fruit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52950" y="3295650"/>
            <a:ext cx="3741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b="1"/>
              <a:t>Citrus Canker on leaves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7363"/>
            <a:ext cx="88392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2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bcdn-sphotos-e-a.akamaihd.net/hphotos-ak-xaf1/v/t1.0-9/14700_10153254247193442_3898429374075247320_n.jpg?oh=0fbb8e14c42ea86acb7745faf877b71b&amp;oe=55FC9B8C&amp;__gda__=1439022578_84270c57961c74be7776236325df4e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52400"/>
            <a:ext cx="5715001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bcdn-sphotos-g-a.akamaihd.net/hphotos-ak-xpf1/v/t1.0-9/11012622_10153254247098442_3238554441326584761_n.jpg?oh=ab183902cd3d89b341fb0f1a1d2f65f4&amp;oe=55CBD447&amp;__gda__=1442923064_774cd34d92f66f1df822c8d9a6109d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499"/>
            <a:ext cx="6019800" cy="63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</a:t>
            </a:r>
            <a:r>
              <a:rPr lang="en-US" dirty="0" err="1" smtClean="0"/>
              <a:t>Withertip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09600" y="1295400"/>
            <a:ext cx="82819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sz="2800" b="1" dirty="0">
                <a:solidFill>
                  <a:srgbClr val="0000FF"/>
                </a:solidFill>
              </a:rPr>
              <a:t>2- Citrus wither tip </a:t>
            </a:r>
            <a:r>
              <a:rPr lang="en-AU" b="1" i="1" dirty="0">
                <a:solidFill>
                  <a:srgbClr val="0000FF"/>
                </a:solidFill>
              </a:rPr>
              <a:t>(</a:t>
            </a:r>
            <a:r>
              <a:rPr lang="en-AU" b="1" i="1" dirty="0" err="1">
                <a:solidFill>
                  <a:srgbClr val="0000FF"/>
                </a:solidFill>
              </a:rPr>
              <a:t>Colletotricum</a:t>
            </a:r>
            <a:r>
              <a:rPr lang="en-AU" b="1" i="1" dirty="0">
                <a:solidFill>
                  <a:srgbClr val="0000FF"/>
                </a:solidFill>
              </a:rPr>
              <a:t> </a:t>
            </a:r>
            <a:r>
              <a:rPr lang="en-AU" b="1" i="1" dirty="0" err="1">
                <a:solidFill>
                  <a:srgbClr val="0000FF"/>
                </a:solidFill>
              </a:rPr>
              <a:t>gloeosporioids</a:t>
            </a:r>
            <a:r>
              <a:rPr lang="en-AU" b="1" i="1" dirty="0">
                <a:solidFill>
                  <a:srgbClr val="0000FF"/>
                </a:solidFill>
              </a:rPr>
              <a:t>)</a:t>
            </a:r>
          </a:p>
          <a:p>
            <a:r>
              <a:rPr lang="en-AU" b="1" dirty="0"/>
              <a:t> Fungal disease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2625" y="2376488"/>
            <a:ext cx="7416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AU" b="1">
                <a:solidFill>
                  <a:srgbClr val="FF0000"/>
                </a:solidFill>
              </a:rPr>
              <a:t>a- Symptoms</a:t>
            </a:r>
          </a:p>
          <a:p>
            <a:pPr marL="342900" indent="-342900">
              <a:buFontTx/>
              <a:buAutoNum type="arabicPeriod"/>
            </a:pPr>
            <a:r>
              <a:rPr lang="en-AU" b="1"/>
              <a:t>All aerial part, leaves, braches and fruit are affected</a:t>
            </a:r>
          </a:p>
          <a:p>
            <a:pPr marL="342900" indent="-342900">
              <a:buFontTx/>
              <a:buAutoNum type="arabicPeriod"/>
            </a:pPr>
            <a:r>
              <a:rPr lang="en-AU" b="1"/>
              <a:t>Wilting from braches from top to bottom</a:t>
            </a:r>
          </a:p>
          <a:p>
            <a:pPr marL="342900" indent="-342900">
              <a:buFontTx/>
              <a:buAutoNum type="arabicPeriod"/>
            </a:pPr>
            <a:r>
              <a:rPr lang="en-AU" b="1"/>
              <a:t>Branches looks silvery grey leafless</a:t>
            </a:r>
          </a:p>
          <a:p>
            <a:pPr marL="342900" indent="-342900">
              <a:buFontTx/>
              <a:buAutoNum type="arabicPeriod"/>
            </a:pPr>
            <a:r>
              <a:rPr lang="en-AU" b="1"/>
              <a:t>Leaf fall is common</a:t>
            </a:r>
          </a:p>
          <a:p>
            <a:pPr marL="342900" indent="-342900">
              <a:buFontTx/>
              <a:buAutoNum type="arabicPeriod"/>
            </a:pPr>
            <a:r>
              <a:rPr lang="en-AU" b="1"/>
              <a:t>Pathogen kill the plant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09600" y="4343400"/>
            <a:ext cx="741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AU" b="1" dirty="0">
                <a:solidFill>
                  <a:srgbClr val="FF0000"/>
                </a:solidFill>
              </a:rPr>
              <a:t>b- Corrective measure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Improve growing conditions of the orchard</a:t>
            </a:r>
          </a:p>
          <a:p>
            <a:pPr marL="342900" indent="-342900">
              <a:buFontTx/>
              <a:buAutoNum type="arabicPeriod"/>
            </a:pPr>
            <a:r>
              <a:rPr lang="en-AU" b="1" dirty="0"/>
              <a:t>Spraying with </a:t>
            </a:r>
            <a:r>
              <a:rPr lang="en-AU" b="1" dirty="0" smtClean="0"/>
              <a:t>copper  </a:t>
            </a:r>
            <a:r>
              <a:rPr lang="en-AU" b="1" dirty="0"/>
              <a:t>based fungicides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-7620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</a:t>
            </a:r>
            <a:r>
              <a:rPr lang="en-US" dirty="0" err="1" smtClean="0"/>
              <a:t>Withertip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pic>
        <p:nvPicPr>
          <p:cNvPr id="9" name="Picture 4" descr="2003-25-2th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447800"/>
            <a:ext cx="3016250" cy="4208463"/>
          </a:xfrm>
          <a:prstGeom prst="rect">
            <a:avLst/>
          </a:prstGeom>
          <a:noFill/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035300" y="5767388"/>
            <a:ext cx="250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b="1"/>
              <a:t>Citrus withertip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48006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bg2">
                    <a:lumMod val="10000"/>
                  </a:schemeClr>
                </a:solidFill>
              </a:rPr>
              <a:t>Family: </a:t>
            </a:r>
            <a:r>
              <a:rPr lang="en-US" sz="2500" dirty="0" err="1" smtClean="0">
                <a:solidFill>
                  <a:schemeClr val="bg2">
                    <a:lumMod val="10000"/>
                  </a:schemeClr>
                </a:solidFill>
              </a:rPr>
              <a:t>Rutaceae</a:t>
            </a:r>
            <a:endParaRPr lang="en-US" sz="25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500" dirty="0" smtClean="0">
                <a:solidFill>
                  <a:schemeClr val="bg2">
                    <a:lumMod val="10000"/>
                  </a:schemeClr>
                </a:solidFill>
              </a:rPr>
              <a:t>Sub Family: </a:t>
            </a:r>
            <a:r>
              <a:rPr lang="en-US" sz="2500" dirty="0" err="1" smtClean="0">
                <a:solidFill>
                  <a:schemeClr val="bg2">
                    <a:lumMod val="10000"/>
                  </a:schemeClr>
                </a:solidFill>
              </a:rPr>
              <a:t>Aurantioideae</a:t>
            </a:r>
            <a:endParaRPr lang="en-US" sz="25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500" dirty="0" smtClean="0">
                <a:solidFill>
                  <a:schemeClr val="bg2">
                    <a:lumMod val="10000"/>
                  </a:schemeClr>
                </a:solidFill>
              </a:rPr>
              <a:t>Sub family consists of 2 tribes:</a:t>
            </a:r>
          </a:p>
          <a:p>
            <a:r>
              <a:rPr lang="en-US" sz="2500" i="1" dirty="0" smtClean="0">
                <a:solidFill>
                  <a:schemeClr val="bg2">
                    <a:lumMod val="10000"/>
                  </a:schemeClr>
                </a:solidFill>
              </a:rPr>
              <a:t>Clausenae and Citreae</a:t>
            </a:r>
          </a:p>
          <a:p>
            <a:r>
              <a:rPr lang="en-US" sz="2500" i="1" dirty="0" smtClean="0">
                <a:solidFill>
                  <a:schemeClr val="bg2">
                    <a:lumMod val="10000"/>
                  </a:schemeClr>
                </a:solidFill>
              </a:rPr>
              <a:t>Citreae</a:t>
            </a:r>
            <a:r>
              <a:rPr lang="en-US" sz="2500" dirty="0" smtClean="0">
                <a:solidFill>
                  <a:schemeClr val="bg2">
                    <a:lumMod val="10000"/>
                  </a:schemeClr>
                </a:solidFill>
              </a:rPr>
              <a:t> has 33 genera including </a:t>
            </a:r>
          </a:p>
          <a:p>
            <a:r>
              <a:rPr lang="en-US" sz="2500" i="1" dirty="0" smtClean="0">
                <a:solidFill>
                  <a:schemeClr val="bg2">
                    <a:lumMod val="10000"/>
                  </a:schemeClr>
                </a:solidFill>
              </a:rPr>
              <a:t>Citrus </a:t>
            </a:r>
            <a:r>
              <a:rPr lang="en-US" sz="2500" dirty="0" smtClean="0">
                <a:solidFill>
                  <a:schemeClr val="bg2">
                    <a:lumMod val="10000"/>
                  </a:schemeClr>
                </a:solidFill>
              </a:rPr>
              <a:t>(Sweet orange, mandarin, grapefruit, lime and lemons)</a:t>
            </a:r>
          </a:p>
          <a:p>
            <a:r>
              <a:rPr lang="en-US" sz="2500" i="1" dirty="0" smtClean="0">
                <a:solidFill>
                  <a:schemeClr val="bg2">
                    <a:lumMod val="10000"/>
                  </a:schemeClr>
                </a:solidFill>
              </a:rPr>
              <a:t>Poncirus </a:t>
            </a:r>
            <a:r>
              <a:rPr lang="en-US" sz="2500" dirty="0" smtClean="0">
                <a:solidFill>
                  <a:schemeClr val="bg2">
                    <a:lumMod val="10000"/>
                  </a:schemeClr>
                </a:solidFill>
              </a:rPr>
              <a:t>(kumquat)</a:t>
            </a:r>
          </a:p>
          <a:p>
            <a:r>
              <a:rPr lang="en-US" sz="2500" i="1" dirty="0" smtClean="0">
                <a:solidFill>
                  <a:schemeClr val="bg2">
                    <a:lumMod val="10000"/>
                  </a:schemeClr>
                </a:solidFill>
              </a:rPr>
              <a:t>Fortunella </a:t>
            </a:r>
            <a:r>
              <a:rPr lang="en-US" sz="2500" dirty="0" smtClean="0">
                <a:solidFill>
                  <a:schemeClr val="bg2">
                    <a:lumMod val="10000"/>
                  </a:schemeClr>
                </a:solidFill>
              </a:rPr>
              <a:t>(trifoliate orange)</a:t>
            </a:r>
          </a:p>
          <a:p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encrypted-tbn2.gstatic.com/images?q=tbn:ANd9GcRFraUKUU7XWzo2Mx0UNcuE54pByxj4D5lZG_dt7XdpoMin9v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172200" cy="407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Greening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Causal organism was first considered as virus. Later evidenced as </a:t>
            </a:r>
            <a:r>
              <a:rPr lang="en-US" dirty="0" err="1" smtClean="0"/>
              <a:t>mycoplasmal</a:t>
            </a:r>
            <a:r>
              <a:rPr lang="en-US" dirty="0" smtClean="0"/>
              <a:t> diseases and now classified as </a:t>
            </a:r>
            <a:r>
              <a:rPr lang="en-US" dirty="0" err="1" smtClean="0"/>
              <a:t>Ricketisa</a:t>
            </a:r>
            <a:r>
              <a:rPr lang="en-US" dirty="0" smtClean="0"/>
              <a:t> like organisms (RLO)</a:t>
            </a:r>
          </a:p>
          <a:p>
            <a:r>
              <a:rPr lang="en-US" dirty="0" smtClean="0"/>
              <a:t>Yellowing of veins and adjacent tissue</a:t>
            </a:r>
          </a:p>
          <a:p>
            <a:r>
              <a:rPr lang="en-US" dirty="0" smtClean="0"/>
              <a:t>Mottling of entire leaf</a:t>
            </a:r>
          </a:p>
          <a:p>
            <a:r>
              <a:rPr lang="en-US" dirty="0" smtClean="0"/>
              <a:t>Premature defoliation</a:t>
            </a:r>
          </a:p>
          <a:p>
            <a:r>
              <a:rPr lang="en-US" dirty="0" smtClean="0"/>
              <a:t>Die back of twigs and have shorter internodes</a:t>
            </a:r>
          </a:p>
          <a:p>
            <a:r>
              <a:rPr lang="en-US" dirty="0" smtClean="0"/>
              <a:t>Decay of feeder rootlets and lateral roots</a:t>
            </a:r>
          </a:p>
          <a:p>
            <a:r>
              <a:rPr lang="en-US" dirty="0" smtClean="0"/>
              <a:t>Decline and ultimate death of entire tree.</a:t>
            </a:r>
          </a:p>
          <a:p>
            <a:r>
              <a:rPr lang="en-US" dirty="0" smtClean="0"/>
              <a:t>Transmitted by grafting and Citrus </a:t>
            </a:r>
            <a:r>
              <a:rPr lang="en-US" dirty="0" err="1" smtClean="0"/>
              <a:t>psylla</a:t>
            </a:r>
            <a:endParaRPr lang="en-US" dirty="0" smtClean="0"/>
          </a:p>
          <a:p>
            <a:r>
              <a:rPr lang="en-US" dirty="0" smtClean="0"/>
              <a:t>This disease is more severe on sweet oranges than on mandarin, acid lime and grapefruit.</a:t>
            </a:r>
          </a:p>
          <a:p>
            <a:pPr>
              <a:buNone/>
            </a:pPr>
            <a:r>
              <a:rPr lang="en-US" b="1" dirty="0" smtClean="0"/>
              <a:t>Control</a:t>
            </a:r>
            <a:r>
              <a:rPr lang="en-US" dirty="0" smtClean="0"/>
              <a:t>:</a:t>
            </a:r>
          </a:p>
          <a:p>
            <a:r>
              <a:rPr lang="en-US" dirty="0" smtClean="0"/>
              <a:t>Application of tetracycline-antibiotic</a:t>
            </a:r>
          </a:p>
          <a:p>
            <a:r>
              <a:rPr lang="en-US" dirty="0" smtClean="0"/>
              <a:t>Control of Citrus </a:t>
            </a:r>
            <a:r>
              <a:rPr lang="en-US" dirty="0" err="1" smtClean="0"/>
              <a:t>psylla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0" y="0"/>
            <a:ext cx="911629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7" name="Picture 3" descr="C:\Users\USER\Pictures\greenin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25486" cy="312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029" name="Picture 5" descr="http://t2.gstatic.com/images?q=tbn:ANd9GcRa14ieY0o5RFNN49Y9AzZNmeqKnDB1ujzw_OgQsFlHmBbqFEUxu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243234"/>
            <a:ext cx="2819400" cy="26147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030" name="Picture 6" descr="C:\Users\USER\Pictures\green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2554234"/>
            <a:ext cx="3581400" cy="272212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</a:t>
            </a:r>
            <a:r>
              <a:rPr lang="en-US" dirty="0" err="1" smtClean="0"/>
              <a:t>Tristeza</a:t>
            </a:r>
            <a:r>
              <a:rPr lang="en-US" dirty="0" smtClean="0"/>
              <a:t> 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Vein clearing in lime</a:t>
            </a:r>
          </a:p>
          <a:p>
            <a:r>
              <a:rPr lang="en-US" dirty="0" smtClean="0"/>
              <a:t>Bronzing of leaves</a:t>
            </a:r>
          </a:p>
          <a:p>
            <a:r>
              <a:rPr lang="en-US" dirty="0" smtClean="0"/>
              <a:t>Stem pitting</a:t>
            </a:r>
          </a:p>
          <a:p>
            <a:r>
              <a:rPr lang="en-US" dirty="0" smtClean="0"/>
              <a:t>Twig and root die back</a:t>
            </a:r>
          </a:p>
          <a:p>
            <a:r>
              <a:rPr lang="en-US" dirty="0" smtClean="0"/>
              <a:t>Leaf drop</a:t>
            </a:r>
          </a:p>
          <a:p>
            <a:r>
              <a:rPr lang="en-US" dirty="0" smtClean="0"/>
              <a:t>Foliage wilt</a:t>
            </a:r>
          </a:p>
          <a:p>
            <a:r>
              <a:rPr lang="en-US" dirty="0" smtClean="0"/>
              <a:t>Sudden death</a:t>
            </a:r>
          </a:p>
          <a:p>
            <a:r>
              <a:rPr lang="en-US" dirty="0" smtClean="0"/>
              <a:t>Tree debilitation</a:t>
            </a:r>
          </a:p>
          <a:p>
            <a:r>
              <a:rPr lang="en-US" dirty="0" smtClean="0"/>
              <a:t>Reduced fruit size</a:t>
            </a:r>
          </a:p>
          <a:p>
            <a:r>
              <a:rPr lang="en-US" dirty="0" smtClean="0"/>
              <a:t>Necrosis of cambial tissue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</a:t>
            </a:r>
            <a:r>
              <a:rPr lang="en-US" dirty="0" err="1" smtClean="0"/>
              <a:t>Tristeza</a:t>
            </a:r>
            <a:r>
              <a:rPr lang="en-US" dirty="0" smtClean="0"/>
              <a:t> 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Control</a:t>
            </a:r>
            <a:r>
              <a:rPr lang="en-US" dirty="0" smtClean="0"/>
              <a:t>:</a:t>
            </a:r>
          </a:p>
          <a:p>
            <a:r>
              <a:rPr lang="en-US" dirty="0" smtClean="0"/>
              <a:t>Aphid </a:t>
            </a:r>
            <a:r>
              <a:rPr lang="en-US" dirty="0" err="1" smtClean="0"/>
              <a:t>contol</a:t>
            </a:r>
            <a:endParaRPr lang="en-US" dirty="0" smtClean="0"/>
          </a:p>
          <a:p>
            <a:r>
              <a:rPr lang="en-US" dirty="0" smtClean="0"/>
              <a:t>Use of </a:t>
            </a:r>
            <a:r>
              <a:rPr lang="en-US" dirty="0" err="1" smtClean="0"/>
              <a:t>tristeza</a:t>
            </a:r>
            <a:r>
              <a:rPr lang="en-US" dirty="0" smtClean="0"/>
              <a:t> tolerant rootstock</a:t>
            </a:r>
          </a:p>
          <a:p>
            <a:r>
              <a:rPr lang="en-US" dirty="0" smtClean="0"/>
              <a:t>Eradication of all infected trees</a:t>
            </a:r>
          </a:p>
          <a:p>
            <a:r>
              <a:rPr lang="en-US" dirty="0" smtClean="0"/>
              <a:t>Use of virus free buds employed for budding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0" y="0"/>
            <a:ext cx="911629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7106" name="Picture 2" descr="C:\Users\USER\Pictures\ct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62600" y="3962400"/>
            <a:ext cx="2438400" cy="18192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47107" name="Picture 3" descr="C:\Users\USER\Pictures\ctv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09600"/>
            <a:ext cx="4357437" cy="312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Insect Pests of Citrus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Citrus </a:t>
            </a:r>
            <a:r>
              <a:rPr lang="en-US" dirty="0" err="1" smtClean="0"/>
              <a:t>psylla</a:t>
            </a:r>
            <a:endParaRPr lang="en-US" dirty="0" smtClean="0"/>
          </a:p>
          <a:p>
            <a:r>
              <a:rPr lang="en-US" dirty="0" smtClean="0"/>
              <a:t>Citrus leaf miner</a:t>
            </a:r>
          </a:p>
          <a:p>
            <a:r>
              <a:rPr lang="en-US" dirty="0" smtClean="0"/>
              <a:t>Citrus fruit fly</a:t>
            </a:r>
          </a:p>
          <a:p>
            <a:r>
              <a:rPr lang="en-US" dirty="0" smtClean="0"/>
              <a:t>Lemon butterfly</a:t>
            </a:r>
          </a:p>
          <a:p>
            <a:r>
              <a:rPr lang="en-US" dirty="0" smtClean="0"/>
              <a:t>Citrus mealy bug</a:t>
            </a:r>
          </a:p>
          <a:p>
            <a:r>
              <a:rPr lang="en-US" dirty="0" smtClean="0"/>
              <a:t>Citrus </a:t>
            </a:r>
            <a:r>
              <a:rPr lang="en-US" dirty="0" err="1" smtClean="0"/>
              <a:t>thrips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27710" y="0"/>
            <a:ext cx="911629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217" name="Picture 1" descr="C:\Users\USER\Pictures\psil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2819400" cy="212864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304800" y="2362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Citrus </a:t>
            </a:r>
            <a:r>
              <a:rPr lang="en-US" sz="2000" dirty="0" err="1" smtClean="0"/>
              <a:t>Psylla</a:t>
            </a:r>
            <a:endParaRPr lang="en-US" sz="2000" dirty="0"/>
          </a:p>
        </p:txBody>
      </p:sp>
      <p:pic>
        <p:nvPicPr>
          <p:cNvPr id="9218" name="Picture 2" descr="C:\Users\USER\Pictures\miner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52400"/>
            <a:ext cx="2743200" cy="2057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3" name="TextBox 12"/>
          <p:cNvSpPr txBox="1"/>
          <p:nvPr/>
        </p:nvSpPr>
        <p:spPr>
          <a:xfrm>
            <a:off x="6705600" y="2286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Leaf Miner</a:t>
            </a:r>
            <a:endParaRPr lang="en-US" sz="2000" dirty="0"/>
          </a:p>
        </p:txBody>
      </p:sp>
      <p:pic>
        <p:nvPicPr>
          <p:cNvPr id="9219" name="Picture 3" descr="C:\Users\USER\Pictures\mealy bu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752600"/>
            <a:ext cx="2000250" cy="2286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5" name="TextBox 14"/>
          <p:cNvSpPr txBox="1"/>
          <p:nvPr/>
        </p:nvSpPr>
        <p:spPr>
          <a:xfrm>
            <a:off x="38100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Mealy Bug</a:t>
            </a:r>
            <a:endParaRPr lang="en-US" sz="2000" dirty="0"/>
          </a:p>
        </p:txBody>
      </p:sp>
      <p:pic>
        <p:nvPicPr>
          <p:cNvPr id="9220" name="Picture 4" descr="C:\Users\USER\Pictures\lemon b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10000"/>
            <a:ext cx="2743200" cy="1933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2286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Lemon Butterfly</a:t>
            </a:r>
            <a:endParaRPr lang="en-US" dirty="0"/>
          </a:p>
        </p:txBody>
      </p:sp>
      <p:pic>
        <p:nvPicPr>
          <p:cNvPr id="9221" name="Picture 5" descr="C:\Users\USER\Pictures\weevil citus min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733800"/>
            <a:ext cx="2743200" cy="2057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9" name="TextBox 18"/>
          <p:cNvSpPr txBox="1"/>
          <p:nvPr/>
        </p:nvSpPr>
        <p:spPr>
          <a:xfrm>
            <a:off x="6553200" y="6019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Weevil citrus leaf miner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AU" b="1" dirty="0" smtClean="0">
                <a:solidFill>
                  <a:schemeClr val="accent6">
                    <a:lumMod val="50000"/>
                  </a:schemeClr>
                </a:solidFill>
              </a:rPr>
              <a:t>Citrus </a:t>
            </a:r>
            <a:r>
              <a:rPr lang="en-AU" b="1" dirty="0" err="1" smtClean="0">
                <a:solidFill>
                  <a:schemeClr val="accent6">
                    <a:lumMod val="50000"/>
                  </a:schemeClr>
                </a:solidFill>
              </a:rPr>
              <a:t>Psylla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09600" y="1600200"/>
            <a:ext cx="76327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sz="2800" b="1" dirty="0">
                <a:solidFill>
                  <a:srgbClr val="0000FF"/>
                </a:solidFill>
              </a:rPr>
              <a:t>1- Citrus </a:t>
            </a:r>
            <a:r>
              <a:rPr lang="en-AU" sz="2800" b="1" dirty="0" err="1">
                <a:solidFill>
                  <a:srgbClr val="0000FF"/>
                </a:solidFill>
              </a:rPr>
              <a:t>Psylla</a:t>
            </a:r>
            <a:endParaRPr lang="en-AU" sz="2800" b="1" dirty="0">
              <a:solidFill>
                <a:srgbClr val="0000FF"/>
              </a:solidFill>
            </a:endParaRPr>
          </a:p>
          <a:p>
            <a:r>
              <a:rPr lang="en-AU" b="1" dirty="0"/>
              <a:t> Sucking types insect, </a:t>
            </a:r>
          </a:p>
          <a:p>
            <a:r>
              <a:rPr lang="en-AU" b="1" dirty="0"/>
              <a:t>Adult are brown in colour, black </a:t>
            </a:r>
            <a:r>
              <a:rPr lang="en-AU" b="1" dirty="0" err="1"/>
              <a:t>antena</a:t>
            </a:r>
            <a:r>
              <a:rPr lang="en-AU" b="1" dirty="0"/>
              <a:t>, </a:t>
            </a:r>
          </a:p>
          <a:p>
            <a:r>
              <a:rPr lang="en-AU" b="1" dirty="0"/>
              <a:t>Insect attack at the time of blooming</a:t>
            </a:r>
          </a:p>
          <a:p>
            <a:r>
              <a:rPr lang="en-AU" b="1" dirty="0"/>
              <a:t>Attacked the fresh growth, which is important for fruiting in citrus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52475" y="4119563"/>
            <a:ext cx="741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AU" b="1">
                <a:solidFill>
                  <a:srgbClr val="FF0000"/>
                </a:solidFill>
              </a:rPr>
              <a:t>Corrective measure</a:t>
            </a:r>
          </a:p>
          <a:p>
            <a:pPr marL="342900" indent="-342900"/>
            <a:r>
              <a:rPr lang="en-AU" b="1"/>
              <a:t>Pre-bloom prophylactic spray of insecticides during January and February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pic>
        <p:nvPicPr>
          <p:cNvPr id="11" name="Picture 5" descr="57405929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33375"/>
            <a:ext cx="4681537" cy="2789238"/>
          </a:xfrm>
          <a:prstGeom prst="rect">
            <a:avLst/>
          </a:prstGeom>
          <a:noFill/>
        </p:spPr>
      </p:pic>
      <p:pic>
        <p:nvPicPr>
          <p:cNvPr id="12" name="Picture 4" descr="citrus_psyllid02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2492375"/>
            <a:ext cx="4751388" cy="3527425"/>
          </a:xfrm>
          <a:prstGeom prst="rect">
            <a:avLst/>
          </a:prstGeom>
          <a:noFill/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19700" y="1600200"/>
            <a:ext cx="299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b="1" dirty="0"/>
              <a:t>Adult; Citrus </a:t>
            </a:r>
            <a:r>
              <a:rPr lang="en-AU" b="1" dirty="0" err="1"/>
              <a:t>Psylla</a:t>
            </a:r>
            <a:endParaRPr lang="en-AU" b="1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71550" y="5516563"/>
            <a:ext cx="324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b="1"/>
              <a:t>Nymph; Citrus Psylla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74000" contrast="-84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Distinguishing features of 3 genera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763000" cy="48006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Genus Citrus: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Unifoliate 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Ovary has 8 or more cells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Evergreen trees and shrubs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Spiny with thick, leathery leaves and winged petioles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Flowers are white or in some species pink on the outside, Pentamerous, axillary and scented.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They have small calyxes, hard sepals and thick petals with densely spaced oil cells.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The stamens are numerous (15-60) and the ovary superior with 8-15 carpels containing few to several ovules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Fruit has thick leathery rind, botanically it is a special type of berry called a hesperidium.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Fruit is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globose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, sub-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globose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or elliptical filled with juice sacs or vesicles.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Fruit contain few to many white or light green seeds, which are generally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polyembryonic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09800" y="5638800"/>
            <a:ext cx="24384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Citrus Leaf Miner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85800" y="1600200"/>
            <a:ext cx="763270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sz="2800" b="1" dirty="0">
                <a:solidFill>
                  <a:srgbClr val="0000FF"/>
                </a:solidFill>
              </a:rPr>
              <a:t>1- Citrus leaf miner</a:t>
            </a:r>
          </a:p>
          <a:p>
            <a:r>
              <a:rPr lang="en-AU" b="1" dirty="0"/>
              <a:t>Chewing types insect, </a:t>
            </a:r>
          </a:p>
          <a:p>
            <a:r>
              <a:rPr lang="en-AU" b="1" dirty="0"/>
              <a:t>Small silvery white insect with black eyes and wings fringed with hairs,</a:t>
            </a:r>
          </a:p>
          <a:p>
            <a:r>
              <a:rPr lang="en-AU" b="1" dirty="0"/>
              <a:t>It make the tunnels in the leaves, which looks silvery white, Attack on young nursery plants more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38200" y="3657600"/>
            <a:ext cx="741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AU" b="1" dirty="0">
                <a:solidFill>
                  <a:srgbClr val="FF0000"/>
                </a:solidFill>
              </a:rPr>
              <a:t>Corrective measure</a:t>
            </a:r>
          </a:p>
          <a:p>
            <a:pPr marL="342900" indent="-342900"/>
            <a:r>
              <a:rPr lang="en-AU" b="1" dirty="0"/>
              <a:t>Spray with insecticides during leaf emerging</a:t>
            </a:r>
          </a:p>
          <a:p>
            <a:pPr marL="342900" indent="-342900"/>
            <a:r>
              <a:rPr lang="en-AU" b="1" dirty="0"/>
              <a:t>Avoid using citrus hedges around citrus orchards or nurseries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  <p:pic>
        <p:nvPicPr>
          <p:cNvPr id="11" name="Picture 4" descr="clm1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476250"/>
            <a:ext cx="2735262" cy="2557463"/>
          </a:xfrm>
          <a:prstGeom prst="rect">
            <a:avLst/>
          </a:prstGeom>
          <a:noFill/>
        </p:spPr>
      </p:pic>
      <p:pic>
        <p:nvPicPr>
          <p:cNvPr id="12" name="Picture 5" descr="clm2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476250"/>
            <a:ext cx="4392613" cy="2528888"/>
          </a:xfrm>
          <a:prstGeom prst="rect">
            <a:avLst/>
          </a:prstGeom>
          <a:noFill/>
        </p:spPr>
      </p:pic>
      <p:pic>
        <p:nvPicPr>
          <p:cNvPr id="13" name="Picture 6" descr="clm3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3213100"/>
            <a:ext cx="4103687" cy="2863850"/>
          </a:xfrm>
          <a:prstGeom prst="rect">
            <a:avLst/>
          </a:prstGeom>
          <a:noFill/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0113" y="5229225"/>
            <a:ext cx="32400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b="1"/>
              <a:t>Damage caused by citrus leaf miner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971550" y="3141663"/>
            <a:ext cx="258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b="1"/>
              <a:t>Citrus leaf miner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Causes of Low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pH</a:t>
            </a:r>
          </a:p>
          <a:p>
            <a:r>
              <a:rPr lang="en-US" dirty="0" smtClean="0"/>
              <a:t>Low organic matter</a:t>
            </a:r>
          </a:p>
          <a:p>
            <a:r>
              <a:rPr lang="en-US" dirty="0" smtClean="0"/>
              <a:t>Saline soils</a:t>
            </a:r>
          </a:p>
          <a:p>
            <a:r>
              <a:rPr lang="en-US" dirty="0" smtClean="0"/>
              <a:t>Uncertain weather conditions during flowering (fog, frost, rains)</a:t>
            </a:r>
          </a:p>
          <a:p>
            <a:r>
              <a:rPr lang="en-US" dirty="0" smtClean="0"/>
              <a:t>Use of unfit tube well water</a:t>
            </a:r>
          </a:p>
          <a:p>
            <a:r>
              <a:rPr lang="en-US" dirty="0" smtClean="0"/>
              <a:t>Faulty intercropping</a:t>
            </a:r>
          </a:p>
          <a:p>
            <a:r>
              <a:rPr lang="en-US" dirty="0" smtClean="0"/>
              <a:t>Inadequate and imbalance fertilizer application</a:t>
            </a:r>
          </a:p>
          <a:p>
            <a:r>
              <a:rPr lang="en-US" dirty="0" smtClean="0"/>
              <a:t>Poor plant protection measures</a:t>
            </a:r>
          </a:p>
          <a:p>
            <a:r>
              <a:rPr lang="en-US" dirty="0" smtClean="0"/>
              <a:t>Non judicious irrigation</a:t>
            </a:r>
          </a:p>
          <a:p>
            <a:r>
              <a:rPr lang="en-US" dirty="0" smtClean="0"/>
              <a:t>Low grade nursery plants</a:t>
            </a:r>
          </a:p>
          <a:p>
            <a:r>
              <a:rPr lang="en-US" dirty="0" smtClean="0"/>
              <a:t>Mechanical injury to the plants during hoeing and </a:t>
            </a:r>
            <a:r>
              <a:rPr lang="en-US" dirty="0" err="1" smtClean="0"/>
              <a:t>ploughing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       Suggestions (short and long terms)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Surveys</a:t>
            </a:r>
          </a:p>
          <a:p>
            <a:r>
              <a:rPr lang="en-US" dirty="0" smtClean="0"/>
              <a:t>Periodical assessment of disease status </a:t>
            </a:r>
          </a:p>
          <a:p>
            <a:r>
              <a:rPr lang="en-US" dirty="0" smtClean="0"/>
              <a:t>New areas</a:t>
            </a:r>
          </a:p>
          <a:p>
            <a:r>
              <a:rPr lang="en-US" dirty="0" smtClean="0"/>
              <a:t>New diseases</a:t>
            </a:r>
          </a:p>
          <a:p>
            <a:r>
              <a:rPr lang="en-US" dirty="0" smtClean="0"/>
              <a:t>Identification of priorities</a:t>
            </a:r>
          </a:p>
          <a:p>
            <a:r>
              <a:rPr lang="en-US" dirty="0" smtClean="0"/>
              <a:t>Characterization of viruses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b="1" dirty="0" smtClean="0"/>
              <a:t>Nursery Improvement</a:t>
            </a:r>
          </a:p>
          <a:p>
            <a:r>
              <a:rPr lang="en-US" dirty="0" smtClean="0"/>
              <a:t>Registration</a:t>
            </a:r>
          </a:p>
          <a:p>
            <a:r>
              <a:rPr lang="en-US" dirty="0" err="1" smtClean="0"/>
              <a:t>Phyto</a:t>
            </a:r>
            <a:r>
              <a:rPr lang="en-US" dirty="0" smtClean="0"/>
              <a:t>-sanitation, production of virus free stock</a:t>
            </a:r>
          </a:p>
          <a:p>
            <a:r>
              <a:rPr lang="en-US" dirty="0" smtClean="0"/>
              <a:t>Adoption of recommended horticultural practices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b="1" dirty="0" smtClean="0"/>
              <a:t>Production / Maintenance of High Quality Nursery Plants</a:t>
            </a:r>
          </a:p>
          <a:p>
            <a:r>
              <a:rPr lang="en-US" dirty="0" smtClean="0"/>
              <a:t>Quarantine area</a:t>
            </a:r>
          </a:p>
          <a:p>
            <a:r>
              <a:rPr lang="en-US" dirty="0" smtClean="0"/>
              <a:t>Clean stock (mother trees, virus testing, thermotherapy, indexing)</a:t>
            </a:r>
          </a:p>
          <a:p>
            <a:r>
              <a:rPr lang="en-US" dirty="0" smtClean="0"/>
              <a:t>Certification</a:t>
            </a:r>
          </a:p>
          <a:p>
            <a:r>
              <a:rPr lang="en-US" dirty="0" smtClean="0"/>
              <a:t>Economic evaluation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b="1" dirty="0" smtClean="0"/>
              <a:t>Improvement of Orchards</a:t>
            </a:r>
          </a:p>
          <a:p>
            <a:r>
              <a:rPr lang="en-US" dirty="0" smtClean="0"/>
              <a:t>Eradication of infected trees</a:t>
            </a:r>
          </a:p>
          <a:p>
            <a:r>
              <a:rPr lang="en-US" dirty="0" smtClean="0"/>
              <a:t>Horticultural practices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Promising Varieties of Citrus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09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SWEET ORANGE</a:t>
            </a:r>
          </a:p>
          <a:p>
            <a:r>
              <a:rPr lang="en-US" dirty="0" err="1" smtClean="0"/>
              <a:t>Musambi</a:t>
            </a:r>
            <a:endParaRPr lang="en-US" dirty="0" smtClean="0"/>
          </a:p>
          <a:p>
            <a:r>
              <a:rPr lang="en-US" dirty="0" smtClean="0"/>
              <a:t>Pineapple</a:t>
            </a:r>
          </a:p>
          <a:p>
            <a:r>
              <a:rPr lang="en-US" dirty="0" smtClean="0"/>
              <a:t>Jaffa</a:t>
            </a:r>
          </a:p>
          <a:p>
            <a:r>
              <a:rPr lang="en-US" dirty="0" smtClean="0"/>
              <a:t>Blood Red</a:t>
            </a:r>
          </a:p>
          <a:p>
            <a:r>
              <a:rPr lang="en-US" dirty="0" smtClean="0"/>
              <a:t>Hamlin</a:t>
            </a:r>
          </a:p>
          <a:p>
            <a:r>
              <a:rPr lang="en-US" dirty="0" smtClean="0"/>
              <a:t>Washington Navel</a:t>
            </a:r>
          </a:p>
          <a:p>
            <a:r>
              <a:rPr lang="en-US" dirty="0" smtClean="0"/>
              <a:t>Valencia Late</a:t>
            </a:r>
          </a:p>
          <a:p>
            <a:r>
              <a:rPr lang="en-US" dirty="0" err="1" smtClean="0"/>
              <a:t>Salustiana</a:t>
            </a:r>
            <a:endParaRPr lang="en-US" dirty="0" smtClean="0"/>
          </a:p>
          <a:p>
            <a:r>
              <a:rPr lang="en-US" dirty="0" err="1" smtClean="0"/>
              <a:t>Torocco</a:t>
            </a:r>
            <a:endParaRPr lang="en-US" dirty="0" smtClean="0"/>
          </a:p>
          <a:p>
            <a:r>
              <a:rPr lang="en-US" dirty="0" smtClean="0"/>
              <a:t>Moro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Mandarins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Kinnow</a:t>
            </a:r>
          </a:p>
          <a:p>
            <a:r>
              <a:rPr lang="en-US" dirty="0" err="1" smtClean="0"/>
              <a:t>Feutrell’s</a:t>
            </a:r>
            <a:r>
              <a:rPr lang="en-US" dirty="0" smtClean="0"/>
              <a:t> Early</a:t>
            </a:r>
          </a:p>
          <a:p>
            <a:r>
              <a:rPr lang="en-US" dirty="0" smtClean="0"/>
              <a:t>Honey Mandarin</a:t>
            </a:r>
          </a:p>
          <a:p>
            <a:r>
              <a:rPr lang="en-US" dirty="0" smtClean="0"/>
              <a:t>Fair Child</a:t>
            </a:r>
          </a:p>
          <a:p>
            <a:r>
              <a:rPr lang="en-US" dirty="0" smtClean="0"/>
              <a:t>Fremont</a:t>
            </a:r>
          </a:p>
          <a:p>
            <a:r>
              <a:rPr lang="en-US" dirty="0" smtClean="0"/>
              <a:t>Minneola</a:t>
            </a:r>
          </a:p>
          <a:p>
            <a:r>
              <a:rPr lang="en-US" dirty="0" smtClean="0"/>
              <a:t>Orlando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Grapefruit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Marsh seedless</a:t>
            </a:r>
          </a:p>
          <a:p>
            <a:r>
              <a:rPr lang="en-US" dirty="0" smtClean="0"/>
              <a:t>Foster</a:t>
            </a:r>
          </a:p>
          <a:p>
            <a:r>
              <a:rPr lang="en-US" dirty="0" smtClean="0"/>
              <a:t>Duncan</a:t>
            </a:r>
          </a:p>
          <a:p>
            <a:r>
              <a:rPr lang="en-US" dirty="0" err="1" smtClean="0"/>
              <a:t>Shamber</a:t>
            </a:r>
            <a:endParaRPr lang="en-US" dirty="0" smtClean="0"/>
          </a:p>
          <a:p>
            <a:r>
              <a:rPr lang="en-US" dirty="0" smtClean="0"/>
              <a:t>Red Blush</a:t>
            </a:r>
          </a:p>
          <a:p>
            <a:r>
              <a:rPr lang="en-US" dirty="0" smtClean="0"/>
              <a:t>Star Ruby</a:t>
            </a:r>
          </a:p>
          <a:p>
            <a:r>
              <a:rPr lang="en-US" dirty="0" smtClean="0"/>
              <a:t>Frost Marsh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Lemon and kumquat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Eureka lemon</a:t>
            </a:r>
          </a:p>
          <a:p>
            <a:r>
              <a:rPr lang="en-US" dirty="0" smtClean="0"/>
              <a:t>Meiwa</a:t>
            </a:r>
          </a:p>
          <a:p>
            <a:r>
              <a:rPr lang="en-US" dirty="0" err="1" smtClean="0"/>
              <a:t>Naghmi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7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Research Centers/Inst.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University of Agriculture, Faisalabad, 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Horticultural Research Center, </a:t>
            </a:r>
            <a:r>
              <a:rPr lang="en-US" sz="2600" dirty="0" err="1" smtClean="0"/>
              <a:t>Sahiwal</a:t>
            </a:r>
            <a:r>
              <a:rPr lang="en-US" sz="2600" dirty="0" smtClean="0"/>
              <a:t>, 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Orange Research </a:t>
            </a:r>
            <a:r>
              <a:rPr lang="en-US" sz="2600" dirty="0" err="1" smtClean="0"/>
              <a:t>Insitute</a:t>
            </a:r>
            <a:r>
              <a:rPr lang="en-US" sz="2600" dirty="0" smtClean="0"/>
              <a:t> Sargodha, </a:t>
            </a:r>
          </a:p>
          <a:p>
            <a:pPr>
              <a:lnSpc>
                <a:spcPct val="80000"/>
              </a:lnSpc>
            </a:pPr>
            <a:r>
              <a:rPr lang="en-US" sz="2600" dirty="0" err="1" smtClean="0"/>
              <a:t>Ayyub</a:t>
            </a:r>
            <a:r>
              <a:rPr lang="en-US" sz="2600" dirty="0" smtClean="0"/>
              <a:t> Agricultural Research Institute, Faisalabad, </a:t>
            </a:r>
          </a:p>
          <a:p>
            <a:pPr>
              <a:lnSpc>
                <a:spcPct val="80000"/>
              </a:lnSpc>
            </a:pPr>
            <a:r>
              <a:rPr lang="en-US" sz="2600" dirty="0" err="1" smtClean="0"/>
              <a:t>Barani</a:t>
            </a:r>
            <a:r>
              <a:rPr lang="en-US" sz="2600" dirty="0" smtClean="0"/>
              <a:t> Agricultural Research Institute, </a:t>
            </a:r>
            <a:r>
              <a:rPr lang="en-US" sz="2600" dirty="0" err="1" smtClean="0"/>
              <a:t>Chakwal</a:t>
            </a:r>
            <a:r>
              <a:rPr lang="en-US" sz="2600" dirty="0" smtClean="0"/>
              <a:t>, 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National Agriculture Research Center (NARC), </a:t>
            </a:r>
            <a:r>
              <a:rPr lang="en-US" sz="2600" dirty="0" err="1" smtClean="0"/>
              <a:t>Isalamabad</a:t>
            </a:r>
            <a:r>
              <a:rPr lang="en-US" sz="2600" dirty="0" smtClean="0"/>
              <a:t>, </a:t>
            </a:r>
          </a:p>
          <a:p>
            <a:pPr>
              <a:lnSpc>
                <a:spcPct val="80000"/>
              </a:lnSpc>
            </a:pPr>
            <a:r>
              <a:rPr lang="en-US" sz="2600" dirty="0" err="1" smtClean="0"/>
              <a:t>Zarai</a:t>
            </a:r>
            <a:r>
              <a:rPr lang="en-US" sz="2600" dirty="0" smtClean="0"/>
              <a:t> </a:t>
            </a:r>
            <a:r>
              <a:rPr lang="en-US" sz="2600" dirty="0" err="1" smtClean="0"/>
              <a:t>Taraqati</a:t>
            </a:r>
            <a:r>
              <a:rPr lang="en-US" sz="2600" dirty="0" smtClean="0"/>
              <a:t> Bank Limited (ZTBL) Farm, Islamabad, </a:t>
            </a:r>
          </a:p>
          <a:p>
            <a:pPr>
              <a:lnSpc>
                <a:spcPct val="80000"/>
              </a:lnSpc>
            </a:pPr>
            <a:r>
              <a:rPr lang="en-US" sz="2600" dirty="0" err="1" smtClean="0"/>
              <a:t>Tarnab</a:t>
            </a:r>
            <a:r>
              <a:rPr lang="en-US" sz="2600" dirty="0" smtClean="0"/>
              <a:t> Agricultural Research Station, Peshawar 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Federal Seed Certification, Germplasm unit, </a:t>
            </a:r>
            <a:r>
              <a:rPr lang="en-US" sz="2600" dirty="0" err="1" smtClean="0"/>
              <a:t>Sherkhana</a:t>
            </a:r>
            <a:r>
              <a:rPr lang="en-US" sz="2600" dirty="0" smtClean="0"/>
              <a:t>, Peshawar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ebsites.lib.ucr.edu/agnic/webber/Vol1/Figures/Fig4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6156"/>
            <a:ext cx="4038600" cy="596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Germplasm at Different Places in Pakistan 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 No. of Cultivars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Rootstock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60276"/>
              </p:ext>
            </p:extLst>
          </p:nvPr>
        </p:nvGraphicFramePr>
        <p:xfrm>
          <a:off x="1295400" y="3200400"/>
          <a:ext cx="6096000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Province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Citrus Cultivars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Punjab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Federal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Khyber PK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Baluchistan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0" y="5638800"/>
            <a:ext cx="2286000" cy="1219200"/>
          </a:xfrm>
          <a:prstGeom prst="rect">
            <a:avLst/>
          </a:prstGeom>
          <a:noFill/>
        </p:spPr>
      </p:pic>
      <p:pic>
        <p:nvPicPr>
          <p:cNvPr id="9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2286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0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4572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1" name="Picture 4" descr="C:\Users\USER\Pictures\imagesCA1SFGNE.jpg"/>
          <p:cNvPicPr>
            <a:picLocks noChangeAspect="1" noChangeArrowheads="1"/>
          </p:cNvPicPr>
          <p:nvPr/>
        </p:nvPicPr>
        <p:blipFill>
          <a:blip r:embed="rId3" cstate="print">
            <a:lum bright="1000" contrast="35000"/>
          </a:blip>
          <a:srcRect/>
          <a:stretch>
            <a:fillRect/>
          </a:stretch>
        </p:blipFill>
        <p:spPr bwMode="auto">
          <a:xfrm>
            <a:off x="6858000" y="5638800"/>
            <a:ext cx="2286000" cy="1219200"/>
          </a:xfrm>
          <a:prstGeom prst="rect">
            <a:avLst/>
          </a:prstGeom>
          <a:noFill/>
        </p:spPr>
      </p:pic>
      <p:pic>
        <p:nvPicPr>
          <p:cNvPr id="12" name="Picture 2" descr="C:\Users\USER\Pictures\imagesCAXI8D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   This number is a handsome to be used in our citrus diversification program but still we have failed to properly use this gene pool information.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     Genotypes Available at Different Inst.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761066"/>
              </p:ext>
            </p:extLst>
          </p:nvPr>
        </p:nvGraphicFramePr>
        <p:xfrm>
          <a:off x="0" y="1219200"/>
          <a:ext cx="8991600" cy="54521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73810"/>
                <a:gridCol w="1123950"/>
                <a:gridCol w="974090"/>
                <a:gridCol w="1123950"/>
                <a:gridCol w="1123950"/>
                <a:gridCol w="1123950"/>
                <a:gridCol w="1123950"/>
                <a:gridCol w="1123950"/>
              </a:tblGrid>
              <a:tr h="5581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Name of Station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Mandarin&amp;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Tangerine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Sweet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Oranges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Grapefruit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Lemon&amp; Limes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Rootstocks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Hybrids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Fortunella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3994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HRS, Sahiwal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5581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UAF, Faisalabad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5581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ZTBL Farm, Islamabad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3994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FSC, Peshawar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3994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ORI, Sargodha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5581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AARI, Faisalabad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5581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BARI, Chakwal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5581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TARS, Pehawar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5581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NARC, Islamabad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0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Citrus Gene Pool of Pakistan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2117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3600" b="1" dirty="0" smtClean="0"/>
              <a:t>Sweet Oranges</a:t>
            </a:r>
          </a:p>
          <a:p>
            <a:pPr>
              <a:buNone/>
            </a:pPr>
            <a:r>
              <a:rPr lang="en-US" dirty="0" smtClean="0"/>
              <a:t>1.   Atwood Early Navel		 2.	Ruby Blood</a:t>
            </a:r>
          </a:p>
          <a:p>
            <a:pPr>
              <a:buNone/>
            </a:pPr>
            <a:r>
              <a:rPr lang="en-US" dirty="0" smtClean="0"/>
              <a:t>3.	</a:t>
            </a:r>
            <a:r>
              <a:rPr lang="en-US" dirty="0" err="1" smtClean="0"/>
              <a:t>Olinda</a:t>
            </a:r>
            <a:r>
              <a:rPr lang="en-US" dirty="0" smtClean="0"/>
              <a:t> Valencia	                 4.	Mediterranean</a:t>
            </a:r>
          </a:p>
          <a:p>
            <a:pPr>
              <a:buNone/>
            </a:pPr>
            <a:r>
              <a:rPr lang="en-US" dirty="0" smtClean="0"/>
              <a:t>5.	</a:t>
            </a:r>
            <a:r>
              <a:rPr lang="en-US" dirty="0" err="1" smtClean="0"/>
              <a:t>Boquet</a:t>
            </a:r>
            <a:r>
              <a:rPr lang="en-US" dirty="0" smtClean="0"/>
              <a:t>-De-</a:t>
            </a:r>
            <a:r>
              <a:rPr lang="en-US" dirty="0" err="1" smtClean="0"/>
              <a:t>Fleura</a:t>
            </a:r>
            <a:r>
              <a:rPr lang="en-US" dirty="0" smtClean="0"/>
              <a:t>		 6.	Pineapple</a:t>
            </a:r>
          </a:p>
          <a:p>
            <a:pPr>
              <a:buNone/>
            </a:pPr>
            <a:r>
              <a:rPr lang="en-US" dirty="0" smtClean="0"/>
              <a:t>7.	Hamlin			 8.	Moro Blood</a:t>
            </a:r>
          </a:p>
          <a:p>
            <a:pPr>
              <a:buNone/>
            </a:pPr>
            <a:r>
              <a:rPr lang="en-US" dirty="0" smtClean="0"/>
              <a:t>9.	Frost Valencia		                 10.	Campbell Valencia</a:t>
            </a:r>
          </a:p>
          <a:p>
            <a:pPr>
              <a:buNone/>
            </a:pPr>
            <a:r>
              <a:rPr lang="en-US" dirty="0" smtClean="0"/>
              <a:t>11.	</a:t>
            </a:r>
            <a:r>
              <a:rPr lang="en-US" dirty="0" err="1" smtClean="0"/>
              <a:t>Torocco</a:t>
            </a:r>
            <a:r>
              <a:rPr lang="en-US" dirty="0" smtClean="0"/>
              <a:t>			 12.	</a:t>
            </a:r>
            <a:r>
              <a:rPr lang="en-US" dirty="0" err="1" smtClean="0"/>
              <a:t>Chinotto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13.	Casa Grande		                 14.	</a:t>
            </a:r>
            <a:r>
              <a:rPr lang="en-US" dirty="0" err="1" smtClean="0"/>
              <a:t>Marrs</a:t>
            </a:r>
            <a:r>
              <a:rPr lang="en-US" dirty="0" smtClean="0"/>
              <a:t> Early</a:t>
            </a:r>
          </a:p>
          <a:p>
            <a:pPr>
              <a:buNone/>
            </a:pPr>
            <a:r>
              <a:rPr lang="en-US" dirty="0" smtClean="0"/>
              <a:t>15.	Cutter Valencia		 16.	</a:t>
            </a:r>
            <a:r>
              <a:rPr lang="en-US" dirty="0" err="1" smtClean="0"/>
              <a:t>Salustiana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17.	</a:t>
            </a:r>
            <a:r>
              <a:rPr lang="en-US" dirty="0" err="1" smtClean="0"/>
              <a:t>Kozan</a:t>
            </a:r>
            <a:r>
              <a:rPr lang="en-US" dirty="0" smtClean="0"/>
              <a:t>		                 18.	</a:t>
            </a:r>
            <a:r>
              <a:rPr lang="en-US" dirty="0" err="1" smtClean="0"/>
              <a:t>Trabulus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19.	Frost Navel		                 20.	</a:t>
            </a:r>
            <a:r>
              <a:rPr lang="en-US" dirty="0" err="1" smtClean="0"/>
              <a:t>Hinkley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21.	Joppa			 22.	Parson Brown</a:t>
            </a:r>
          </a:p>
          <a:p>
            <a:pPr>
              <a:buNone/>
            </a:pPr>
            <a:r>
              <a:rPr lang="en-US" dirty="0" smtClean="0"/>
              <a:t>23.	</a:t>
            </a:r>
            <a:r>
              <a:rPr lang="en-US" dirty="0" err="1" smtClean="0"/>
              <a:t>Sanguinello</a:t>
            </a:r>
            <a:r>
              <a:rPr lang="en-US" dirty="0" smtClean="0"/>
              <a:t>		                 24.	</a:t>
            </a:r>
            <a:r>
              <a:rPr lang="en-US" dirty="0" err="1" smtClean="0"/>
              <a:t>Shamoute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25.	Jaffa			                 26.	Washington Navel </a:t>
            </a:r>
          </a:p>
          <a:p>
            <a:pPr>
              <a:buNone/>
            </a:pPr>
            <a:r>
              <a:rPr lang="en-US" dirty="0" smtClean="0"/>
              <a:t>27.	</a:t>
            </a:r>
            <a:r>
              <a:rPr lang="en-US" dirty="0" err="1" smtClean="0"/>
              <a:t>Musambi</a:t>
            </a:r>
            <a:r>
              <a:rPr lang="en-US" dirty="0" smtClean="0"/>
              <a:t>			 28.	</a:t>
            </a:r>
            <a:r>
              <a:rPr lang="en-US" dirty="0" err="1" smtClean="0"/>
              <a:t>Succari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29.	Washington Navel-3033	 30.	Washington Navel-315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31.	</a:t>
            </a:r>
            <a:r>
              <a:rPr lang="en-US" dirty="0" err="1" smtClean="0"/>
              <a:t>Sanguinello</a:t>
            </a:r>
            <a:r>
              <a:rPr lang="en-US" dirty="0" smtClean="0"/>
              <a:t> Mos. 4955		32.	</a:t>
            </a:r>
            <a:r>
              <a:rPr lang="en-US" dirty="0" err="1" smtClean="0"/>
              <a:t>Tarocco</a:t>
            </a:r>
            <a:r>
              <a:rPr lang="en-US" dirty="0" smtClean="0"/>
              <a:t> </a:t>
            </a:r>
            <a:r>
              <a:rPr lang="en-US" dirty="0" err="1" smtClean="0"/>
              <a:t>Nuc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33.	Moro </a:t>
            </a:r>
            <a:r>
              <a:rPr lang="en-US" dirty="0" err="1" smtClean="0"/>
              <a:t>Nucellar</a:t>
            </a:r>
            <a:r>
              <a:rPr lang="en-US" dirty="0" smtClean="0"/>
              <a:t>			34.	</a:t>
            </a:r>
            <a:r>
              <a:rPr lang="en-US" dirty="0" err="1" smtClean="0"/>
              <a:t>Navelate</a:t>
            </a:r>
            <a:r>
              <a:rPr lang="en-US" dirty="0" smtClean="0"/>
              <a:t> Orange</a:t>
            </a:r>
          </a:p>
          <a:p>
            <a:pPr>
              <a:buNone/>
            </a:pPr>
            <a:r>
              <a:rPr lang="en-US" dirty="0" smtClean="0"/>
              <a:t>35.	New Hall Orange		36.	</a:t>
            </a:r>
            <a:r>
              <a:rPr lang="en-US" dirty="0" err="1" smtClean="0"/>
              <a:t>Navelina</a:t>
            </a:r>
            <a:r>
              <a:rPr lang="en-US" dirty="0" smtClean="0"/>
              <a:t> Orange</a:t>
            </a:r>
          </a:p>
          <a:p>
            <a:pPr>
              <a:buNone/>
            </a:pPr>
            <a:r>
              <a:rPr lang="en-US" dirty="0" smtClean="0"/>
              <a:t>37.	Valencia Late			38.	Blood Red</a:t>
            </a:r>
          </a:p>
          <a:p>
            <a:pPr>
              <a:buNone/>
            </a:pPr>
            <a:r>
              <a:rPr lang="en-US" dirty="0" smtClean="0"/>
              <a:t>39.	Ruby Red Seedling		40.	</a:t>
            </a:r>
            <a:r>
              <a:rPr lang="en-US" dirty="0" err="1" smtClean="0"/>
              <a:t>Midsweet</a:t>
            </a:r>
            <a:r>
              <a:rPr lang="en-US" dirty="0" smtClean="0"/>
              <a:t> Seedling</a:t>
            </a:r>
          </a:p>
          <a:p>
            <a:pPr>
              <a:buNone/>
            </a:pPr>
            <a:r>
              <a:rPr lang="en-US" dirty="0" smtClean="0"/>
              <a:t>41.	Amber Sweet Seedling		42.	Valencia Seedling</a:t>
            </a:r>
          </a:p>
          <a:p>
            <a:pPr>
              <a:buNone/>
            </a:pPr>
            <a:r>
              <a:rPr lang="en-US" dirty="0" smtClean="0"/>
              <a:t>43.	Navel Seedling			44.	Cara </a:t>
            </a:r>
            <a:r>
              <a:rPr lang="en-US" dirty="0" err="1" smtClean="0"/>
              <a:t>Cara</a:t>
            </a:r>
            <a:r>
              <a:rPr lang="en-US" dirty="0" smtClean="0"/>
              <a:t> Navel</a:t>
            </a:r>
          </a:p>
          <a:p>
            <a:pPr>
              <a:buNone/>
            </a:pPr>
            <a:r>
              <a:rPr lang="en-US" dirty="0" smtClean="0"/>
              <a:t>45.	Siamese Sweet Orange		46.	Rhode Red Valencia</a:t>
            </a:r>
          </a:p>
          <a:p>
            <a:pPr>
              <a:buNone/>
            </a:pPr>
            <a:r>
              <a:rPr lang="en-US" dirty="0" smtClean="0"/>
              <a:t>47.	</a:t>
            </a:r>
            <a:r>
              <a:rPr lang="en-US" dirty="0" err="1" smtClean="0"/>
              <a:t>Venille</a:t>
            </a:r>
            <a:r>
              <a:rPr lang="en-US" dirty="0" smtClean="0"/>
              <a:t>				48.	Sweet Seville</a:t>
            </a:r>
          </a:p>
          <a:p>
            <a:pPr>
              <a:buNone/>
            </a:pPr>
            <a:r>
              <a:rPr lang="en-US" dirty="0" smtClean="0"/>
              <a:t>49.	</a:t>
            </a:r>
            <a:r>
              <a:rPr lang="en-US" dirty="0" err="1" smtClean="0"/>
              <a:t>Lue</a:t>
            </a:r>
            <a:r>
              <a:rPr lang="en-US" dirty="0" smtClean="0"/>
              <a:t>-</a:t>
            </a:r>
            <a:r>
              <a:rPr lang="en-US" dirty="0" err="1" smtClean="0"/>
              <a:t>Gim</a:t>
            </a:r>
            <a:r>
              <a:rPr lang="en-US" dirty="0" smtClean="0"/>
              <a:t>-</a:t>
            </a:r>
            <a:r>
              <a:rPr lang="en-US" dirty="0" err="1" smtClean="0"/>
              <a:t>Roi</a:t>
            </a:r>
            <a:r>
              <a:rPr lang="en-US" dirty="0" smtClean="0"/>
              <a:t>-King		50.	Mars Early</a:t>
            </a:r>
          </a:p>
          <a:p>
            <a:pPr>
              <a:buNone/>
            </a:pPr>
            <a:r>
              <a:rPr lang="en-US" dirty="0" smtClean="0"/>
              <a:t>51.	</a:t>
            </a:r>
            <a:r>
              <a:rPr lang="en-US" dirty="0" err="1" smtClean="0"/>
              <a:t>Dweet</a:t>
            </a:r>
            <a:r>
              <a:rPr lang="en-US" dirty="0" smtClean="0"/>
              <a:t>				52.	Frost Navel</a:t>
            </a:r>
          </a:p>
          <a:p>
            <a:pPr>
              <a:buNone/>
            </a:pPr>
            <a:r>
              <a:rPr lang="en-US" dirty="0" smtClean="0"/>
              <a:t>53.	7.U.A.F				54.	8.U.A.F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Mandarins</a:t>
            </a:r>
          </a:p>
          <a:p>
            <a:pPr>
              <a:buNone/>
            </a:pPr>
            <a:r>
              <a:rPr lang="en-US" dirty="0" smtClean="0"/>
              <a:t>1.	Kinnow			2.	Willow Leaf</a:t>
            </a:r>
          </a:p>
          <a:p>
            <a:pPr>
              <a:buNone/>
            </a:pPr>
            <a:r>
              <a:rPr lang="en-US" dirty="0" smtClean="0"/>
              <a:t>3.	</a:t>
            </a:r>
            <a:r>
              <a:rPr lang="en-US" dirty="0" err="1" smtClean="0"/>
              <a:t>Wilking</a:t>
            </a:r>
            <a:r>
              <a:rPr lang="en-US" dirty="0" smtClean="0"/>
              <a:t>			4.	Pixie</a:t>
            </a:r>
          </a:p>
          <a:p>
            <a:pPr>
              <a:buNone/>
            </a:pPr>
            <a:r>
              <a:rPr lang="en-US" dirty="0" smtClean="0"/>
              <a:t>5.	</a:t>
            </a:r>
            <a:r>
              <a:rPr lang="en-US" dirty="0" err="1" smtClean="0"/>
              <a:t>Ponkan</a:t>
            </a:r>
            <a:r>
              <a:rPr lang="en-US" dirty="0" smtClean="0"/>
              <a:t>			6.	</a:t>
            </a:r>
            <a:r>
              <a:rPr lang="en-US" dirty="0" err="1" smtClean="0"/>
              <a:t>Murcott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7.	Honey Mandarin		8.	</a:t>
            </a:r>
            <a:r>
              <a:rPr lang="en-US" dirty="0" err="1" smtClean="0"/>
              <a:t>Sunket</a:t>
            </a:r>
            <a:r>
              <a:rPr lang="en-US" dirty="0" smtClean="0"/>
              <a:t> </a:t>
            </a:r>
            <a:r>
              <a:rPr lang="en-US" dirty="0" err="1" smtClean="0"/>
              <a:t>Sunkey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9.	Nova				10.	</a:t>
            </a:r>
            <a:r>
              <a:rPr lang="en-US" dirty="0" err="1" smtClean="0"/>
              <a:t>Oscila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11.	</a:t>
            </a:r>
            <a:r>
              <a:rPr lang="en-US" dirty="0" err="1" smtClean="0"/>
              <a:t>Shamel</a:t>
            </a:r>
            <a:r>
              <a:rPr lang="en-US" dirty="0" smtClean="0"/>
              <a:t>			12.	</a:t>
            </a:r>
            <a:r>
              <a:rPr lang="en-US" dirty="0" err="1" smtClean="0"/>
              <a:t>Clausellino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13.	Satsuma			14.	</a:t>
            </a:r>
            <a:r>
              <a:rPr lang="en-US" dirty="0" err="1" smtClean="0"/>
              <a:t>Clemenules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15.	Clementine			16.	</a:t>
            </a:r>
            <a:r>
              <a:rPr lang="en-US" dirty="0" err="1" smtClean="0"/>
              <a:t>Clementina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17.	Fair Child			18.	Freemont</a:t>
            </a:r>
          </a:p>
          <a:p>
            <a:pPr>
              <a:buNone/>
            </a:pPr>
            <a:r>
              <a:rPr lang="en-US" dirty="0" smtClean="0"/>
              <a:t>19.	Frost </a:t>
            </a:r>
            <a:r>
              <a:rPr lang="en-US" dirty="0" err="1" smtClean="0"/>
              <a:t>Dancy</a:t>
            </a:r>
            <a:r>
              <a:rPr lang="en-US" dirty="0" smtClean="0"/>
              <a:t> Tangerine		20.	Algerian</a:t>
            </a:r>
          </a:p>
          <a:p>
            <a:pPr>
              <a:buNone/>
            </a:pPr>
            <a:r>
              <a:rPr lang="en-US" dirty="0" smtClean="0"/>
              <a:t>21.	Fortune 			22.	</a:t>
            </a:r>
            <a:r>
              <a:rPr lang="en-US" dirty="0" err="1" smtClean="0"/>
              <a:t>Sunbrust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23.	Natal </a:t>
            </a:r>
            <a:r>
              <a:rPr lang="en-US" dirty="0" err="1" smtClean="0"/>
              <a:t>Nartjee</a:t>
            </a:r>
            <a:r>
              <a:rPr lang="en-US" dirty="0" smtClean="0"/>
              <a:t>			24.	</a:t>
            </a:r>
            <a:r>
              <a:rPr lang="en-US" dirty="0" err="1" smtClean="0"/>
              <a:t>Mangal</a:t>
            </a:r>
            <a:r>
              <a:rPr lang="en-US" dirty="0" smtClean="0"/>
              <a:t> Singh</a:t>
            </a:r>
          </a:p>
          <a:p>
            <a:pPr>
              <a:buNone/>
            </a:pPr>
            <a:r>
              <a:rPr lang="en-US" dirty="0" smtClean="0"/>
              <a:t>25.	USDF </a:t>
            </a:r>
            <a:r>
              <a:rPr lang="en-US" dirty="0" err="1" smtClean="0"/>
              <a:t>Dancy</a:t>
            </a:r>
            <a:r>
              <a:rPr lang="en-US" dirty="0" smtClean="0"/>
              <a:t>			26.	Kinnow Tetraploid</a:t>
            </a:r>
          </a:p>
          <a:p>
            <a:pPr>
              <a:buNone/>
            </a:pPr>
            <a:r>
              <a:rPr lang="en-US" dirty="0" smtClean="0"/>
              <a:t>27.	Kinnow Seedless		28. 	</a:t>
            </a:r>
            <a:r>
              <a:rPr lang="en-US" dirty="0" err="1" smtClean="0"/>
              <a:t>Feutrells</a:t>
            </a:r>
            <a:r>
              <a:rPr lang="en-US" dirty="0" smtClean="0"/>
              <a:t> Early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Grapefruit</a:t>
            </a:r>
          </a:p>
          <a:p>
            <a:pPr>
              <a:buNone/>
            </a:pPr>
            <a:r>
              <a:rPr lang="en-US" sz="2600" dirty="0" smtClean="0"/>
              <a:t>1.		Reed			2.	</a:t>
            </a:r>
            <a:r>
              <a:rPr lang="en-US" sz="2600" dirty="0" err="1" smtClean="0"/>
              <a:t>Shamber</a:t>
            </a:r>
            <a:endParaRPr lang="en-US" sz="2600" dirty="0" smtClean="0"/>
          </a:p>
          <a:p>
            <a:pPr>
              <a:buNone/>
            </a:pPr>
            <a:r>
              <a:rPr lang="en-US" sz="2600" dirty="0" smtClean="0"/>
              <a:t>3.		Frost Marsh		4.	Marsh Jbc-430</a:t>
            </a:r>
          </a:p>
          <a:p>
            <a:pPr>
              <a:buNone/>
            </a:pPr>
            <a:r>
              <a:rPr lang="en-US" sz="2600" dirty="0" smtClean="0"/>
              <a:t>5.		Red Blush		6.	Red Mexican Foster</a:t>
            </a:r>
          </a:p>
          <a:p>
            <a:pPr>
              <a:buNone/>
            </a:pPr>
            <a:r>
              <a:rPr lang="en-US" sz="2600" dirty="0" smtClean="0"/>
              <a:t>7.		O. P. Davis Seedling	8.	Little River</a:t>
            </a:r>
          </a:p>
          <a:p>
            <a:pPr>
              <a:buNone/>
            </a:pPr>
            <a:r>
              <a:rPr lang="en-US" sz="2600" dirty="0" smtClean="0"/>
              <a:t>9.		Ruby Red		10.	Foster</a:t>
            </a:r>
          </a:p>
          <a:p>
            <a:pPr>
              <a:buNone/>
            </a:pPr>
            <a:r>
              <a:rPr lang="en-US" sz="2600" dirty="0" smtClean="0"/>
              <a:t>11.	Marsh Seedless	12.	Star Ruby</a:t>
            </a:r>
          </a:p>
          <a:p>
            <a:pPr>
              <a:buNone/>
            </a:pPr>
            <a:r>
              <a:rPr lang="en-US" sz="2600" dirty="0" smtClean="0"/>
              <a:t>13.	Rio Red		14.	Flame Seedling</a:t>
            </a:r>
          </a:p>
          <a:p>
            <a:pPr>
              <a:buNone/>
            </a:pPr>
            <a:r>
              <a:rPr lang="en-US" sz="2600" dirty="0" smtClean="0"/>
              <a:t>15.	Frost Fresh		16. 	Duncan	</a:t>
            </a:r>
          </a:p>
          <a:p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Hybrids</a:t>
            </a:r>
          </a:p>
          <a:p>
            <a:pPr>
              <a:buNone/>
            </a:pPr>
            <a:r>
              <a:rPr lang="en-US" dirty="0" smtClean="0"/>
              <a:t>1.	</a:t>
            </a:r>
            <a:r>
              <a:rPr lang="en-US" dirty="0" err="1" smtClean="0"/>
              <a:t>Seminola</a:t>
            </a:r>
            <a:r>
              <a:rPr lang="en-US" dirty="0" smtClean="0"/>
              <a:t>			2.	Minneola Tangelo</a:t>
            </a:r>
          </a:p>
          <a:p>
            <a:pPr>
              <a:buNone/>
            </a:pPr>
            <a:r>
              <a:rPr lang="en-US" dirty="0" smtClean="0"/>
              <a:t>3.	Orlando Tangelo		4.	Pearl</a:t>
            </a:r>
          </a:p>
          <a:p>
            <a:pPr>
              <a:buNone/>
            </a:pPr>
            <a:r>
              <a:rPr lang="en-US" dirty="0" smtClean="0"/>
              <a:t>5.	</a:t>
            </a:r>
            <a:r>
              <a:rPr lang="en-US" dirty="0" err="1" smtClean="0"/>
              <a:t>Mepo</a:t>
            </a:r>
            <a:r>
              <a:rPr lang="en-US" dirty="0" smtClean="0"/>
              <a:t> Tangelo			6.	Kinnow (4x) X Kinnow (2x)</a:t>
            </a:r>
          </a:p>
          <a:p>
            <a:pPr>
              <a:buNone/>
            </a:pPr>
            <a:r>
              <a:rPr lang="en-US" dirty="0" smtClean="0"/>
              <a:t>7.	Kinnow (2x) X Kinnow (4x)	8.	</a:t>
            </a:r>
            <a:r>
              <a:rPr lang="en-US" dirty="0" err="1" smtClean="0"/>
              <a:t>Succari</a:t>
            </a:r>
            <a:r>
              <a:rPr lang="en-US" dirty="0" smtClean="0"/>
              <a:t> (2x) X Kinnow (4x)</a:t>
            </a:r>
          </a:p>
          <a:p>
            <a:pPr>
              <a:buNone/>
            </a:pPr>
            <a:r>
              <a:rPr lang="en-US" dirty="0" smtClean="0"/>
              <a:t>9.	Kinnow (4x) X </a:t>
            </a:r>
            <a:r>
              <a:rPr lang="en-US" dirty="0" err="1" smtClean="0"/>
              <a:t>Succari</a:t>
            </a:r>
            <a:r>
              <a:rPr lang="en-US" dirty="0" smtClean="0"/>
              <a:t> (2x)	                  10.	</a:t>
            </a:r>
            <a:r>
              <a:rPr lang="en-US" dirty="0" err="1" smtClean="0"/>
              <a:t>Mosambi</a:t>
            </a:r>
            <a:r>
              <a:rPr lang="en-US" dirty="0" smtClean="0"/>
              <a:t> X Kinnow</a:t>
            </a:r>
          </a:p>
          <a:p>
            <a:pPr>
              <a:buNone/>
            </a:pPr>
            <a:r>
              <a:rPr lang="en-US" dirty="0" smtClean="0"/>
              <a:t>11.	Kinnow X </a:t>
            </a:r>
            <a:r>
              <a:rPr lang="en-US" dirty="0" err="1" smtClean="0"/>
              <a:t>Mosambi</a:t>
            </a:r>
            <a:r>
              <a:rPr lang="en-US" dirty="0" smtClean="0"/>
              <a:t>		12.	</a:t>
            </a:r>
            <a:r>
              <a:rPr lang="en-US" dirty="0" err="1" smtClean="0"/>
              <a:t>Feutrell’s</a:t>
            </a:r>
            <a:r>
              <a:rPr lang="en-US" dirty="0" smtClean="0"/>
              <a:t> Early X Valencia Late</a:t>
            </a:r>
          </a:p>
          <a:p>
            <a:pPr>
              <a:buNone/>
            </a:pPr>
            <a:r>
              <a:rPr lang="en-US" dirty="0" smtClean="0"/>
              <a:t>13.	Washington Navel X Duncan 	14.	Valencia Late X Duncan</a:t>
            </a:r>
          </a:p>
          <a:p>
            <a:pPr>
              <a:buNone/>
            </a:pPr>
            <a:r>
              <a:rPr lang="en-US" dirty="0" smtClean="0"/>
              <a:t>15.	Valencia Late X Jaffa		16.	Jaffa X Valencia Late </a:t>
            </a:r>
          </a:p>
          <a:p>
            <a:pPr>
              <a:buNone/>
            </a:pPr>
            <a:r>
              <a:rPr lang="en-US" dirty="0" smtClean="0"/>
              <a:t>17.	Kinnow X </a:t>
            </a:r>
            <a:r>
              <a:rPr lang="en-US" dirty="0" err="1" smtClean="0"/>
              <a:t>Ferutrell’s</a:t>
            </a:r>
            <a:r>
              <a:rPr lang="en-US" dirty="0" smtClean="0"/>
              <a:t> Early	                  18.	</a:t>
            </a:r>
            <a:r>
              <a:rPr lang="en-US" dirty="0" err="1" smtClean="0"/>
              <a:t>Ferutrell’s</a:t>
            </a:r>
            <a:r>
              <a:rPr lang="en-US" dirty="0" smtClean="0"/>
              <a:t> Early X Kinnow </a:t>
            </a:r>
          </a:p>
          <a:p>
            <a:pPr>
              <a:buNone/>
            </a:pPr>
            <a:r>
              <a:rPr lang="en-US" dirty="0" smtClean="0"/>
              <a:t>19.	Valencia Late X </a:t>
            </a:r>
            <a:r>
              <a:rPr lang="en-US" dirty="0" err="1" smtClean="0"/>
              <a:t>Feutrell’s</a:t>
            </a:r>
            <a:r>
              <a:rPr lang="en-US" dirty="0" smtClean="0"/>
              <a:t> Early	20.	</a:t>
            </a:r>
            <a:r>
              <a:rPr lang="en-US" dirty="0" err="1" smtClean="0"/>
              <a:t>Mosambi</a:t>
            </a:r>
            <a:r>
              <a:rPr lang="en-US" dirty="0" smtClean="0"/>
              <a:t> X </a:t>
            </a:r>
            <a:r>
              <a:rPr lang="en-US" dirty="0" err="1" smtClean="0"/>
              <a:t>Shamber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21.	</a:t>
            </a:r>
            <a:r>
              <a:rPr lang="en-US" dirty="0" err="1" smtClean="0"/>
              <a:t>Shamber</a:t>
            </a:r>
            <a:r>
              <a:rPr lang="en-US" dirty="0" smtClean="0"/>
              <a:t> X </a:t>
            </a:r>
            <a:r>
              <a:rPr lang="en-US" dirty="0" err="1" smtClean="0"/>
              <a:t>Mosambi</a:t>
            </a:r>
            <a:r>
              <a:rPr lang="en-US" dirty="0" smtClean="0"/>
              <a:t>		22.	AARI Pride(</a:t>
            </a:r>
            <a:r>
              <a:rPr lang="en-US" dirty="0" err="1" smtClean="0"/>
              <a:t>PineappleX</a:t>
            </a:r>
            <a:r>
              <a:rPr lang="en-US" dirty="0" smtClean="0"/>
              <a:t> </a:t>
            </a:r>
            <a:r>
              <a:rPr lang="en-US" dirty="0" err="1" smtClean="0"/>
              <a:t>Mosambi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23.	Hamlin X Kinnow		24.	Orlando X Kinnow</a:t>
            </a:r>
          </a:p>
          <a:p>
            <a:pPr>
              <a:buNone/>
            </a:pPr>
            <a:r>
              <a:rPr lang="en-US" dirty="0" smtClean="0"/>
              <a:t>25.	Fair Child X Kinnow		26.	Kinnow X Orlando</a:t>
            </a:r>
          </a:p>
          <a:p>
            <a:pPr>
              <a:buNone/>
            </a:pPr>
            <a:r>
              <a:rPr lang="en-US" dirty="0" smtClean="0"/>
              <a:t>27.	Orlando X  Fair Child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b="1" dirty="0" smtClean="0"/>
              <a:t>Lemon &amp; Limes</a:t>
            </a:r>
          </a:p>
          <a:p>
            <a:pPr>
              <a:buNone/>
            </a:pPr>
            <a:r>
              <a:rPr lang="en-US" sz="1400" b="1" dirty="0" smtClean="0"/>
              <a:t>Sweet Lime</a:t>
            </a:r>
          </a:p>
          <a:p>
            <a:pPr>
              <a:buNone/>
            </a:pPr>
            <a:r>
              <a:rPr lang="en-US" sz="1400" dirty="0" smtClean="0"/>
              <a:t>1.	Palestine			2.	</a:t>
            </a:r>
            <a:r>
              <a:rPr lang="en-US" sz="1400" dirty="0" err="1" smtClean="0"/>
              <a:t>Peshawari</a:t>
            </a:r>
            <a:r>
              <a:rPr lang="en-US" sz="1400" dirty="0" smtClean="0"/>
              <a:t> Lime</a:t>
            </a:r>
          </a:p>
          <a:p>
            <a:pPr>
              <a:buNone/>
            </a:pPr>
            <a:r>
              <a:rPr lang="en-US" sz="1400" dirty="0" smtClean="0"/>
              <a:t>3.	Local </a:t>
            </a:r>
            <a:r>
              <a:rPr lang="en-US" sz="1400" dirty="0" err="1" smtClean="0"/>
              <a:t>Mitha</a:t>
            </a:r>
            <a:endParaRPr lang="en-US" sz="1400" dirty="0" smtClean="0"/>
          </a:p>
          <a:p>
            <a:pPr>
              <a:buNone/>
            </a:pPr>
            <a:r>
              <a:rPr lang="en-US" sz="1400" b="1" dirty="0" smtClean="0"/>
              <a:t>Acid Lime</a:t>
            </a:r>
          </a:p>
          <a:p>
            <a:pPr>
              <a:buNone/>
            </a:pPr>
            <a:r>
              <a:rPr lang="en-US" sz="1400" dirty="0" smtClean="0"/>
              <a:t>4.	</a:t>
            </a:r>
            <a:r>
              <a:rPr lang="en-US" sz="1400" dirty="0" err="1" smtClean="0"/>
              <a:t>Kaghzi</a:t>
            </a:r>
            <a:r>
              <a:rPr lang="en-US" sz="1400" dirty="0" smtClean="0"/>
              <a:t> Lime			5.	Tahiti Lime</a:t>
            </a:r>
          </a:p>
          <a:p>
            <a:pPr>
              <a:buNone/>
            </a:pPr>
            <a:r>
              <a:rPr lang="en-US" sz="1400" dirty="0" smtClean="0"/>
              <a:t>6.	Eustis Lime			7.	Lakeland</a:t>
            </a:r>
          </a:p>
          <a:p>
            <a:pPr>
              <a:buNone/>
            </a:pPr>
            <a:r>
              <a:rPr lang="en-US" sz="1400" dirty="0" smtClean="0"/>
              <a:t>8.	</a:t>
            </a:r>
            <a:r>
              <a:rPr lang="en-US" sz="1400" dirty="0" err="1" smtClean="0"/>
              <a:t>Bearss</a:t>
            </a:r>
            <a:endParaRPr lang="en-US" sz="1400" dirty="0" smtClean="0"/>
          </a:p>
          <a:p>
            <a:pPr>
              <a:buNone/>
            </a:pPr>
            <a:r>
              <a:rPr lang="en-US" sz="1400" b="1" dirty="0" smtClean="0"/>
              <a:t>Lemons</a:t>
            </a:r>
          </a:p>
          <a:p>
            <a:pPr>
              <a:buNone/>
            </a:pPr>
            <a:r>
              <a:rPr lang="en-US" sz="1400" dirty="0" smtClean="0"/>
              <a:t>9.	Allen Eureka			10.	Corona Foothill Eureka</a:t>
            </a:r>
          </a:p>
          <a:p>
            <a:pPr>
              <a:buNone/>
            </a:pPr>
            <a:r>
              <a:rPr lang="en-US" sz="1400" dirty="0" smtClean="0"/>
              <a:t>11.	Prior Lisbon			12.	Caver’s Lisbon</a:t>
            </a:r>
          </a:p>
          <a:p>
            <a:pPr>
              <a:buNone/>
            </a:pPr>
            <a:r>
              <a:rPr lang="en-US" sz="1400" dirty="0" smtClean="0"/>
              <a:t>13.	Cook Eureka-N			14.	Frost Eureka-N</a:t>
            </a:r>
          </a:p>
          <a:p>
            <a:pPr>
              <a:buNone/>
            </a:pPr>
            <a:r>
              <a:rPr lang="en-US" sz="1400" dirty="0" smtClean="0"/>
              <a:t>15.	</a:t>
            </a:r>
            <a:r>
              <a:rPr lang="en-US" sz="1400" dirty="0" err="1" smtClean="0"/>
              <a:t>Limoneria</a:t>
            </a:r>
            <a:r>
              <a:rPr lang="en-US" sz="1400" dirty="0" smtClean="0"/>
              <a:t>			16.	Foothill Lisbon</a:t>
            </a:r>
          </a:p>
          <a:p>
            <a:pPr>
              <a:buNone/>
            </a:pPr>
            <a:r>
              <a:rPr lang="en-US" sz="1400" dirty="0" smtClean="0"/>
              <a:t>17.	</a:t>
            </a:r>
            <a:r>
              <a:rPr lang="en-US" sz="1400" dirty="0" err="1" smtClean="0"/>
              <a:t>CaseCade</a:t>
            </a:r>
            <a:r>
              <a:rPr lang="en-US" sz="1400" dirty="0" smtClean="0"/>
              <a:t> Eureka		                       18.	Frost Lisbon</a:t>
            </a:r>
          </a:p>
          <a:p>
            <a:pPr>
              <a:buNone/>
            </a:pPr>
            <a:r>
              <a:rPr lang="en-US" sz="1400" dirty="0" smtClean="0"/>
              <a:t>19.	Caver’s Lisbon O.L		                       20.	Verna</a:t>
            </a:r>
          </a:p>
          <a:p>
            <a:pPr>
              <a:buNone/>
            </a:pPr>
            <a:r>
              <a:rPr lang="en-US" sz="1400" dirty="0" smtClean="0"/>
              <a:t>21.	</a:t>
            </a:r>
            <a:r>
              <a:rPr lang="en-US" sz="1400" dirty="0" err="1" smtClean="0"/>
              <a:t>Corpaci</a:t>
            </a:r>
            <a:r>
              <a:rPr lang="en-US" sz="1400" dirty="0" smtClean="0"/>
              <a:t>				22.	</a:t>
            </a:r>
            <a:r>
              <a:rPr lang="en-US" sz="1400" dirty="0" err="1" smtClean="0"/>
              <a:t>Feminelo</a:t>
            </a: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23.	</a:t>
            </a:r>
            <a:r>
              <a:rPr lang="en-US" sz="1400" dirty="0" err="1" smtClean="0"/>
              <a:t>Promofiori</a:t>
            </a:r>
            <a:r>
              <a:rPr lang="en-US" sz="1400" dirty="0" smtClean="0"/>
              <a:t>			24.	Santa Teresa</a:t>
            </a:r>
          </a:p>
          <a:p>
            <a:pPr>
              <a:buNone/>
            </a:pPr>
            <a:r>
              <a:rPr lang="en-US" sz="1400" dirty="0" smtClean="0"/>
              <a:t>25.	U.C.L.A				26.	</a:t>
            </a:r>
            <a:r>
              <a:rPr lang="en-US" sz="1400" dirty="0" err="1" smtClean="0"/>
              <a:t>Monachello</a:t>
            </a: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27.	</a:t>
            </a:r>
            <a:r>
              <a:rPr lang="en-US" sz="1400" dirty="0" err="1" smtClean="0"/>
              <a:t>Mesero</a:t>
            </a:r>
            <a:r>
              <a:rPr lang="en-US" sz="1400" dirty="0" smtClean="0"/>
              <a:t> Lemon 			28.	</a:t>
            </a:r>
            <a:r>
              <a:rPr lang="en-US" sz="1400" dirty="0" err="1" smtClean="0"/>
              <a:t>Coock</a:t>
            </a:r>
            <a:r>
              <a:rPr lang="en-US" sz="1400" dirty="0" smtClean="0"/>
              <a:t> Eureka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citrus.jpg"/>
          <p:cNvPicPr>
            <a:picLocks noChangeAspect="1" noChangeArrowheads="1"/>
          </p:cNvPicPr>
          <p:nvPr/>
        </p:nvPicPr>
        <p:blipFill>
          <a:blip r:embed="rId2" cstate="print">
            <a:lum bright="60000" contrast="-75000"/>
          </a:blip>
          <a:srcRect/>
          <a:stretch>
            <a:fillRect/>
          </a:stretch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5100" b="1" dirty="0" smtClean="0"/>
              <a:t>Root Stocks</a:t>
            </a:r>
          </a:p>
          <a:p>
            <a:pPr>
              <a:buNone/>
            </a:pPr>
            <a:r>
              <a:rPr lang="en-US" dirty="0" smtClean="0"/>
              <a:t>1.	</a:t>
            </a:r>
            <a:r>
              <a:rPr lang="en-US" dirty="0" err="1" smtClean="0"/>
              <a:t>Rouh</a:t>
            </a:r>
            <a:r>
              <a:rPr lang="en-US" dirty="0" smtClean="0"/>
              <a:t> Lemon/</a:t>
            </a:r>
            <a:r>
              <a:rPr lang="en-US" dirty="0" err="1" smtClean="0"/>
              <a:t>Jatti</a:t>
            </a:r>
            <a:r>
              <a:rPr lang="en-US" dirty="0" smtClean="0"/>
              <a:t> </a:t>
            </a:r>
            <a:r>
              <a:rPr lang="en-US" dirty="0" err="1" smtClean="0"/>
              <a:t>Khatti</a:t>
            </a:r>
            <a:r>
              <a:rPr lang="en-US" dirty="0" smtClean="0"/>
              <a:t>		2.	Citron/</a:t>
            </a:r>
            <a:r>
              <a:rPr lang="en-US" dirty="0" err="1" smtClean="0"/>
              <a:t>Mokari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3.	</a:t>
            </a:r>
            <a:r>
              <a:rPr lang="en-US" dirty="0" err="1" smtClean="0"/>
              <a:t>Kharna</a:t>
            </a:r>
            <a:r>
              <a:rPr lang="en-US" dirty="0" smtClean="0"/>
              <a:t> </a:t>
            </a:r>
            <a:r>
              <a:rPr lang="en-US" dirty="0" err="1" smtClean="0"/>
              <a:t>Khatta</a:t>
            </a:r>
            <a:r>
              <a:rPr lang="en-US" dirty="0" smtClean="0"/>
              <a:t>			4.	</a:t>
            </a:r>
            <a:r>
              <a:rPr lang="en-US" dirty="0" err="1" smtClean="0"/>
              <a:t>Khatta</a:t>
            </a:r>
            <a:r>
              <a:rPr lang="en-US" dirty="0" smtClean="0"/>
              <a:t> </a:t>
            </a:r>
            <a:r>
              <a:rPr lang="en-US" dirty="0" err="1" smtClean="0"/>
              <a:t>Taru</a:t>
            </a:r>
            <a:r>
              <a:rPr lang="en-US" dirty="0" smtClean="0"/>
              <a:t> </a:t>
            </a:r>
            <a:r>
              <a:rPr lang="en-US" dirty="0" err="1" smtClean="0"/>
              <a:t>Jabba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5.	Sweet Lime 			6.	</a:t>
            </a:r>
            <a:r>
              <a:rPr lang="en-US" dirty="0" err="1" smtClean="0"/>
              <a:t>Jullundri</a:t>
            </a:r>
            <a:r>
              <a:rPr lang="en-US" dirty="0" smtClean="0"/>
              <a:t> </a:t>
            </a:r>
            <a:r>
              <a:rPr lang="en-US" dirty="0" err="1" smtClean="0"/>
              <a:t>Khatti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7.	</a:t>
            </a:r>
            <a:r>
              <a:rPr lang="en-US" dirty="0" err="1" smtClean="0"/>
              <a:t>Jambheri</a:t>
            </a:r>
            <a:r>
              <a:rPr lang="en-US" dirty="0" smtClean="0"/>
              <a:t> Ceylon		8.	</a:t>
            </a:r>
            <a:r>
              <a:rPr lang="en-US" dirty="0" err="1" smtClean="0"/>
              <a:t>Jambheri</a:t>
            </a:r>
            <a:r>
              <a:rPr lang="en-US" dirty="0" smtClean="0"/>
              <a:t> Lyallpur</a:t>
            </a:r>
          </a:p>
          <a:p>
            <a:pPr>
              <a:buNone/>
            </a:pPr>
            <a:r>
              <a:rPr lang="en-US" dirty="0" smtClean="0"/>
              <a:t>9.	Shaddock			10.	</a:t>
            </a:r>
            <a:r>
              <a:rPr lang="en-US" dirty="0" err="1" smtClean="0"/>
              <a:t>Galgal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11.	</a:t>
            </a:r>
            <a:r>
              <a:rPr lang="en-US" dirty="0" err="1" smtClean="0"/>
              <a:t>Dewana</a:t>
            </a:r>
            <a:r>
              <a:rPr lang="en-US" dirty="0" smtClean="0"/>
              <a:t> </a:t>
            </a:r>
            <a:r>
              <a:rPr lang="en-US" dirty="0" err="1" smtClean="0"/>
              <a:t>Khatti</a:t>
            </a:r>
            <a:r>
              <a:rPr lang="en-US" dirty="0" smtClean="0"/>
              <a:t>			12.	Seville </a:t>
            </a:r>
            <a:r>
              <a:rPr lang="en-US" dirty="0" err="1" smtClean="0"/>
              <a:t>Kimb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13.	</a:t>
            </a:r>
            <a:r>
              <a:rPr lang="en-US" dirty="0" err="1" smtClean="0"/>
              <a:t>Gada</a:t>
            </a:r>
            <a:r>
              <a:rPr lang="en-US" dirty="0" smtClean="0"/>
              <a:t> </a:t>
            </a:r>
            <a:r>
              <a:rPr lang="en-US" dirty="0" err="1" smtClean="0"/>
              <a:t>Dehi</a:t>
            </a:r>
            <a:r>
              <a:rPr lang="en-US" dirty="0" smtClean="0"/>
              <a:t>			14.	</a:t>
            </a:r>
            <a:r>
              <a:rPr lang="en-US" dirty="0" err="1" smtClean="0"/>
              <a:t>Nasnaran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15.	Sour Orange			16.	</a:t>
            </a:r>
            <a:r>
              <a:rPr lang="en-US" dirty="0" err="1" smtClean="0"/>
              <a:t>Sylhet</a:t>
            </a:r>
            <a:r>
              <a:rPr lang="en-US" dirty="0" smtClean="0"/>
              <a:t> Lime</a:t>
            </a:r>
          </a:p>
          <a:p>
            <a:pPr>
              <a:buNone/>
            </a:pPr>
            <a:r>
              <a:rPr lang="en-US" dirty="0" smtClean="0"/>
              <a:t>17. 	</a:t>
            </a:r>
            <a:r>
              <a:rPr lang="en-US" dirty="0" err="1" smtClean="0"/>
              <a:t>Mithi</a:t>
            </a:r>
            <a:r>
              <a:rPr lang="en-US" dirty="0" smtClean="0"/>
              <a:t>				18.	Citrus </a:t>
            </a:r>
            <a:r>
              <a:rPr lang="en-US" dirty="0" err="1" smtClean="0"/>
              <a:t>Hystrix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19.	</a:t>
            </a:r>
            <a:r>
              <a:rPr lang="en-US" dirty="0" err="1" smtClean="0"/>
              <a:t>Cleoptra</a:t>
            </a:r>
            <a:r>
              <a:rPr lang="en-US" dirty="0" smtClean="0"/>
              <a:t> 			20.	Mayer’s Lemon</a:t>
            </a:r>
          </a:p>
          <a:p>
            <a:pPr>
              <a:buNone/>
            </a:pPr>
            <a:r>
              <a:rPr lang="en-US" dirty="0" smtClean="0"/>
              <a:t>21. 	Carrizo </a:t>
            </a:r>
            <a:r>
              <a:rPr lang="en-US" dirty="0" err="1" smtClean="0"/>
              <a:t>Citrange</a:t>
            </a:r>
            <a:r>
              <a:rPr lang="en-US" dirty="0" smtClean="0"/>
              <a:t>			22.	Troyer </a:t>
            </a:r>
            <a:r>
              <a:rPr lang="en-US" dirty="0" err="1" smtClean="0"/>
              <a:t>Citrange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23.	Savage </a:t>
            </a:r>
            <a:r>
              <a:rPr lang="en-US" dirty="0" err="1" smtClean="0"/>
              <a:t>Citrange</a:t>
            </a:r>
            <a:r>
              <a:rPr lang="en-US" dirty="0" smtClean="0"/>
              <a:t>			24.	Citrumello-1452</a:t>
            </a:r>
          </a:p>
          <a:p>
            <a:pPr>
              <a:buNone/>
            </a:pPr>
            <a:r>
              <a:rPr lang="en-US" dirty="0" smtClean="0"/>
              <a:t>25.	Citrumello-4475		26.	</a:t>
            </a:r>
            <a:r>
              <a:rPr lang="en-US" dirty="0" err="1" smtClean="0"/>
              <a:t>Sachton</a:t>
            </a:r>
            <a:r>
              <a:rPr lang="en-US" dirty="0" smtClean="0"/>
              <a:t> </a:t>
            </a:r>
            <a:r>
              <a:rPr lang="en-US" dirty="0" err="1" smtClean="0"/>
              <a:t>Citrumello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27.	Milam			28.	Red Rough Lemon</a:t>
            </a:r>
          </a:p>
          <a:p>
            <a:pPr>
              <a:buNone/>
            </a:pPr>
            <a:r>
              <a:rPr lang="en-US" dirty="0" smtClean="0"/>
              <a:t>29.	Keen Sour Orange		30.	</a:t>
            </a:r>
            <a:r>
              <a:rPr lang="en-US" dirty="0" err="1" smtClean="0"/>
              <a:t>Brazillian</a:t>
            </a:r>
            <a:r>
              <a:rPr lang="en-US" dirty="0" smtClean="0"/>
              <a:t> Sour Orange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USER\Pictures\imagesCAXI8D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3720</TotalTime>
  <Words>4107</Words>
  <Application>Microsoft Office PowerPoint</Application>
  <PresentationFormat>On-screen Show (4:3)</PresentationFormat>
  <Paragraphs>1069</Paragraphs>
  <Slides>139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139</vt:i4>
      </vt:variant>
    </vt:vector>
  </HeadingPairs>
  <TitlesOfParts>
    <vt:vector size="143" baseType="lpstr">
      <vt:lpstr>Office Theme</vt:lpstr>
      <vt:lpstr>Sumi Painting</vt:lpstr>
      <vt:lpstr>Clip</vt:lpstr>
      <vt:lpstr>CorelDRAW</vt:lpstr>
      <vt:lpstr>Citrus</vt:lpstr>
      <vt:lpstr>PowerPoint Presentation</vt:lpstr>
      <vt:lpstr>PowerPoint Presentation</vt:lpstr>
      <vt:lpstr>PowerPoint Presentation</vt:lpstr>
      <vt:lpstr>Introduction</vt:lpstr>
      <vt:lpstr>Classification</vt:lpstr>
      <vt:lpstr>PowerPoint Presentation</vt:lpstr>
      <vt:lpstr>Distinguishing features of 3 genera</vt:lpstr>
      <vt:lpstr>PowerPoint Presentation</vt:lpstr>
      <vt:lpstr>Distinguishing features of 3 genera</vt:lpstr>
      <vt:lpstr>Distinguishing features of 3 genera</vt:lpstr>
      <vt:lpstr>Distinguishing features of 3 genera</vt:lpstr>
      <vt:lpstr>Trifoliate</vt:lpstr>
      <vt:lpstr>Distinguishing features of 3 genera</vt:lpstr>
      <vt:lpstr>kumquat</vt:lpstr>
      <vt:lpstr>Hybrids</vt:lpstr>
      <vt:lpstr>Soil</vt:lpstr>
      <vt:lpstr>Climate</vt:lpstr>
      <vt:lpstr>Climate</vt:lpstr>
      <vt:lpstr>PowerPoint Presentation</vt:lpstr>
      <vt:lpstr>Temperature Requirement</vt:lpstr>
      <vt:lpstr>Flowering</vt:lpstr>
      <vt:lpstr>PowerPoint Presentation</vt:lpstr>
      <vt:lpstr>Fruit Set</vt:lpstr>
      <vt:lpstr>Propagation</vt:lpstr>
      <vt:lpstr>Planting Seasons</vt:lpstr>
      <vt:lpstr>Citrus Nursery</vt:lpstr>
      <vt:lpstr>PowerPoint Presentation</vt:lpstr>
      <vt:lpstr>PowerPoint Presentation</vt:lpstr>
      <vt:lpstr>        Recommended Propagation Techniques</vt:lpstr>
      <vt:lpstr>Time of Fertilizer Application</vt:lpstr>
      <vt:lpstr>Balance fertilizers</vt:lpstr>
      <vt:lpstr>Micro nutrients</vt:lpstr>
      <vt:lpstr>Planting Geometry</vt:lpstr>
      <vt:lpstr>Intercropping</vt:lpstr>
      <vt:lpstr>Irrigation</vt:lpstr>
      <vt:lpstr>Irrigation Schedule</vt:lpstr>
      <vt:lpstr>     Precautions in Applying Irrigation</vt:lpstr>
      <vt:lpstr>Determination of irrigation</vt:lpstr>
      <vt:lpstr>Tensiometer </vt:lpstr>
      <vt:lpstr>Pruning </vt:lpstr>
      <vt:lpstr>Proper cut &amp; Bor.pasting 1.cut hendering &amp;ugly branches 2.apply boardauex paste </vt:lpstr>
      <vt:lpstr>Removal central limb</vt:lpstr>
      <vt:lpstr>APICAL DOMINANCE</vt:lpstr>
      <vt:lpstr>PowerPoint Presentation</vt:lpstr>
      <vt:lpstr>PowerPoint Presentation</vt:lpstr>
      <vt:lpstr>PowerPoint Presentation</vt:lpstr>
      <vt:lpstr> To demonstrate, Best practice” orchard management                  through Training /pruning practices in Citrus orchard.</vt:lpstr>
      <vt:lpstr>PowerPoint Presentation</vt:lpstr>
      <vt:lpstr>Physiological Disorders</vt:lpstr>
      <vt:lpstr>PowerPoint Presentation</vt:lpstr>
      <vt:lpstr>Alternate Bearing</vt:lpstr>
      <vt:lpstr>PowerPoint Presentation</vt:lpstr>
      <vt:lpstr>Unfruitfulness</vt:lpstr>
      <vt:lpstr>PowerPoint Presentation</vt:lpstr>
      <vt:lpstr>Fruit Drop</vt:lpstr>
      <vt:lpstr>Fruit Drop</vt:lpstr>
      <vt:lpstr>Fruit Drop</vt:lpstr>
      <vt:lpstr>Granulation/Raciness</vt:lpstr>
      <vt:lpstr>Granulation/Raciness</vt:lpstr>
      <vt:lpstr>Granulation/Raciness</vt:lpstr>
      <vt:lpstr>Major Diseases</vt:lpstr>
      <vt:lpstr>Citrus Canker</vt:lpstr>
      <vt:lpstr>Citrus Canker</vt:lpstr>
      <vt:lpstr>PowerPoint Presentation</vt:lpstr>
      <vt:lpstr>PowerPoint Presentation</vt:lpstr>
      <vt:lpstr>PowerPoint Presentation</vt:lpstr>
      <vt:lpstr>Citrus Withertip</vt:lpstr>
      <vt:lpstr>Citrus Withertip</vt:lpstr>
      <vt:lpstr>PowerPoint Presentation</vt:lpstr>
      <vt:lpstr>Citrus Greening</vt:lpstr>
      <vt:lpstr>PowerPoint Presentation</vt:lpstr>
      <vt:lpstr>Citrus Tristeza Virus</vt:lpstr>
      <vt:lpstr>Citrus Tristeza Virus</vt:lpstr>
      <vt:lpstr>PowerPoint Presentation</vt:lpstr>
      <vt:lpstr>Insect Pests of Citrus</vt:lpstr>
      <vt:lpstr>PowerPoint Presentation</vt:lpstr>
      <vt:lpstr>Citrus Psylla</vt:lpstr>
      <vt:lpstr>PowerPoint Presentation</vt:lpstr>
      <vt:lpstr>Citrus Leaf Miner</vt:lpstr>
      <vt:lpstr>PowerPoint Presentation</vt:lpstr>
      <vt:lpstr>Causes of Low Production</vt:lpstr>
      <vt:lpstr>       Suggestions (short and long terms)</vt:lpstr>
      <vt:lpstr>PowerPoint Presentation</vt:lpstr>
      <vt:lpstr>Promising Varieties of Citrus</vt:lpstr>
      <vt:lpstr>Mandarins</vt:lpstr>
      <vt:lpstr>Grapefruit</vt:lpstr>
      <vt:lpstr>Lemon and kumquat</vt:lpstr>
      <vt:lpstr>Research Centers/Inst.</vt:lpstr>
      <vt:lpstr>Germplasm at Different Places in Pakistan </vt:lpstr>
      <vt:lpstr>PowerPoint Presentation</vt:lpstr>
      <vt:lpstr>      Genotypes Available at Different Inst.</vt:lpstr>
      <vt:lpstr>Citrus Gene Pool of Pakistan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Common Nursery Management Practices</vt:lpstr>
      <vt:lpstr>PowerPoint Presentation</vt:lpstr>
      <vt:lpstr>Citrus Certification Programme</vt:lpstr>
      <vt:lpstr>PowerPoint Presentation</vt:lpstr>
      <vt:lpstr>Detection</vt:lpstr>
      <vt:lpstr>Virus Indexing</vt:lpstr>
      <vt:lpstr>Multiplication</vt:lpstr>
      <vt:lpstr>Disease Free Nursery System</vt:lpstr>
      <vt:lpstr>PowerPoint Presentation</vt:lpstr>
      <vt:lpstr>      Activities in Certification Program</vt:lpstr>
      <vt:lpstr>Future Strategies</vt:lpstr>
      <vt:lpstr>Suggestions</vt:lpstr>
      <vt:lpstr>Citrus</vt:lpstr>
      <vt:lpstr>Oranges</vt:lpstr>
      <vt:lpstr>Navel Orange</vt:lpstr>
      <vt:lpstr>‘Cara Cara’ Navel</vt:lpstr>
      <vt:lpstr>‘Hamlin’</vt:lpstr>
      <vt:lpstr>‘Valencia’</vt:lpstr>
      <vt:lpstr>Grapefruit</vt:lpstr>
      <vt:lpstr>‘Duncan’ Grapefruit</vt:lpstr>
      <vt:lpstr>‘Marsh’</vt:lpstr>
      <vt:lpstr>‘Thompson’ (Pink Marsh)</vt:lpstr>
      <vt:lpstr>Red Grapefruit</vt:lpstr>
      <vt:lpstr>Tangerines and Hybrids</vt:lpstr>
      <vt:lpstr>‘Minneola’</vt:lpstr>
      <vt:lpstr>‘Sunburst’</vt:lpstr>
      <vt:lpstr>‘Murcott’ (Honey Tangerine)</vt:lpstr>
      <vt:lpstr>‘Temple’</vt:lpstr>
      <vt:lpstr>Satsuma</vt:lpstr>
      <vt:lpstr>Acid Fruit</vt:lpstr>
      <vt:lpstr>Persian Lime </vt:lpstr>
      <vt:lpstr>Key Lime</vt:lpstr>
      <vt:lpstr>‘Meyer’ Lemon</vt:lpstr>
      <vt:lpstr>‘Nagami’ Kumquat</vt:lpstr>
      <vt:lpstr>‘Meiwa’ Kumquat</vt:lpstr>
      <vt:lpstr>‘Tavares’ Limequat</vt:lpstr>
      <vt:lpstr>Calamondin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</dc:title>
  <dc:creator>USER</dc:creator>
  <cp:lastModifiedBy>Mian Zaid</cp:lastModifiedBy>
  <cp:revision>169</cp:revision>
  <dcterms:created xsi:type="dcterms:W3CDTF">2010-11-25T13:58:26Z</dcterms:created>
  <dcterms:modified xsi:type="dcterms:W3CDTF">2017-05-19T05:28:39Z</dcterms:modified>
</cp:coreProperties>
</file>