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66" r:id="rId3"/>
    <p:sldId id="267" r:id="rId4"/>
    <p:sldId id="271" r:id="rId5"/>
    <p:sldId id="272" r:id="rId6"/>
    <p:sldId id="268" r:id="rId7"/>
    <p:sldId id="269" r:id="rId8"/>
    <p:sldId id="270"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6D329-DA67-4E79-AB66-0EEDEA9F4A74}" type="datetimeFigureOut">
              <a:rPr lang="en-US" smtClean="0"/>
              <a:t>4/20/2020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A4164-4419-406F-91DB-82434D206D2A}" type="slidenum">
              <a:rPr lang="en-US" smtClean="0"/>
              <a:t>‹#›</a:t>
            </a:fld>
            <a:endParaRPr lang="en-US"/>
          </a:p>
        </p:txBody>
      </p:sp>
    </p:spTree>
    <p:extLst>
      <p:ext uri="{BB962C8B-B14F-4D97-AF65-F5344CB8AC3E}">
        <p14:creationId xmlns:p14="http://schemas.microsoft.com/office/powerpoint/2010/main" val="383464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2A5EBA1-1EDB-45C4-B066-22CE60D68F1D}" type="slidenum">
              <a:rPr lang="en-US" altLang="en-US" sz="1200" smtClean="0">
                <a:latin typeface="Times" panose="02020603050405020304" pitchFamily="18" charset="0"/>
              </a:rPr>
              <a:pPr/>
              <a:t>2</a:t>
            </a:fld>
            <a:endParaRPr lang="en-US" altLang="en-US" sz="1200" smtClean="0">
              <a:latin typeface="Times" panose="02020603050405020304" pitchFamily="18" charset="0"/>
            </a:endParaRPr>
          </a:p>
        </p:txBody>
      </p:sp>
      <p:sp>
        <p:nvSpPr>
          <p:cNvPr id="6147" name="Rectangle 2"/>
          <p:cNvSpPr>
            <a:spLocks noGrp="1" noRot="1" noChangeAspect="1" noChangeArrowheads="1" noTextEdit="1"/>
          </p:cNvSpPr>
          <p:nvPr>
            <p:ph type="sldImg"/>
          </p:nvPr>
        </p:nvSpPr>
        <p:spPr>
          <a:solidFill>
            <a:srgbClr val="FFFFFF"/>
          </a:solidFill>
          <a:ln/>
        </p:spPr>
      </p:sp>
      <p:sp>
        <p:nvSpPr>
          <p:cNvPr id="61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Today I will talk abou tcharacteristics and  practices for soil  that discourage pest outbreaks, what Elliot Coleman calls “plant positive” practices apposed to pest negative.   This is a systems approach that focuses on practices that increase diversity both above-ground and below-ground.  Today our focus will be below-ground.</a:t>
            </a:r>
          </a:p>
          <a:p>
            <a:pPr eaLnBrk="1" hangingPunct="1"/>
            <a:r>
              <a:rPr lang="en-US" altLang="en-US" smtClean="0"/>
              <a:t>These practices - adding organic matter, crop rotation, minimizing tillage to conserve organic matter, and minimizing the use of synthetic pesticides and fertilizers are practices that encourage building below-ground diversity, which helps produce a healthy soil and healthy plants.</a:t>
            </a:r>
          </a:p>
        </p:txBody>
      </p:sp>
    </p:spTree>
    <p:extLst>
      <p:ext uri="{BB962C8B-B14F-4D97-AF65-F5344CB8AC3E}">
        <p14:creationId xmlns:p14="http://schemas.microsoft.com/office/powerpoint/2010/main" val="209189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DC92859-448A-4022-8CD0-B1DE8F745F3D}" type="slidenum">
              <a:rPr lang="en-US" altLang="en-US" sz="1200" smtClean="0">
                <a:latin typeface="Times" panose="02020603050405020304" pitchFamily="18" charset="0"/>
              </a:rPr>
              <a:pPr/>
              <a:t>3</a:t>
            </a:fld>
            <a:endParaRPr lang="en-US" altLang="en-US" sz="1200" smtClean="0">
              <a:latin typeface="Times" panose="02020603050405020304" pitchFamily="18" charset="0"/>
            </a:endParaRPr>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 healthy soil is a very crowded place - </a:t>
            </a:r>
          </a:p>
        </p:txBody>
      </p:sp>
    </p:spTree>
    <p:extLst>
      <p:ext uri="{BB962C8B-B14F-4D97-AF65-F5344CB8AC3E}">
        <p14:creationId xmlns:p14="http://schemas.microsoft.com/office/powerpoint/2010/main" val="1634746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4ECC1B6-1AB4-45A5-AB8C-62A165EB874F}" type="slidenum">
              <a:rPr lang="en-US" altLang="en-US" sz="1200" smtClean="0">
                <a:latin typeface="Times" panose="02020603050405020304" pitchFamily="18" charset="0"/>
              </a:rPr>
              <a:pPr/>
              <a:t>6</a:t>
            </a:fld>
            <a:endParaRPr lang="en-US" altLang="en-US" sz="1200" smtClean="0">
              <a:latin typeface="Times" panose="02020603050405020304" pitchFamily="18" charset="0"/>
            </a:endParaRPr>
          </a:p>
        </p:txBody>
      </p:sp>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z="800" smtClean="0"/>
              <a:t>Now we will switch gears and talk specifically about beneficial organisms in the soil.  The reason that we should care about these organisms is that they can provide many important services for free - we just have to learn how to manage the system to encourage them and their beneficial functions.</a:t>
            </a:r>
          </a:p>
          <a:p>
            <a:pPr eaLnBrk="1" hangingPunct="1"/>
            <a:r>
              <a:rPr lang="en-US" altLang="en-US" sz="800" smtClean="0"/>
              <a:t>Probably the most important service  is decomposition and nutrient cycling.  Soil organisms are responsible for decomposing organic matter and that results in the release of plant available nutrients in soil.</a:t>
            </a:r>
          </a:p>
          <a:p>
            <a:pPr eaLnBrk="1" hangingPunct="1"/>
            <a:r>
              <a:rPr lang="en-US" altLang="en-US" sz="800" smtClean="0"/>
              <a:t>Carbon sequestration - this is one that a lot of people are talking about, there is a possibility that in the future farmers will be paid for the amount of carbon that they sequester, or store in their soil.  Why? - because we want to keep carbon in the soil as organic matter and soil organisms instead of releasing it to the air as CO2, a greenhouse gas implicated in global climate change.  When you till, oxygen is pumped into the soil that results in the oxidation of carbon and CO2 is released - you burn up your organic matter.</a:t>
            </a:r>
          </a:p>
          <a:p>
            <a:pPr eaLnBrk="1" hangingPunct="1"/>
            <a:r>
              <a:rPr lang="en-US" altLang="en-US" sz="800" smtClean="0"/>
              <a:t>Maintenance of plant diversity - in natural and agricultural systems there are organisms that are necessary for the healthy growth of plants - for example - Rhizobial bacteria which fix nitrogen in legume roots, mycorhizae which form a partnership (symbiosis) with plant roots and help plants take up soil nutrients, especially phosphorous. </a:t>
            </a:r>
          </a:p>
          <a:p>
            <a:pPr eaLnBrk="1" hangingPunct="1"/>
            <a:r>
              <a:rPr lang="en-US" altLang="en-US" sz="800" smtClean="0"/>
              <a:t>Bioremediation  - there are organisms in the soil that help breakdown toxic materials in the soil.</a:t>
            </a:r>
          </a:p>
          <a:p>
            <a:pPr eaLnBrk="1" hangingPunct="1"/>
            <a:r>
              <a:rPr lang="en-US" altLang="en-US" sz="800" smtClean="0"/>
              <a:t>Biological control of pests - Predators and pathogens (disease-causing organisms) of insect pests that help regulate insect populations so that they don’t outbreak,</a:t>
            </a:r>
          </a:p>
          <a:p>
            <a:pPr eaLnBrk="1" hangingPunct="1"/>
            <a:endParaRPr lang="en-US" altLang="en-US" sz="800" smtClean="0"/>
          </a:p>
        </p:txBody>
      </p:sp>
    </p:spTree>
    <p:extLst>
      <p:ext uri="{BB962C8B-B14F-4D97-AF65-F5344CB8AC3E}">
        <p14:creationId xmlns:p14="http://schemas.microsoft.com/office/powerpoint/2010/main" val="196782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AD6BB24-05F5-45D1-B401-E7C1411FBD9C}" type="slidenum">
              <a:rPr lang="en-US" altLang="en-US" sz="1200" smtClean="0">
                <a:latin typeface="Times" panose="02020603050405020304" pitchFamily="18" charset="0"/>
              </a:rPr>
              <a:pPr/>
              <a:t>7</a:t>
            </a:fld>
            <a:endParaRPr lang="en-US" altLang="en-US" sz="1200" smtClean="0">
              <a:latin typeface="Times" panose="02020603050405020304" pitchFamily="18" charset="0"/>
            </a:endParaRPr>
          </a:p>
        </p:txBody>
      </p:sp>
      <p:sp>
        <p:nvSpPr>
          <p:cNvPr id="12291" name="Rectangle 2"/>
          <p:cNvSpPr>
            <a:spLocks noGrp="1" noRot="1" noChangeAspect="1" noChangeArrowheads="1" noTextEdit="1"/>
          </p:cNvSpPr>
          <p:nvPr>
            <p:ph type="sldImg"/>
          </p:nvPr>
        </p:nvSpPr>
        <p:spPr>
          <a:solidFill>
            <a:srgbClr val="FFFFFF"/>
          </a:solidFill>
          <a:ln/>
        </p:spPr>
      </p:sp>
      <p:sp>
        <p:nvSpPr>
          <p:cNvPr id="122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The organisms in soil interact with each other in a soil food web.  At the base of the food web is organic matter - this comes from living and dead plants, plant roots (which leak a lot of nutrients), dead animals of all sizes, and the waste products of animals.</a:t>
            </a:r>
          </a:p>
          <a:p>
            <a:pPr eaLnBrk="1" hangingPunct="1"/>
            <a:r>
              <a:rPr lang="en-US" altLang="en-US" smtClean="0"/>
              <a:t>The smallest members of the soil food web are the microbes - things like  bacteria, fungi, protozoa, algae.</a:t>
            </a:r>
          </a:p>
          <a:p>
            <a:pPr eaLnBrk="1" hangingPunct="1"/>
            <a:r>
              <a:rPr lang="en-US" altLang="en-US" smtClean="0"/>
              <a:t>Nematodes are microscopic roundworms.  There are different types of nematodes - some feed on plants, others on microbes, and others are predatory on other nematodes or parasitic in animals.</a:t>
            </a:r>
          </a:p>
          <a:p>
            <a:pPr eaLnBrk="1" hangingPunct="1"/>
            <a:r>
              <a:rPr lang="en-US" altLang="en-US" smtClean="0"/>
              <a:t>Larger still are the arthropods - mites and insects - that also be plant feeders, microbial feeders or predators.</a:t>
            </a:r>
          </a:p>
          <a:p>
            <a:pPr eaLnBrk="1" hangingPunct="1"/>
            <a:r>
              <a:rPr lang="en-US" altLang="en-US" smtClean="0"/>
              <a:t>I know we don’t think of larger organisms like birds as being part of the food web, but many of them eat insects and other organisms, like seeds or earthworms from soil.</a:t>
            </a:r>
          </a:p>
        </p:txBody>
      </p:sp>
    </p:spTree>
    <p:extLst>
      <p:ext uri="{BB962C8B-B14F-4D97-AF65-F5344CB8AC3E}">
        <p14:creationId xmlns:p14="http://schemas.microsoft.com/office/powerpoint/2010/main" val="426892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54E367EF-D4BF-498E-B065-DF77C058AD24}" type="slidenum">
              <a:rPr lang="en-US" altLang="en-US" sz="1200" smtClean="0">
                <a:latin typeface="Times" panose="02020603050405020304" pitchFamily="18" charset="0"/>
              </a:rPr>
              <a:pPr/>
              <a:t>8</a:t>
            </a:fld>
            <a:endParaRPr lang="en-US" altLang="en-US" sz="1200" smtClean="0">
              <a:latin typeface="Times"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5985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4ECC1B6-1AB4-45A5-AB8C-62A165EB874F}" type="slidenum">
              <a:rPr lang="en-US" altLang="en-US" sz="1200" smtClean="0">
                <a:latin typeface="Times" panose="02020603050405020304" pitchFamily="18" charset="0"/>
              </a:rPr>
              <a:pPr/>
              <a:t>23</a:t>
            </a:fld>
            <a:endParaRPr lang="en-US" altLang="en-US" sz="1200" smtClean="0">
              <a:latin typeface="Times" panose="02020603050405020304" pitchFamily="18" charset="0"/>
            </a:endParaRPr>
          </a:p>
        </p:txBody>
      </p:sp>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z="800" smtClean="0"/>
              <a:t>Now we will switch gears and talk specifically about beneficial organisms in the soil.  The reason that we should care about these organisms is that they can provide many important services for free - we just have to learn how to manage the system to encourage them and their beneficial functions.</a:t>
            </a:r>
          </a:p>
          <a:p>
            <a:pPr eaLnBrk="1" hangingPunct="1"/>
            <a:r>
              <a:rPr lang="en-US" altLang="en-US" sz="800" smtClean="0"/>
              <a:t>Probably the most important service  is decomposition and nutrient cycling.  Soil organisms are responsible for decomposing organic matter and that results in the release of plant available nutrients in soil.</a:t>
            </a:r>
          </a:p>
          <a:p>
            <a:pPr eaLnBrk="1" hangingPunct="1"/>
            <a:r>
              <a:rPr lang="en-US" altLang="en-US" sz="800" smtClean="0"/>
              <a:t>Carbon sequestration - this is one that a lot of people are talking about, there is a possibility that in the future farmers will be paid for the amount of carbon that they sequester, or store in their soil.  Why? - because we want to keep carbon in the soil as organic matter and soil organisms instead of releasing it to the air as CO2, a greenhouse gas implicated in global climate change.  When you till, oxygen is pumped into the soil that results in the oxidation of carbon and CO2 is released - you burn up your organic matter.</a:t>
            </a:r>
          </a:p>
          <a:p>
            <a:pPr eaLnBrk="1" hangingPunct="1"/>
            <a:r>
              <a:rPr lang="en-US" altLang="en-US" sz="800" smtClean="0"/>
              <a:t>Maintenance of plant diversity - in natural and agricultural systems there are organisms that are necessary for the healthy growth of plants - for example - Rhizobial bacteria which fix nitrogen in legume roots, mycorhizae which form a partnership (symbiosis) with plant roots and help plants take up soil nutrients, especially phosphorous. </a:t>
            </a:r>
          </a:p>
          <a:p>
            <a:pPr eaLnBrk="1" hangingPunct="1"/>
            <a:r>
              <a:rPr lang="en-US" altLang="en-US" sz="800" smtClean="0"/>
              <a:t>Bioremediation  - there are organisms in the soil that help breakdown toxic materials in the soil.</a:t>
            </a:r>
          </a:p>
          <a:p>
            <a:pPr eaLnBrk="1" hangingPunct="1"/>
            <a:r>
              <a:rPr lang="en-US" altLang="en-US" sz="800" smtClean="0"/>
              <a:t>Biological control of pests - Predators and pathogens (disease-causing organisms) of insect pests that help regulate insect populations so that they don’t outbreak,</a:t>
            </a:r>
          </a:p>
          <a:p>
            <a:pPr eaLnBrk="1" hangingPunct="1"/>
            <a:endParaRPr lang="en-US" altLang="en-US" sz="800" smtClean="0"/>
          </a:p>
        </p:txBody>
      </p:sp>
    </p:spTree>
    <p:extLst>
      <p:ext uri="{BB962C8B-B14F-4D97-AF65-F5344CB8AC3E}">
        <p14:creationId xmlns:p14="http://schemas.microsoft.com/office/powerpoint/2010/main" val="2482787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54E367EF-D4BF-498E-B065-DF77C058AD24}" type="slidenum">
              <a:rPr lang="en-US" altLang="en-US" sz="1200" smtClean="0">
                <a:latin typeface="Times" panose="02020603050405020304" pitchFamily="18" charset="0"/>
              </a:rPr>
              <a:pPr/>
              <a:t>24</a:t>
            </a:fld>
            <a:endParaRPr lang="en-US" altLang="en-US" sz="1200" smtClean="0">
              <a:latin typeface="Times"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8287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AAEF-AFC6-41E6-97E9-6F1E9F182A06}"/>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0B314-4F56-40C4-B4C0-BAAF2FFEEA6F}"/>
              </a:ext>
            </a:extLst>
          </p:cNvPr>
          <p:cNvSpPr>
            <a:spLocks noGrp="1"/>
          </p:cNvSpPr>
          <p:nvPr>
            <p:ph type="body"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4DCCF3-A4C8-4AB1-A4DC-6AA2ABAE446B}"/>
              </a:ext>
            </a:extLst>
          </p:cNvPr>
          <p:cNvSpPr>
            <a:spLocks noGrp="1"/>
          </p:cNvSpPr>
          <p:nvPr>
            <p:ph sz="half" idx="2"/>
          </p:nvPr>
        </p:nvSpPr>
        <p:spPr>
          <a:xfrm>
            <a:off x="61976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92C89F7-19BB-41E3-BBB8-6C46FDE93B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F0A46AE-7587-4A9E-8F60-DA7D47550F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1ABC12D-F0B5-4B3B-9951-EC0299620B6A}"/>
              </a:ext>
            </a:extLst>
          </p:cNvPr>
          <p:cNvSpPr>
            <a:spLocks noGrp="1" noChangeArrowheads="1"/>
          </p:cNvSpPr>
          <p:nvPr>
            <p:ph type="sldNum" sz="quarter" idx="12"/>
          </p:nvPr>
        </p:nvSpPr>
        <p:spPr>
          <a:ln/>
        </p:spPr>
        <p:txBody>
          <a:bodyPr/>
          <a:lstStyle>
            <a:lvl1pPr>
              <a:defRPr/>
            </a:lvl1pPr>
          </a:lstStyle>
          <a:p>
            <a:pPr>
              <a:defRPr/>
            </a:pPr>
            <a:fld id="{35AF9C27-A83A-4242-B4D1-781B7EBD27E8}" type="slidenum">
              <a:rPr lang="en-US" altLang="en-US"/>
              <a:pPr>
                <a:defRPr/>
              </a:pPr>
              <a:t>‹#›</a:t>
            </a:fld>
            <a:endParaRPr lang="en-US" altLang="en-US"/>
          </a:p>
        </p:txBody>
      </p:sp>
    </p:spTree>
    <p:extLst>
      <p:ext uri="{BB962C8B-B14F-4D97-AF65-F5344CB8AC3E}">
        <p14:creationId xmlns:p14="http://schemas.microsoft.com/office/powerpoint/2010/main" val="161232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9240-7170-4848-836A-F4D77809BAC0}"/>
              </a:ext>
            </a:extLst>
          </p:cNvPr>
          <p:cNvSpPr>
            <a:spLocks noGrp="1"/>
          </p:cNvSpPr>
          <p:nvPr>
            <p:ph type="ctrTitle"/>
          </p:nvPr>
        </p:nvSpPr>
        <p:spPr>
          <a:xfrm>
            <a:off x="2692398" y="1672046"/>
            <a:ext cx="6815669" cy="1580602"/>
          </a:xfrm>
        </p:spPr>
        <p:txBody>
          <a:bodyPr/>
          <a:lstStyle/>
          <a:p>
            <a:r>
              <a:rPr lang="en-US" sz="3200" dirty="0" smtClean="0">
                <a:latin typeface="Times New Roman" panose="02020603050405020304" pitchFamily="18" charset="0"/>
                <a:cs typeface="Times New Roman" panose="02020603050405020304" pitchFamily="18" charset="0"/>
              </a:rPr>
              <a:t>Soil-borne plant pathogens and their management</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PP- 404, 3(2-1)</a:t>
            </a:r>
            <a:endParaRPr lang="en-GB" dirty="0"/>
          </a:p>
        </p:txBody>
      </p:sp>
    </p:spTree>
    <p:extLst>
      <p:ext uri="{BB962C8B-B14F-4D97-AF65-F5344CB8AC3E}">
        <p14:creationId xmlns:p14="http://schemas.microsoft.com/office/powerpoint/2010/main" val="2795158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7759" y="1075734"/>
            <a:ext cx="9831977" cy="923330"/>
          </a:xfrm>
          <a:prstGeom prst="rect">
            <a:avLst/>
          </a:prstGeom>
        </p:spPr>
        <p:txBody>
          <a:bodyPr wrap="square">
            <a:spAutoFit/>
          </a:bodyPr>
          <a:lstStyle/>
          <a:p>
            <a:r>
              <a:rPr lang="en-US" dirty="0">
                <a:solidFill>
                  <a:srgbClr val="000000"/>
                </a:solidFill>
                <a:latin typeface="Times-Roman"/>
              </a:rPr>
              <a:t>High competition-coupled with secretion of antibiotics by some </a:t>
            </a:r>
            <a:r>
              <a:rPr lang="en-US" dirty="0" smtClean="0">
                <a:solidFill>
                  <a:srgbClr val="000000"/>
                </a:solidFill>
                <a:latin typeface="Times-Roman"/>
              </a:rPr>
              <a:t>beneficial organisms </a:t>
            </a:r>
            <a:r>
              <a:rPr lang="en-US" dirty="0">
                <a:solidFill>
                  <a:srgbClr val="000000"/>
                </a:solidFill>
                <a:latin typeface="Times-Roman"/>
              </a:rPr>
              <a:t>and direct parasitism by others-makes a tough environment for </a:t>
            </a:r>
            <a:r>
              <a:rPr lang="en-US" dirty="0" smtClean="0">
                <a:solidFill>
                  <a:srgbClr val="000000"/>
                </a:solidFill>
                <a:latin typeface="Times-Roman"/>
              </a:rPr>
              <a:t>the pathogen</a:t>
            </a:r>
            <a:r>
              <a:rPr lang="en-US" dirty="0">
                <a:solidFill>
                  <a:srgbClr val="000000"/>
                </a:solidFill>
                <a:latin typeface="Times-Roman"/>
              </a:rPr>
              <a:t>. </a:t>
            </a:r>
            <a:r>
              <a:rPr lang="en-US" dirty="0"/>
              <a:t/>
            </a:r>
            <a:br>
              <a:rPr lang="en-US" dirty="0"/>
            </a:br>
            <a:endParaRPr lang="en-US" dirty="0"/>
          </a:p>
        </p:txBody>
      </p:sp>
      <p:sp>
        <p:nvSpPr>
          <p:cNvPr id="5" name="Rectangle 4"/>
          <p:cNvSpPr/>
          <p:nvPr/>
        </p:nvSpPr>
        <p:spPr>
          <a:xfrm>
            <a:off x="1127758" y="1999064"/>
            <a:ext cx="9831977" cy="923330"/>
          </a:xfrm>
          <a:prstGeom prst="rect">
            <a:avLst/>
          </a:prstGeom>
        </p:spPr>
        <p:txBody>
          <a:bodyPr wrap="square">
            <a:spAutoFit/>
          </a:bodyPr>
          <a:lstStyle/>
          <a:p>
            <a:r>
              <a:rPr lang="en-US" sz="1600" dirty="0">
                <a:solidFill>
                  <a:srgbClr val="000000"/>
                </a:solidFill>
                <a:latin typeface="Helvetica" panose="020B0604020202020204" pitchFamily="34" charset="0"/>
              </a:rPr>
              <a:t>It </a:t>
            </a:r>
            <a:r>
              <a:rPr lang="en-US" dirty="0">
                <a:solidFill>
                  <a:srgbClr val="000000"/>
                </a:solidFill>
                <a:latin typeface="Times-Roman"/>
              </a:rPr>
              <a:t>should be noted that general suppression will not control all soil-borne diseases</a:t>
            </a:r>
            <a:r>
              <a:rPr lang="en-US" dirty="0" smtClean="0">
                <a:solidFill>
                  <a:srgbClr val="000000"/>
                </a:solidFill>
                <a:latin typeface="Times-Roman"/>
              </a:rPr>
              <a:t>. </a:t>
            </a:r>
            <a:r>
              <a:rPr lang="en-US" dirty="0" err="1" smtClean="0">
                <a:solidFill>
                  <a:srgbClr val="000000"/>
                </a:solidFill>
                <a:latin typeface="Times-Roman"/>
              </a:rPr>
              <a:t>Rhizoctonia</a:t>
            </a:r>
            <a:r>
              <a:rPr lang="en-US" dirty="0" smtClean="0">
                <a:solidFill>
                  <a:srgbClr val="000000"/>
                </a:solidFill>
                <a:latin typeface="Times-Roman"/>
              </a:rPr>
              <a:t> </a:t>
            </a:r>
            <a:r>
              <a:rPr lang="en-US" dirty="0" err="1">
                <a:solidFill>
                  <a:srgbClr val="000000"/>
                </a:solidFill>
                <a:latin typeface="Times-Roman"/>
              </a:rPr>
              <a:t>solani</a:t>
            </a:r>
            <a:r>
              <a:rPr lang="en-US" dirty="0">
                <a:solidFill>
                  <a:srgbClr val="000000"/>
                </a:solidFill>
                <a:latin typeface="Times-Roman"/>
              </a:rPr>
              <a:t> and </a:t>
            </a:r>
            <a:r>
              <a:rPr lang="en-US" dirty="0" err="1">
                <a:solidFill>
                  <a:srgbClr val="000000"/>
                </a:solidFill>
                <a:latin typeface="Times-Roman"/>
              </a:rPr>
              <a:t>Sclerotium</a:t>
            </a:r>
            <a:r>
              <a:rPr lang="en-US" dirty="0">
                <a:solidFill>
                  <a:srgbClr val="000000"/>
                </a:solidFill>
                <a:latin typeface="Times-Roman"/>
              </a:rPr>
              <a:t> </a:t>
            </a:r>
            <a:r>
              <a:rPr lang="en-US" dirty="0" err="1">
                <a:solidFill>
                  <a:srgbClr val="000000"/>
                </a:solidFill>
                <a:latin typeface="Times-Roman"/>
              </a:rPr>
              <a:t>rolfsii</a:t>
            </a:r>
            <a:r>
              <a:rPr lang="en-US" dirty="0">
                <a:solidFill>
                  <a:srgbClr val="000000"/>
                </a:solidFill>
                <a:latin typeface="Times-Roman"/>
              </a:rPr>
              <a:t>, for example, are not controlled by </a:t>
            </a:r>
            <a:r>
              <a:rPr lang="en-US" dirty="0" smtClean="0">
                <a:solidFill>
                  <a:srgbClr val="000000"/>
                </a:solidFill>
                <a:latin typeface="Times-Roman"/>
              </a:rPr>
              <a:t>suppressive soil.</a:t>
            </a:r>
            <a:r>
              <a:rPr lang="en-US" dirty="0" smtClean="0"/>
              <a:t> </a:t>
            </a:r>
            <a:r>
              <a:rPr lang="en-US" dirty="0"/>
              <a:t/>
            </a:r>
            <a:br>
              <a:rPr lang="en-US" dirty="0"/>
            </a:br>
            <a:endParaRPr lang="en-US" dirty="0"/>
          </a:p>
        </p:txBody>
      </p:sp>
      <p:sp>
        <p:nvSpPr>
          <p:cNvPr id="6" name="Rectangle 5"/>
          <p:cNvSpPr/>
          <p:nvPr/>
        </p:nvSpPr>
        <p:spPr>
          <a:xfrm>
            <a:off x="1127757" y="2922394"/>
            <a:ext cx="10067112" cy="2585323"/>
          </a:xfrm>
          <a:prstGeom prst="rect">
            <a:avLst/>
          </a:prstGeom>
        </p:spPr>
        <p:txBody>
          <a:bodyPr wrap="square">
            <a:spAutoFit/>
          </a:bodyPr>
          <a:lstStyle/>
          <a:p>
            <a:r>
              <a:rPr lang="en-US" dirty="0">
                <a:solidFill>
                  <a:srgbClr val="000000"/>
                </a:solidFill>
                <a:latin typeface="Times-Roman"/>
              </a:rPr>
              <a:t>The </a:t>
            </a:r>
            <a:r>
              <a:rPr lang="en-US" dirty="0" err="1">
                <a:solidFill>
                  <a:srgbClr val="000000"/>
                </a:solidFill>
                <a:latin typeface="Times-Roman"/>
              </a:rPr>
              <a:t>mycorrhizal</a:t>
            </a:r>
            <a:r>
              <a:rPr lang="en-US" dirty="0">
                <a:solidFill>
                  <a:srgbClr val="000000"/>
                </a:solidFill>
                <a:latin typeface="Times-Roman"/>
              </a:rPr>
              <a:t> fungi protect </a:t>
            </a:r>
            <a:r>
              <a:rPr lang="en-US" dirty="0" smtClean="0">
                <a:solidFill>
                  <a:srgbClr val="000000"/>
                </a:solidFill>
                <a:latin typeface="Times-Roman"/>
              </a:rPr>
              <a:t>plant roots </a:t>
            </a:r>
            <a:r>
              <a:rPr lang="en-US" dirty="0">
                <a:solidFill>
                  <a:srgbClr val="000000"/>
                </a:solidFill>
                <a:latin typeface="Times-Roman"/>
              </a:rPr>
              <a:t>from diseases in several </a:t>
            </a:r>
            <a:r>
              <a:rPr lang="en-US" dirty="0" smtClean="0">
                <a:solidFill>
                  <a:srgbClr val="000000"/>
                </a:solidFill>
                <a:latin typeface="Times-Roman"/>
              </a:rPr>
              <a:t>ways. </a:t>
            </a:r>
          </a:p>
          <a:p>
            <a:endParaRPr lang="en-US" dirty="0">
              <a:solidFill>
                <a:srgbClr val="000000"/>
              </a:solidFill>
              <a:latin typeface="Times-Roman"/>
            </a:endParaRPr>
          </a:p>
          <a:p>
            <a:r>
              <a:rPr lang="en-US" dirty="0" smtClean="0">
                <a:solidFill>
                  <a:srgbClr val="000000"/>
                </a:solidFill>
                <a:latin typeface="Times-Roman"/>
              </a:rPr>
              <a:t>By </a:t>
            </a:r>
            <a:r>
              <a:rPr lang="en-US" dirty="0">
                <a:solidFill>
                  <a:srgbClr val="000000"/>
                </a:solidFill>
                <a:latin typeface="Times-Roman"/>
              </a:rPr>
              <a:t>providing a physical barrier to the invading pathogen</a:t>
            </a:r>
            <a:r>
              <a:rPr lang="en-US" dirty="0" smtClean="0">
                <a:solidFill>
                  <a:srgbClr val="000000"/>
                </a:solidFill>
                <a:latin typeface="Times-Roman"/>
              </a:rPr>
              <a:t>. </a:t>
            </a:r>
          </a:p>
          <a:p>
            <a:r>
              <a:rPr lang="en-US" dirty="0" smtClean="0">
                <a:solidFill>
                  <a:srgbClr val="000000"/>
                </a:solidFill>
                <a:latin typeface="Times-Roman"/>
              </a:rPr>
              <a:t>Physical </a:t>
            </a:r>
            <a:r>
              <a:rPr lang="en-US" dirty="0">
                <a:solidFill>
                  <a:srgbClr val="000000"/>
                </a:solidFill>
                <a:latin typeface="Times-Roman"/>
              </a:rPr>
              <a:t>protection is more likely to </a:t>
            </a:r>
            <a:r>
              <a:rPr lang="en-US" dirty="0" smtClean="0">
                <a:solidFill>
                  <a:srgbClr val="000000"/>
                </a:solidFill>
                <a:latin typeface="Times-Roman"/>
              </a:rPr>
              <a:t>exclude soil </a:t>
            </a:r>
            <a:r>
              <a:rPr lang="en-US" dirty="0">
                <a:solidFill>
                  <a:srgbClr val="000000"/>
                </a:solidFill>
                <a:latin typeface="Times-Roman"/>
              </a:rPr>
              <a:t>insects and nematodes than bacteria or fungi. However, some studies </a:t>
            </a:r>
            <a:r>
              <a:rPr lang="en-US" dirty="0" smtClean="0">
                <a:solidFill>
                  <a:srgbClr val="000000"/>
                </a:solidFill>
                <a:latin typeface="Times-Roman"/>
              </a:rPr>
              <a:t>have shown </a:t>
            </a:r>
            <a:r>
              <a:rPr lang="en-US" dirty="0">
                <a:solidFill>
                  <a:srgbClr val="000000"/>
                </a:solidFill>
                <a:latin typeface="Times-Roman"/>
              </a:rPr>
              <a:t>that nematodes can penetrate the fungal mat</a:t>
            </a:r>
            <a:r>
              <a:rPr lang="en-US" dirty="0" smtClean="0">
                <a:solidFill>
                  <a:srgbClr val="000000"/>
                </a:solidFill>
                <a:latin typeface="Times-Roman"/>
              </a:rPr>
              <a:t>. </a:t>
            </a:r>
          </a:p>
          <a:p>
            <a:r>
              <a:rPr lang="en-US" dirty="0" smtClean="0">
                <a:solidFill>
                  <a:srgbClr val="000000"/>
                </a:solidFill>
                <a:latin typeface="Times-Roman"/>
              </a:rPr>
              <a:t>By </a:t>
            </a:r>
            <a:r>
              <a:rPr lang="en-US" dirty="0">
                <a:solidFill>
                  <a:srgbClr val="000000"/>
                </a:solidFill>
                <a:latin typeface="Times-Roman"/>
              </a:rPr>
              <a:t>providing antagonistic chemicals. </a:t>
            </a:r>
            <a:endParaRPr lang="en-US" dirty="0" smtClean="0">
              <a:solidFill>
                <a:srgbClr val="000000"/>
              </a:solidFill>
              <a:latin typeface="Times-Roman"/>
            </a:endParaRPr>
          </a:p>
          <a:p>
            <a:r>
              <a:rPr lang="en-US" dirty="0" err="1" smtClean="0">
                <a:solidFill>
                  <a:srgbClr val="000000"/>
                </a:solidFill>
                <a:latin typeface="Times-Roman"/>
              </a:rPr>
              <a:t>Mycorrhizal</a:t>
            </a:r>
            <a:r>
              <a:rPr lang="en-US" dirty="0" smtClean="0">
                <a:solidFill>
                  <a:srgbClr val="000000"/>
                </a:solidFill>
                <a:latin typeface="Times-Roman"/>
              </a:rPr>
              <a:t> </a:t>
            </a:r>
            <a:r>
              <a:rPr lang="en-US" dirty="0">
                <a:solidFill>
                  <a:srgbClr val="000000"/>
                </a:solidFill>
                <a:latin typeface="Times-Roman"/>
              </a:rPr>
              <a:t>fungi can produce a variety </a:t>
            </a:r>
            <a:r>
              <a:rPr lang="en-US" dirty="0" smtClean="0">
                <a:solidFill>
                  <a:srgbClr val="000000"/>
                </a:solidFill>
                <a:latin typeface="Times-Roman"/>
              </a:rPr>
              <a:t>of antibiotics </a:t>
            </a:r>
            <a:r>
              <a:rPr lang="en-US" dirty="0">
                <a:solidFill>
                  <a:srgbClr val="000000"/>
                </a:solidFill>
                <a:latin typeface="Times-Roman"/>
              </a:rPr>
              <a:t>and other toxins that act against pathogenic organisms</a:t>
            </a:r>
            <a:r>
              <a:rPr lang="en-US" dirty="0" smtClean="0">
                <a:solidFill>
                  <a:srgbClr val="000000"/>
                </a:solidFill>
                <a:latin typeface="Times-Roman"/>
              </a:rPr>
              <a:t>. </a:t>
            </a:r>
          </a:p>
          <a:p>
            <a:r>
              <a:rPr lang="en-US" dirty="0" smtClean="0">
                <a:solidFill>
                  <a:srgbClr val="000000"/>
                </a:solidFill>
                <a:latin typeface="Times-Roman"/>
              </a:rPr>
              <a:t>By </a:t>
            </a:r>
            <a:r>
              <a:rPr lang="en-US" dirty="0">
                <a:solidFill>
                  <a:srgbClr val="000000"/>
                </a:solidFill>
                <a:latin typeface="Times-Roman"/>
              </a:rPr>
              <a:t>competing with the pathogen</a:t>
            </a:r>
            <a:r>
              <a:rPr lang="en-US" dirty="0"/>
              <a:t> </a:t>
            </a:r>
          </a:p>
        </p:txBody>
      </p:sp>
    </p:spTree>
    <p:extLst>
      <p:ext uri="{BB962C8B-B14F-4D97-AF65-F5344CB8AC3E}">
        <p14:creationId xmlns:p14="http://schemas.microsoft.com/office/powerpoint/2010/main" val="1878628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9275" y="1093892"/>
            <a:ext cx="9601196" cy="3360542"/>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By increasing the nutrient-uptake ability of plant roots. </a:t>
            </a:r>
            <a:r>
              <a:rPr lang="en-US" dirty="0" smtClean="0">
                <a:latin typeface="Times New Roman" panose="02020603050405020304" pitchFamily="18" charset="0"/>
                <a:cs typeface="Times New Roman" panose="02020603050405020304" pitchFamily="18" charset="0"/>
              </a:rPr>
              <a:t>E.g., improved phosphorus </a:t>
            </a:r>
            <a:r>
              <a:rPr lang="en-US" dirty="0">
                <a:latin typeface="Times New Roman" panose="02020603050405020304" pitchFamily="18" charset="0"/>
                <a:cs typeface="Times New Roman" panose="02020603050405020304" pitchFamily="18" charset="0"/>
              </a:rPr>
              <a:t>uptake in the host plant has commonly been associated </a:t>
            </a:r>
            <a:r>
              <a:rPr lang="en-US" dirty="0" smtClean="0">
                <a:latin typeface="Times New Roman" panose="02020603050405020304" pitchFamily="18" charset="0"/>
                <a:cs typeface="Times New Roman" panose="02020603050405020304" pitchFamily="18" charset="0"/>
              </a:rPr>
              <a:t>with </a:t>
            </a:r>
            <a:r>
              <a:rPr lang="en-US" dirty="0" err="1" smtClean="0">
                <a:latin typeface="Times New Roman" panose="02020603050405020304" pitchFamily="18" charset="0"/>
                <a:cs typeface="Times New Roman" panose="02020603050405020304" pitchFamily="18" charset="0"/>
              </a:rPr>
              <a:t>mychorrhizal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fungi.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plants are not deprived of nutrients, they are better </a:t>
            </a:r>
            <a:r>
              <a:rPr lang="en-US" dirty="0" smtClean="0">
                <a:latin typeface="Times New Roman" panose="02020603050405020304" pitchFamily="18" charset="0"/>
                <a:cs typeface="Times New Roman" panose="02020603050405020304" pitchFamily="18" charset="0"/>
              </a:rPr>
              <a:t>able to </a:t>
            </a:r>
            <a:r>
              <a:rPr lang="en-US" dirty="0">
                <a:latin typeface="Times New Roman" panose="02020603050405020304" pitchFamily="18" charset="0"/>
                <a:cs typeface="Times New Roman" panose="02020603050405020304" pitchFamily="18" charset="0"/>
              </a:rPr>
              <a:t>tolerate or resist disease-causing organisms.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By changing the amount and type of plant root exudates.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Pathogens </a:t>
            </a:r>
            <a:r>
              <a:rPr lang="en-US" dirty="0">
                <a:latin typeface="Times New Roman" panose="02020603050405020304" pitchFamily="18" charset="0"/>
                <a:cs typeface="Times New Roman" panose="02020603050405020304" pitchFamily="18" charset="0"/>
              </a:rPr>
              <a:t>dependent </a:t>
            </a:r>
            <a:r>
              <a:rPr lang="en-US" dirty="0" smtClean="0">
                <a:latin typeface="Times New Roman" panose="02020603050405020304" pitchFamily="18" charset="0"/>
                <a:cs typeface="Times New Roman" panose="02020603050405020304" pitchFamily="18" charset="0"/>
              </a:rPr>
              <a:t>on certain </a:t>
            </a:r>
            <a:r>
              <a:rPr lang="en-US" dirty="0">
                <a:latin typeface="Times New Roman" panose="02020603050405020304" pitchFamily="18" charset="0"/>
                <a:cs typeface="Times New Roman" panose="02020603050405020304" pitchFamily="18" charset="0"/>
              </a:rPr>
              <a:t>exudates will be at a disadvantage as the exudates change. </a:t>
            </a:r>
          </a:p>
        </p:txBody>
      </p:sp>
    </p:spTree>
    <p:extLst>
      <p:ext uri="{BB962C8B-B14F-4D97-AF65-F5344CB8AC3E}">
        <p14:creationId xmlns:p14="http://schemas.microsoft.com/office/powerpoint/2010/main" val="377288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497" y="244805"/>
            <a:ext cx="11597639" cy="5803297"/>
          </a:xfrm>
        </p:spPr>
        <p:txBody>
          <a:bodyPr>
            <a:noAutofit/>
          </a:bodyPr>
          <a:lstStyle/>
          <a:p>
            <a:r>
              <a:rPr lang="en-US" dirty="0">
                <a:latin typeface="Times New Roman" panose="02020603050405020304" pitchFamily="18" charset="0"/>
                <a:cs typeface="Times New Roman" panose="02020603050405020304" pitchFamily="18" charset="0"/>
              </a:rPr>
              <a:t>In field studies with eggplant, fruit numbers went from an average of 3.5 per plant to</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 average of 5.8 per plant when inoculated with </a:t>
            </a:r>
            <a:r>
              <a:rPr lang="en-US" i="1" dirty="0" err="1">
                <a:latin typeface="Times New Roman" panose="02020603050405020304" pitchFamily="18" charset="0"/>
                <a:cs typeface="Times New Roman" panose="02020603050405020304" pitchFamily="18" charset="0"/>
              </a:rPr>
              <a:t>Gigaspora</a:t>
            </a:r>
            <a:r>
              <a:rPr lang="en-US" i="1" dirty="0">
                <a:latin typeface="Times New Roman" panose="02020603050405020304" pitchFamily="18" charset="0"/>
                <a:cs typeface="Times New Roman" panose="02020603050405020304" pitchFamily="18" charset="0"/>
              </a:rPr>
              <a:t> margarita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mycorrhizal</a:t>
            </a:r>
            <a:r>
              <a:rPr lang="en-US" dirty="0">
                <a:latin typeface="Times New Roman" panose="02020603050405020304" pitchFamily="18" charset="0"/>
                <a:cs typeface="Times New Roman" panose="02020603050405020304" pitchFamily="18" charset="0"/>
              </a:rPr>
              <a:t> fungi </a:t>
            </a:r>
            <a:br>
              <a:rPr lang="en-US" dirty="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Soil Ecology</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Soil is made up of a multitude of physical, chemical, and biological entities, with </a:t>
            </a:r>
            <a:r>
              <a:rPr lang="en-US" dirty="0" smtClean="0">
                <a:latin typeface="Times New Roman" panose="02020603050405020304" pitchFamily="18" charset="0"/>
                <a:cs typeface="Times New Roman" panose="02020603050405020304" pitchFamily="18" charset="0"/>
              </a:rPr>
              <a:t>many interactions </a:t>
            </a:r>
            <a:r>
              <a:rPr lang="en-US" dirty="0">
                <a:latin typeface="Times New Roman" panose="02020603050405020304" pitchFamily="18" charset="0"/>
                <a:cs typeface="Times New Roman" panose="02020603050405020304" pitchFamily="18" charset="0"/>
              </a:rPr>
              <a:t>occurring among them.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Soil </a:t>
            </a:r>
            <a:r>
              <a:rPr lang="en-US" dirty="0">
                <a:latin typeface="Times New Roman" panose="02020603050405020304" pitchFamily="18" charset="0"/>
                <a:cs typeface="Times New Roman" panose="02020603050405020304" pitchFamily="18" charset="0"/>
              </a:rPr>
              <a:t>is a variable mixture of broken and </a:t>
            </a:r>
            <a:r>
              <a:rPr lang="en-US" dirty="0" smtClean="0">
                <a:latin typeface="Times New Roman" panose="02020603050405020304" pitchFamily="18" charset="0"/>
                <a:cs typeface="Times New Roman" panose="02020603050405020304" pitchFamily="18" charset="0"/>
              </a:rPr>
              <a:t>weathered minerals </a:t>
            </a:r>
            <a:r>
              <a:rPr lang="en-US" dirty="0">
                <a:latin typeface="Times New Roman" panose="02020603050405020304" pitchFamily="18" charset="0"/>
                <a:cs typeface="Times New Roman" panose="02020603050405020304" pitchFamily="18" charset="0"/>
              </a:rPr>
              <a:t>and decaying organic </a:t>
            </a:r>
            <a:r>
              <a:rPr lang="en-US" dirty="0" smtClean="0">
                <a:latin typeface="Times New Roman" panose="02020603050405020304" pitchFamily="18" charset="0"/>
                <a:cs typeface="Times New Roman" panose="02020603050405020304" pitchFamily="18" charset="0"/>
              </a:rPr>
              <a:t>matter.</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 incredible diversity of organisms make up the soil food web.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range in </a:t>
            </a:r>
            <a:r>
              <a:rPr lang="en-US" dirty="0" smtClean="0">
                <a:latin typeface="Times New Roman" panose="02020603050405020304" pitchFamily="18" charset="0"/>
                <a:cs typeface="Times New Roman" panose="02020603050405020304" pitchFamily="18" charset="0"/>
              </a:rPr>
              <a:t>size from </a:t>
            </a:r>
            <a:r>
              <a:rPr lang="en-US" dirty="0">
                <a:latin typeface="Times New Roman" panose="02020603050405020304" pitchFamily="18" charset="0"/>
                <a:cs typeface="Times New Roman" panose="02020603050405020304" pitchFamily="18" charset="0"/>
              </a:rPr>
              <a:t>the tiniest one-celled bacteria, algae, fungi, and protozoa, to the more </a:t>
            </a:r>
            <a:r>
              <a:rPr lang="en-US" dirty="0" smtClean="0">
                <a:latin typeface="Times New Roman" panose="02020603050405020304" pitchFamily="18" charset="0"/>
                <a:cs typeface="Times New Roman" panose="02020603050405020304" pitchFamily="18" charset="0"/>
              </a:rPr>
              <a:t>complex nematodes </a:t>
            </a:r>
            <a:r>
              <a:rPr lang="en-US" dirty="0">
                <a:latin typeface="Times New Roman" panose="02020603050405020304" pitchFamily="18" charset="0"/>
                <a:cs typeface="Times New Roman" panose="02020603050405020304" pitchFamily="18" charset="0"/>
              </a:rPr>
              <a:t>and micro-arthropods, to the visible earthworms, insects, small vertebrates</a:t>
            </a:r>
            <a:r>
              <a:rPr lang="en-US" dirty="0" smtClean="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rPr>
              <a:t>plants.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these organisms eat, grow, and move through the soil, they make </a:t>
            </a:r>
            <a:r>
              <a:rPr lang="en-US" dirty="0" smtClean="0">
                <a:latin typeface="Times New Roman" panose="02020603050405020304" pitchFamily="18" charset="0"/>
                <a:cs typeface="Times New Roman" panose="02020603050405020304" pitchFamily="18" charset="0"/>
              </a:rPr>
              <a:t>it possible </a:t>
            </a:r>
            <a:r>
              <a:rPr lang="en-US" dirty="0">
                <a:latin typeface="Times New Roman" panose="02020603050405020304" pitchFamily="18" charset="0"/>
                <a:cs typeface="Times New Roman" panose="02020603050405020304" pitchFamily="18" charset="0"/>
              </a:rPr>
              <a:t>to have clean water, clean air, healthy plants, and moderated water flow.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62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994" y="218681"/>
            <a:ext cx="11806645" cy="6495628"/>
          </a:xfrm>
        </p:spPr>
        <p:txBody>
          <a:bodyPr>
            <a:normAutofit fontScale="92500" lnSpcReduction="10000"/>
          </a:bodyPr>
          <a:lstStyle/>
          <a:p>
            <a:r>
              <a:rPr lang="en-US" dirty="0"/>
              <a:t>Soil organisms are an integral part of </a:t>
            </a:r>
            <a:r>
              <a:rPr lang="en-US" dirty="0" smtClean="0"/>
              <a:t>agricultural </a:t>
            </a:r>
            <a:r>
              <a:rPr lang="en-US" dirty="0"/>
              <a:t>ecosystems. The presence of a range</a:t>
            </a:r>
            <a:br>
              <a:rPr lang="en-US" dirty="0"/>
            </a:br>
            <a:r>
              <a:rPr lang="en-US" dirty="0"/>
              <a:t>of soil organisms is essential for the </a:t>
            </a:r>
            <a:r>
              <a:rPr lang="en-US" dirty="0" smtClean="0"/>
              <a:t>maintenance </a:t>
            </a:r>
            <a:r>
              <a:rPr lang="en-US" dirty="0"/>
              <a:t>of healthy productive soils. </a:t>
            </a:r>
            <a:endParaRPr lang="en-US" dirty="0" smtClean="0"/>
          </a:p>
          <a:p>
            <a:r>
              <a:rPr lang="en-US" dirty="0"/>
              <a:t>One of the main gaps in most agricultural management systems is their failure to</a:t>
            </a:r>
            <a:br>
              <a:rPr lang="en-US" dirty="0"/>
            </a:br>
            <a:r>
              <a:rPr lang="en-US" dirty="0"/>
              <a:t>consider the option of managing soil biological processes and, in particular, using</a:t>
            </a:r>
            <a:br>
              <a:rPr lang="en-US" dirty="0"/>
            </a:br>
            <a:r>
              <a:rPr lang="en-US" dirty="0"/>
              <a:t>practices that </a:t>
            </a:r>
            <a:r>
              <a:rPr lang="en-US" dirty="0" err="1"/>
              <a:t>favour</a:t>
            </a:r>
            <a:r>
              <a:rPr lang="en-US" dirty="0"/>
              <a:t> the activity of soil </a:t>
            </a:r>
            <a:r>
              <a:rPr lang="en-US" dirty="0" err="1"/>
              <a:t>macrofauna</a:t>
            </a:r>
            <a:r>
              <a:rPr lang="en-US" dirty="0"/>
              <a:t> as a means to maintain and improve</a:t>
            </a:r>
            <a:br>
              <a:rPr lang="en-US" dirty="0"/>
            </a:br>
            <a:r>
              <a:rPr lang="en-US" dirty="0"/>
              <a:t>soil fertility </a:t>
            </a:r>
            <a:br>
              <a:rPr lang="en-US" dirty="0"/>
            </a:br>
            <a:endParaRPr lang="en-US" dirty="0" smtClean="0"/>
          </a:p>
          <a:p>
            <a:endParaRPr lang="en-US" dirty="0" smtClean="0"/>
          </a:p>
          <a:p>
            <a:endParaRPr lang="en-US" dirty="0"/>
          </a:p>
          <a:p>
            <a:r>
              <a:rPr lang="en-US" dirty="0" smtClean="0"/>
              <a:t>		LAND</a:t>
            </a:r>
          </a:p>
          <a:p>
            <a:r>
              <a:rPr lang="en-US" dirty="0" smtClean="0"/>
              <a:t>Intensification </a:t>
            </a:r>
            <a:r>
              <a:rPr lang="en-US" dirty="0"/>
              <a:t>of agriculture. </a:t>
            </a:r>
            <a:endParaRPr lang="en-US" dirty="0" smtClean="0"/>
          </a:p>
          <a:p>
            <a:r>
              <a:rPr lang="en-US" dirty="0" smtClean="0"/>
              <a:t>As intensification </a:t>
            </a:r>
            <a:r>
              <a:rPr lang="en-US" dirty="0"/>
              <a:t>occurs, chemical and mechanical inputs alter, and often substitute, the</a:t>
            </a:r>
            <a:br>
              <a:rPr lang="en-US" dirty="0"/>
            </a:br>
            <a:r>
              <a:rPr lang="en-US" dirty="0"/>
              <a:t>biological regulation of soil processes. </a:t>
            </a:r>
            <a:endParaRPr lang="en-US" dirty="0" smtClean="0"/>
          </a:p>
          <a:p>
            <a:r>
              <a:rPr lang="en-US" dirty="0" smtClean="0"/>
              <a:t>Inadequate </a:t>
            </a:r>
            <a:r>
              <a:rPr lang="en-US" dirty="0"/>
              <a:t>soil management is the </a:t>
            </a:r>
            <a:r>
              <a:rPr lang="en-US" dirty="0" smtClean="0"/>
              <a:t>principal factor </a:t>
            </a:r>
            <a:r>
              <a:rPr lang="en-US" dirty="0"/>
              <a:t>behind the worldwide decline in agricultural </a:t>
            </a:r>
            <a:r>
              <a:rPr lang="en-US" dirty="0" smtClean="0"/>
              <a:t>productivity.</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968327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813" y="114178"/>
            <a:ext cx="11741330" cy="6652382"/>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Continued </a:t>
            </a:r>
            <a:r>
              <a:rPr lang="en-US" dirty="0">
                <a:latin typeface="Times New Roman" panose="02020603050405020304" pitchFamily="18" charset="0"/>
                <a:cs typeface="Times New Roman" panose="02020603050405020304" pitchFamily="18" charset="0"/>
              </a:rPr>
              <a:t>grazing in pastoral environments soon leads to </a:t>
            </a:r>
            <a:r>
              <a:rPr lang="en-US" dirty="0" smtClean="0">
                <a:latin typeface="Times New Roman" panose="02020603050405020304" pitchFamily="18" charset="0"/>
                <a:cs typeface="Times New Roman" panose="02020603050405020304" pitchFamily="18" charset="0"/>
              </a:rPr>
              <a:t>soil degradation </a:t>
            </a:r>
            <a:r>
              <a:rPr lang="en-US" dirty="0">
                <a:latin typeface="Times New Roman" panose="02020603050405020304" pitchFamily="18" charset="0"/>
                <a:cs typeface="Times New Roman" panose="02020603050405020304" pitchFamily="18" charset="0"/>
              </a:rPr>
              <a:t>through nutrient depletion and compaction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Chemical imbalances through soil acidification and </a:t>
            </a:r>
            <a:r>
              <a:rPr lang="en-US" dirty="0" err="1" smtClean="0">
                <a:latin typeface="Times New Roman" panose="02020603050405020304" pitchFamily="18" charset="0"/>
                <a:cs typeface="Times New Roman" panose="02020603050405020304" pitchFamily="18" charset="0"/>
              </a:rPr>
              <a:t>Salinisation</a:t>
            </a:r>
            <a:r>
              <a:rPr lang="en-US" dirty="0" smtClean="0">
                <a:latin typeface="Times New Roman" panose="02020603050405020304" pitchFamily="18" charset="0"/>
                <a:cs typeface="Times New Roman" panose="02020603050405020304" pitchFamily="18" charset="0"/>
              </a:rPr>
              <a:t> have impact on soil biological processes.</a:t>
            </a:r>
          </a:p>
          <a:p>
            <a:pPr marL="0" indent="0">
              <a:buNone/>
            </a:pPr>
            <a:r>
              <a:rPr lang="en-US" sz="2800" b="1" dirty="0" smtClean="0">
                <a:latin typeface="Times New Roman" panose="02020603050405020304" pitchFamily="18" charset="0"/>
                <a:cs typeface="Times New Roman" panose="02020603050405020304" pitchFamily="18" charset="0"/>
              </a:rPr>
              <a:t>Climate</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climate determines the phase of the </a:t>
            </a:r>
            <a:r>
              <a:rPr lang="en-US" dirty="0" smtClean="0">
                <a:latin typeface="Times New Roman" panose="02020603050405020304" pitchFamily="18" charset="0"/>
                <a:cs typeface="Times New Roman" panose="02020603050405020304" pitchFamily="18" charset="0"/>
              </a:rPr>
              <a:t>soil water </a:t>
            </a:r>
            <a:r>
              <a:rPr lang="en-US" dirty="0">
                <a:latin typeface="Times New Roman" panose="02020603050405020304" pitchFamily="18" charset="0"/>
                <a:cs typeface="Times New Roman" panose="02020603050405020304" pitchFamily="18" charset="0"/>
              </a:rPr>
              <a:t>and the intensity of water fluxes.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It controls </a:t>
            </a:r>
            <a:r>
              <a:rPr lang="en-US" dirty="0">
                <a:latin typeface="Times New Roman" panose="02020603050405020304" pitchFamily="18" charset="0"/>
                <a:cs typeface="Times New Roman" panose="02020603050405020304" pitchFamily="18" charset="0"/>
              </a:rPr>
              <a:t>the transport of solid </a:t>
            </a:r>
            <a:r>
              <a:rPr lang="en-US" dirty="0" smtClean="0">
                <a:latin typeface="Times New Roman" panose="02020603050405020304" pitchFamily="18" charset="0"/>
                <a:cs typeface="Times New Roman" panose="02020603050405020304" pitchFamily="18" charset="0"/>
              </a:rPr>
              <a:t>particles and </a:t>
            </a:r>
            <a:r>
              <a:rPr lang="en-US" dirty="0">
                <a:latin typeface="Times New Roman" panose="02020603050405020304" pitchFamily="18" charset="0"/>
                <a:cs typeface="Times New Roman" panose="02020603050405020304" pitchFamily="18" charset="0"/>
              </a:rPr>
              <a:t>dissolved materials within developing soils, over their surfaces and laterally in </a:t>
            </a:r>
            <a:r>
              <a:rPr lang="en-US" dirty="0" smtClean="0">
                <a:latin typeface="Times New Roman" panose="02020603050405020304" pitchFamily="18" charset="0"/>
                <a:cs typeface="Times New Roman" panose="02020603050405020304" pitchFamily="18" charset="0"/>
              </a:rPr>
              <a:t>the landscape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Parent Material</a:t>
            </a:r>
          </a:p>
          <a:p>
            <a:r>
              <a:rPr lang="en-US" dirty="0"/>
              <a:t>Parent material is the basic inorganic material from which the soil is </a:t>
            </a:r>
            <a:r>
              <a:rPr lang="en-US" dirty="0" smtClean="0"/>
              <a:t>formed</a:t>
            </a:r>
          </a:p>
          <a:p>
            <a:r>
              <a:rPr lang="en-US" dirty="0"/>
              <a:t>P</a:t>
            </a:r>
            <a:r>
              <a:rPr lang="en-US" dirty="0" smtClean="0"/>
              <a:t>hysical</a:t>
            </a:r>
            <a:r>
              <a:rPr lang="en-US" dirty="0"/>
              <a:t>, chemical and mineralogical </a:t>
            </a:r>
            <a:r>
              <a:rPr lang="en-US" dirty="0" smtClean="0"/>
              <a:t>composition have </a:t>
            </a:r>
            <a:r>
              <a:rPr lang="en-US" dirty="0"/>
              <a:t>a strong </a:t>
            </a:r>
            <a:r>
              <a:rPr lang="en-US" dirty="0" smtClean="0"/>
              <a:t>influence on composition </a:t>
            </a:r>
            <a:r>
              <a:rPr lang="en-US" dirty="0"/>
              <a:t>and texture of the resulting soil. </a:t>
            </a:r>
            <a:endParaRPr lang="en-US" dirty="0" smtClean="0"/>
          </a:p>
          <a:p>
            <a:r>
              <a:rPr lang="en-US" dirty="0"/>
              <a:t/>
            </a:r>
            <a:br>
              <a:rPr lang="en-US" dirty="0"/>
            </a:br>
            <a:r>
              <a:rPr lang="en-US" dirty="0"/>
              <a:t> </a:t>
            </a:r>
            <a:br>
              <a:rPr lang="en-US" dirty="0"/>
            </a:br>
            <a:endParaRPr lang="en-US" b="1" dirty="0" smtClean="0">
              <a:latin typeface="Times New Roman" panose="02020603050405020304" pitchFamily="18" charset="0"/>
              <a:cs typeface="Times New Roman" panose="02020603050405020304" pitchFamily="18" charset="0"/>
            </a:endParaRPr>
          </a:p>
          <a:p>
            <a:endParaRPr lang="en-US"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459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183" y="205617"/>
            <a:ext cx="11806645" cy="6521753"/>
          </a:xfrm>
        </p:spPr>
        <p:txBody>
          <a:bodyPr>
            <a:normAutofit/>
          </a:bodyPr>
          <a:lstStyle/>
          <a:p>
            <a:r>
              <a:rPr lang="en-US" dirty="0">
                <a:latin typeface="Times New Roman" panose="02020603050405020304" pitchFamily="18" charset="0"/>
                <a:cs typeface="Times New Roman" panose="02020603050405020304" pitchFamily="18" charset="0"/>
              </a:rPr>
              <a:t>TIME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Soils undergo extended and complex series of reactions and processes during formation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from their parent materials.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net effect of these eventually leads to the </a:t>
            </a:r>
            <a:r>
              <a:rPr lang="en-US" dirty="0" smtClean="0">
                <a:latin typeface="Times New Roman" panose="02020603050405020304" pitchFamily="18" charset="0"/>
                <a:cs typeface="Times New Roman" panose="02020603050405020304" pitchFamily="18" charset="0"/>
              </a:rPr>
              <a:t>differentiation of </a:t>
            </a:r>
            <a:r>
              <a:rPr lang="en-US" dirty="0">
                <a:latin typeface="Times New Roman" panose="02020603050405020304" pitchFamily="18" charset="0"/>
                <a:cs typeface="Times New Roman" panose="02020603050405020304" pitchFamily="18" charset="0"/>
              </a:rPr>
              <a:t>fully-developed profiles.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occurs at widely variable rates depending largely </a:t>
            </a:r>
            <a:r>
              <a:rPr lang="en-US" dirty="0" smtClean="0">
                <a:latin typeface="Times New Roman" panose="02020603050405020304" pitchFamily="18" charset="0"/>
                <a:cs typeface="Times New Roman" panose="02020603050405020304" pitchFamily="18" charset="0"/>
              </a:rPr>
              <a:t>on parent </a:t>
            </a:r>
            <a:r>
              <a:rPr lang="en-US" dirty="0">
                <a:latin typeface="Times New Roman" panose="02020603050405020304" pitchFamily="18" charset="0"/>
                <a:cs typeface="Times New Roman" panose="02020603050405020304" pitchFamily="18" charset="0"/>
              </a:rPr>
              <a:t>materials and environment</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ORGANISMS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organisms (or biota) are a major factor in soil formation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various soil organisms affect certain soil </a:t>
            </a:r>
            <a:r>
              <a:rPr lang="en-US" dirty="0" smtClean="0">
                <a:latin typeface="Times New Roman" panose="02020603050405020304" pitchFamily="18" charset="0"/>
                <a:cs typeface="Times New Roman" panose="02020603050405020304" pitchFamily="18" charset="0"/>
              </a:rPr>
              <a:t>processes in </a:t>
            </a:r>
            <a:r>
              <a:rPr lang="en-US" dirty="0">
                <a:latin typeface="Times New Roman" panose="02020603050405020304" pitchFamily="18" charset="0"/>
                <a:cs typeface="Times New Roman" panose="02020603050405020304" pitchFamily="18" charset="0"/>
              </a:rPr>
              <a:t>different ways.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Soil </a:t>
            </a:r>
            <a:r>
              <a:rPr lang="en-US" dirty="0" err="1">
                <a:latin typeface="Times New Roman" panose="02020603050405020304" pitchFamily="18" charset="0"/>
                <a:cs typeface="Times New Roman" panose="02020603050405020304" pitchFamily="18" charset="0"/>
              </a:rPr>
              <a:t>macrofauna</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plays </a:t>
            </a:r>
            <a:r>
              <a:rPr lang="en-US" dirty="0">
                <a:latin typeface="Times New Roman" panose="02020603050405020304" pitchFamily="18" charset="0"/>
                <a:cs typeface="Times New Roman" panose="02020603050405020304" pitchFamily="18" charset="0"/>
              </a:rPr>
              <a:t>particularly important role in soil </a:t>
            </a:r>
            <a:r>
              <a:rPr lang="en-US" dirty="0" smtClean="0">
                <a:latin typeface="Times New Roman" panose="02020603050405020304" pitchFamily="18" charset="0"/>
                <a:cs typeface="Times New Roman" panose="02020603050405020304" pitchFamily="18" charset="0"/>
              </a:rPr>
              <a:t>aggregation and </a:t>
            </a:r>
            <a:r>
              <a:rPr lang="en-US" dirty="0">
                <a:latin typeface="Times New Roman" panose="02020603050405020304" pitchFamily="18" charset="0"/>
                <a:cs typeface="Times New Roman" panose="02020603050405020304" pitchFamily="18" charset="0"/>
              </a:rPr>
              <a:t>porosity as a consequence of their burrowing and mixing activities.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Soil </a:t>
            </a:r>
            <a:r>
              <a:rPr lang="en-US" dirty="0">
                <a:latin typeface="Times New Roman" panose="02020603050405020304" pitchFamily="18" charset="0"/>
                <a:cs typeface="Times New Roman" panose="02020603050405020304" pitchFamily="18" charset="0"/>
              </a:rPr>
              <a:t>is a still, porous, semi-aquatic medium within which temperature and </a:t>
            </a:r>
            <a:r>
              <a:rPr lang="en-US" dirty="0" smtClean="0">
                <a:latin typeface="Times New Roman" panose="02020603050405020304" pitchFamily="18" charset="0"/>
                <a:cs typeface="Times New Roman" panose="02020603050405020304" pitchFamily="18" charset="0"/>
              </a:rPr>
              <a:t>moisture conditions </a:t>
            </a:r>
            <a:r>
              <a:rPr lang="en-US" dirty="0">
                <a:latin typeface="Times New Roman" panose="02020603050405020304" pitchFamily="18" charset="0"/>
                <a:cs typeface="Times New Roman" panose="02020603050405020304" pitchFamily="18" charset="0"/>
              </a:rPr>
              <a:t>are highly buffered.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Soil </a:t>
            </a:r>
            <a:r>
              <a:rPr lang="en-US" dirty="0">
                <a:latin typeface="Times New Roman" panose="02020603050405020304" pitchFamily="18" charset="0"/>
                <a:cs typeface="Times New Roman" panose="02020603050405020304" pitchFamily="18" charset="0"/>
              </a:rPr>
              <a:t>communities are among the most species-rich compartments of </a:t>
            </a:r>
            <a:r>
              <a:rPr lang="en-US" dirty="0" smtClean="0">
                <a:latin typeface="Times New Roman" panose="02020603050405020304" pitchFamily="18" charset="0"/>
                <a:cs typeface="Times New Roman" panose="02020603050405020304" pitchFamily="18" charset="0"/>
              </a:rPr>
              <a:t>terrestrial ecosystems</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800213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691" y="159172"/>
            <a:ext cx="4513217" cy="507034"/>
          </a:xfrm>
        </p:spPr>
        <p:txBody>
          <a:bodyPr>
            <a:normAutofit fontScale="90000"/>
          </a:bodyPr>
          <a:lstStyle/>
          <a:p>
            <a:r>
              <a:rPr lang="en-US" sz="3600" b="1" dirty="0">
                <a:latin typeface="Times New Roman" panose="02020603050405020304" pitchFamily="18" charset="0"/>
                <a:cs typeface="Times New Roman" panose="02020603050405020304" pitchFamily="18" charset="0"/>
              </a:rPr>
              <a:t>Role of Soil </a:t>
            </a:r>
            <a:r>
              <a:rPr lang="en-US" sz="3600" b="1" dirty="0" err="1" smtClean="0">
                <a:latin typeface="Times New Roman" panose="02020603050405020304" pitchFamily="18" charset="0"/>
                <a:cs typeface="Times New Roman" panose="02020603050405020304" pitchFamily="18" charset="0"/>
              </a:rPr>
              <a:t>Macrofauna</a:t>
            </a:r>
            <a:endParaRPr lang="en-US" dirty="0"/>
          </a:p>
        </p:txBody>
      </p:sp>
      <p:sp>
        <p:nvSpPr>
          <p:cNvPr id="3" name="Content Placeholder 2"/>
          <p:cNvSpPr>
            <a:spLocks noGrp="1"/>
          </p:cNvSpPr>
          <p:nvPr>
            <p:ph idx="1"/>
          </p:nvPr>
        </p:nvSpPr>
        <p:spPr>
          <a:xfrm>
            <a:off x="195942" y="666206"/>
            <a:ext cx="11900264" cy="6061165"/>
          </a:xfrm>
        </p:spPr>
        <p:txBody>
          <a:bodyPr>
            <a:noAutofit/>
          </a:bodyPr>
          <a:lstStyle/>
          <a:p>
            <a:r>
              <a:rPr lang="en-US" sz="2000" b="1" dirty="0">
                <a:latin typeface="Times New Roman" panose="02020603050405020304" pitchFamily="18" charset="0"/>
                <a:cs typeface="Times New Roman" panose="02020603050405020304" pitchFamily="18" charset="0"/>
              </a:rPr>
              <a:t>PHYSICAL ROLE OF SOIL MACROFAUNA</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Five main physical effects of soil </a:t>
            </a:r>
            <a:r>
              <a:rPr lang="en-US" sz="2000" dirty="0" err="1" smtClean="0">
                <a:latin typeface="Times New Roman" panose="02020603050405020304" pitchFamily="18" charset="0"/>
                <a:cs typeface="Times New Roman" panose="02020603050405020304" pitchFamily="18" charset="0"/>
              </a:rPr>
              <a:t>macrofauna</a:t>
            </a:r>
            <a:r>
              <a:rPr lang="en-US" sz="200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a:spcBef>
                <a:spcPts val="0"/>
              </a:spcBef>
              <a:spcAft>
                <a:spcPts val="0"/>
              </a:spcAft>
            </a:pPr>
            <a:r>
              <a:rPr lang="en-US" sz="2000" b="1" dirty="0" smtClean="0">
                <a:latin typeface="Times New Roman" panose="02020603050405020304" pitchFamily="18" charset="0"/>
                <a:cs typeface="Times New Roman" panose="02020603050405020304" pitchFamily="18" charset="0"/>
              </a:rPr>
              <a:t>Macromixing: </a:t>
            </a:r>
            <a:r>
              <a:rPr lang="en-US" sz="2000" dirty="0" smtClean="0">
                <a:latin typeface="Times New Roman" panose="02020603050405020304" pitchFamily="18" charset="0"/>
                <a:cs typeface="Times New Roman" panose="02020603050405020304" pitchFamily="18" charset="0"/>
              </a:rPr>
              <a:t>Ants</a:t>
            </a:r>
            <a:r>
              <a:rPr lang="en-US" sz="2000" dirty="0">
                <a:latin typeface="Times New Roman" panose="02020603050405020304" pitchFamily="18" charset="0"/>
                <a:cs typeface="Times New Roman" panose="02020603050405020304" pitchFamily="18" charset="0"/>
              </a:rPr>
              <a:t>, termites, earthworms and ground beetles can move an important quantity of soil</a:t>
            </a:r>
            <a:r>
              <a:rPr lang="en-US" sz="2000" dirty="0" smtClean="0">
                <a:latin typeface="Times New Roman" panose="02020603050405020304" pitchFamily="18" charset="0"/>
                <a:cs typeface="Times New Roman" panose="02020603050405020304" pitchFamily="18" charset="0"/>
              </a:rPr>
              <a:t>, bringing </a:t>
            </a:r>
            <a:r>
              <a:rPr lang="en-US" sz="2000" dirty="0">
                <a:latin typeface="Times New Roman" panose="02020603050405020304" pitchFamily="18" charset="0"/>
                <a:cs typeface="Times New Roman" panose="02020603050405020304" pitchFamily="18" charset="0"/>
              </a:rPr>
              <a:t>back to the surface mineral matters from deeper horizons and burying </a:t>
            </a:r>
            <a:r>
              <a:rPr lang="en-US" sz="2000" dirty="0" smtClean="0">
                <a:latin typeface="Times New Roman" panose="02020603050405020304" pitchFamily="18" charset="0"/>
                <a:cs typeface="Times New Roman" panose="02020603050405020304" pitchFamily="18" charset="0"/>
              </a:rPr>
              <a:t>the organic </a:t>
            </a:r>
            <a:r>
              <a:rPr lang="en-US" sz="2000" dirty="0">
                <a:latin typeface="Times New Roman" panose="02020603050405020304" pitchFamily="18" charset="0"/>
                <a:cs typeface="Times New Roman" panose="02020603050405020304" pitchFamily="18" charset="0"/>
              </a:rPr>
              <a:t>matter from the surface horizons, from litter and from excrements. </a:t>
            </a:r>
            <a:r>
              <a:rPr lang="en-US" sz="2000" dirty="0" smtClean="0">
                <a:latin typeface="Times New Roman" panose="02020603050405020304" pitchFamily="18" charset="0"/>
                <a:cs typeface="Times New Roman" panose="02020603050405020304" pitchFamily="18" charset="0"/>
              </a:rPr>
              <a:t>E.g., a </a:t>
            </a:r>
            <a:r>
              <a:rPr lang="en-US" sz="2000" dirty="0">
                <a:latin typeface="Times New Roman" panose="02020603050405020304" pitchFamily="18" charset="0"/>
                <a:cs typeface="Times New Roman" panose="02020603050405020304" pitchFamily="18" charset="0"/>
              </a:rPr>
              <a:t>large nest of Atta ants </a:t>
            </a:r>
            <a:r>
              <a:rPr lang="en-US" sz="2000" dirty="0" smtClean="0">
                <a:latin typeface="Times New Roman" panose="02020603050405020304" pitchFamily="18" charset="0"/>
                <a:cs typeface="Times New Roman" panose="02020603050405020304" pitchFamily="18" charset="0"/>
              </a:rPr>
              <a:t>forms </a:t>
            </a:r>
            <a:r>
              <a:rPr lang="en-US" sz="2000" dirty="0">
                <a:latin typeface="Times New Roman" panose="02020603050405020304" pitchFamily="18" charset="0"/>
                <a:cs typeface="Times New Roman" panose="02020603050405020304" pitchFamily="18" charset="0"/>
              </a:rPr>
              <a:t>a cavity in </a:t>
            </a:r>
            <a:r>
              <a:rPr lang="en-US" sz="2000" dirty="0" smtClean="0">
                <a:latin typeface="Times New Roman" panose="02020603050405020304" pitchFamily="18" charset="0"/>
                <a:cs typeface="Times New Roman" panose="02020603050405020304" pitchFamily="18" charset="0"/>
              </a:rPr>
              <a:t>soil with </a:t>
            </a:r>
            <a:r>
              <a:rPr lang="en-US" sz="2000" dirty="0">
                <a:latin typeface="Times New Roman" panose="02020603050405020304" pitchFamily="18" charset="0"/>
                <a:cs typeface="Times New Roman" panose="02020603050405020304" pitchFamily="18" charset="0"/>
              </a:rPr>
              <a:t>numerous chambers. </a:t>
            </a:r>
            <a:endParaRPr lang="en-US" sz="2000" dirty="0" smtClean="0">
              <a:latin typeface="Times New Roman" panose="02020603050405020304" pitchFamily="18" charset="0"/>
              <a:cs typeface="Times New Roman" panose="02020603050405020304" pitchFamily="18" charset="0"/>
            </a:endParaRPr>
          </a:p>
          <a:p>
            <a:pPr>
              <a:spcBef>
                <a:spcPts val="0"/>
              </a:spcBef>
              <a:spcAft>
                <a:spcPts val="0"/>
              </a:spcAft>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removal of fine material in depth sometimes creates </a:t>
            </a:r>
            <a:r>
              <a:rPr lang="en-US" sz="2000" dirty="0" smtClean="0">
                <a:latin typeface="Times New Roman" panose="02020603050405020304" pitchFamily="18" charset="0"/>
                <a:cs typeface="Times New Roman" panose="02020603050405020304" pitchFamily="18" charset="0"/>
              </a:rPr>
              <a:t>porous zones </a:t>
            </a:r>
            <a:r>
              <a:rPr lang="en-US" sz="2000" dirty="0">
                <a:latin typeface="Times New Roman" panose="02020603050405020304" pitchFamily="18" charset="0"/>
                <a:cs typeface="Times New Roman" panose="02020603050405020304" pitchFamily="18" charset="0"/>
              </a:rPr>
              <a:t>under the nest where water can be accumulated temporarily</a:t>
            </a:r>
            <a:r>
              <a:rPr lang="en-US" sz="2000" dirty="0" smtClean="0">
                <a:latin typeface="Times New Roman" panose="02020603050405020304" pitchFamily="18" charset="0"/>
                <a:cs typeface="Times New Roman" panose="02020603050405020304" pitchFamily="18" charset="0"/>
              </a:rPr>
              <a:t>.</a:t>
            </a:r>
          </a:p>
          <a:p>
            <a:pPr>
              <a:spcBef>
                <a:spcPts val="0"/>
              </a:spcBef>
              <a:spcAft>
                <a:spcPts val="0"/>
              </a:spcAft>
            </a:pPr>
            <a:r>
              <a:rPr lang="en-US" sz="2000" dirty="0" smtClean="0">
                <a:latin typeface="Times New Roman" panose="02020603050405020304" pitchFamily="18" charset="0"/>
                <a:cs typeface="Times New Roman" panose="02020603050405020304" pitchFamily="18" charset="0"/>
              </a:rPr>
              <a:t>The macromixing activity </a:t>
            </a:r>
            <a:r>
              <a:rPr lang="en-US" sz="2000" dirty="0">
                <a:latin typeface="Times New Roman" panose="02020603050405020304" pitchFamily="18" charset="0"/>
                <a:cs typeface="Times New Roman" panose="02020603050405020304" pitchFamily="18" charset="0"/>
              </a:rPr>
              <a:t>of earthworms is of major importance to soils. It can be measured by </a:t>
            </a:r>
            <a:r>
              <a:rPr lang="en-US" sz="2000" dirty="0" smtClean="0">
                <a:latin typeface="Times New Roman" panose="02020603050405020304" pitchFamily="18" charset="0"/>
                <a:cs typeface="Times New Roman" panose="02020603050405020304" pitchFamily="18" charset="0"/>
              </a:rPr>
              <a:t>the quantity </a:t>
            </a:r>
            <a:r>
              <a:rPr lang="en-US" sz="2000" dirty="0">
                <a:latin typeface="Times New Roman" panose="02020603050405020304" pitchFamily="18" charset="0"/>
                <a:cs typeface="Times New Roman" panose="02020603050405020304" pitchFamily="18" charset="0"/>
              </a:rPr>
              <a:t>of casts found on the soil surface. Earthworms can produce 40-250 </a:t>
            </a:r>
            <a:r>
              <a:rPr lang="en-US" sz="2000" dirty="0" err="1">
                <a:latin typeface="Times New Roman" panose="02020603050405020304" pitchFamily="18" charset="0"/>
                <a:cs typeface="Times New Roman" panose="02020603050405020304" pitchFamily="18" charset="0"/>
              </a:rPr>
              <a:t>tonnes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of casts </a:t>
            </a:r>
            <a:r>
              <a:rPr lang="en-US" sz="2000" dirty="0">
                <a:latin typeface="Times New Roman" panose="02020603050405020304" pitchFamily="18" charset="0"/>
                <a:cs typeface="Times New Roman" panose="02020603050405020304" pitchFamily="18" charset="0"/>
              </a:rPr>
              <a:t>per hectare per year. Some can produce up to </a:t>
            </a:r>
            <a:r>
              <a:rPr lang="en-US" sz="2000" dirty="0" smtClean="0">
                <a:latin typeface="Times New Roman" panose="02020603050405020304" pitchFamily="18" charset="0"/>
                <a:cs typeface="Times New Roman" panose="02020603050405020304" pitchFamily="18" charset="0"/>
              </a:rPr>
              <a:t>2500 </a:t>
            </a:r>
            <a:r>
              <a:rPr lang="en-US" sz="2000" dirty="0" err="1">
                <a:latin typeface="Times New Roman" panose="02020603050405020304" pitchFamily="18" charset="0"/>
                <a:cs typeface="Times New Roman" panose="02020603050405020304" pitchFamily="18" charset="0"/>
              </a:rPr>
              <a:t>tonnes</a:t>
            </a:r>
            <a:r>
              <a:rPr lang="en-US" sz="2000" dirty="0">
                <a:latin typeface="Times New Roman" panose="02020603050405020304" pitchFamily="18" charset="0"/>
                <a:cs typeface="Times New Roman" panose="02020603050405020304" pitchFamily="18" charset="0"/>
              </a:rPr>
              <a:t> of casts per hectare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per year.</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Some beetles (especially those of the subfamily </a:t>
            </a:r>
            <a:r>
              <a:rPr lang="en-US" sz="2000" i="1" dirty="0" err="1">
                <a:latin typeface="Times New Roman" panose="02020603050405020304" pitchFamily="18" charset="0"/>
                <a:cs typeface="Times New Roman" panose="02020603050405020304" pitchFamily="18" charset="0"/>
              </a:rPr>
              <a:t>Scarabeidae</a:t>
            </a:r>
            <a:r>
              <a:rPr lang="en-US" sz="2000" dirty="0">
                <a:latin typeface="Times New Roman" panose="02020603050405020304" pitchFamily="18" charset="0"/>
                <a:cs typeface="Times New Roman" panose="02020603050405020304" pitchFamily="18" charset="0"/>
              </a:rPr>
              <a:t>) are </a:t>
            </a:r>
            <a:r>
              <a:rPr lang="en-US" sz="2000" dirty="0" err="1">
                <a:latin typeface="Times New Roman" panose="02020603050405020304" pitchFamily="18" charset="0"/>
                <a:cs typeface="Times New Roman" panose="02020603050405020304" pitchFamily="18" charset="0"/>
              </a:rPr>
              <a:t>coprophagous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they </a:t>
            </a:r>
            <a:r>
              <a:rPr lang="en-US" sz="2000" dirty="0">
                <a:latin typeface="Times New Roman" panose="02020603050405020304" pitchFamily="18" charset="0"/>
                <a:cs typeface="Times New Roman" panose="02020603050405020304" pitchFamily="18" charset="0"/>
              </a:rPr>
              <a:t>are very efficient at incorporating and removing excrements that are on the </a:t>
            </a:r>
            <a:r>
              <a:rPr lang="en-US" sz="2000" dirty="0" smtClean="0">
                <a:latin typeface="Times New Roman" panose="02020603050405020304" pitchFamily="18" charset="0"/>
                <a:cs typeface="Times New Roman" panose="02020603050405020304" pitchFamily="18" charset="0"/>
              </a:rPr>
              <a:t>soil surface</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b="1" dirty="0" err="1" smtClean="0">
                <a:latin typeface="Times New Roman" panose="02020603050405020304" pitchFamily="18" charset="0"/>
                <a:cs typeface="Times New Roman" panose="02020603050405020304" pitchFamily="18" charset="0"/>
              </a:rPr>
              <a:t>Micromixing</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Other groups of soil </a:t>
            </a:r>
            <a:r>
              <a:rPr lang="en-US" sz="2000" dirty="0" err="1">
                <a:latin typeface="Times New Roman" panose="02020603050405020304" pitchFamily="18" charset="0"/>
                <a:cs typeface="Times New Roman" panose="02020603050405020304" pitchFamily="18" charset="0"/>
              </a:rPr>
              <a:t>macrofauna</a:t>
            </a:r>
            <a:r>
              <a:rPr lang="en-US" sz="2000" dirty="0">
                <a:latin typeface="Times New Roman" panose="02020603050405020304" pitchFamily="18" charset="0"/>
                <a:cs typeface="Times New Roman" panose="02020603050405020304" pitchFamily="18" charset="0"/>
              </a:rPr>
              <a:t> influence soil structure in a less spectacular way, </a:t>
            </a:r>
            <a:r>
              <a:rPr lang="en-US" sz="2000" dirty="0" smtClean="0">
                <a:latin typeface="Times New Roman" panose="02020603050405020304" pitchFamily="18" charset="0"/>
                <a:cs typeface="Times New Roman" panose="02020603050405020304" pitchFamily="18" charset="0"/>
              </a:rPr>
              <a:t>but </a:t>
            </a:r>
            <a:r>
              <a:rPr lang="en-US" sz="2000" dirty="0" err="1" smtClean="0">
                <a:latin typeface="Times New Roman" panose="02020603050405020304" pitchFamily="18" charset="0"/>
                <a:cs typeface="Times New Roman" panose="02020603050405020304" pitchFamily="18" charset="0"/>
              </a:rPr>
              <a:t>importantanly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 macromixing. These </a:t>
            </a:r>
            <a:r>
              <a:rPr lang="en-US" sz="2000" dirty="0" smtClean="0">
                <a:latin typeface="Times New Roman" panose="02020603050405020304" pitchFamily="18" charset="0"/>
                <a:cs typeface="Times New Roman" panose="02020603050405020304" pitchFamily="18" charset="0"/>
              </a:rPr>
              <a:t>organisms have </a:t>
            </a:r>
            <a:r>
              <a:rPr lang="en-US" sz="2000" dirty="0">
                <a:latin typeface="Times New Roman" panose="02020603050405020304" pitchFamily="18" charset="0"/>
                <a:cs typeface="Times New Roman" panose="02020603050405020304" pitchFamily="18" charset="0"/>
              </a:rPr>
              <a:t>a more limited capacity to dig the soil. </a:t>
            </a:r>
            <a:r>
              <a:rPr lang="en-US" sz="2000" dirty="0" smtClean="0">
                <a:latin typeface="Times New Roman" panose="02020603050405020304" pitchFamily="18" charset="0"/>
                <a:cs typeface="Times New Roman" panose="02020603050405020304" pitchFamily="18" charset="0"/>
              </a:rPr>
              <a:t>They stay </a:t>
            </a:r>
            <a:r>
              <a:rPr lang="en-US" sz="2000" dirty="0">
                <a:latin typeface="Times New Roman" panose="02020603050405020304" pitchFamily="18" charset="0"/>
                <a:cs typeface="Times New Roman" panose="02020603050405020304" pitchFamily="18" charset="0"/>
              </a:rPr>
              <a:t>on the soil surface where they </a:t>
            </a:r>
            <a:r>
              <a:rPr lang="en-US" sz="2000" dirty="0" smtClean="0">
                <a:latin typeface="Times New Roman" panose="02020603050405020304" pitchFamily="18" charset="0"/>
                <a:cs typeface="Times New Roman" panose="02020603050405020304" pitchFamily="18" charset="0"/>
              </a:rPr>
              <a:t>realize </a:t>
            </a:r>
            <a:r>
              <a:rPr lang="en-US" sz="2000" dirty="0">
                <a:latin typeface="Times New Roman" panose="02020603050405020304" pitchFamily="18" charset="0"/>
                <a:cs typeface="Times New Roman" panose="02020603050405020304" pitchFamily="18" charset="0"/>
              </a:rPr>
              <a:t>a fundamental task for the incorporation </a:t>
            </a:r>
            <a:r>
              <a:rPr lang="en-US" sz="2000" dirty="0" smtClean="0">
                <a:latin typeface="Times New Roman" panose="02020603050405020304" pitchFamily="18" charset="0"/>
                <a:cs typeface="Times New Roman" panose="02020603050405020304" pitchFamily="18" charset="0"/>
              </a:rPr>
              <a:t>of organic </a:t>
            </a:r>
            <a:r>
              <a:rPr lang="en-US" sz="2000" dirty="0">
                <a:latin typeface="Times New Roman" panose="02020603050405020304" pitchFamily="18" charset="0"/>
                <a:cs typeface="Times New Roman" panose="02020603050405020304" pitchFamily="18" charset="0"/>
              </a:rPr>
              <a:t>matter to soil. However, they can be carried into soil by leaching to a </a:t>
            </a:r>
            <a:r>
              <a:rPr lang="en-US" sz="2000" dirty="0" smtClean="0">
                <a:latin typeface="Times New Roman" panose="02020603050405020304" pitchFamily="18" charset="0"/>
                <a:cs typeface="Times New Roman" panose="02020603050405020304" pitchFamily="18" charset="0"/>
              </a:rPr>
              <a:t>depth of </a:t>
            </a:r>
            <a:r>
              <a:rPr lang="en-US" sz="2000" dirty="0">
                <a:latin typeface="Times New Roman" panose="02020603050405020304" pitchFamily="18" charset="0"/>
                <a:cs typeface="Times New Roman" panose="02020603050405020304" pitchFamily="18" charset="0"/>
              </a:rPr>
              <a:t>up to 60 cm. </a:t>
            </a:r>
            <a:r>
              <a:rPr lang="en-US" sz="2000" dirty="0"/>
              <a:t/>
            </a:r>
            <a:br>
              <a:rPr lang="en-US" sz="2000" dirty="0"/>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876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54" y="0"/>
            <a:ext cx="12035246" cy="6560942"/>
          </a:xfrm>
        </p:spPr>
        <p:txBody>
          <a:bodyPr>
            <a:normAutofit/>
          </a:bodyPr>
          <a:lstStyle/>
          <a:p>
            <a:r>
              <a:rPr lang="en-US" b="1" dirty="0" smtClean="0">
                <a:latin typeface="Times New Roman" panose="02020603050405020304" pitchFamily="18" charset="0"/>
                <a:cs typeface="Times New Roman" panose="02020603050405020304" pitchFamily="18" charset="0"/>
              </a:rPr>
              <a:t>Gallery construction: </a:t>
            </a:r>
            <a:r>
              <a:rPr lang="en-US" sz="2000" dirty="0">
                <a:latin typeface="Times New Roman" panose="02020603050405020304" pitchFamily="18" charset="0"/>
                <a:cs typeface="Times New Roman" panose="02020603050405020304" pitchFamily="18" charset="0"/>
              </a:rPr>
              <a:t>Gallery (burrow) formation is very important for soil aeration and water </a:t>
            </a:r>
            <a:r>
              <a:rPr lang="en-US" sz="2000" dirty="0" smtClean="0">
                <a:latin typeface="Times New Roman" panose="02020603050405020304" pitchFamily="18" charset="0"/>
                <a:cs typeface="Times New Roman" panose="02020603050405020304" pitchFamily="18" charset="0"/>
              </a:rPr>
              <a:t>flux. Earthworms </a:t>
            </a:r>
            <a:r>
              <a:rPr lang="en-US" sz="2000" dirty="0">
                <a:latin typeface="Times New Roman" panose="02020603050405020304" pitchFamily="18" charset="0"/>
                <a:cs typeface="Times New Roman" panose="02020603050405020304" pitchFamily="18" charset="0"/>
              </a:rPr>
              <a:t>and termites develop networks of galleries that improve </a:t>
            </a:r>
            <a:r>
              <a:rPr lang="en-US" sz="2000" dirty="0" smtClean="0">
                <a:latin typeface="Times New Roman" panose="02020603050405020304" pitchFamily="18" charset="0"/>
                <a:cs typeface="Times New Roman" panose="02020603050405020304" pitchFamily="18" charset="0"/>
              </a:rPr>
              <a:t>large spaces </a:t>
            </a:r>
            <a:r>
              <a:rPr lang="en-US" sz="2000" dirty="0">
                <a:latin typeface="Times New Roman" panose="02020603050405020304" pitchFamily="18" charset="0"/>
                <a:cs typeface="Times New Roman" panose="02020603050405020304" pitchFamily="18" charset="0"/>
              </a:rPr>
              <a:t>in the soil macro-porosity by 20-100 percent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Earthworms; 400-500 </a:t>
            </a:r>
            <a:r>
              <a:rPr lang="en-US" sz="2000" dirty="0">
                <a:latin typeface="Times New Roman" panose="02020603050405020304" pitchFamily="18" charset="0"/>
                <a:cs typeface="Times New Roman" panose="02020603050405020304" pitchFamily="18" charset="0"/>
              </a:rPr>
              <a:t>m of galleries per square </a:t>
            </a:r>
            <a:r>
              <a:rPr lang="en-US" sz="2000" dirty="0" err="1">
                <a:latin typeface="Times New Roman" panose="02020603050405020304" pitchFamily="18" charset="0"/>
                <a:cs typeface="Times New Roman" panose="02020603050405020304" pitchFamily="18" charset="0"/>
              </a:rPr>
              <a:t>metre</a:t>
            </a:r>
            <a:r>
              <a:rPr lang="en-US" sz="2000" dirty="0">
                <a:latin typeface="Times New Roman" panose="02020603050405020304" pitchFamily="18" charset="0"/>
                <a:cs typeface="Times New Roman" panose="02020603050405020304" pitchFamily="18" charset="0"/>
              </a:rPr>
              <a:t> in grasslands.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These </a:t>
            </a:r>
            <a:r>
              <a:rPr lang="en-US" sz="2000" dirty="0">
                <a:latin typeface="Times New Roman" panose="02020603050405020304" pitchFamily="18" charset="0"/>
                <a:cs typeface="Times New Roman" panose="02020603050405020304" pitchFamily="18" charset="0"/>
              </a:rPr>
              <a:t>galleries </a:t>
            </a:r>
            <a:r>
              <a:rPr lang="en-US" sz="2000" dirty="0" smtClean="0">
                <a:latin typeface="Times New Roman" panose="02020603050405020304" pitchFamily="18" charset="0"/>
                <a:cs typeface="Times New Roman" panose="02020603050405020304" pitchFamily="18" charset="0"/>
              </a:rPr>
              <a:t>are denser </a:t>
            </a:r>
            <a:r>
              <a:rPr lang="en-US" sz="2000" dirty="0">
                <a:latin typeface="Times New Roman" panose="02020603050405020304" pitchFamily="18" charset="0"/>
                <a:cs typeface="Times New Roman" panose="02020603050405020304" pitchFamily="18" charset="0"/>
              </a:rPr>
              <a:t>in the top 40 cm and can represent up to 3 percent of the total soil </a:t>
            </a:r>
            <a:r>
              <a:rPr lang="en-US" sz="2000" dirty="0" smtClean="0">
                <a:latin typeface="Times New Roman" panose="02020603050405020304" pitchFamily="18" charset="0"/>
                <a:cs typeface="Times New Roman" panose="02020603050405020304" pitchFamily="18" charset="0"/>
              </a:rPr>
              <a:t>volume</a:t>
            </a:r>
          </a:p>
          <a:p>
            <a:r>
              <a:rPr lang="en-US" sz="2000" dirty="0" smtClean="0">
                <a:latin typeface="Times New Roman" panose="02020603050405020304" pitchFamily="18" charset="0"/>
                <a:cs typeface="Times New Roman" panose="02020603050405020304" pitchFamily="18" charset="0"/>
              </a:rPr>
              <a:t>Water holding capacity increase by 80% and water flux faster by 4-10 times.</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Earthworm activity is very important in agricultural soils with a high degree </a:t>
            </a:r>
            <a:r>
              <a:rPr lang="en-US" sz="2000" dirty="0" smtClean="0">
                <a:latin typeface="Times New Roman" panose="02020603050405020304" pitchFamily="18" charset="0"/>
                <a:cs typeface="Times New Roman" panose="02020603050405020304" pitchFamily="18" charset="0"/>
              </a:rPr>
              <a:t>of compaction </a:t>
            </a:r>
            <a:r>
              <a:rPr lang="en-US" sz="2000" dirty="0">
                <a:latin typeface="Times New Roman" panose="02020603050405020304" pitchFamily="18" charset="0"/>
                <a:cs typeface="Times New Roman" panose="02020603050405020304" pitchFamily="18" charset="0"/>
              </a:rPr>
              <a:t>and a ploughing pan that prevents water flux. This situation decreases </a:t>
            </a:r>
            <a:r>
              <a:rPr lang="en-US" sz="2000" dirty="0" smtClean="0">
                <a:latin typeface="Times New Roman" panose="02020603050405020304" pitchFamily="18" charset="0"/>
                <a:cs typeface="Times New Roman" panose="02020603050405020304" pitchFamily="18" charset="0"/>
              </a:rPr>
              <a:t>water infiltration </a:t>
            </a:r>
            <a:r>
              <a:rPr lang="en-US" sz="2000" dirty="0">
                <a:latin typeface="Times New Roman" panose="02020603050405020304" pitchFamily="18" charset="0"/>
                <a:cs typeface="Times New Roman" panose="02020603050405020304" pitchFamily="18" charset="0"/>
              </a:rPr>
              <a:t>and increases surface runoff and erosion. Earthworms pierce the </a:t>
            </a:r>
            <a:r>
              <a:rPr lang="en-US" sz="2000" dirty="0" smtClean="0">
                <a:latin typeface="Times New Roman" panose="02020603050405020304" pitchFamily="18" charset="0"/>
                <a:cs typeface="Times New Roman" panose="02020603050405020304" pitchFamily="18" charset="0"/>
              </a:rPr>
              <a:t>ploughing pan</a:t>
            </a:r>
            <a:r>
              <a:rPr lang="en-US" sz="2000" dirty="0">
                <a:latin typeface="Times New Roman" panose="02020603050405020304" pitchFamily="18" charset="0"/>
                <a:cs typeface="Times New Roman" panose="02020603050405020304" pitchFamily="18" charset="0"/>
              </a:rPr>
              <a:t>, so improving water infiltration and offering new paths for root </a:t>
            </a:r>
            <a:r>
              <a:rPr lang="en-US" sz="2000" dirty="0" smtClean="0">
                <a:latin typeface="Times New Roman" panose="02020603050405020304" pitchFamily="18" charset="0"/>
                <a:cs typeface="Times New Roman" panose="02020603050405020304" pitchFamily="18" charset="0"/>
              </a:rPr>
              <a:t>penetration</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Fragmentation</a:t>
            </a:r>
            <a:r>
              <a:rPr lang="en-US"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performed by </a:t>
            </a:r>
            <a:r>
              <a:rPr lang="en-US" sz="2000" dirty="0" err="1">
                <a:latin typeface="Times New Roman" panose="02020603050405020304" pitchFamily="18" charset="0"/>
                <a:cs typeface="Times New Roman" panose="02020603050405020304" pitchFamily="18" charset="0"/>
              </a:rPr>
              <a:t>phytosaprophagous</a:t>
            </a:r>
            <a:r>
              <a:rPr lang="en-US" sz="2000" dirty="0">
                <a:latin typeface="Times New Roman" panose="02020603050405020304" pitchFamily="18" charset="0"/>
                <a:cs typeface="Times New Roman" panose="02020603050405020304" pitchFamily="18" charset="0"/>
              </a:rPr>
              <a:t> animals (i.e. animals feeding on decayed plant material and </a:t>
            </a:r>
            <a:r>
              <a:rPr lang="en-US" sz="2000" dirty="0" smtClean="0">
                <a:latin typeface="Times New Roman" panose="02020603050405020304" pitchFamily="18" charset="0"/>
                <a:cs typeface="Times New Roman" panose="02020603050405020304" pitchFamily="18" charset="0"/>
              </a:rPr>
              <a:t>dead animals</a:t>
            </a:r>
            <a:r>
              <a:rPr lang="en-US" sz="2000" dirty="0">
                <a:latin typeface="Times New Roman" panose="02020603050405020304" pitchFamily="18" charset="0"/>
                <a:cs typeface="Times New Roman" panose="02020603050405020304" pitchFamily="18" charset="0"/>
              </a:rPr>
              <a:t>) </a:t>
            </a:r>
          </a:p>
          <a:p>
            <a:r>
              <a:rPr lang="en-US" sz="2000" b="1" dirty="0" smtClean="0">
                <a:latin typeface="Times New Roman" panose="02020603050405020304" pitchFamily="18" charset="0"/>
                <a:cs typeface="Times New Roman" panose="02020603050405020304" pitchFamily="18" charset="0"/>
              </a:rPr>
              <a:t>A</a:t>
            </a:r>
            <a:r>
              <a:rPr lang="en-US" b="1" dirty="0" smtClean="0">
                <a:latin typeface="Times New Roman" panose="02020603050405020304" pitchFamily="18" charset="0"/>
                <a:cs typeface="Times New Roman" panose="02020603050405020304" pitchFamily="18" charset="0"/>
              </a:rPr>
              <a:t>ggregate formation:</a:t>
            </a:r>
            <a:r>
              <a:rPr lang="en-US" dirty="0"/>
              <a:t/>
            </a:r>
            <a:br>
              <a:rPr lang="en-US" dirty="0"/>
            </a:br>
            <a:r>
              <a:rPr lang="en-US" sz="2000" dirty="0">
                <a:latin typeface="Times New Roman" panose="02020603050405020304" pitchFamily="18" charset="0"/>
                <a:cs typeface="Times New Roman" panose="02020603050405020304" pitchFamily="18" charset="0"/>
              </a:rPr>
              <a:t>After litter has been fragmented, it is easier for organic matter to be broken down into the stable form known as "humus", and then to form soil </a:t>
            </a:r>
            <a:r>
              <a:rPr lang="en-US" sz="2000" dirty="0" smtClean="0">
                <a:latin typeface="Times New Roman" panose="02020603050405020304" pitchFamily="18" charset="0"/>
                <a:cs typeface="Times New Roman" panose="02020603050405020304" pitchFamily="18" charset="0"/>
              </a:rPr>
              <a:t>aggregates. </a:t>
            </a:r>
            <a:r>
              <a:rPr lang="en-US" sz="2000" dirty="0">
                <a:latin typeface="Times New Roman" panose="02020603050405020304" pitchFamily="18" charset="0"/>
                <a:cs typeface="Times New Roman" panose="02020603050405020304" pitchFamily="18" charset="0"/>
              </a:rPr>
              <a:t>Earthworms, termites</a:t>
            </a:r>
            <a:r>
              <a:rPr lang="en-US" sz="2000" dirty="0" smtClean="0">
                <a:latin typeface="Times New Roman" panose="02020603050405020304" pitchFamily="18" charset="0"/>
                <a:cs typeface="Times New Roman" panose="02020603050405020304" pitchFamily="18" charset="0"/>
              </a:rPr>
              <a:t>, millipedes</a:t>
            </a:r>
            <a:r>
              <a:rPr lang="en-US" sz="2000" dirty="0">
                <a:latin typeface="Times New Roman" panose="02020603050405020304" pitchFamily="18" charset="0"/>
                <a:cs typeface="Times New Roman" panose="02020603050405020304" pitchFamily="18" charset="0"/>
              </a:rPr>
              <a:t>, centipedes and woodlice ingest soil particles with their food and </a:t>
            </a:r>
            <a:r>
              <a:rPr lang="en-US" sz="2000" dirty="0" smtClean="0">
                <a:latin typeface="Times New Roman" panose="02020603050405020304" pitchFamily="18" charset="0"/>
                <a:cs typeface="Times New Roman" panose="02020603050405020304" pitchFamily="18" charset="0"/>
              </a:rPr>
              <a:t>contribute to </a:t>
            </a:r>
            <a:r>
              <a:rPr lang="en-US" sz="2000" dirty="0">
                <a:latin typeface="Times New Roman" panose="02020603050405020304" pitchFamily="18" charset="0"/>
                <a:cs typeface="Times New Roman" panose="02020603050405020304" pitchFamily="18" charset="0"/>
              </a:rPr>
              <a:t>aggregate formation by mixing organic and mineral matter in their gut </a:t>
            </a:r>
            <a:r>
              <a:rPr lang="en-US" sz="2000" dirty="0"/>
              <a:t/>
            </a:r>
            <a:br>
              <a:rPr lang="en-US" sz="2000" dirty="0"/>
            </a:br>
            <a:endParaRPr lang="en-US" sz="2000"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Chemical Effects:</a:t>
            </a:r>
            <a:r>
              <a:rPr lang="en-US" sz="2000" dirty="0" smtClean="0">
                <a:latin typeface="Times New Roman" panose="02020603050405020304" pitchFamily="18" charset="0"/>
                <a:cs typeface="Times New Roman" panose="02020603050405020304" pitchFamily="18" charset="0"/>
              </a:rPr>
              <a:t> Modification of food is direct effect and mineralization of N, P and S is indirect effect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240116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74" y="179492"/>
            <a:ext cx="11715205" cy="6587068"/>
          </a:xfrm>
        </p:spPr>
        <p:txBody>
          <a:bodyPr/>
          <a:lstStyle/>
          <a:p>
            <a:r>
              <a:rPr lang="en-US" sz="2000" b="1" dirty="0" smtClean="0">
                <a:latin typeface="Times New Roman" panose="02020603050405020304" pitchFamily="18" charset="0"/>
                <a:cs typeface="Times New Roman" panose="02020603050405020304" pitchFamily="18" charset="0"/>
              </a:rPr>
              <a:t>Biological Effect: </a:t>
            </a:r>
            <a:r>
              <a:rPr lang="en-US" sz="2000" dirty="0">
                <a:latin typeface="Times New Roman" panose="02020603050405020304" pitchFamily="18" charset="0"/>
                <a:cs typeface="Times New Roman" panose="02020603050405020304" pitchFamily="18" charset="0"/>
              </a:rPr>
              <a:t>Predation and competition are the </a:t>
            </a:r>
            <a:r>
              <a:rPr lang="en-US" sz="2000" dirty="0" smtClean="0">
                <a:latin typeface="Times New Roman" panose="02020603050405020304" pitchFamily="18" charset="0"/>
                <a:cs typeface="Times New Roman" panose="02020603050405020304" pitchFamily="18" charset="0"/>
              </a:rPr>
              <a:t>main factors </a:t>
            </a:r>
            <a:r>
              <a:rPr lang="en-US" sz="2000" dirty="0">
                <a:latin typeface="Times New Roman" panose="02020603050405020304" pitchFamily="18" charset="0"/>
                <a:cs typeface="Times New Roman" panose="02020603050405020304" pitchFamily="18" charset="0"/>
              </a:rPr>
              <a:t>controlling this equilibrium</a:t>
            </a:r>
            <a:r>
              <a:rPr lang="en-US" sz="2000" dirty="0"/>
              <a:t> </a:t>
            </a:r>
            <a:br>
              <a:rPr lang="en-US" sz="2000" dirty="0"/>
            </a:br>
            <a:endParaRPr lang="en-US" sz="2000" b="1"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Soil </a:t>
            </a:r>
            <a:r>
              <a:rPr lang="en-US" sz="2000" dirty="0" err="1">
                <a:latin typeface="Times New Roman" panose="02020603050405020304" pitchFamily="18" charset="0"/>
                <a:cs typeface="Times New Roman" panose="02020603050405020304" pitchFamily="18" charset="0"/>
              </a:rPr>
              <a:t>macrofauna</a:t>
            </a:r>
            <a:r>
              <a:rPr lang="en-US" sz="2000" dirty="0">
                <a:latin typeface="Times New Roman" panose="02020603050405020304" pitchFamily="18" charset="0"/>
                <a:cs typeface="Times New Roman" panose="02020603050405020304" pitchFamily="18" charset="0"/>
              </a:rPr>
              <a:t> is involved in: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Degrading </a:t>
            </a:r>
            <a:r>
              <a:rPr lang="en-US" sz="2000" dirty="0">
                <a:latin typeface="Times New Roman" panose="02020603050405020304" pitchFamily="18" charset="0"/>
                <a:cs typeface="Times New Roman" panose="02020603050405020304" pitchFamily="18" charset="0"/>
              </a:rPr>
              <a:t>organic matter and </a:t>
            </a:r>
            <a:r>
              <a:rPr lang="en-US" sz="2000" dirty="0" err="1">
                <a:latin typeface="Times New Roman" panose="02020603050405020304" pitchFamily="18" charset="0"/>
                <a:cs typeface="Times New Roman" panose="02020603050405020304" pitchFamily="18" charset="0"/>
              </a:rPr>
              <a:t>mineralising</a:t>
            </a:r>
            <a:r>
              <a:rPr lang="en-US" sz="2000" dirty="0">
                <a:latin typeface="Times New Roman" panose="02020603050405020304" pitchFamily="18" charset="0"/>
                <a:cs typeface="Times New Roman" panose="02020603050405020304" pitchFamily="18" charset="0"/>
              </a:rPr>
              <a:t> nutrients; controlling pathogen</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populations;</a:t>
            </a:r>
          </a:p>
          <a:p>
            <a:r>
              <a:rPr lang="en-US" sz="2000" dirty="0" smtClean="0">
                <a:latin typeface="Times New Roman" panose="02020603050405020304" pitchFamily="18" charset="0"/>
                <a:cs typeface="Times New Roman" panose="02020603050405020304" pitchFamily="18" charset="0"/>
              </a:rPr>
              <a:t>improving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maintaining</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soil structure;</a:t>
            </a:r>
          </a:p>
          <a:p>
            <a:r>
              <a:rPr lang="en-US" sz="2000" dirty="0" smtClean="0">
                <a:latin typeface="Times New Roman" panose="02020603050405020304" pitchFamily="18" charset="0"/>
                <a:cs typeface="Times New Roman" panose="02020603050405020304" pitchFamily="18" charset="0"/>
              </a:rPr>
              <a:t>mixing </a:t>
            </a:r>
            <a:r>
              <a:rPr lang="en-US" sz="2000" dirty="0">
                <a:latin typeface="Times New Roman" panose="02020603050405020304" pitchFamily="18" charset="0"/>
                <a:cs typeface="Times New Roman" panose="02020603050405020304" pitchFamily="18" charset="0"/>
              </a:rPr>
              <a:t>organic matter through the soil </a:t>
            </a:r>
            <a:r>
              <a:rPr lang="en-US" dirty="0"/>
              <a:t/>
            </a:r>
            <a:br>
              <a:rPr lang="en-US" dirty="0"/>
            </a:br>
            <a:endParaRPr lang="en-US" dirty="0"/>
          </a:p>
        </p:txBody>
      </p:sp>
    </p:spTree>
    <p:extLst>
      <p:ext uri="{BB962C8B-B14F-4D97-AF65-F5344CB8AC3E}">
        <p14:creationId xmlns:p14="http://schemas.microsoft.com/office/powerpoint/2010/main" val="2293630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059" y="166429"/>
            <a:ext cx="11845832" cy="6587068"/>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COMMON PLANT PATHOGENS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Organisms that cause infectious disease include fungi, bacteria, viruses, </a:t>
            </a:r>
            <a:r>
              <a:rPr lang="en-US" dirty="0" err="1">
                <a:latin typeface="Times New Roman" panose="02020603050405020304" pitchFamily="18" charset="0"/>
                <a:cs typeface="Times New Roman" panose="02020603050405020304" pitchFamily="18" charset="0"/>
              </a:rPr>
              <a:t>viroids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viruslike</a:t>
            </a:r>
            <a:r>
              <a:rPr lang="en-US" dirty="0">
                <a:latin typeface="Times New Roman" panose="02020603050405020304" pitchFamily="18" charset="0"/>
                <a:cs typeface="Times New Roman" panose="02020603050405020304" pitchFamily="18" charset="0"/>
              </a:rPr>
              <a:t> organisms, </a:t>
            </a:r>
            <a:r>
              <a:rPr lang="en-US" dirty="0" err="1">
                <a:latin typeface="Times New Roman" panose="02020603050405020304" pitchFamily="18" charset="0"/>
                <a:cs typeface="Times New Roman" panose="02020603050405020304" pitchFamily="18" charset="0"/>
              </a:rPr>
              <a:t>phytoplasmas</a:t>
            </a:r>
            <a:r>
              <a:rPr lang="en-US" dirty="0">
                <a:latin typeface="Times New Roman" panose="02020603050405020304" pitchFamily="18" charset="0"/>
                <a:cs typeface="Times New Roman" panose="02020603050405020304" pitchFamily="18" charset="0"/>
              </a:rPr>
              <a:t>, protozoa, nematodes and parasitic plants. </a:t>
            </a: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Plant pathology also involves the study of the identification, etiology</a:t>
            </a:r>
            <a:r>
              <a:rPr lang="en-US" dirty="0" smtClean="0">
                <a:latin typeface="Times New Roman" panose="02020603050405020304" pitchFamily="18" charset="0"/>
                <a:cs typeface="Times New Roman" panose="02020603050405020304" pitchFamily="18" charset="0"/>
              </a:rPr>
              <a:t>, disease </a:t>
            </a:r>
            <a:r>
              <a:rPr lang="en-US" dirty="0">
                <a:latin typeface="Times New Roman" panose="02020603050405020304" pitchFamily="18" charset="0"/>
                <a:cs typeface="Times New Roman" panose="02020603050405020304" pitchFamily="18" charset="0"/>
              </a:rPr>
              <a:t>cycle, economic impact, </a:t>
            </a:r>
            <a:r>
              <a:rPr lang="en-US" dirty="0" smtClean="0">
                <a:latin typeface="Times New Roman" panose="02020603050405020304" pitchFamily="18" charset="0"/>
                <a:cs typeface="Times New Roman" panose="02020603050405020304" pitchFamily="18" charset="0"/>
              </a:rPr>
              <a:t>epidemiology.</a:t>
            </a:r>
          </a:p>
          <a:p>
            <a:pPr marL="0" indent="0">
              <a:buNone/>
            </a:pPr>
            <a:r>
              <a:rPr lang="en-US" b="1" dirty="0">
                <a:latin typeface="Times New Roman" panose="02020603050405020304" pitchFamily="18" charset="0"/>
                <a:cs typeface="Times New Roman" panose="02020603050405020304" pitchFamily="18" charset="0"/>
              </a:rPr>
              <a:t>Fungi</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majority of </a:t>
            </a:r>
            <a:r>
              <a:rPr lang="en-US" dirty="0" err="1">
                <a:latin typeface="Times New Roman" panose="02020603050405020304" pitchFamily="18" charset="0"/>
                <a:cs typeface="Times New Roman" panose="02020603050405020304" pitchFamily="18" charset="0"/>
              </a:rPr>
              <a:t>phytopathogenic</a:t>
            </a:r>
            <a:r>
              <a:rPr lang="en-US" dirty="0">
                <a:latin typeface="Times New Roman" panose="02020603050405020304" pitchFamily="18" charset="0"/>
                <a:cs typeface="Times New Roman" panose="02020603050405020304" pitchFamily="18" charset="0"/>
              </a:rPr>
              <a:t> fungi belong to the Ascomycetes and </a:t>
            </a:r>
            <a:r>
              <a:rPr lang="en-US" dirty="0" smtClean="0">
                <a:latin typeface="Times New Roman" panose="02020603050405020304" pitchFamily="18" charset="0"/>
                <a:cs typeface="Times New Roman" panose="02020603050405020304" pitchFamily="18" charset="0"/>
              </a:rPr>
              <a:t>the Basidiomycetes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Reproduce </a:t>
            </a:r>
            <a:r>
              <a:rPr lang="en-US" dirty="0">
                <a:latin typeface="Times New Roman" panose="02020603050405020304" pitchFamily="18" charset="0"/>
                <a:cs typeface="Times New Roman" panose="02020603050405020304" pitchFamily="18" charset="0"/>
              </a:rPr>
              <a:t>both sexually and asexually via the production </a:t>
            </a:r>
            <a:r>
              <a:rPr lang="en-US" dirty="0" smtClean="0">
                <a:latin typeface="Times New Roman" panose="02020603050405020304" pitchFamily="18" charset="0"/>
                <a:cs typeface="Times New Roman" panose="02020603050405020304" pitchFamily="18" charset="0"/>
              </a:rPr>
              <a:t>of spores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Spread </a:t>
            </a:r>
            <a:r>
              <a:rPr lang="en-US" dirty="0">
                <a:latin typeface="Times New Roman" panose="02020603050405020304" pitchFamily="18" charset="0"/>
                <a:cs typeface="Times New Roman" panose="02020603050405020304" pitchFamily="18" charset="0"/>
              </a:rPr>
              <a:t>long distances by air or water, or they may be </a:t>
            </a:r>
            <a:r>
              <a:rPr lang="en-US" dirty="0" smtClean="0">
                <a:latin typeface="Times New Roman" panose="02020603050405020304" pitchFamily="18" charset="0"/>
                <a:cs typeface="Times New Roman" panose="02020603050405020304" pitchFamily="18" charset="0"/>
              </a:rPr>
              <a:t>soil borne</a:t>
            </a:r>
            <a:r>
              <a:rPr lang="en-US" dirty="0">
                <a:latin typeface="Times New Roman" panose="02020603050405020304" pitchFamily="18" charset="0"/>
                <a:cs typeface="Times New Roman" panose="02020603050405020304" pitchFamily="18" charset="0"/>
              </a:rPr>
              <a:t>. Many soil borne spores, normally zoospores and capable of </a:t>
            </a:r>
            <a:r>
              <a:rPr lang="en-US" dirty="0" smtClean="0">
                <a:latin typeface="Times New Roman" panose="02020603050405020304" pitchFamily="18" charset="0"/>
                <a:cs typeface="Times New Roman" panose="02020603050405020304" pitchFamily="18" charset="0"/>
              </a:rPr>
              <a:t>living </a:t>
            </a:r>
            <a:r>
              <a:rPr lang="en-US" dirty="0" err="1" smtClean="0">
                <a:latin typeface="Times New Roman" panose="02020603050405020304" pitchFamily="18" charset="0"/>
                <a:cs typeface="Times New Roman" panose="02020603050405020304" pitchFamily="18" charset="0"/>
              </a:rPr>
              <a:t>saprotrophically</a:t>
            </a:r>
            <a:r>
              <a:rPr lang="en-US" dirty="0">
                <a:latin typeface="Times New Roman" panose="02020603050405020304" pitchFamily="18" charset="0"/>
                <a:cs typeface="Times New Roman" panose="02020603050405020304" pitchFamily="18" charset="0"/>
              </a:rPr>
              <a:t>, carrying out the first part of their lifecycle in the soil. </a:t>
            </a:r>
            <a:endParaRPr lang="en-US" dirty="0" smtClean="0">
              <a:latin typeface="Times New Roman" panose="02020603050405020304" pitchFamily="18" charset="0"/>
              <a:cs typeface="Times New Roman" panose="02020603050405020304" pitchFamily="18" charset="0"/>
            </a:endParaRPr>
          </a:p>
          <a:p>
            <a:pPr marL="0" indent="0">
              <a:buNone/>
            </a:pPr>
            <a:r>
              <a:rPr lang="en-US" dirty="0"/>
              <a:t/>
            </a:r>
            <a:br>
              <a:rPr lang="en-US" dirty="0"/>
            </a:br>
            <a:r>
              <a:rPr lang="en-US" dirty="0"/>
              <a:t> </a:t>
            </a:r>
            <a:br>
              <a:rPr lang="en-US" dirty="0"/>
            </a:br>
            <a:r>
              <a:rPr lang="en-US" dirty="0"/>
              <a:t/>
            </a:r>
            <a:br>
              <a:rPr lang="en-US" dirty="0"/>
            </a:br>
            <a:endParaRPr lang="en-US" dirty="0"/>
          </a:p>
        </p:txBody>
      </p:sp>
    </p:spTree>
    <p:extLst>
      <p:ext uri="{BB962C8B-B14F-4D97-AF65-F5344CB8AC3E}">
        <p14:creationId xmlns:p14="http://schemas.microsoft.com/office/powerpoint/2010/main" val="146244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90800"/>
            <a:ext cx="12827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1736725" y="334964"/>
            <a:ext cx="172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Times" panose="02020603050405020304" pitchFamily="18" charset="0"/>
              </a:rPr>
              <a:t>Crop Rotations</a:t>
            </a:r>
            <a:endParaRPr lang="en-US" altLang="en-US" sz="2400" dirty="0">
              <a:latin typeface="Times" panose="02020603050405020304" pitchFamily="18" charset="0"/>
            </a:endParaRPr>
          </a:p>
        </p:txBody>
      </p:sp>
      <p:sp>
        <p:nvSpPr>
          <p:cNvPr id="5124" name="Text Box 4"/>
          <p:cNvSpPr txBox="1">
            <a:spLocks noChangeArrowheads="1"/>
          </p:cNvSpPr>
          <p:nvPr/>
        </p:nvSpPr>
        <p:spPr bwMode="auto">
          <a:xfrm>
            <a:off x="2286000" y="1066801"/>
            <a:ext cx="2395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Times" panose="02020603050405020304" pitchFamily="18" charset="0"/>
              </a:rPr>
              <a:t>Reduce Pest Habitat</a:t>
            </a:r>
            <a:endParaRPr lang="en-US" altLang="en-US" sz="2400" dirty="0">
              <a:latin typeface="Times" panose="02020603050405020304" pitchFamily="18" charset="0"/>
            </a:endParaRPr>
          </a:p>
        </p:txBody>
      </p:sp>
      <p:sp>
        <p:nvSpPr>
          <p:cNvPr id="5125" name="Text Box 5"/>
          <p:cNvSpPr txBox="1">
            <a:spLocks noChangeArrowheads="1"/>
          </p:cNvSpPr>
          <p:nvPr/>
        </p:nvSpPr>
        <p:spPr bwMode="auto">
          <a:xfrm>
            <a:off x="2514601" y="1447801"/>
            <a:ext cx="2887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panose="02020603050405020304" pitchFamily="18" charset="0"/>
              </a:rPr>
              <a:t>Provide Beneficial Habitat</a:t>
            </a:r>
          </a:p>
        </p:txBody>
      </p:sp>
      <p:sp>
        <p:nvSpPr>
          <p:cNvPr id="5126" name="Text Box 6"/>
          <p:cNvSpPr txBox="1">
            <a:spLocks noChangeArrowheads="1"/>
          </p:cNvSpPr>
          <p:nvPr/>
        </p:nvSpPr>
        <p:spPr bwMode="auto">
          <a:xfrm>
            <a:off x="1981201" y="685801"/>
            <a:ext cx="2276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Times" panose="02020603050405020304" pitchFamily="18" charset="0"/>
              </a:rPr>
              <a:t>Know Your Pest</a:t>
            </a:r>
            <a:endParaRPr lang="en-US" altLang="en-US" sz="2400" dirty="0">
              <a:latin typeface="Times" panose="02020603050405020304" pitchFamily="18" charset="0"/>
            </a:endParaRPr>
          </a:p>
        </p:txBody>
      </p:sp>
      <p:sp>
        <p:nvSpPr>
          <p:cNvPr id="5127" name="Text Box 7"/>
          <p:cNvSpPr txBox="1">
            <a:spLocks noChangeArrowheads="1"/>
          </p:cNvSpPr>
          <p:nvPr/>
        </p:nvSpPr>
        <p:spPr bwMode="auto">
          <a:xfrm>
            <a:off x="2743201" y="1828801"/>
            <a:ext cx="2492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panose="02020603050405020304" pitchFamily="18" charset="0"/>
              </a:rPr>
              <a:t>Minimal Pesticide Use</a:t>
            </a:r>
          </a:p>
        </p:txBody>
      </p:sp>
      <p:sp>
        <p:nvSpPr>
          <p:cNvPr id="5128" name="Text Box 8"/>
          <p:cNvSpPr txBox="1">
            <a:spLocks noChangeArrowheads="1"/>
          </p:cNvSpPr>
          <p:nvPr/>
        </p:nvSpPr>
        <p:spPr bwMode="auto">
          <a:xfrm>
            <a:off x="6156325" y="822326"/>
            <a:ext cx="35862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latin typeface="Times" panose="02020603050405020304" pitchFamily="18" charset="0"/>
              </a:rPr>
              <a:t>Above-Ground Diversity to</a:t>
            </a:r>
          </a:p>
          <a:p>
            <a:pPr>
              <a:spcBef>
                <a:spcPct val="0"/>
              </a:spcBef>
              <a:buFontTx/>
              <a:buNone/>
            </a:pPr>
            <a:r>
              <a:rPr lang="en-US" altLang="en-US" sz="2400" dirty="0">
                <a:latin typeface="Times" panose="02020603050405020304" pitchFamily="18" charset="0"/>
              </a:rPr>
              <a:t>Favor </a:t>
            </a:r>
            <a:r>
              <a:rPr lang="en-US" altLang="en-US" sz="2400" dirty="0" err="1">
                <a:latin typeface="Times" panose="02020603050405020304" pitchFamily="18" charset="0"/>
              </a:rPr>
              <a:t>Beneficials</a:t>
            </a:r>
            <a:endParaRPr lang="en-US" altLang="en-US" sz="2400" dirty="0">
              <a:latin typeface="Times" panose="02020603050405020304" pitchFamily="18" charset="0"/>
            </a:endParaRPr>
          </a:p>
        </p:txBody>
      </p:sp>
      <p:sp>
        <p:nvSpPr>
          <p:cNvPr id="5129" name="Text Box 9"/>
          <p:cNvSpPr txBox="1">
            <a:spLocks noChangeArrowheads="1"/>
          </p:cNvSpPr>
          <p:nvPr/>
        </p:nvSpPr>
        <p:spPr bwMode="auto">
          <a:xfrm>
            <a:off x="5927725" y="2041525"/>
            <a:ext cx="3798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panose="02020603050405020304" pitchFamily="18" charset="0"/>
              </a:rPr>
              <a:t>Pest and Disease Suppression</a:t>
            </a:r>
          </a:p>
        </p:txBody>
      </p:sp>
      <p:sp>
        <p:nvSpPr>
          <p:cNvPr id="5130" name="WordArt 10"/>
          <p:cNvSpPr>
            <a:spLocks noChangeArrowheads="1" noChangeShapeType="1" noTextEdit="1"/>
          </p:cNvSpPr>
          <p:nvPr/>
        </p:nvSpPr>
        <p:spPr bwMode="auto">
          <a:xfrm>
            <a:off x="4114800" y="3200400"/>
            <a:ext cx="3810000"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Healthy Plants!</a:t>
            </a:r>
          </a:p>
        </p:txBody>
      </p:sp>
      <p:sp>
        <p:nvSpPr>
          <p:cNvPr id="14347" name="AutoShape 11">
            <a:extLst>
              <a:ext uri="{FF2B5EF4-FFF2-40B4-BE49-F238E27FC236}">
                <a16:creationId xmlns:a16="http://schemas.microsoft.com/office/drawing/2014/main" id="{F359388B-7BD0-44F0-A0C6-5CEF1635246C}"/>
              </a:ext>
            </a:extLst>
          </p:cNvPr>
          <p:cNvSpPr>
            <a:spLocks/>
          </p:cNvSpPr>
          <p:nvPr/>
        </p:nvSpPr>
        <p:spPr bwMode="auto">
          <a:xfrm>
            <a:off x="5486400" y="381000"/>
            <a:ext cx="228600" cy="1752600"/>
          </a:xfrm>
          <a:prstGeom prst="rightBrace">
            <a:avLst>
              <a:gd name="adj1" fmla="val 63889"/>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4348" name="Line 12">
            <a:extLst>
              <a:ext uri="{FF2B5EF4-FFF2-40B4-BE49-F238E27FC236}">
                <a16:creationId xmlns:a16="http://schemas.microsoft.com/office/drawing/2014/main" id="{53D24A51-78AB-46C9-9F4E-D6EB95E2C6E1}"/>
              </a:ext>
            </a:extLst>
          </p:cNvPr>
          <p:cNvSpPr>
            <a:spLocks noChangeShapeType="1"/>
          </p:cNvSpPr>
          <p:nvPr/>
        </p:nvSpPr>
        <p:spPr bwMode="auto">
          <a:xfrm>
            <a:off x="5791200" y="1219200"/>
            <a:ext cx="381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4349" name="Line 13">
            <a:extLst>
              <a:ext uri="{FF2B5EF4-FFF2-40B4-BE49-F238E27FC236}">
                <a16:creationId xmlns:a16="http://schemas.microsoft.com/office/drawing/2014/main" id="{EC7FE8BC-AD86-4FFC-8876-36A8E2D72928}"/>
              </a:ext>
            </a:extLst>
          </p:cNvPr>
          <p:cNvSpPr>
            <a:spLocks noChangeShapeType="1"/>
          </p:cNvSpPr>
          <p:nvPr/>
        </p:nvSpPr>
        <p:spPr bwMode="auto">
          <a:xfrm>
            <a:off x="7239000" y="1676400"/>
            <a:ext cx="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5134" name="Text Box 14"/>
          <p:cNvSpPr txBox="1">
            <a:spLocks noChangeArrowheads="1"/>
          </p:cNvSpPr>
          <p:nvPr/>
        </p:nvSpPr>
        <p:spPr bwMode="auto">
          <a:xfrm>
            <a:off x="7805760" y="6134101"/>
            <a:ext cx="2816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Times" panose="02020603050405020304" pitchFamily="18" charset="0"/>
              </a:rPr>
              <a:t>Minimal Use of Synthetic</a:t>
            </a:r>
          </a:p>
          <a:p>
            <a:pPr>
              <a:spcBef>
                <a:spcPct val="0"/>
              </a:spcBef>
              <a:buFontTx/>
              <a:buNone/>
            </a:pPr>
            <a:r>
              <a:rPr lang="en-US" altLang="en-US" sz="2000" dirty="0">
                <a:latin typeface="Times" panose="02020603050405020304" pitchFamily="18" charset="0"/>
              </a:rPr>
              <a:t>Pesticides &amp; Fertilizers</a:t>
            </a:r>
          </a:p>
        </p:txBody>
      </p:sp>
      <p:sp>
        <p:nvSpPr>
          <p:cNvPr id="5135" name="Text Box 15"/>
          <p:cNvSpPr txBox="1">
            <a:spLocks noChangeArrowheads="1"/>
          </p:cNvSpPr>
          <p:nvPr/>
        </p:nvSpPr>
        <p:spPr bwMode="auto">
          <a:xfrm>
            <a:off x="7162800" y="5486401"/>
            <a:ext cx="2273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panose="02020603050405020304" pitchFamily="18" charset="0"/>
              </a:rPr>
              <a:t>Minimize Tillage to </a:t>
            </a:r>
          </a:p>
          <a:p>
            <a:pPr>
              <a:spcBef>
                <a:spcPct val="0"/>
              </a:spcBef>
              <a:buFontTx/>
              <a:buNone/>
            </a:pPr>
            <a:r>
              <a:rPr lang="en-US" altLang="en-US" sz="2000">
                <a:latin typeface="Times" panose="02020603050405020304" pitchFamily="18" charset="0"/>
              </a:rPr>
              <a:t>   Conserve OM</a:t>
            </a:r>
            <a:endParaRPr lang="en-US" altLang="en-US" sz="2400">
              <a:latin typeface="Times" panose="02020603050405020304" pitchFamily="18" charset="0"/>
            </a:endParaRPr>
          </a:p>
        </p:txBody>
      </p:sp>
      <p:sp>
        <p:nvSpPr>
          <p:cNvPr id="5136" name="Rectangle 16"/>
          <p:cNvSpPr>
            <a:spLocks noChangeArrowheads="1"/>
          </p:cNvSpPr>
          <p:nvPr/>
        </p:nvSpPr>
        <p:spPr bwMode="auto">
          <a:xfrm>
            <a:off x="6858000" y="5181601"/>
            <a:ext cx="1728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panose="02020603050405020304" pitchFamily="18" charset="0"/>
              </a:rPr>
              <a:t>Crop Rotations</a:t>
            </a:r>
          </a:p>
        </p:txBody>
      </p:sp>
      <p:sp>
        <p:nvSpPr>
          <p:cNvPr id="5137" name="Text Box 17"/>
          <p:cNvSpPr txBox="1">
            <a:spLocks noChangeArrowheads="1"/>
          </p:cNvSpPr>
          <p:nvPr/>
        </p:nvSpPr>
        <p:spPr bwMode="auto">
          <a:xfrm>
            <a:off x="6553200" y="4876801"/>
            <a:ext cx="2241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Times" panose="02020603050405020304" pitchFamily="18" charset="0"/>
              </a:rPr>
              <a:t>Add Organic Matter</a:t>
            </a:r>
            <a:endParaRPr lang="en-US" altLang="en-US" sz="2400">
              <a:latin typeface="Times" panose="02020603050405020304" pitchFamily="18" charset="0"/>
            </a:endParaRPr>
          </a:p>
        </p:txBody>
      </p:sp>
      <p:sp>
        <p:nvSpPr>
          <p:cNvPr id="14354" name="AutoShape 18">
            <a:extLst>
              <a:ext uri="{FF2B5EF4-FFF2-40B4-BE49-F238E27FC236}">
                <a16:creationId xmlns:a16="http://schemas.microsoft.com/office/drawing/2014/main" id="{17FAACEA-C9A2-4DDE-92D1-80AADC3C8284}"/>
              </a:ext>
            </a:extLst>
          </p:cNvPr>
          <p:cNvSpPr>
            <a:spLocks/>
          </p:cNvSpPr>
          <p:nvPr/>
        </p:nvSpPr>
        <p:spPr bwMode="auto">
          <a:xfrm>
            <a:off x="6324600" y="5029200"/>
            <a:ext cx="228600" cy="1600200"/>
          </a:xfrm>
          <a:prstGeom prst="leftBrace">
            <a:avLst>
              <a:gd name="adj1" fmla="val 58333"/>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5139" name="Text Box 19"/>
          <p:cNvSpPr txBox="1">
            <a:spLocks noChangeArrowheads="1"/>
          </p:cNvSpPr>
          <p:nvPr/>
        </p:nvSpPr>
        <p:spPr bwMode="auto">
          <a:xfrm>
            <a:off x="2209801" y="5562600"/>
            <a:ext cx="329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panose="02020603050405020304" pitchFamily="18" charset="0"/>
              </a:rPr>
              <a:t> Below-Ground Diversity</a:t>
            </a:r>
          </a:p>
        </p:txBody>
      </p:sp>
      <p:sp>
        <p:nvSpPr>
          <p:cNvPr id="14356" name="Line 20">
            <a:extLst>
              <a:ext uri="{FF2B5EF4-FFF2-40B4-BE49-F238E27FC236}">
                <a16:creationId xmlns:a16="http://schemas.microsoft.com/office/drawing/2014/main" id="{B4B30DF1-93A6-4998-8B7E-FE6F26DD3B9A}"/>
              </a:ext>
            </a:extLst>
          </p:cNvPr>
          <p:cNvSpPr>
            <a:spLocks noChangeShapeType="1"/>
          </p:cNvSpPr>
          <p:nvPr/>
        </p:nvSpPr>
        <p:spPr bwMode="auto">
          <a:xfrm flipH="1">
            <a:off x="5715000" y="5791200"/>
            <a:ext cx="45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5141" name="Text Box 21"/>
          <p:cNvSpPr txBox="1">
            <a:spLocks noChangeArrowheads="1"/>
          </p:cNvSpPr>
          <p:nvPr/>
        </p:nvSpPr>
        <p:spPr bwMode="auto">
          <a:xfrm>
            <a:off x="2895600" y="4724400"/>
            <a:ext cx="1716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panose="02020603050405020304" pitchFamily="18" charset="0"/>
              </a:rPr>
              <a:t>Healthy Soil</a:t>
            </a:r>
          </a:p>
        </p:txBody>
      </p:sp>
      <p:sp>
        <p:nvSpPr>
          <p:cNvPr id="14358" name="Line 22">
            <a:extLst>
              <a:ext uri="{FF2B5EF4-FFF2-40B4-BE49-F238E27FC236}">
                <a16:creationId xmlns:a16="http://schemas.microsoft.com/office/drawing/2014/main" id="{3DEC7CDC-7242-41EC-A760-F4F2EAD65362}"/>
              </a:ext>
            </a:extLst>
          </p:cNvPr>
          <p:cNvSpPr>
            <a:spLocks noChangeShapeType="1"/>
          </p:cNvSpPr>
          <p:nvPr/>
        </p:nvSpPr>
        <p:spPr bwMode="auto">
          <a:xfrm flipV="1">
            <a:off x="3733800" y="5105400"/>
            <a:ext cx="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4359" name="Line 23">
            <a:extLst>
              <a:ext uri="{FF2B5EF4-FFF2-40B4-BE49-F238E27FC236}">
                <a16:creationId xmlns:a16="http://schemas.microsoft.com/office/drawing/2014/main" id="{F4236721-87CA-4E15-8D2F-D554EB2D3DA5}"/>
              </a:ext>
            </a:extLst>
          </p:cNvPr>
          <p:cNvSpPr>
            <a:spLocks noChangeShapeType="1"/>
          </p:cNvSpPr>
          <p:nvPr/>
        </p:nvSpPr>
        <p:spPr bwMode="auto">
          <a:xfrm flipH="1">
            <a:off x="4038600" y="3962400"/>
            <a:ext cx="914400" cy="685800"/>
          </a:xfrm>
          <a:prstGeom prst="line">
            <a:avLst/>
          </a:prstGeom>
          <a:noFill/>
          <a:ln w="57150">
            <a:solidFill>
              <a:srgbClr val="8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4360" name="Line 24">
            <a:extLst>
              <a:ext uri="{FF2B5EF4-FFF2-40B4-BE49-F238E27FC236}">
                <a16:creationId xmlns:a16="http://schemas.microsoft.com/office/drawing/2014/main" id="{089F2BA3-45A0-40AC-9405-525B81B35143}"/>
              </a:ext>
            </a:extLst>
          </p:cNvPr>
          <p:cNvSpPr>
            <a:spLocks noChangeShapeType="1"/>
          </p:cNvSpPr>
          <p:nvPr/>
        </p:nvSpPr>
        <p:spPr bwMode="auto">
          <a:xfrm flipH="1">
            <a:off x="6477000" y="2438400"/>
            <a:ext cx="762000" cy="685800"/>
          </a:xfrm>
          <a:prstGeom prst="line">
            <a:avLst/>
          </a:prstGeom>
          <a:noFill/>
          <a:ln w="57150">
            <a:solidFill>
              <a:srgbClr val="8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4319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1" y="153365"/>
            <a:ext cx="11793582" cy="6560943"/>
          </a:xfrm>
        </p:spPr>
        <p:txBody>
          <a:bodyPr>
            <a:normAutofit fontScale="92500" lnSpcReduction="10000"/>
          </a:bodyPr>
          <a:lstStyle/>
          <a:p>
            <a:r>
              <a:rPr lang="en-US" b="1" dirty="0"/>
              <a:t>Significant fungal plant pathogens:</a:t>
            </a:r>
            <a:r>
              <a:rPr lang="en-US" dirty="0"/>
              <a:t/>
            </a:r>
            <a:br>
              <a:rPr lang="en-US" dirty="0"/>
            </a:br>
            <a:r>
              <a:rPr lang="en-US" b="1" dirty="0"/>
              <a:t>Ascomycetes</a:t>
            </a:r>
            <a:r>
              <a:rPr lang="en-US" dirty="0"/>
              <a:t/>
            </a:r>
            <a:br>
              <a:rPr lang="en-US" dirty="0"/>
            </a:br>
            <a:r>
              <a:rPr lang="en-US" i="1" dirty="0" err="1"/>
              <a:t>Fusarium</a:t>
            </a:r>
            <a:r>
              <a:rPr lang="en-US" i="1" dirty="0"/>
              <a:t> spp.</a:t>
            </a:r>
            <a:br>
              <a:rPr lang="en-US" i="1" dirty="0"/>
            </a:br>
            <a:r>
              <a:rPr lang="en-US" i="1" dirty="0" err="1"/>
              <a:t>Thielaviopsis</a:t>
            </a:r>
            <a:r>
              <a:rPr lang="en-US" i="1" dirty="0"/>
              <a:t> spp.</a:t>
            </a:r>
            <a:r>
              <a:rPr lang="en-US" dirty="0"/>
              <a:t> (Causal agents of: canker rot, black root rot, </a:t>
            </a:r>
            <a:r>
              <a:rPr lang="en-US" dirty="0" err="1"/>
              <a:t>Thielaviopsis</a:t>
            </a:r>
            <a:r>
              <a:rPr lang="en-US" dirty="0"/>
              <a:t> </a:t>
            </a:r>
            <a:r>
              <a:rPr lang="en-US" dirty="0" smtClean="0"/>
              <a:t>root rot</a:t>
            </a:r>
            <a:r>
              <a:rPr lang="en-US" dirty="0"/>
              <a:t>)</a:t>
            </a:r>
            <a:br>
              <a:rPr lang="en-US" dirty="0"/>
            </a:br>
            <a:r>
              <a:rPr lang="en-US" i="1" dirty="0" err="1"/>
              <a:t>Verticillium</a:t>
            </a:r>
            <a:r>
              <a:rPr lang="en-US" i="1" dirty="0"/>
              <a:t> spp. </a:t>
            </a:r>
            <a:br>
              <a:rPr lang="en-US" i="1" dirty="0"/>
            </a:br>
            <a:r>
              <a:rPr lang="en-US" i="1" dirty="0" err="1"/>
              <a:t>Magnaporthe</a:t>
            </a:r>
            <a:r>
              <a:rPr lang="en-US" i="1" dirty="0"/>
              <a:t> </a:t>
            </a:r>
            <a:r>
              <a:rPr lang="en-US" i="1" dirty="0" err="1"/>
              <a:t>grisea</a:t>
            </a:r>
            <a:r>
              <a:rPr lang="en-US" dirty="0"/>
              <a:t> (T.T. Hebert) M.E. Barr; causes blast of rice and gray leaf</a:t>
            </a:r>
            <a:br>
              <a:rPr lang="en-US" dirty="0"/>
            </a:br>
            <a:r>
              <a:rPr lang="en-US" dirty="0"/>
              <a:t>spot in </a:t>
            </a:r>
            <a:r>
              <a:rPr lang="en-US" dirty="0" err="1"/>
              <a:t>turfgrasses</a:t>
            </a:r>
            <a:r>
              <a:rPr lang="en-US" dirty="0"/>
              <a:t/>
            </a:r>
            <a:br>
              <a:rPr lang="en-US" dirty="0"/>
            </a:br>
            <a:r>
              <a:rPr lang="en-US" b="1" dirty="0"/>
              <a:t>Basidiomycetes</a:t>
            </a:r>
            <a:r>
              <a:rPr lang="en-US" dirty="0"/>
              <a:t/>
            </a:r>
            <a:br>
              <a:rPr lang="en-US" dirty="0"/>
            </a:br>
            <a:r>
              <a:rPr lang="en-US" dirty="0" smtClean="0"/>
              <a:t>   </a:t>
            </a:r>
            <a:r>
              <a:rPr lang="en-US" i="1" dirty="0" err="1" smtClean="0"/>
              <a:t>Rhizoctonia</a:t>
            </a:r>
            <a:r>
              <a:rPr lang="en-US" i="1" dirty="0" smtClean="0"/>
              <a:t> </a:t>
            </a:r>
            <a:r>
              <a:rPr lang="en-US" i="1" dirty="0"/>
              <a:t>spp.</a:t>
            </a:r>
            <a:br>
              <a:rPr lang="en-US" i="1" dirty="0"/>
            </a:br>
            <a:r>
              <a:rPr lang="en-US" dirty="0" smtClean="0"/>
              <a:t>   </a:t>
            </a:r>
            <a:r>
              <a:rPr lang="en-US" i="1" dirty="0" err="1" smtClean="0"/>
              <a:t>Phakospora</a:t>
            </a:r>
            <a:r>
              <a:rPr lang="en-US" i="1" dirty="0" smtClean="0"/>
              <a:t> </a:t>
            </a:r>
            <a:r>
              <a:rPr lang="en-US" i="1" dirty="0" err="1"/>
              <a:t>pachyrhizi</a:t>
            </a:r>
            <a:r>
              <a:rPr lang="en-US" dirty="0"/>
              <a:t> </a:t>
            </a:r>
            <a:r>
              <a:rPr lang="en-US" dirty="0" err="1"/>
              <a:t>Sydow</a:t>
            </a:r>
            <a:r>
              <a:rPr lang="en-US" dirty="0"/>
              <a:t>; causes Soybean rust</a:t>
            </a:r>
            <a:br>
              <a:rPr lang="en-US" dirty="0"/>
            </a:br>
            <a:r>
              <a:rPr lang="en-US" i="1" dirty="0" err="1"/>
              <a:t>Puccinia</a:t>
            </a:r>
            <a:r>
              <a:rPr lang="en-US" i="1" dirty="0"/>
              <a:t> spp.</a:t>
            </a:r>
            <a:r>
              <a:rPr lang="en-US" dirty="0"/>
              <a:t>; causal agents of severe rusts of virtually all cereal grains </a:t>
            </a:r>
            <a:r>
              <a:rPr lang="en-US" dirty="0" smtClean="0"/>
              <a:t>and cultivated grasses.</a:t>
            </a:r>
          </a:p>
          <a:p>
            <a:pPr marL="0" indent="0">
              <a:buNone/>
            </a:pPr>
            <a:r>
              <a:rPr lang="en-US" b="1" dirty="0" smtClean="0"/>
              <a:t>       Oomycetes</a:t>
            </a:r>
            <a:r>
              <a:rPr lang="en-US" dirty="0"/>
              <a:t/>
            </a:r>
            <a:br>
              <a:rPr lang="en-US" dirty="0"/>
            </a:br>
            <a:r>
              <a:rPr lang="en-US" dirty="0" smtClean="0"/>
              <a:t>       The </a:t>
            </a:r>
            <a:r>
              <a:rPr lang="en-US" dirty="0"/>
              <a:t>oomycetes are not true fungi but are fungal-like organisms. They include </a:t>
            </a:r>
            <a:r>
              <a:rPr lang="en-US" dirty="0" smtClean="0"/>
              <a:t>some of </a:t>
            </a:r>
            <a:r>
              <a:rPr lang="en-US" dirty="0"/>
              <a:t>the most destructive plant pathogens including the genus </a:t>
            </a:r>
            <a:r>
              <a:rPr lang="en-US" dirty="0" err="1"/>
              <a:t>Phytophthora</a:t>
            </a:r>
            <a:r>
              <a:rPr lang="en-US" dirty="0"/>
              <a:t> </a:t>
            </a:r>
            <a:r>
              <a:rPr lang="en-US" dirty="0" smtClean="0"/>
              <a:t>which includes </a:t>
            </a:r>
            <a:r>
              <a:rPr lang="en-US" dirty="0"/>
              <a:t>the causal agents of potato late blight and sudden ·oak death. </a:t>
            </a:r>
            <a:endParaRPr lang="en-US" dirty="0" smtClean="0"/>
          </a:p>
          <a:p>
            <a:pPr marL="0" indent="0">
              <a:buNone/>
            </a:pPr>
            <a:r>
              <a:rPr lang="en-US" dirty="0" smtClean="0"/>
              <a:t>Significant </a:t>
            </a:r>
            <a:r>
              <a:rPr lang="en-US" dirty="0"/>
              <a:t>oomycete plant pathogens:</a:t>
            </a:r>
            <a:br>
              <a:rPr lang="en-US" dirty="0"/>
            </a:br>
            <a:r>
              <a:rPr lang="en-US" i="1" dirty="0"/>
              <a:t>Pythium spp.</a:t>
            </a:r>
            <a:br>
              <a:rPr lang="en-US" i="1" dirty="0"/>
            </a:br>
            <a:r>
              <a:rPr lang="en-US" i="1" dirty="0" err="1"/>
              <a:t>Phytophthora</a:t>
            </a:r>
            <a:r>
              <a:rPr lang="en-US" i="1" dirty="0"/>
              <a:t> spp.</a:t>
            </a:r>
            <a:r>
              <a:rPr lang="en-US" dirty="0"/>
              <a:t>; including the causal agent of the Great Irish Famine. </a:t>
            </a:r>
            <a:br>
              <a:rPr lang="en-US" dirty="0"/>
            </a:br>
            <a:r>
              <a:rPr lang="en-US" dirty="0"/>
              <a:t> </a:t>
            </a:r>
            <a:br>
              <a:rPr lang="en-US" dirty="0"/>
            </a:br>
            <a:endParaRPr lang="en-US" dirty="0"/>
          </a:p>
          <a:p>
            <a:endParaRPr lang="en-US" dirty="0"/>
          </a:p>
        </p:txBody>
      </p:sp>
    </p:spTree>
    <p:extLst>
      <p:ext uri="{BB962C8B-B14F-4D97-AF65-F5344CB8AC3E}">
        <p14:creationId xmlns:p14="http://schemas.microsoft.com/office/powerpoint/2010/main" val="158189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8" y="65314"/>
            <a:ext cx="11913325" cy="6727371"/>
          </a:xfrm>
        </p:spPr>
        <p:txBody>
          <a:bodyPr>
            <a:normAutofit fontScale="55000" lnSpcReduction="20000"/>
          </a:bodyPr>
          <a:lstStyle/>
          <a:p>
            <a:r>
              <a:rPr lang="en-US" sz="5100" b="1" dirty="0" smtClean="0">
                <a:latin typeface="Times New Roman" panose="02020603050405020304" pitchFamily="18" charset="0"/>
                <a:cs typeface="Times New Roman" panose="02020603050405020304" pitchFamily="18" charset="0"/>
              </a:rPr>
              <a:t>Bacteria</a:t>
            </a:r>
            <a:endParaRPr lang="en-US" sz="5100" dirty="0">
              <a:latin typeface="Times New Roman" panose="02020603050405020304" pitchFamily="18" charset="0"/>
              <a:cs typeface="Times New Roman" panose="02020603050405020304" pitchFamily="18" charset="0"/>
            </a:endParaRPr>
          </a:p>
          <a:p>
            <a:pPr marL="0" indent="0">
              <a:buNone/>
            </a:pPr>
            <a:r>
              <a:rPr lang="en-US" sz="4000" dirty="0" smtClean="0">
                <a:latin typeface="Times New Roman" panose="02020603050405020304" pitchFamily="18" charset="0"/>
                <a:cs typeface="Times New Roman" panose="02020603050405020304" pitchFamily="18" charset="0"/>
              </a:rPr>
              <a:t>Bacterial </a:t>
            </a:r>
            <a:r>
              <a:rPr lang="en-US" sz="4000" dirty="0">
                <a:latin typeface="Times New Roman" panose="02020603050405020304" pitchFamily="18" charset="0"/>
                <a:cs typeface="Times New Roman" panose="02020603050405020304" pitchFamily="18" charset="0"/>
              </a:rPr>
              <a:t>diseases are much more prevalent in sub-tropical and tropical </a:t>
            </a:r>
            <a:r>
              <a:rPr lang="en-US" sz="4000" dirty="0" smtClean="0">
                <a:latin typeface="Times New Roman" panose="02020603050405020304" pitchFamily="18" charset="0"/>
                <a:cs typeface="Times New Roman" panose="02020603050405020304" pitchFamily="18" charset="0"/>
              </a:rPr>
              <a:t>regions of </a:t>
            </a:r>
            <a:r>
              <a:rPr lang="en-US" sz="4000" dirty="0">
                <a:latin typeface="Times New Roman" panose="02020603050405020304" pitchFamily="18" charset="0"/>
                <a:cs typeface="Times New Roman" panose="02020603050405020304" pitchFamily="18" charset="0"/>
              </a:rPr>
              <a:t>the world</a:t>
            </a:r>
            <a:r>
              <a:rPr lang="en-US" sz="4000" dirty="0" smtClean="0">
                <a:latin typeface="Times New Roman" panose="02020603050405020304" pitchFamily="18" charset="0"/>
                <a:cs typeface="Times New Roman" panose="02020603050405020304" pitchFamily="18" charset="0"/>
              </a:rPr>
              <a:t>. Most </a:t>
            </a:r>
            <a:r>
              <a:rPr lang="en-US" sz="4000" dirty="0">
                <a:latin typeface="Times New Roman" panose="02020603050405020304" pitchFamily="18" charset="0"/>
                <a:cs typeface="Times New Roman" panose="02020603050405020304" pitchFamily="18" charset="0"/>
              </a:rPr>
              <a:t>plant pathogenic bacteria are rod shaped (bacilli). </a:t>
            </a:r>
            <a:endParaRPr lang="en-US" sz="4000" dirty="0" smtClean="0">
              <a:latin typeface="Times New Roman" panose="02020603050405020304" pitchFamily="18" charset="0"/>
              <a:cs typeface="Times New Roman" panose="02020603050405020304" pitchFamily="18" charset="0"/>
            </a:endParaRPr>
          </a:p>
          <a:p>
            <a:pPr marL="0" indent="0">
              <a:buNone/>
            </a:pPr>
            <a:r>
              <a:rPr lang="en-US" sz="4000" dirty="0" smtClean="0">
                <a:latin typeface="Times New Roman" panose="02020603050405020304" pitchFamily="18" charset="0"/>
                <a:cs typeface="Times New Roman" panose="02020603050405020304" pitchFamily="18" charset="0"/>
              </a:rPr>
              <a:t>There </a:t>
            </a:r>
            <a:r>
              <a:rPr lang="en-US" sz="4000" dirty="0">
                <a:latin typeface="Times New Roman" panose="02020603050405020304" pitchFamily="18" charset="0"/>
                <a:cs typeface="Times New Roman" panose="02020603050405020304" pitchFamily="18" charset="0"/>
              </a:rPr>
              <a:t>are 4 main </a:t>
            </a:r>
            <a:r>
              <a:rPr lang="en-US" sz="4000" dirty="0" smtClean="0">
                <a:latin typeface="Times New Roman" panose="02020603050405020304" pitchFamily="18" charset="0"/>
                <a:cs typeface="Times New Roman" panose="02020603050405020304" pitchFamily="18" charset="0"/>
              </a:rPr>
              <a:t>bacterial pathogenicity </a:t>
            </a:r>
            <a:r>
              <a:rPr lang="en-US" sz="4000" dirty="0">
                <a:latin typeface="Times New Roman" panose="02020603050405020304" pitchFamily="18" charset="0"/>
                <a:cs typeface="Times New Roman" panose="02020603050405020304" pitchFamily="18" charset="0"/>
              </a:rPr>
              <a:t>factors:</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1. Cell wall degrading enzymes-used to break down the plant cell wall in order </a:t>
            </a:r>
            <a:r>
              <a:rPr lang="en-US" sz="4000" dirty="0" smtClean="0">
                <a:latin typeface="Times New Roman" panose="02020603050405020304" pitchFamily="18" charset="0"/>
                <a:cs typeface="Times New Roman" panose="02020603050405020304" pitchFamily="18" charset="0"/>
              </a:rPr>
              <a:t>to release </a:t>
            </a:r>
            <a:r>
              <a:rPr lang="en-US" sz="4000" dirty="0">
                <a:latin typeface="Times New Roman" panose="02020603050405020304" pitchFamily="18" charset="0"/>
                <a:cs typeface="Times New Roman" panose="02020603050405020304" pitchFamily="18" charset="0"/>
              </a:rPr>
              <a:t>the nutrients inside. Used by pathogens such as </a:t>
            </a:r>
            <a:r>
              <a:rPr lang="en-US" sz="4000" dirty="0" err="1">
                <a:latin typeface="Times New Roman" panose="02020603050405020304" pitchFamily="18" charset="0"/>
                <a:cs typeface="Times New Roman" panose="02020603050405020304" pitchFamily="18" charset="0"/>
              </a:rPr>
              <a:t>Erwinia</a:t>
            </a:r>
            <a:r>
              <a:rPr lang="en-US" sz="4000" dirty="0">
                <a:latin typeface="Times New Roman" panose="02020603050405020304" pitchFamily="18" charset="0"/>
                <a:cs typeface="Times New Roman" panose="02020603050405020304" pitchFamily="18" charset="0"/>
              </a:rPr>
              <a:t> to cause soft rot.</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Toxins These can be non-host specific, and damage all plants, or host specific </a:t>
            </a:r>
            <a:r>
              <a:rPr lang="en-US" sz="4000" dirty="0" smtClean="0">
                <a:latin typeface="Times New Roman" panose="02020603050405020304" pitchFamily="18" charset="0"/>
                <a:cs typeface="Times New Roman" panose="02020603050405020304" pitchFamily="18" charset="0"/>
              </a:rPr>
              <a:t>and only </a:t>
            </a:r>
            <a:r>
              <a:rPr lang="en-US" sz="4000" dirty="0">
                <a:latin typeface="Times New Roman" panose="02020603050405020304" pitchFamily="18" charset="0"/>
                <a:cs typeface="Times New Roman" panose="02020603050405020304" pitchFamily="18" charset="0"/>
              </a:rPr>
              <a:t>cause damage on a host plant.</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Phytohormones</a:t>
            </a:r>
            <a:r>
              <a:rPr lang="en-US" sz="4000" dirty="0">
                <a:latin typeface="Times New Roman" panose="02020603050405020304" pitchFamily="18" charset="0"/>
                <a:cs typeface="Times New Roman" panose="02020603050405020304" pitchFamily="18" charset="0"/>
              </a:rPr>
              <a:t>-for example Agrobacterium changes the level of Auxin to </a:t>
            </a:r>
            <a:r>
              <a:rPr lang="en-US" sz="4000" dirty="0" smtClean="0">
                <a:latin typeface="Times New Roman" panose="02020603050405020304" pitchFamily="18" charset="0"/>
                <a:cs typeface="Times New Roman" panose="02020603050405020304" pitchFamily="18" charset="0"/>
              </a:rPr>
              <a:t>cause </a:t>
            </a:r>
            <a:r>
              <a:rPr lang="en-US" sz="4000" dirty="0" err="1" smtClean="0">
                <a:latin typeface="Times New Roman" panose="02020603050405020304" pitchFamily="18" charset="0"/>
                <a:cs typeface="Times New Roman" panose="02020603050405020304" pitchFamily="18" charset="0"/>
              </a:rPr>
              <a:t>tumours</a:t>
            </a:r>
            <a:r>
              <a:rPr lang="en-US" sz="4000" dirty="0">
                <a:latin typeface="Times New Roman" panose="02020603050405020304" pitchFamily="18" charset="0"/>
                <a:cs typeface="Times New Roman" panose="02020603050405020304" pitchFamily="18" charset="0"/>
              </a:rPr>
              <a:t>.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4. Exopolysaccharides-these </a:t>
            </a:r>
            <a:r>
              <a:rPr lang="en-US" sz="4000" dirty="0">
                <a:latin typeface="Times New Roman" panose="02020603050405020304" pitchFamily="18" charset="0"/>
                <a:cs typeface="Times New Roman" panose="02020603050405020304" pitchFamily="18" charset="0"/>
              </a:rPr>
              <a:t>are produced by bacteria and block xylem vessels, </a:t>
            </a:r>
            <a:r>
              <a:rPr lang="en-US" sz="4000" dirty="0" smtClean="0">
                <a:latin typeface="Times New Roman" panose="02020603050405020304" pitchFamily="18" charset="0"/>
                <a:cs typeface="Times New Roman" panose="02020603050405020304" pitchFamily="18" charset="0"/>
              </a:rPr>
              <a:t>often leading </a:t>
            </a:r>
            <a:r>
              <a:rPr lang="en-US" sz="4000" dirty="0">
                <a:latin typeface="Times New Roman" panose="02020603050405020304" pitchFamily="18" charset="0"/>
                <a:cs typeface="Times New Roman" panose="02020603050405020304" pitchFamily="18" charset="0"/>
              </a:rPr>
              <a:t>to the death of the </a:t>
            </a:r>
            <a:r>
              <a:rPr lang="en-US" sz="4000" dirty="0" smtClean="0">
                <a:latin typeface="Times New Roman" panose="02020603050405020304" pitchFamily="18" charset="0"/>
                <a:cs typeface="Times New Roman" panose="02020603050405020304" pitchFamily="18" charset="0"/>
              </a:rPr>
              <a:t>plant</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Bacteria </a:t>
            </a:r>
            <a:r>
              <a:rPr lang="en-US" sz="4000" dirty="0">
                <a:latin typeface="Times New Roman" panose="02020603050405020304" pitchFamily="18" charset="0"/>
                <a:cs typeface="Times New Roman" panose="02020603050405020304" pitchFamily="18" charset="0"/>
              </a:rPr>
              <a:t>control the production of pathogenicity factors via quorum sensing</a:t>
            </a:r>
            <a:r>
              <a:rPr lang="en-US" sz="4000" dirty="0" smtClean="0">
                <a:latin typeface="Times New Roman" panose="02020603050405020304" pitchFamily="18" charset="0"/>
                <a:cs typeface="Times New Roman" panose="02020603050405020304" pitchFamily="18" charset="0"/>
              </a:rPr>
              <a:t>. </a:t>
            </a:r>
          </a:p>
          <a:p>
            <a:pPr marL="0" indent="0">
              <a:buNone/>
            </a:pPr>
            <a:r>
              <a:rPr lang="en-US" sz="3600" b="1"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Quorum </a:t>
            </a:r>
            <a:r>
              <a:rPr lang="en-US" sz="4000" b="1" dirty="0">
                <a:latin typeface="Times New Roman" panose="02020603050405020304" pitchFamily="18" charset="0"/>
                <a:cs typeface="Times New Roman" panose="02020603050405020304" pitchFamily="18" charset="0"/>
              </a:rPr>
              <a:t>sensing</a:t>
            </a:r>
            <a:r>
              <a:rPr lang="en-US" sz="4000" dirty="0">
                <a:latin typeface="Times New Roman" panose="02020603050405020304" pitchFamily="18" charset="0"/>
                <a:cs typeface="Times New Roman" panose="02020603050405020304" pitchFamily="18" charset="0"/>
              </a:rPr>
              <a:t> is the regulation of gene expression in response to fluctuations in cell-population density. </a:t>
            </a:r>
            <a:endParaRPr lang="en-US" sz="4000" dirty="0" smtClean="0">
              <a:latin typeface="Times New Roman" panose="02020603050405020304" pitchFamily="18" charset="0"/>
              <a:cs typeface="Times New Roman" panose="02020603050405020304" pitchFamily="18" charset="0"/>
            </a:endParaRPr>
          </a:p>
          <a:p>
            <a:pPr marL="0" indent="0">
              <a:buNone/>
            </a:pPr>
            <a:r>
              <a:rPr lang="en-US" sz="4000" dirty="0" smtClean="0">
                <a:latin typeface="Times New Roman" panose="02020603050405020304" pitchFamily="18" charset="0"/>
                <a:cs typeface="Times New Roman" panose="02020603050405020304" pitchFamily="18" charset="0"/>
              </a:rPr>
              <a:t>Bacteria </a:t>
            </a:r>
            <a:r>
              <a:rPr lang="en-US" sz="4000" dirty="0">
                <a:latin typeface="Times New Roman" panose="02020603050405020304" pitchFamily="18" charset="0"/>
                <a:cs typeface="Times New Roman" panose="02020603050405020304" pitchFamily="18" charset="0"/>
              </a:rPr>
              <a:t>produce and release chemical signal molecules called </a:t>
            </a:r>
            <a:r>
              <a:rPr lang="en-US" sz="4000" dirty="0" smtClean="0">
                <a:latin typeface="Times New Roman" panose="02020603050405020304" pitchFamily="18" charset="0"/>
                <a:cs typeface="Times New Roman" panose="02020603050405020304" pitchFamily="18" charset="0"/>
              </a:rPr>
              <a:t>auto-inducers </a:t>
            </a:r>
            <a:r>
              <a:rPr lang="en-US" sz="4000" dirty="0">
                <a:latin typeface="Times New Roman" panose="02020603050405020304" pitchFamily="18" charset="0"/>
                <a:cs typeface="Times New Roman" panose="02020603050405020304" pitchFamily="18" charset="0"/>
              </a:rPr>
              <a:t>that increase in concentration as a function of cell density.</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Significant bacterial plant pathogens:</a:t>
            </a:r>
            <a:br>
              <a:rPr lang="en-US" sz="4000" dirty="0">
                <a:latin typeface="Times New Roman" panose="02020603050405020304" pitchFamily="18" charset="0"/>
                <a:cs typeface="Times New Roman" panose="02020603050405020304" pitchFamily="18" charset="0"/>
              </a:rPr>
            </a:br>
            <a:r>
              <a:rPr lang="en-US" sz="4000" dirty="0" err="1">
                <a:latin typeface="Times New Roman" panose="02020603050405020304" pitchFamily="18" charset="0"/>
                <a:cs typeface="Times New Roman" panose="02020603050405020304" pitchFamily="18" charset="0"/>
              </a:rPr>
              <a:t>Burkholderia</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err="1">
                <a:latin typeface="Times New Roman" panose="02020603050405020304" pitchFamily="18" charset="0"/>
                <a:cs typeface="Times New Roman" panose="02020603050405020304" pitchFamily="18" charset="0"/>
              </a:rPr>
              <a:t>Proteobacteria</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err="1">
                <a:latin typeface="Times New Roman" panose="02020603050405020304" pitchFamily="18" charset="0"/>
                <a:cs typeface="Times New Roman" panose="02020603050405020304" pitchFamily="18" charset="0"/>
              </a:rPr>
              <a:t>Xanthomonas</a:t>
            </a:r>
            <a:r>
              <a:rPr lang="en-US" sz="4000" dirty="0">
                <a:latin typeface="Times New Roman" panose="02020603050405020304" pitchFamily="18" charset="0"/>
                <a:cs typeface="Times New Roman" panose="02020603050405020304" pitchFamily="18" charset="0"/>
              </a:rPr>
              <a:t> spp.</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Pseudomonas </a:t>
            </a:r>
            <a:r>
              <a:rPr lang="en-US" sz="4000" dirty="0" err="1">
                <a:latin typeface="Times New Roman" panose="02020603050405020304" pitchFamily="18" charset="0"/>
                <a:cs typeface="Times New Roman" panose="02020603050405020304" pitchFamily="18" charset="0"/>
              </a:rPr>
              <a:t>spp</a:t>
            </a:r>
            <a:r>
              <a:rPr lang="en-US" sz="4000" dirty="0">
                <a:latin typeface="Times New Roman" panose="02020603050405020304" pitchFamily="18" charset="0"/>
                <a:cs typeface="Times New Roman" panose="02020603050405020304" pitchFamily="18" charset="0"/>
              </a:rPr>
              <a:t>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7958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43691"/>
            <a:ext cx="11848011" cy="6570618"/>
          </a:xfrm>
        </p:spPr>
        <p:txBody>
          <a:bodyPr>
            <a:normAutofit fontScale="92500" lnSpcReduction="10000"/>
          </a:bodyPr>
          <a:lstStyle/>
          <a:p>
            <a:r>
              <a:rPr lang="en-US" sz="3000" b="1" dirty="0">
                <a:latin typeface="Times New Roman" panose="02020603050405020304" pitchFamily="18" charset="0"/>
                <a:cs typeface="Times New Roman" panose="02020603050405020304" pitchFamily="18" charset="0"/>
              </a:rPr>
              <a:t>Nematodes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Nematodes</a:t>
            </a:r>
            <a:r>
              <a:rPr lang="en-US" dirty="0">
                <a:latin typeface="Times New Roman" panose="02020603050405020304" pitchFamily="18" charset="0"/>
                <a:cs typeface="Times New Roman" panose="02020603050405020304" pitchFamily="18" charset="0"/>
              </a:rPr>
              <a:t> are small, multicellular wormlike creatures. Many live freely in the soil, </a:t>
            </a:r>
            <a:r>
              <a:rPr lang="en-US" dirty="0" smtClean="0">
                <a:latin typeface="Times New Roman" panose="02020603050405020304" pitchFamily="18" charset="0"/>
                <a:cs typeface="Times New Roman" panose="02020603050405020304" pitchFamily="18" charset="0"/>
              </a:rPr>
              <a:t>but there </a:t>
            </a:r>
            <a:r>
              <a:rPr lang="en-US" dirty="0">
                <a:latin typeface="Times New Roman" panose="02020603050405020304" pitchFamily="18" charset="0"/>
                <a:cs typeface="Times New Roman" panose="02020603050405020304" pitchFamily="18" charset="0"/>
              </a:rPr>
              <a:t>are some species which parasitize plant roots. </a:t>
            </a:r>
            <a:br>
              <a:rPr lang="en-US" dirty="0">
                <a:latin typeface="Times New Roman" panose="02020603050405020304" pitchFamily="18" charset="0"/>
                <a:cs typeface="Times New Roman" panose="02020603050405020304" pitchFamily="18" charset="0"/>
              </a:rPr>
            </a:br>
            <a:r>
              <a:rPr lang="en-US" sz="2600" dirty="0" smtClean="0">
                <a:latin typeface="Times New Roman" panose="02020603050405020304" pitchFamily="18" charset="0"/>
                <a:cs typeface="Times New Roman" panose="02020603050405020304" pitchFamily="18" charset="0"/>
              </a:rPr>
              <a:t>STEPS </a:t>
            </a:r>
            <a:r>
              <a:rPr lang="en-US" sz="2600" dirty="0">
                <a:latin typeface="Times New Roman" panose="02020603050405020304" pitchFamily="18" charset="0"/>
                <a:cs typeface="Times New Roman" panose="02020603050405020304" pitchFamily="18" charset="0"/>
              </a:rPr>
              <a:t>IN IDENTIFYING PLANT DISEASES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Step l</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Decide if the cause could be a cultural disorder, which occurs when the soil is deficient</a:t>
            </a:r>
            <a:r>
              <a:rPr lang="en-US" dirty="0" smtClean="0">
                <a:latin typeface="Times New Roman" panose="02020603050405020304" pitchFamily="18" charset="0"/>
                <a:cs typeface="Times New Roman" panose="02020603050405020304" pitchFamily="18" charset="0"/>
              </a:rPr>
              <a:t>. A </a:t>
            </a:r>
            <a:r>
              <a:rPr lang="en-US" dirty="0">
                <a:latin typeface="Times New Roman" panose="02020603050405020304" pitchFamily="18" charset="0"/>
                <a:cs typeface="Times New Roman" panose="02020603050405020304" pitchFamily="18" charset="0"/>
              </a:rPr>
              <a:t>cultural disorder can also be caused by the weather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2</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Determine if your plants have been infected with a fungal disease. Are there pale </a:t>
            </a:r>
            <a:r>
              <a:rPr lang="en-US" dirty="0" smtClean="0">
                <a:latin typeface="Times New Roman" panose="02020603050405020304" pitchFamily="18" charset="0"/>
                <a:cs typeface="Times New Roman" panose="02020603050405020304" pitchFamily="18" charset="0"/>
              </a:rPr>
              <a:t>patches on </a:t>
            </a:r>
            <a:r>
              <a:rPr lang="en-US" dirty="0">
                <a:latin typeface="Times New Roman" panose="02020603050405020304" pitchFamily="18" charset="0"/>
                <a:cs typeface="Times New Roman" panose="02020603050405020304" pitchFamily="18" charset="0"/>
              </a:rPr>
              <a:t>the leaves, dead spots or sections?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3</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Consider that your plants might be infected with a bacterial disease, which is </a:t>
            </a:r>
            <a:r>
              <a:rPr lang="en-US" dirty="0" smtClean="0">
                <a:latin typeface="Times New Roman" panose="02020603050405020304" pitchFamily="18" charset="0"/>
                <a:cs typeface="Times New Roman" panose="02020603050405020304" pitchFamily="18" charset="0"/>
              </a:rPr>
              <a:t>evident when </a:t>
            </a:r>
            <a:r>
              <a:rPr lang="en-US" dirty="0">
                <a:latin typeface="Times New Roman" panose="02020603050405020304" pitchFamily="18" charset="0"/>
                <a:cs typeface="Times New Roman" panose="02020603050405020304" pitchFamily="18" charset="0"/>
              </a:rPr>
              <a:t>the leaves, sterns, branches or tubers rot and there is a terrible odor.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4</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Find out if your plants are suffering from a viral disease, which can be identified </a:t>
            </a:r>
            <a:r>
              <a:rPr lang="en-US" dirty="0" smtClean="0">
                <a:latin typeface="Times New Roman" panose="02020603050405020304" pitchFamily="18" charset="0"/>
                <a:cs typeface="Times New Roman" panose="02020603050405020304" pitchFamily="18" charset="0"/>
              </a:rPr>
              <a:t>by</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overall </a:t>
            </a:r>
            <a:r>
              <a:rPr lang="en-US" dirty="0">
                <a:latin typeface="Times New Roman" panose="02020603050405020304" pitchFamily="18" charset="0"/>
                <a:cs typeface="Times New Roman" panose="02020603050405020304" pitchFamily="18" charset="0"/>
              </a:rPr>
              <a:t>poor plant performance; stunted plants and blooms; disfigured blooms; </a:t>
            </a:r>
            <a:r>
              <a:rPr lang="en-US" dirty="0" smtClean="0">
                <a:latin typeface="Times New Roman" panose="02020603050405020304" pitchFamily="18" charset="0"/>
                <a:cs typeface="Times New Roman" panose="02020603050405020304" pitchFamily="18" charset="0"/>
              </a:rPr>
              <a:t>yellow and </a:t>
            </a:r>
            <a:r>
              <a:rPr lang="en-US" dirty="0">
                <a:latin typeface="Times New Roman" panose="02020603050405020304" pitchFamily="18" charset="0"/>
                <a:cs typeface="Times New Roman" panose="02020603050405020304" pitchFamily="18" charset="0"/>
              </a:rPr>
              <a:t>green mottling on leaves and sterns or puckered leaves and chlorosis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Prevent all of the common diseases by mulching, watering properly, using </a:t>
            </a:r>
            <a:r>
              <a:rPr lang="en-US" dirty="0" smtClean="0">
                <a:latin typeface="Times New Roman" panose="02020603050405020304" pitchFamily="18" charset="0"/>
                <a:cs typeface="Times New Roman" panose="02020603050405020304" pitchFamily="18" charset="0"/>
              </a:rPr>
              <a:t>organic sprays</a:t>
            </a:r>
            <a:r>
              <a:rPr lang="en-US" dirty="0">
                <a:latin typeface="Times New Roman" panose="02020603050405020304" pitchFamily="18" charset="0"/>
                <a:cs typeface="Times New Roman" panose="02020603050405020304" pitchFamily="18" charset="0"/>
              </a:rPr>
              <a:t>, controlling insects (Le., aphids), which carry disease.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9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702860C-84E3-44B0-ADCC-C0E9A644EA29}"/>
              </a:ext>
            </a:extLst>
          </p:cNvPr>
          <p:cNvSpPr>
            <a:spLocks noGrp="1" noChangeArrowheads="1"/>
          </p:cNvSpPr>
          <p:nvPr>
            <p:ph type="title"/>
          </p:nvPr>
        </p:nvSpPr>
        <p:spPr>
          <a:xfrm>
            <a:off x="2811417" y="661851"/>
            <a:ext cx="6365966" cy="683623"/>
          </a:xfrm>
        </p:spPr>
        <p:txBody>
          <a:bodyPr>
            <a:normAutofit/>
          </a:bodyPr>
          <a:lstStyle/>
          <a:p>
            <a:pPr>
              <a:defRPr/>
            </a:pPr>
            <a:r>
              <a:rPr lang="en-US" sz="3600" b="1" dirty="0">
                <a:latin typeface="Times New Roman" panose="02020603050405020304" pitchFamily="18" charset="0"/>
                <a:cs typeface="Times New Roman" panose="02020603050405020304" pitchFamily="18" charset="0"/>
              </a:rPr>
              <a:t>Nematode Pests of </a:t>
            </a:r>
            <a:r>
              <a:rPr lang="en-US" sz="3600" b="1" dirty="0" smtClean="0">
                <a:latin typeface="Times New Roman" panose="02020603050405020304" pitchFamily="18" charset="0"/>
                <a:cs typeface="Times New Roman" panose="02020603050405020304" pitchFamily="18" charset="0"/>
              </a:rPr>
              <a:t>Plants</a:t>
            </a:r>
            <a:endParaRPr lang="en-US" altLang="en-US" sz="36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927463" y="1451547"/>
            <a:ext cx="10489475" cy="2800767"/>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Nematodes' are microscopic roundworms that live in many habitats. </a:t>
            </a:r>
            <a:endParaRPr lang="en-US" sz="20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solidFill>
                  <a:srgbClr val="000000"/>
                </a:solidFill>
                <a:latin typeface="Times New Roman" panose="02020603050405020304" pitchFamily="18" charset="0"/>
                <a:cs typeface="Times New Roman" panose="02020603050405020304" pitchFamily="18" charset="0"/>
              </a:rPr>
              <a:t>At </a:t>
            </a:r>
            <a:r>
              <a:rPr lang="en-US" sz="2000" dirty="0">
                <a:solidFill>
                  <a:srgbClr val="000000"/>
                </a:solidFill>
                <a:latin typeface="Times New Roman" panose="02020603050405020304" pitchFamily="18" charset="0"/>
                <a:cs typeface="Times New Roman" panose="02020603050405020304" pitchFamily="18" charset="0"/>
              </a:rPr>
              <a:t>least </a:t>
            </a:r>
            <a:r>
              <a:rPr lang="en-US" sz="2000" dirty="0" smtClean="0">
                <a:solidFill>
                  <a:srgbClr val="000000"/>
                </a:solidFill>
                <a:latin typeface="Times New Roman" panose="02020603050405020304" pitchFamily="18" charset="0"/>
                <a:cs typeface="Times New Roman" panose="02020603050405020304" pitchFamily="18" charset="0"/>
              </a:rPr>
              <a:t>2500 species </a:t>
            </a:r>
            <a:r>
              <a:rPr lang="en-US" sz="2000" dirty="0">
                <a:solidFill>
                  <a:srgbClr val="000000"/>
                </a:solidFill>
                <a:latin typeface="Times New Roman" panose="02020603050405020304" pitchFamily="18" charset="0"/>
                <a:cs typeface="Times New Roman" panose="02020603050405020304" pitchFamily="18" charset="0"/>
              </a:rPr>
              <a:t>of plant-parasitic nematodes have been described, </a:t>
            </a:r>
            <a:endParaRPr lang="en-US" sz="20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solidFill>
                  <a:srgbClr val="000000"/>
                </a:solidFill>
                <a:latin typeface="Times New Roman" panose="02020603050405020304" pitchFamily="18" charset="0"/>
                <a:cs typeface="Times New Roman" panose="02020603050405020304" pitchFamily="18" charset="0"/>
              </a:rPr>
              <a:t>Characterized </a:t>
            </a:r>
            <a:r>
              <a:rPr lang="en-US" sz="2000" dirty="0">
                <a:solidFill>
                  <a:srgbClr val="000000"/>
                </a:solidFill>
                <a:latin typeface="Times New Roman" panose="02020603050405020304" pitchFamily="18" charset="0"/>
                <a:cs typeface="Times New Roman" panose="02020603050405020304" pitchFamily="18" charset="0"/>
              </a:rPr>
              <a:t>by the </a:t>
            </a:r>
            <a:r>
              <a:rPr lang="en-US" sz="2000" dirty="0" smtClean="0">
                <a:solidFill>
                  <a:srgbClr val="000000"/>
                </a:solidFill>
                <a:latin typeface="Times New Roman" panose="02020603050405020304" pitchFamily="18" charset="0"/>
                <a:cs typeface="Times New Roman" panose="02020603050405020304" pitchFamily="18" charset="0"/>
              </a:rPr>
              <a:t>presence of </a:t>
            </a:r>
            <a:r>
              <a:rPr lang="en-US" sz="2000" dirty="0">
                <a:solidFill>
                  <a:srgbClr val="000000"/>
                </a:solidFill>
                <a:latin typeface="Times New Roman" panose="02020603050405020304" pitchFamily="18" charset="0"/>
                <a:cs typeface="Times New Roman" panose="02020603050405020304" pitchFamily="18" charset="0"/>
              </a:rPr>
              <a:t>a stylet, </a:t>
            </a:r>
            <a:endParaRPr lang="en-US" sz="20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solidFill>
                  <a:srgbClr val="000000"/>
                </a:solidFill>
                <a:latin typeface="Times New Roman" panose="02020603050405020304" pitchFamily="18" charset="0"/>
                <a:cs typeface="Times New Roman" panose="02020603050405020304" pitchFamily="18" charset="0"/>
              </a:rPr>
              <a:t>Plant parasitic </a:t>
            </a:r>
            <a:r>
              <a:rPr lang="en-US" sz="2000" dirty="0">
                <a:solidFill>
                  <a:srgbClr val="000000"/>
                </a:solidFill>
                <a:latin typeface="Times New Roman" panose="02020603050405020304" pitchFamily="18" charset="0"/>
                <a:cs typeface="Times New Roman" panose="02020603050405020304" pitchFamily="18" charset="0"/>
              </a:rPr>
              <a:t>nematodes are of great economic importance. However, because most of </a:t>
            </a:r>
            <a:r>
              <a:rPr lang="en-US" sz="2000" dirty="0" smtClean="0">
                <a:solidFill>
                  <a:srgbClr val="000000"/>
                </a:solidFill>
                <a:latin typeface="Times New Roman" panose="02020603050405020304" pitchFamily="18" charset="0"/>
                <a:cs typeface="Times New Roman" panose="02020603050405020304" pitchFamily="18" charset="0"/>
              </a:rPr>
              <a:t>them live </a:t>
            </a:r>
            <a:r>
              <a:rPr lang="en-US" sz="2000" dirty="0">
                <a:solidFill>
                  <a:srgbClr val="000000"/>
                </a:solidFill>
                <a:latin typeface="Times New Roman" panose="02020603050405020304" pitchFamily="18" charset="0"/>
                <a:cs typeface="Times New Roman" panose="02020603050405020304" pitchFamily="18" charset="0"/>
              </a:rPr>
              <a:t>in the soil, they represent one of the most difficult pest problems to </a:t>
            </a:r>
            <a:r>
              <a:rPr lang="en-US" sz="2000" dirty="0" smtClean="0">
                <a:solidFill>
                  <a:srgbClr val="000000"/>
                </a:solidFill>
                <a:latin typeface="Times New Roman" panose="02020603050405020304" pitchFamily="18" charset="0"/>
                <a:cs typeface="Times New Roman" panose="02020603050405020304" pitchFamily="18" charset="0"/>
              </a:rPr>
              <a:t>identify.</a:t>
            </a:r>
          </a:p>
          <a:p>
            <a:pPr marL="342900" indent="-342900">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Nematodes have successfully adapted to nearly every ecological niche from </a:t>
            </a:r>
            <a:r>
              <a:rPr lang="en-US" sz="2000" dirty="0" smtClean="0">
                <a:solidFill>
                  <a:srgbClr val="000000"/>
                </a:solidFill>
                <a:latin typeface="Times New Roman" panose="02020603050405020304" pitchFamily="18" charset="0"/>
                <a:cs typeface="Times New Roman" panose="02020603050405020304" pitchFamily="18" charset="0"/>
              </a:rPr>
              <a:t>marine to </a:t>
            </a:r>
            <a:r>
              <a:rPr lang="en-US" sz="2000" dirty="0">
                <a:solidFill>
                  <a:srgbClr val="000000"/>
                </a:solidFill>
                <a:latin typeface="Times New Roman" panose="02020603050405020304" pitchFamily="18" charset="0"/>
                <a:cs typeface="Times New Roman" panose="02020603050405020304" pitchFamily="18" charset="0"/>
              </a:rPr>
              <a:t>fresh water, from the polar regions to the tropics, as well as the highest to the </a:t>
            </a:r>
            <a:r>
              <a:rPr lang="en-US" sz="2000" dirty="0" smtClean="0">
                <a:solidFill>
                  <a:srgbClr val="000000"/>
                </a:solidFill>
                <a:latin typeface="Times New Roman" panose="02020603050405020304" pitchFamily="18" charset="0"/>
                <a:cs typeface="Times New Roman" panose="02020603050405020304" pitchFamily="18" charset="0"/>
              </a:rPr>
              <a:t>lowest of </a:t>
            </a:r>
            <a:r>
              <a:rPr lang="en-US" sz="2000" dirty="0">
                <a:solidFill>
                  <a:srgbClr val="000000"/>
                </a:solidFill>
                <a:latin typeface="Times New Roman" panose="02020603050405020304" pitchFamily="18" charset="0"/>
                <a:cs typeface="Times New Roman" panose="02020603050405020304" pitchFamily="18" charset="0"/>
              </a:rPr>
              <a:t>elevations. </a:t>
            </a:r>
            <a:r>
              <a:rPr lang="en-US" dirty="0"/>
              <a:t/>
            </a:r>
            <a:br>
              <a:rPr lang="en-US" dirty="0"/>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3712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027">
            <a:extLst>
              <a:ext uri="{FF2B5EF4-FFF2-40B4-BE49-F238E27FC236}">
                <a16:creationId xmlns:a16="http://schemas.microsoft.com/office/drawing/2014/main" id="{317648D1-6B9F-40AB-8C38-A9B262EA1DC2}"/>
              </a:ext>
            </a:extLst>
          </p:cNvPr>
          <p:cNvSpPr>
            <a:spLocks noGrp="1" noChangeArrowheads="1"/>
          </p:cNvSpPr>
          <p:nvPr>
            <p:ph type="body" idx="1"/>
          </p:nvPr>
        </p:nvSpPr>
        <p:spPr>
          <a:xfrm>
            <a:off x="418011" y="313509"/>
            <a:ext cx="11599818" cy="6387737"/>
          </a:xfrm>
        </p:spPr>
        <p:txBody>
          <a:bodyPr>
            <a:noAutofit/>
          </a:bodyPr>
          <a:lstStyle/>
          <a:p>
            <a:pPr>
              <a:lnSpc>
                <a:spcPct val="150000"/>
              </a:lnSpc>
              <a:defRPr/>
            </a:pPr>
            <a:r>
              <a:rPr lang="en-US" sz="2000" dirty="0">
                <a:latin typeface="Times New Roman" panose="02020603050405020304" pitchFamily="18" charset="0"/>
                <a:cs typeface="Times New Roman" panose="02020603050405020304" pitchFamily="18" charset="0"/>
              </a:rPr>
              <a:t>Although many nematodes have been found associated with small-grained cereals,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only a few of them are considered economically important. Those of importance include: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cereal cyst nematodes, </a:t>
            </a:r>
            <a:r>
              <a:rPr lang="en-US" sz="2000" i="1" dirty="0" err="1">
                <a:latin typeface="Times New Roman" panose="02020603050405020304" pitchFamily="18" charset="0"/>
                <a:cs typeface="Times New Roman" panose="02020603050405020304" pitchFamily="18" charset="0"/>
              </a:rPr>
              <a:t>Heterodera</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spp.;</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(ii) root lesion nematodes, </a:t>
            </a:r>
            <a:r>
              <a:rPr lang="en-US" sz="2000" i="1" dirty="0" err="1">
                <a:latin typeface="Times New Roman" panose="02020603050405020304" pitchFamily="18" charset="0"/>
                <a:cs typeface="Times New Roman" panose="02020603050405020304" pitchFamily="18" charset="0"/>
              </a:rPr>
              <a:t>Pratylenchus</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spp.;</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(iii) root knot nematodes, </a:t>
            </a:r>
            <a:r>
              <a:rPr lang="en-US" sz="2000" i="1" dirty="0" err="1">
                <a:latin typeface="Times New Roman" panose="02020603050405020304" pitchFamily="18" charset="0"/>
                <a:cs typeface="Times New Roman" panose="02020603050405020304" pitchFamily="18" charset="0"/>
              </a:rPr>
              <a:t>Meloidogyne</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spp.;</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(iv) seed gall nematode, </a:t>
            </a:r>
            <a:r>
              <a:rPr lang="en-US" sz="2000" i="1" dirty="0" err="1">
                <a:latin typeface="Times New Roman" panose="02020603050405020304" pitchFamily="18" charset="0"/>
                <a:cs typeface="Times New Roman" panose="02020603050405020304" pitchFamily="18" charset="0"/>
              </a:rPr>
              <a:t>Anguina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tritici</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(v) stem nematode, </a:t>
            </a:r>
            <a:r>
              <a:rPr lang="en-US" sz="2000" i="1" dirty="0" err="1">
                <a:latin typeface="Times New Roman" panose="02020603050405020304" pitchFamily="18" charset="0"/>
                <a:cs typeface="Times New Roman" panose="02020603050405020304" pitchFamily="18" charset="0"/>
              </a:rPr>
              <a:t>Ditylenchus</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dipsaci</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smtClean="0">
              <a:latin typeface="Times New Roman" panose="02020603050405020304" pitchFamily="18" charset="0"/>
              <a:cs typeface="Times New Roman" panose="02020603050405020304" pitchFamily="18" charset="0"/>
            </a:endParaRPr>
          </a:p>
          <a:p>
            <a:pPr>
              <a:lnSpc>
                <a:spcPct val="150000"/>
              </a:lnSpc>
              <a:defRPr/>
            </a:pPr>
            <a:r>
              <a:rPr lang="en-US" sz="2000" dirty="0">
                <a:latin typeface="Times New Roman" panose="02020603050405020304" pitchFamily="18" charset="0"/>
                <a:cs typeface="Times New Roman" panose="02020603050405020304" pitchFamily="18" charset="0"/>
              </a:rPr>
              <a:t>Management of nematodes may be approached by using a combination of </a:t>
            </a:r>
            <a:r>
              <a:rPr lang="en-US" sz="2000" dirty="0" smtClean="0">
                <a:latin typeface="Times New Roman" panose="02020603050405020304" pitchFamily="18" charset="0"/>
                <a:cs typeface="Times New Roman" panose="02020603050405020304" pitchFamily="18" charset="0"/>
              </a:rPr>
              <a:t>methods in </a:t>
            </a:r>
            <a:r>
              <a:rPr lang="en-US" sz="2000" dirty="0">
                <a:latin typeface="Times New Roman" panose="02020603050405020304" pitchFamily="18" charset="0"/>
                <a:cs typeface="Times New Roman" panose="02020603050405020304" pitchFamily="18" charset="0"/>
              </a:rPr>
              <a:t>an integrated pest management system or may involve only one of these methods.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Some of the most commonly </a:t>
            </a:r>
            <a:r>
              <a:rPr lang="en-US" sz="2000" dirty="0" err="1">
                <a:latin typeface="Times New Roman" panose="02020603050405020304" pitchFamily="18" charset="0"/>
                <a:cs typeface="Times New Roman" panose="02020603050405020304" pitchFamily="18" charset="0"/>
              </a:rPr>
              <a:t>practised</a:t>
            </a:r>
            <a:r>
              <a:rPr lang="en-US" sz="2000" dirty="0">
                <a:latin typeface="Times New Roman" panose="02020603050405020304" pitchFamily="18" charset="0"/>
                <a:cs typeface="Times New Roman" panose="02020603050405020304" pitchFamily="18" charset="0"/>
              </a:rPr>
              <a:t> methods are including crop rotation, the </a:t>
            </a:r>
            <a:r>
              <a:rPr lang="en-US" sz="2000" dirty="0" smtClean="0">
                <a:latin typeface="Times New Roman" panose="02020603050405020304" pitchFamily="18" charset="0"/>
                <a:cs typeface="Times New Roman" panose="02020603050405020304" pitchFamily="18" charset="0"/>
              </a:rPr>
              <a:t>use of </a:t>
            </a:r>
            <a:r>
              <a:rPr lang="en-US" sz="2000" dirty="0">
                <a:latin typeface="Times New Roman" panose="02020603050405020304" pitchFamily="18" charset="0"/>
                <a:cs typeface="Times New Roman" panose="02020603050405020304" pitchFamily="18" charset="0"/>
              </a:rPr>
              <a:t>resistant and tolerant cultivars, cultural practices and chemicals. </a:t>
            </a: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endParaRPr lang="en-US" altLang="en-US" sz="1800" b="1"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823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 y="179755"/>
            <a:ext cx="4032069" cy="461665"/>
          </a:xfrm>
          <a:prstGeom prst="rect">
            <a:avLst/>
          </a:prstGeom>
        </p:spPr>
        <p:txBody>
          <a:bodyPr wrap="square">
            <a:spAutoFit/>
          </a:bodyPr>
          <a:lstStyle/>
          <a:p>
            <a:r>
              <a:rPr lang="en-US" sz="2400" dirty="0">
                <a:solidFill>
                  <a:srgbClr val="000000"/>
                </a:solidFill>
                <a:latin typeface="Times New Roman" panose="02020603050405020304" pitchFamily="18" charset="0"/>
                <a:cs typeface="Times New Roman" panose="02020603050405020304" pitchFamily="18" charset="0"/>
              </a:rPr>
              <a:t>ROOT KNOT </a:t>
            </a:r>
            <a:r>
              <a:rPr lang="en-US" sz="2400" dirty="0" smtClean="0">
                <a:solidFill>
                  <a:srgbClr val="000000"/>
                </a:solidFill>
                <a:latin typeface="Times New Roman" panose="02020603050405020304" pitchFamily="18" charset="0"/>
                <a:cs typeface="Times New Roman" panose="02020603050405020304" pitchFamily="18" charset="0"/>
              </a:rPr>
              <a:t>NEMATODES</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696685" y="641420"/>
            <a:ext cx="11086012" cy="7571303"/>
          </a:xfrm>
          <a:prstGeom prst="rect">
            <a:avLst/>
          </a:prstGeom>
        </p:spPr>
        <p:txBody>
          <a:bodyPr wrap="square">
            <a:spAutoFit/>
          </a:bodyPr>
          <a:lstStyle/>
          <a:p>
            <a:pPr>
              <a:lnSpc>
                <a:spcPct val="150000"/>
              </a:lnSpc>
            </a:pPr>
            <a:r>
              <a:rPr lang="en-US" sz="2200" b="1" dirty="0">
                <a:solidFill>
                  <a:srgbClr val="000000"/>
                </a:solidFill>
                <a:latin typeface="Times New Roman" panose="02020603050405020304" pitchFamily="18" charset="0"/>
                <a:cs typeface="Times New Roman" panose="02020603050405020304" pitchFamily="18" charset="0"/>
              </a:rPr>
              <a:t>Distribution</a:t>
            </a:r>
            <a:r>
              <a:rPr lang="en-US" sz="2000" dirty="0">
                <a:solidFill>
                  <a:srgbClr val="000000"/>
                </a:solidFill>
                <a:latin typeface="Times New Roman" panose="02020603050405020304" pitchFamily="18" charset="0"/>
                <a:cs typeface="Times New Roman" panose="02020603050405020304" pitchFamily="18" charset="0"/>
              </a:rPr>
              <a:t/>
            </a:r>
            <a:br>
              <a:rPr lang="en-US" sz="2000" dirty="0">
                <a:solidFill>
                  <a:srgbClr val="000000"/>
                </a:solidFill>
                <a:latin typeface="Times New Roman" panose="02020603050405020304" pitchFamily="18" charset="0"/>
                <a:cs typeface="Times New Roman" panose="02020603050405020304" pitchFamily="18" charset="0"/>
              </a:rPr>
            </a:br>
            <a:r>
              <a:rPr lang="en-US" sz="2000" dirty="0">
                <a:solidFill>
                  <a:srgbClr val="000000"/>
                </a:solidFill>
                <a:latin typeface="Times New Roman" panose="02020603050405020304" pitchFamily="18" charset="0"/>
                <a:cs typeface="Times New Roman" panose="02020603050405020304" pitchFamily="18" charset="0"/>
              </a:rPr>
              <a:t>Several </a:t>
            </a:r>
            <a:r>
              <a:rPr lang="en-US" sz="2000" i="1" dirty="0" err="1">
                <a:solidFill>
                  <a:srgbClr val="000000"/>
                </a:solidFill>
                <a:latin typeface="Times New Roman" panose="02020603050405020304" pitchFamily="18" charset="0"/>
                <a:cs typeface="Times New Roman" panose="02020603050405020304" pitchFamily="18" charset="0"/>
              </a:rPr>
              <a:t>Meloidogyne</a:t>
            </a:r>
            <a:r>
              <a:rPr lang="en-US" sz="2000" i="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spp. are known to attack cereals and tend to </a:t>
            </a:r>
            <a:r>
              <a:rPr lang="en-US" sz="2000" dirty="0" err="1">
                <a:solidFill>
                  <a:srgbClr val="000000"/>
                </a:solidFill>
                <a:latin typeface="Times New Roman" panose="02020603050405020304" pitchFamily="18" charset="0"/>
                <a:cs typeface="Times New Roman" panose="02020603050405020304" pitchFamily="18" charset="0"/>
              </a:rPr>
              <a:t>favour</a:t>
            </a:r>
            <a:r>
              <a:rPr lang="en-US" sz="2000" dirty="0">
                <a:solidFill>
                  <a:srgbClr val="000000"/>
                </a:solidFill>
                <a:latin typeface="Times New Roman" panose="02020603050405020304" pitchFamily="18" charset="0"/>
                <a:cs typeface="Times New Roman" panose="02020603050405020304" pitchFamily="18" charset="0"/>
              </a:rPr>
              <a:t> light soils </a:t>
            </a:r>
            <a:r>
              <a:rPr lang="en-US" sz="2000" dirty="0" smtClean="0">
                <a:solidFill>
                  <a:srgbClr val="000000"/>
                </a:solidFill>
                <a:latin typeface="Times New Roman" panose="02020603050405020304" pitchFamily="18" charset="0"/>
                <a:cs typeface="Times New Roman" panose="02020603050405020304" pitchFamily="18" charset="0"/>
              </a:rPr>
              <a:t>and warm </a:t>
            </a:r>
            <a:r>
              <a:rPr lang="en-US" sz="2000" dirty="0">
                <a:solidFill>
                  <a:srgbClr val="000000"/>
                </a:solidFill>
                <a:latin typeface="Times New Roman" panose="02020603050405020304" pitchFamily="18" charset="0"/>
                <a:cs typeface="Times New Roman" panose="02020603050405020304" pitchFamily="18" charset="0"/>
              </a:rPr>
              <a:t>temperatures. </a:t>
            </a:r>
            <a:endParaRPr lang="en-US" sz="2000" dirty="0" smtClean="0">
              <a:solidFill>
                <a:srgbClr val="000000"/>
              </a:solidFill>
              <a:latin typeface="Times New Roman" panose="02020603050405020304" pitchFamily="18" charset="0"/>
              <a:cs typeface="Times New Roman" panose="02020603050405020304" pitchFamily="18" charset="0"/>
            </a:endParaRPr>
          </a:p>
          <a:p>
            <a:pPr>
              <a:lnSpc>
                <a:spcPct val="150000"/>
              </a:lnSpc>
            </a:pPr>
            <a:r>
              <a:rPr lang="en-US" sz="2000" dirty="0" smtClean="0">
                <a:solidFill>
                  <a:srgbClr val="000000"/>
                </a:solidFill>
                <a:latin typeface="Times New Roman" panose="02020603050405020304" pitchFamily="18" charset="0"/>
                <a:cs typeface="Times New Roman" panose="02020603050405020304" pitchFamily="18" charset="0"/>
              </a:rPr>
              <a:t>Several </a:t>
            </a:r>
            <a:r>
              <a:rPr lang="en-US" sz="2000" dirty="0">
                <a:solidFill>
                  <a:srgbClr val="000000"/>
                </a:solidFill>
                <a:latin typeface="Times New Roman" panose="02020603050405020304" pitchFamily="18" charset="0"/>
                <a:cs typeface="Times New Roman" panose="02020603050405020304" pitchFamily="18" charset="0"/>
              </a:rPr>
              <a:t>species attack </a:t>
            </a:r>
            <a:r>
              <a:rPr lang="en-US" sz="2000" dirty="0" err="1">
                <a:solidFill>
                  <a:srgbClr val="000000"/>
                </a:solidFill>
                <a:latin typeface="Times New Roman" panose="02020603050405020304" pitchFamily="18" charset="0"/>
                <a:cs typeface="Times New Roman" panose="02020603050405020304" pitchFamily="18" charset="0"/>
              </a:rPr>
              <a:t>Poaceae</a:t>
            </a:r>
            <a:r>
              <a:rPr lang="en-US" sz="2000" dirty="0">
                <a:solidFill>
                  <a:srgbClr val="000000"/>
                </a:solidFill>
                <a:latin typeface="Times New Roman" panose="02020603050405020304" pitchFamily="18" charset="0"/>
                <a:cs typeface="Times New Roman" panose="02020603050405020304" pitchFamily="18" charset="0"/>
              </a:rPr>
              <a:t> in cool climates, including M</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cs typeface="Times New Roman" panose="02020603050405020304" pitchFamily="18" charset="0"/>
              </a:rPr>
              <a:t>artiellia</a:t>
            </a:r>
            <a:r>
              <a:rPr lang="en-US" sz="2000" i="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M. </a:t>
            </a:r>
            <a:r>
              <a:rPr lang="en-US" sz="2000" i="1" dirty="0" err="1">
                <a:solidFill>
                  <a:srgbClr val="000000"/>
                </a:solidFill>
                <a:latin typeface="Times New Roman" panose="02020603050405020304" pitchFamily="18" charset="0"/>
                <a:cs typeface="Times New Roman" panose="02020603050405020304" pitchFamily="18" charset="0"/>
              </a:rPr>
              <a:t>chitwoodi</a:t>
            </a:r>
            <a:r>
              <a:rPr lang="en-US" sz="2000" i="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M. </a:t>
            </a:r>
            <a:r>
              <a:rPr lang="en-US" sz="2000" i="1" dirty="0" err="1">
                <a:solidFill>
                  <a:srgbClr val="000000"/>
                </a:solidFill>
                <a:latin typeface="Times New Roman" panose="02020603050405020304" pitchFamily="18" charset="0"/>
                <a:cs typeface="Times New Roman" panose="02020603050405020304" pitchFamily="18" charset="0"/>
              </a:rPr>
              <a:t>naasi</a:t>
            </a:r>
            <a:r>
              <a:rPr lang="en-US" sz="2000" i="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M. </a:t>
            </a:r>
            <a:r>
              <a:rPr lang="en-US" sz="2000" i="1" dirty="0" err="1">
                <a:solidFill>
                  <a:srgbClr val="000000"/>
                </a:solidFill>
                <a:latin typeface="Times New Roman" panose="02020603050405020304" pitchFamily="18" charset="0"/>
                <a:cs typeface="Times New Roman" panose="02020603050405020304" pitchFamily="18" charset="0"/>
              </a:rPr>
              <a:t>microtyla</a:t>
            </a:r>
            <a:r>
              <a:rPr lang="en-US" sz="2000" i="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and M. </a:t>
            </a:r>
            <a:r>
              <a:rPr lang="en-US" sz="2000" i="1" dirty="0" err="1">
                <a:solidFill>
                  <a:srgbClr val="000000"/>
                </a:solidFill>
                <a:latin typeface="Times New Roman" panose="02020603050405020304" pitchFamily="18" charset="0"/>
                <a:cs typeface="Times New Roman" panose="02020603050405020304" pitchFamily="18" charset="0"/>
              </a:rPr>
              <a:t>ottersoni</a:t>
            </a:r>
            <a:r>
              <a:rPr lang="en-US" sz="2000" i="1" dirty="0">
                <a:solidFill>
                  <a:srgbClr val="000000"/>
                </a:solidFill>
                <a:latin typeface="Times New Roman" panose="02020603050405020304" pitchFamily="18" charset="0"/>
                <a:cs typeface="Times New Roman" panose="02020603050405020304" pitchFamily="18" charset="0"/>
              </a:rPr>
              <a:t>. </a:t>
            </a:r>
            <a:endParaRPr lang="en-US" sz="2000" i="1" dirty="0" smtClean="0">
              <a:solidFill>
                <a:srgbClr val="000000"/>
              </a:solidFill>
              <a:latin typeface="Times New Roman" panose="02020603050405020304" pitchFamily="18" charset="0"/>
              <a:cs typeface="Times New Roman" panose="02020603050405020304" pitchFamily="18" charset="0"/>
            </a:endParaRPr>
          </a:p>
          <a:p>
            <a:pPr>
              <a:lnSpc>
                <a:spcPct val="150000"/>
              </a:lnSpc>
            </a:pPr>
            <a:r>
              <a:rPr lang="en-US" sz="2000" dirty="0" smtClean="0">
                <a:solidFill>
                  <a:srgbClr val="000000"/>
                </a:solidFill>
                <a:latin typeface="Times New Roman" panose="02020603050405020304" pitchFamily="18" charset="0"/>
                <a:cs typeface="Times New Roman" panose="02020603050405020304" pitchFamily="18" charset="0"/>
              </a:rPr>
              <a:t>In </a:t>
            </a:r>
            <a:r>
              <a:rPr lang="en-US" sz="2000" dirty="0">
                <a:solidFill>
                  <a:srgbClr val="000000"/>
                </a:solidFill>
                <a:latin typeface="Times New Roman" panose="02020603050405020304" pitchFamily="18" charset="0"/>
                <a:cs typeface="Times New Roman" panose="02020603050405020304" pitchFamily="18" charset="0"/>
              </a:rPr>
              <a:t>warm climates, M</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cs typeface="Times New Roman" panose="02020603050405020304" pitchFamily="18" charset="0"/>
              </a:rPr>
              <a:t>graminicola</a:t>
            </a:r>
            <a:r>
              <a:rPr lang="en-US" sz="2000" i="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M. </a:t>
            </a:r>
            <a:r>
              <a:rPr lang="en-US" sz="2000" i="1" dirty="0" err="1">
                <a:solidFill>
                  <a:srgbClr val="000000"/>
                </a:solidFill>
                <a:latin typeface="Times New Roman" panose="02020603050405020304" pitchFamily="18" charset="0"/>
                <a:cs typeface="Times New Roman" panose="02020603050405020304" pitchFamily="18" charset="0"/>
              </a:rPr>
              <a:t>graminis</a:t>
            </a:r>
            <a:r>
              <a:rPr lang="en-US" sz="2000" i="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M. </a:t>
            </a:r>
            <a:r>
              <a:rPr lang="en-US" sz="2000" i="1" dirty="0" err="1">
                <a:solidFill>
                  <a:srgbClr val="000000"/>
                </a:solidFill>
                <a:latin typeface="Times New Roman" panose="02020603050405020304" pitchFamily="18" charset="0"/>
                <a:cs typeface="Times New Roman" panose="02020603050405020304" pitchFamily="18" charset="0"/>
              </a:rPr>
              <a:t>kikuyensis</a:t>
            </a:r>
            <a:r>
              <a:rPr lang="en-US" sz="2000" i="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and M. </a:t>
            </a:r>
            <a:r>
              <a:rPr lang="en-US" sz="2000" i="1" dirty="0" err="1">
                <a:solidFill>
                  <a:srgbClr val="000000"/>
                </a:solidFill>
                <a:latin typeface="Times New Roman" panose="02020603050405020304" pitchFamily="18" charset="0"/>
                <a:cs typeface="Times New Roman" panose="02020603050405020304" pitchFamily="18" charset="0"/>
              </a:rPr>
              <a:t>spartinae</a:t>
            </a:r>
            <a:r>
              <a:rPr lang="en-US" sz="2000" i="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are important. </a:t>
            </a:r>
            <a:endParaRPr lang="en-US" sz="2000" dirty="0" smtClean="0">
              <a:solidFill>
                <a:srgbClr val="000000"/>
              </a:solidFill>
              <a:latin typeface="Times New Roman" panose="02020603050405020304" pitchFamily="18" charset="0"/>
              <a:cs typeface="Times New Roman" panose="02020603050405020304" pitchFamily="18" charset="0"/>
            </a:endParaRPr>
          </a:p>
          <a:p>
            <a:pPr>
              <a:lnSpc>
                <a:spcPct val="150000"/>
              </a:lnSpc>
            </a:pPr>
            <a:r>
              <a:rPr lang="en-US" sz="2000" dirty="0" smtClean="0">
                <a:solidFill>
                  <a:srgbClr val="000000"/>
                </a:solidFill>
                <a:latin typeface="Times New Roman" panose="02020603050405020304" pitchFamily="18" charset="0"/>
                <a:cs typeface="Times New Roman" panose="02020603050405020304" pitchFamily="18" charset="0"/>
              </a:rPr>
              <a:t>In </a:t>
            </a:r>
            <a:r>
              <a:rPr lang="en-US" sz="2000" dirty="0">
                <a:solidFill>
                  <a:srgbClr val="000000"/>
                </a:solidFill>
                <a:latin typeface="Times New Roman" panose="02020603050405020304" pitchFamily="18" charset="0"/>
                <a:cs typeface="Times New Roman" panose="02020603050405020304" pitchFamily="18" charset="0"/>
              </a:rPr>
              <a:t>tropical </a:t>
            </a:r>
            <a:r>
              <a:rPr lang="en-US" sz="2000" dirty="0" smtClean="0">
                <a:solidFill>
                  <a:srgbClr val="000000"/>
                </a:solidFill>
                <a:latin typeface="Times New Roman" panose="02020603050405020304" pitchFamily="18" charset="0"/>
                <a:cs typeface="Times New Roman" panose="02020603050405020304" pitchFamily="18" charset="0"/>
              </a:rPr>
              <a:t>and subtropical </a:t>
            </a:r>
            <a:r>
              <a:rPr lang="en-US" sz="2000" dirty="0">
                <a:solidFill>
                  <a:srgbClr val="000000"/>
                </a:solidFill>
                <a:latin typeface="Times New Roman" panose="02020603050405020304" pitchFamily="18" charset="0"/>
                <a:cs typeface="Times New Roman" panose="02020603050405020304" pitchFamily="18" charset="0"/>
              </a:rPr>
              <a:t>areas, M. </a:t>
            </a:r>
            <a:r>
              <a:rPr lang="en-US" sz="2000" i="1" dirty="0">
                <a:solidFill>
                  <a:srgbClr val="000000"/>
                </a:solidFill>
                <a:latin typeface="Times New Roman" panose="02020603050405020304" pitchFamily="18" charset="0"/>
                <a:cs typeface="Times New Roman" panose="02020603050405020304" pitchFamily="18" charset="0"/>
              </a:rPr>
              <a:t>incognita, </a:t>
            </a:r>
            <a:r>
              <a:rPr lang="en-US" sz="2000" dirty="0">
                <a:solidFill>
                  <a:srgbClr val="000000"/>
                </a:solidFill>
                <a:latin typeface="Times New Roman" panose="02020603050405020304" pitchFamily="18" charset="0"/>
                <a:cs typeface="Times New Roman" panose="02020603050405020304" pitchFamily="18" charset="0"/>
              </a:rPr>
              <a:t>M. </a:t>
            </a:r>
            <a:r>
              <a:rPr lang="en-US" sz="2000" i="1" dirty="0" err="1">
                <a:solidFill>
                  <a:srgbClr val="000000"/>
                </a:solidFill>
                <a:latin typeface="Times New Roman" panose="02020603050405020304" pitchFamily="18" charset="0"/>
                <a:cs typeface="Times New Roman" panose="02020603050405020304" pitchFamily="18" charset="0"/>
              </a:rPr>
              <a:t>javanica</a:t>
            </a:r>
            <a:r>
              <a:rPr lang="en-US" sz="2000" i="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and M. </a:t>
            </a:r>
            <a:r>
              <a:rPr lang="en-US" sz="2000" i="1" dirty="0" err="1">
                <a:solidFill>
                  <a:srgbClr val="000000"/>
                </a:solidFill>
                <a:latin typeface="Times New Roman" panose="02020603050405020304" pitchFamily="18" charset="0"/>
                <a:cs typeface="Times New Roman" panose="02020603050405020304" pitchFamily="18" charset="0"/>
              </a:rPr>
              <a:t>arenaria</a:t>
            </a:r>
            <a:r>
              <a:rPr lang="en-US" sz="2000" i="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are all known to attack </a:t>
            </a:r>
            <a:r>
              <a:rPr lang="en-US" sz="2000" dirty="0" smtClean="0">
                <a:solidFill>
                  <a:srgbClr val="000000"/>
                </a:solidFill>
                <a:latin typeface="Times New Roman" panose="02020603050405020304" pitchFamily="18" charset="0"/>
                <a:cs typeface="Times New Roman" panose="02020603050405020304" pitchFamily="18" charset="0"/>
              </a:rPr>
              <a:t>cereal crops</a:t>
            </a:r>
            <a:r>
              <a:rPr lang="en-US" sz="2000" dirty="0">
                <a:solidFill>
                  <a:srgbClr val="0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46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446" y="300445"/>
            <a:ext cx="11612880" cy="6453051"/>
          </a:xfrm>
        </p:spPr>
        <p:txBody>
          <a:bodyPr>
            <a:normAutofit lnSpcReduction="10000"/>
          </a:bodyPr>
          <a:lstStyle/>
          <a:p>
            <a:r>
              <a:rPr lang="en-US" sz="3200" b="1" dirty="0" smtClean="0">
                <a:latin typeface="Times New Roman" panose="02020603050405020304" pitchFamily="18" charset="0"/>
                <a:cs typeface="Times New Roman" panose="02020603050405020304" pitchFamily="18" charset="0"/>
              </a:rPr>
              <a:t>Soil borne plant pathogenic fungi</a:t>
            </a:r>
          </a:p>
          <a:p>
            <a:pPr marL="0" indent="0">
              <a:buNone/>
            </a:pPr>
            <a:r>
              <a:rPr lang="en-US" sz="2800" b="1" dirty="0" err="1" smtClean="0"/>
              <a:t>Fusarium</a:t>
            </a:r>
            <a:r>
              <a:rPr lang="en-US" sz="2800" b="1" dirty="0" smtClean="0"/>
              <a:t> </a:t>
            </a:r>
            <a:r>
              <a:rPr lang="en-US" sz="2800" dirty="0"/>
              <a:t>spp. A large number of </a:t>
            </a:r>
            <a:r>
              <a:rPr lang="en-US" sz="2800" dirty="0" err="1"/>
              <a:t>Fusarium</a:t>
            </a:r>
            <a:r>
              <a:rPr lang="en-US" sz="2800" dirty="0"/>
              <a:t> spp. are present in soil, often occupying a saprophytic role from where susceptible host tissue may be attacked</a:t>
            </a:r>
            <a:r>
              <a:rPr lang="en-US" sz="2800" dirty="0" smtClean="0"/>
              <a:t>. </a:t>
            </a:r>
          </a:p>
          <a:p>
            <a:pPr marL="0" indent="0">
              <a:buNone/>
            </a:pPr>
            <a:r>
              <a:rPr lang="en-US" sz="2800" i="1" dirty="0" err="1" smtClean="0"/>
              <a:t>Fusarium</a:t>
            </a:r>
            <a:r>
              <a:rPr lang="en-US" sz="2800" i="1" dirty="0" smtClean="0"/>
              <a:t> </a:t>
            </a:r>
            <a:r>
              <a:rPr lang="en-US" sz="2800" i="1" dirty="0" err="1"/>
              <a:t>avenaceum</a:t>
            </a:r>
            <a:r>
              <a:rPr lang="en-US" sz="2800" i="1" dirty="0"/>
              <a:t>, F. </a:t>
            </a:r>
            <a:r>
              <a:rPr lang="en-US" sz="2800" i="1" dirty="0" err="1"/>
              <a:t>culmorum</a:t>
            </a:r>
            <a:r>
              <a:rPr lang="en-US" sz="2800" i="1" dirty="0"/>
              <a:t>, F. </a:t>
            </a:r>
            <a:r>
              <a:rPr lang="en-US" sz="2800" i="1" dirty="0" err="1"/>
              <a:t>oxysporum</a:t>
            </a:r>
            <a:r>
              <a:rPr lang="en-US" sz="2800" dirty="0"/>
              <a:t> and </a:t>
            </a:r>
            <a:r>
              <a:rPr lang="en-US" sz="2800" i="1" dirty="0"/>
              <a:t>F</a:t>
            </a:r>
            <a:r>
              <a:rPr lang="en-US" sz="2800" dirty="0" smtClean="0"/>
              <a:t>. </a:t>
            </a:r>
            <a:r>
              <a:rPr lang="en-US" sz="2800" i="1" dirty="0" err="1" smtClean="0"/>
              <a:t>sol</a:t>
            </a:r>
            <a:r>
              <a:rPr lang="en-US" sz="2800" dirty="0" err="1" smtClean="0"/>
              <a:t>ani</a:t>
            </a:r>
            <a:r>
              <a:rPr lang="en-US" sz="2800" dirty="0" smtClean="0"/>
              <a:t> </a:t>
            </a:r>
            <a:r>
              <a:rPr lang="en-US" sz="2800" dirty="0"/>
              <a:t>are the more important species involved in diseases </a:t>
            </a:r>
            <a:r>
              <a:rPr lang="en-US" sz="2800" dirty="0" smtClean="0"/>
              <a:t>of seedlings </a:t>
            </a:r>
            <a:r>
              <a:rPr lang="en-US" sz="2800" dirty="0"/>
              <a:t>and cuttings. These species are generally not </a:t>
            </a:r>
            <a:r>
              <a:rPr lang="en-US" sz="2800" dirty="0" smtClean="0"/>
              <a:t>host specific </a:t>
            </a:r>
            <a:r>
              <a:rPr lang="en-US" sz="2800" dirty="0"/>
              <a:t>at the seedling stage and have a wide host range</a:t>
            </a:r>
            <a:r>
              <a:rPr lang="en-US" sz="2800" dirty="0" smtClean="0"/>
              <a:t>. </a:t>
            </a:r>
            <a:r>
              <a:rPr lang="en-US" sz="2800" dirty="0" err="1" smtClean="0"/>
              <a:t>Fusarium</a:t>
            </a:r>
            <a:r>
              <a:rPr lang="en-US" sz="2800" dirty="0" smtClean="0"/>
              <a:t> </a:t>
            </a:r>
            <a:r>
              <a:rPr lang="en-US" sz="2800" dirty="0"/>
              <a:t>attack can result in seedling </a:t>
            </a:r>
            <a:r>
              <a:rPr lang="en-US" sz="2800" dirty="0" smtClean="0"/>
              <a:t>death.</a:t>
            </a:r>
          </a:p>
          <a:p>
            <a:pPr marL="0" indent="0">
              <a:buNone/>
            </a:pPr>
            <a:r>
              <a:rPr lang="en-US" sz="2800" dirty="0" smtClean="0"/>
              <a:t>      Failure </a:t>
            </a:r>
            <a:r>
              <a:rPr lang="en-US" sz="2800" dirty="0"/>
              <a:t>of cuttings to become established, or </a:t>
            </a:r>
            <a:r>
              <a:rPr lang="en-US" sz="2800" dirty="0" smtClean="0"/>
              <a:t>it may </a:t>
            </a:r>
            <a:r>
              <a:rPr lang="en-US" sz="2800" dirty="0"/>
              <a:t>produce a debilitating effect on older </a:t>
            </a:r>
            <a:r>
              <a:rPr lang="en-US" sz="2800" dirty="0" smtClean="0"/>
              <a:t>           </a:t>
            </a:r>
          </a:p>
          <a:p>
            <a:pPr marL="0" indent="0">
              <a:buNone/>
            </a:pPr>
            <a:r>
              <a:rPr lang="en-US" sz="2800" dirty="0"/>
              <a:t> </a:t>
            </a:r>
            <a:r>
              <a:rPr lang="en-US" sz="2800" dirty="0" smtClean="0"/>
              <a:t>     plants </a:t>
            </a:r>
            <a:r>
              <a:rPr lang="en-US" sz="2800" dirty="0"/>
              <a:t>or cuttings </a:t>
            </a:r>
            <a:r>
              <a:rPr lang="en-US" sz="2800" dirty="0" smtClean="0"/>
              <a:t>by means </a:t>
            </a:r>
            <a:r>
              <a:rPr lang="en-US" sz="2800" dirty="0"/>
              <a:t>of root and crown rots. Serious losses from </a:t>
            </a:r>
            <a:r>
              <a:rPr lang="en-US" sz="2800" dirty="0" err="1"/>
              <a:t>Fusarium</a:t>
            </a:r>
            <a:r>
              <a:rPr lang="en-US" sz="2800" dirty="0"/>
              <a:t> infection in cuttings have been </a:t>
            </a:r>
            <a:r>
              <a:rPr lang="en-US" sz="2800" dirty="0" smtClean="0"/>
              <a:t>reported. </a:t>
            </a:r>
          </a:p>
          <a:p>
            <a:pPr marL="0" indent="0">
              <a:buNone/>
            </a:pP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751919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91441"/>
            <a:ext cx="11834949" cy="6766560"/>
          </a:xfrm>
        </p:spPr>
        <p:txBody>
          <a:bodyPr>
            <a:normAutofit/>
          </a:bodyPr>
          <a:lstStyle/>
          <a:p>
            <a:r>
              <a:rPr lang="en-US" sz="3200" b="1" dirty="0" smtClean="0">
                <a:latin typeface="Times New Roman" panose="02020603050405020304" pitchFamily="18" charset="0"/>
                <a:cs typeface="Times New Roman" panose="02020603050405020304" pitchFamily="18" charset="0"/>
              </a:rPr>
              <a:t>Symptoms:</a:t>
            </a:r>
            <a:r>
              <a:rPr lang="en-US" dirty="0" smtClean="0"/>
              <a:t> </a:t>
            </a:r>
          </a:p>
          <a:p>
            <a:r>
              <a:rPr lang="en-US" sz="2800" dirty="0" smtClean="0">
                <a:latin typeface="Times New Roman" panose="02020603050405020304" pitchFamily="18" charset="0"/>
                <a:cs typeface="Times New Roman" panose="02020603050405020304" pitchFamily="18" charset="0"/>
              </a:rPr>
              <a:t>Although </a:t>
            </a:r>
            <a:r>
              <a:rPr lang="en-US" sz="2800" dirty="0">
                <a:latin typeface="Times New Roman" panose="02020603050405020304" pitchFamily="18" charset="0"/>
                <a:cs typeface="Times New Roman" panose="02020603050405020304" pitchFamily="18" charset="0"/>
              </a:rPr>
              <a:t>some pre-emergence death of seedlings is often attributed to </a:t>
            </a:r>
            <a:r>
              <a:rPr lang="en-US" sz="2800" dirty="0" err="1">
                <a:latin typeface="Times New Roman" panose="02020603050405020304" pitchFamily="18" charset="0"/>
                <a:cs typeface="Times New Roman" panose="02020603050405020304" pitchFamily="18" charset="0"/>
              </a:rPr>
              <a:t>Fusarium</a:t>
            </a:r>
            <a:r>
              <a:rPr lang="en-US" sz="2800" dirty="0">
                <a:latin typeface="Times New Roman" panose="02020603050405020304" pitchFamily="18" charset="0"/>
                <a:cs typeface="Times New Roman" panose="02020603050405020304" pitchFamily="18" charset="0"/>
              </a:rPr>
              <a:t> attack, this is not a characteristic of the disease.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Generally </a:t>
            </a:r>
            <a:r>
              <a:rPr lang="en-US" sz="2800" dirty="0" err="1">
                <a:latin typeface="Times New Roman" panose="02020603050405020304" pitchFamily="18" charset="0"/>
                <a:cs typeface="Times New Roman" panose="02020603050405020304" pitchFamily="18" charset="0"/>
              </a:rPr>
              <a:t>Fusarium</a:t>
            </a:r>
            <a:r>
              <a:rPr lang="en-US" sz="2800" dirty="0">
                <a:latin typeface="Times New Roman" panose="02020603050405020304" pitchFamily="18" charset="0"/>
                <a:cs typeface="Times New Roman" panose="02020603050405020304" pitchFamily="18" charset="0"/>
              </a:rPr>
              <a:t> infection result </a:t>
            </a:r>
            <a:r>
              <a:rPr lang="en-US" sz="2800" dirty="0" smtClean="0">
                <a:latin typeface="Times New Roman" panose="02020603050405020304" pitchFamily="18" charset="0"/>
                <a:cs typeface="Times New Roman" panose="02020603050405020304" pitchFamily="18" charset="0"/>
              </a:rPr>
              <a:t>in ill-thrift</a:t>
            </a:r>
            <a:r>
              <a:rPr lang="en-US" sz="2800" dirty="0">
                <a:latin typeface="Times New Roman" panose="02020603050405020304" pitchFamily="18" charset="0"/>
                <a:cs typeface="Times New Roman" panose="02020603050405020304" pitchFamily="18" charset="0"/>
              </a:rPr>
              <a:t>, stunting and occasionally death of emerged seedlings</a:t>
            </a:r>
            <a:r>
              <a:rPr lang="en-US" sz="2800" dirty="0" smtClean="0">
                <a:latin typeface="Times New Roman" panose="02020603050405020304" pitchFamily="18" charset="0"/>
                <a:cs typeface="Times New Roman" panose="02020603050405020304" pitchFamily="18" charset="0"/>
              </a:rPr>
              <a:t>. Unevenness </a:t>
            </a:r>
            <a:r>
              <a:rPr lang="en-US" sz="2800" dirty="0">
                <a:latin typeface="Times New Roman" panose="02020603050405020304" pitchFamily="18" charset="0"/>
                <a:cs typeface="Times New Roman" panose="02020603050405020304" pitchFamily="18" charset="0"/>
              </a:rPr>
              <a:t>of growth and associated leaf yellowing of </a:t>
            </a:r>
            <a:r>
              <a:rPr lang="en-US" sz="2800" dirty="0" smtClean="0">
                <a:latin typeface="Times New Roman" panose="02020603050405020304" pitchFamily="18" charset="0"/>
                <a:cs typeface="Times New Roman" panose="02020603050405020304" pitchFamily="18" charset="0"/>
              </a:rPr>
              <a:t>stunted seedlings </a:t>
            </a:r>
            <a:r>
              <a:rPr lang="en-US" sz="2800" dirty="0">
                <a:latin typeface="Times New Roman" panose="02020603050405020304" pitchFamily="18" charset="0"/>
                <a:cs typeface="Times New Roman" panose="02020603050405020304" pitchFamily="18" charset="0"/>
              </a:rPr>
              <a:t>can be caused by </a:t>
            </a:r>
            <a:r>
              <a:rPr lang="en-US" sz="2800" dirty="0" err="1">
                <a:latin typeface="Times New Roman" panose="02020603050405020304" pitchFamily="18" charset="0"/>
                <a:cs typeface="Times New Roman" panose="02020603050405020304" pitchFamily="18" charset="0"/>
              </a:rPr>
              <a:t>Fusarium</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Infection </a:t>
            </a:r>
            <a:r>
              <a:rPr lang="en-US" sz="2800" dirty="0">
                <a:latin typeface="Times New Roman" panose="02020603050405020304" pitchFamily="18" charset="0"/>
                <a:cs typeface="Times New Roman" panose="02020603050405020304" pitchFamily="18" charset="0"/>
              </a:rPr>
              <a:t>by this </a:t>
            </a:r>
            <a:r>
              <a:rPr lang="en-US" sz="2800" dirty="0" smtClean="0">
                <a:latin typeface="Times New Roman" panose="02020603050405020304" pitchFamily="18" charset="0"/>
                <a:cs typeface="Times New Roman" panose="02020603050405020304" pitchFamily="18" charset="0"/>
              </a:rPr>
              <a:t>fungus occurs </a:t>
            </a:r>
            <a:r>
              <a:rPr lang="en-US" sz="2800" dirty="0">
                <a:latin typeface="Times New Roman" panose="02020603050405020304" pitchFamily="18" charset="0"/>
                <a:cs typeface="Times New Roman" panose="02020603050405020304" pitchFamily="18" charset="0"/>
              </a:rPr>
              <a:t>particularly in young plants </a:t>
            </a:r>
            <a:r>
              <a:rPr lang="en-US" sz="2800" dirty="0" smtClean="0">
                <a:latin typeface="Times New Roman" panose="02020603050405020304" pitchFamily="18" charset="0"/>
                <a:cs typeface="Times New Roman" panose="02020603050405020304" pitchFamily="18" charset="0"/>
              </a:rPr>
              <a:t>on </a:t>
            </a:r>
            <a:r>
              <a:rPr lang="en-US" sz="2800" dirty="0">
                <a:latin typeface="Times New Roman" panose="02020603050405020304" pitchFamily="18" charset="0"/>
                <a:cs typeface="Times New Roman" panose="02020603050405020304" pitchFamily="18" charset="0"/>
              </a:rPr>
              <a:t>the root tips at </a:t>
            </a:r>
            <a:r>
              <a:rPr lang="en-US" sz="2800" dirty="0" smtClean="0">
                <a:latin typeface="Times New Roman" panose="02020603050405020304" pitchFamily="18" charset="0"/>
                <a:cs typeface="Times New Roman" panose="02020603050405020304" pitchFamily="18" charset="0"/>
              </a:rPr>
              <a:t>the point </a:t>
            </a:r>
            <a:r>
              <a:rPr lang="en-US" sz="2800" dirty="0">
                <a:latin typeface="Times New Roman" panose="02020603050405020304" pitchFamily="18" charset="0"/>
                <a:cs typeface="Times New Roman" panose="02020603050405020304" pitchFamily="18" charset="0"/>
              </a:rPr>
              <a:t>of attachment to the mother seed, or via wounds, particularly in 'soft' foliaged or 'succulent' </a:t>
            </a:r>
            <a:r>
              <a:rPr lang="en-US" sz="2800" dirty="0" smtClean="0">
                <a:latin typeface="Times New Roman" panose="02020603050405020304" pitchFamily="18" charset="0"/>
                <a:cs typeface="Times New Roman" panose="02020603050405020304" pitchFamily="18" charset="0"/>
              </a:rPr>
              <a:t>plants.</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Seedling infection is seen as a root </a:t>
            </a:r>
            <a:r>
              <a:rPr lang="en-US" sz="2800" dirty="0" err="1">
                <a:latin typeface="Times New Roman" panose="02020603050405020304" pitchFamily="18" charset="0"/>
                <a:cs typeface="Times New Roman" panose="02020603050405020304" pitchFamily="18" charset="0"/>
              </a:rPr>
              <a:t>discolouration</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ranging from </a:t>
            </a:r>
            <a:r>
              <a:rPr lang="en-US" sz="2800" dirty="0">
                <a:latin typeface="Times New Roman" panose="02020603050405020304" pitchFamily="18" charset="0"/>
                <a:cs typeface="Times New Roman" panose="02020603050405020304" pitchFamily="18" charset="0"/>
              </a:rPr>
              <a:t>light tan to brown in </a:t>
            </a:r>
            <a:r>
              <a:rPr lang="en-US" sz="2800" dirty="0" err="1">
                <a:latin typeface="Times New Roman" panose="02020603050405020304" pitchFamily="18" charset="0"/>
                <a:cs typeface="Times New Roman" panose="02020603050405020304" pitchFamily="18" charset="0"/>
              </a:rPr>
              <a:t>colour</a:t>
            </a:r>
            <a:r>
              <a:rPr lang="en-US" sz="2800" dirty="0">
                <a:latin typeface="Times New Roman" panose="02020603050405020304" pitchFamily="18" charset="0"/>
                <a:cs typeface="Times New Roman" panose="02020603050405020304" pitchFamily="18" charset="0"/>
              </a:rPr>
              <a:t>. Often an associated </a:t>
            </a:r>
            <a:r>
              <a:rPr lang="en-US" sz="2800" dirty="0" smtClean="0">
                <a:latin typeface="Times New Roman" panose="02020603050405020304" pitchFamily="18" charset="0"/>
                <a:cs typeface="Times New Roman" panose="02020603050405020304" pitchFamily="18" charset="0"/>
              </a:rPr>
              <a:t>orange red </a:t>
            </a:r>
            <a:r>
              <a:rPr lang="en-US" sz="2800" dirty="0" err="1">
                <a:latin typeface="Times New Roman" panose="02020603050405020304" pitchFamily="18" charset="0"/>
                <a:cs typeface="Times New Roman" panose="02020603050405020304" pitchFamily="18" charset="0"/>
              </a:rPr>
              <a:t>colouration</a:t>
            </a:r>
            <a:r>
              <a:rPr lang="en-US" sz="2800" dirty="0">
                <a:latin typeface="Times New Roman" panose="02020603050405020304" pitchFamily="18" charset="0"/>
                <a:cs typeface="Times New Roman" panose="02020603050405020304" pitchFamily="18" charset="0"/>
              </a:rPr>
              <a:t> can be seen within cut roots.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75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422" y="0"/>
            <a:ext cx="11869783" cy="5693866"/>
          </a:xfrm>
          <a:prstGeom prst="rect">
            <a:avLst/>
          </a:prstGeom>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Environmental Conditions.</a:t>
            </a:r>
            <a:r>
              <a:rPr lang="en-US" dirty="0">
                <a:solidFill>
                  <a:srgbClr val="000000"/>
                </a:solidFill>
                <a:latin typeface="Times-Roman"/>
              </a:rPr>
              <a:t> </a:t>
            </a:r>
            <a:endParaRPr lang="en-US" dirty="0" smtClean="0">
              <a:solidFill>
                <a:srgbClr val="000000"/>
              </a:solidFill>
              <a:latin typeface="Times-Roman"/>
            </a:endParaRPr>
          </a:p>
          <a:p>
            <a:endParaRPr lang="en-US" sz="2800" dirty="0" smtClean="0">
              <a:solidFill>
                <a:srgbClr val="000000"/>
              </a:solidFill>
              <a:latin typeface="Times New Roman" panose="02020603050405020304" pitchFamily="18" charset="0"/>
              <a:cs typeface="Times New Roman" panose="02020603050405020304" pitchFamily="18" charset="0"/>
            </a:endParaRPr>
          </a:p>
          <a:p>
            <a:r>
              <a:rPr lang="en-US" sz="2400" dirty="0" smtClean="0">
                <a:solidFill>
                  <a:srgbClr val="000000"/>
                </a:solidFill>
                <a:latin typeface="Times New Roman" panose="02020603050405020304" pitchFamily="18" charset="0"/>
                <a:cs typeface="Times New Roman" panose="02020603050405020304" pitchFamily="18" charset="0"/>
              </a:rPr>
              <a:t>A </a:t>
            </a:r>
            <a:r>
              <a:rPr lang="en-US" sz="2400" dirty="0">
                <a:solidFill>
                  <a:srgbClr val="000000"/>
                </a:solidFill>
                <a:latin typeface="Times New Roman" panose="02020603050405020304" pitchFamily="18" charset="0"/>
                <a:cs typeface="Times New Roman" panose="02020603050405020304" pitchFamily="18" charset="0"/>
              </a:rPr>
              <a:t>wide range of soil temperatures [i.e. 5 to 35°C (41 to 95°F); optimum: 15 to 30°C (59 </a:t>
            </a:r>
            <a:r>
              <a:rPr lang="en-US" sz="2400" dirty="0" smtClean="0">
                <a:solidFill>
                  <a:srgbClr val="000000"/>
                </a:solidFill>
                <a:latin typeface="Times New Roman" panose="02020603050405020304" pitchFamily="18" charset="0"/>
                <a:cs typeface="Times New Roman" panose="02020603050405020304" pitchFamily="18" charset="0"/>
              </a:rPr>
              <a:t>to 86°F</a:t>
            </a:r>
            <a:r>
              <a:rPr lang="en-US" sz="2400" dirty="0">
                <a:solidFill>
                  <a:srgbClr val="000000"/>
                </a:solidFill>
                <a:latin typeface="Times New Roman" panose="02020603050405020304" pitchFamily="18" charset="0"/>
                <a:cs typeface="Times New Roman" panose="02020603050405020304" pitchFamily="18" charset="0"/>
              </a:rPr>
              <a:t>)] and low-moderate conditions of soil moisture</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solidFill>
                  <a:srgbClr val="000000"/>
                </a:solidFill>
                <a:latin typeface="Times New Roman" panose="02020603050405020304" pitchFamily="18" charset="0"/>
                <a:cs typeface="Times New Roman" panose="02020603050405020304" pitchFamily="18" charset="0"/>
              </a:rPr>
              <a:t>High levels of available soil nitrogen have been shown </a:t>
            </a:r>
            <a:r>
              <a:rPr lang="en-US" sz="2400" dirty="0" smtClean="0">
                <a:solidFill>
                  <a:srgbClr val="000000"/>
                </a:solidFill>
                <a:latin typeface="Times New Roman" panose="02020603050405020304" pitchFamily="18" charset="0"/>
                <a:cs typeface="Times New Roman" panose="02020603050405020304" pitchFamily="18" charset="0"/>
              </a:rPr>
              <a:t>to increase </a:t>
            </a:r>
            <a:r>
              <a:rPr lang="en-US" sz="2400" dirty="0">
                <a:solidFill>
                  <a:srgbClr val="000000"/>
                </a:solidFill>
                <a:latin typeface="Times New Roman" panose="02020603050405020304" pitchFamily="18" charset="0"/>
                <a:cs typeface="Times New Roman" panose="02020603050405020304" pitchFamily="18" charset="0"/>
              </a:rPr>
              <a:t>the severity of attack by </a:t>
            </a:r>
            <a:r>
              <a:rPr lang="en-US" sz="2400" dirty="0" err="1" smtClean="0">
                <a:solidFill>
                  <a:srgbClr val="000000"/>
                </a:solidFill>
                <a:latin typeface="Times New Roman" panose="02020603050405020304" pitchFamily="18" charset="0"/>
                <a:cs typeface="Times New Roman" panose="02020603050405020304" pitchFamily="18" charset="0"/>
              </a:rPr>
              <a:t>Fusarium</a:t>
            </a:r>
            <a:r>
              <a:rPr lang="en-US" sz="2400" dirty="0" smtClean="0">
                <a:solidFill>
                  <a:srgbClr val="000000"/>
                </a:solidFill>
                <a:latin typeface="Times New Roman" panose="02020603050405020304" pitchFamily="18" charset="0"/>
                <a:cs typeface="Times New Roman" panose="02020603050405020304" pitchFamily="18" charset="0"/>
              </a:rPr>
              <a:t>.</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Saprophytic growth of </a:t>
            </a:r>
            <a:r>
              <a:rPr lang="en-US" sz="2400" dirty="0" err="1">
                <a:latin typeface="Times New Roman" panose="02020603050405020304" pitchFamily="18" charset="0"/>
                <a:cs typeface="Times New Roman" panose="02020603050405020304" pitchFamily="18" charset="0"/>
              </a:rPr>
              <a:t>Fusarium</a:t>
            </a:r>
            <a:r>
              <a:rPr lang="en-US" sz="2400" dirty="0">
                <a:latin typeface="Times New Roman" panose="02020603050405020304" pitchFamily="18" charset="0"/>
                <a:cs typeface="Times New Roman" panose="02020603050405020304" pitchFamily="18" charset="0"/>
              </a:rPr>
              <a:t> spp. occurs in soil </a:t>
            </a:r>
            <a:r>
              <a:rPr lang="en-US" sz="2400" dirty="0" smtClean="0">
                <a:latin typeface="Times New Roman" panose="02020603050405020304" pitchFamily="18" charset="0"/>
                <a:cs typeface="Times New Roman" panose="02020603050405020304" pitchFamily="18" charset="0"/>
              </a:rPr>
              <a:t>on plant </a:t>
            </a:r>
            <a:r>
              <a:rPr lang="en-US" sz="2400" dirty="0">
                <a:latin typeface="Times New Roman" panose="02020603050405020304" pitchFamily="18" charset="0"/>
                <a:cs typeface="Times New Roman" panose="02020603050405020304" pitchFamily="18" charset="0"/>
              </a:rPr>
              <a:t>debris, from where the organism can grow to attack living</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tissue. </a:t>
            </a:r>
            <a:br>
              <a:rPr lang="en-US" sz="2400" dirty="0">
                <a:latin typeface="Times New Roman" panose="02020603050405020304" pitchFamily="18" charset="0"/>
                <a:cs typeface="Times New Roman" panose="02020603050405020304" pitchFamily="18" charset="0"/>
              </a:rPr>
            </a:b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a:t/>
            </a:r>
            <a:br>
              <a:rPr lang="en-US" sz="2800" dirty="0"/>
            </a:br>
            <a:r>
              <a:rPr lang="en-US" sz="2800" dirty="0" smtClean="0"/>
              <a:t>        </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104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486" y="199859"/>
            <a:ext cx="11808823" cy="5632311"/>
          </a:xfrm>
          <a:prstGeom prst="rect">
            <a:avLst/>
          </a:prstGeom>
        </p:spPr>
        <p:txBody>
          <a:bodyPr wrap="square">
            <a:spAutoFit/>
          </a:bodyPr>
          <a:lstStyle/>
          <a:p>
            <a:r>
              <a:rPr lang="en-US" sz="3600" b="1" dirty="0">
                <a:solidFill>
                  <a:srgbClr val="000000"/>
                </a:solidFill>
                <a:latin typeface="Times New Roman" panose="02020603050405020304" pitchFamily="18" charset="0"/>
                <a:cs typeface="Times New Roman" panose="02020603050405020304" pitchFamily="18" charset="0"/>
              </a:rPr>
              <a:t>Control.</a:t>
            </a:r>
            <a:r>
              <a:rPr lang="en-US" i="1" dirty="0">
                <a:solidFill>
                  <a:srgbClr val="000000"/>
                </a:solidFill>
                <a:latin typeface="Times-Italic"/>
              </a:rPr>
              <a:t> </a:t>
            </a:r>
            <a:endParaRPr lang="en-US" i="1" dirty="0" smtClean="0">
              <a:solidFill>
                <a:srgbClr val="000000"/>
              </a:solidFill>
              <a:latin typeface="Times-Italic"/>
            </a:endParaRPr>
          </a:p>
          <a:p>
            <a:pPr>
              <a:lnSpc>
                <a:spcPct val="150000"/>
              </a:lnSpc>
            </a:pPr>
            <a:r>
              <a:rPr lang="en-US" sz="2400" dirty="0" err="1" smtClean="0">
                <a:solidFill>
                  <a:srgbClr val="000000"/>
                </a:solidFill>
                <a:latin typeface="Times New Roman" panose="02020603050405020304" pitchFamily="18" charset="0"/>
                <a:cs typeface="Times New Roman" panose="02020603050405020304" pitchFamily="18" charset="0"/>
              </a:rPr>
              <a:t>Fusarium</a:t>
            </a:r>
            <a:r>
              <a:rPr lang="en-US" sz="2400" dirty="0" smtClean="0">
                <a:solidFill>
                  <a:srgbClr val="000000"/>
                </a:solidFill>
                <a:latin typeface="Times New Roman" panose="02020603050405020304" pitchFamily="18" charset="0"/>
                <a:cs typeface="Times New Roman" panose="02020603050405020304" pitchFamily="18" charset="0"/>
              </a:rPr>
              <a:t> can be controlled by a number of methods:</a:t>
            </a:r>
            <a:br>
              <a:rPr lang="en-US" sz="2400" dirty="0" smtClean="0">
                <a:solidFill>
                  <a:srgbClr val="000000"/>
                </a:solidFill>
                <a:latin typeface="Times New Roman" panose="02020603050405020304" pitchFamily="18" charset="0"/>
                <a:cs typeface="Times New Roman" panose="02020603050405020304" pitchFamily="18" charset="0"/>
              </a:rPr>
            </a:br>
            <a:r>
              <a:rPr lang="en-US" sz="2400" dirty="0" smtClean="0">
                <a:solidFill>
                  <a:srgbClr val="000000"/>
                </a:solidFill>
                <a:latin typeface="Times New Roman" panose="02020603050405020304" pitchFamily="18" charset="0"/>
                <a:cs typeface="Times New Roman" panose="02020603050405020304" pitchFamily="18" charset="0"/>
              </a:rPr>
              <a:t>1. Disinfection of</a:t>
            </a:r>
            <a:r>
              <a:rPr lang="en-US" sz="2400" i="1" dirty="0" smtClean="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soil. The most effective, and most generally used methods of soil sterilization involve the use of steam, steam-air mixtures and </a:t>
            </a:r>
            <a:r>
              <a:rPr lang="en-US" sz="2400" dirty="0" err="1" smtClean="0">
                <a:solidFill>
                  <a:srgbClr val="000000"/>
                </a:solidFill>
                <a:latin typeface="Times New Roman" panose="02020603050405020304" pitchFamily="18" charset="0"/>
                <a:cs typeface="Times New Roman" panose="02020603050405020304" pitchFamily="18" charset="0"/>
              </a:rPr>
              <a:t>chloropicrin!methyl</a:t>
            </a:r>
            <a:r>
              <a:rPr lang="en-US" sz="2400" dirty="0" smtClean="0">
                <a:solidFill>
                  <a:srgbClr val="000000"/>
                </a:solidFill>
                <a:latin typeface="Times New Roman" panose="02020603050405020304" pitchFamily="18" charset="0"/>
                <a:cs typeface="Times New Roman" panose="02020603050405020304" pitchFamily="18" charset="0"/>
              </a:rPr>
              <a:t> bromide.</a:t>
            </a:r>
            <a:br>
              <a:rPr lang="en-US" sz="2400" dirty="0" smtClean="0">
                <a:solidFill>
                  <a:srgbClr val="000000"/>
                </a:solidFill>
                <a:latin typeface="Times New Roman" panose="02020603050405020304" pitchFamily="18" charset="0"/>
                <a:cs typeface="Times New Roman" panose="02020603050405020304" pitchFamily="18" charset="0"/>
              </a:rPr>
            </a:br>
            <a:r>
              <a:rPr lang="en-US" sz="2400" dirty="0" smtClean="0">
                <a:solidFill>
                  <a:srgbClr val="000000"/>
                </a:solidFill>
                <a:latin typeface="Times New Roman" panose="02020603050405020304" pitchFamily="18" charset="0"/>
                <a:cs typeface="Times New Roman" panose="02020603050405020304" pitchFamily="18" charset="0"/>
              </a:rPr>
              <a:t>2. </a:t>
            </a:r>
            <a:r>
              <a:rPr lang="en-US" sz="2400" i="1" dirty="0" smtClean="0">
                <a:solidFill>
                  <a:srgbClr val="000000"/>
                </a:solidFill>
                <a:latin typeface="Times New Roman" panose="02020603050405020304" pitchFamily="18" charset="0"/>
                <a:cs typeface="Times New Roman" panose="02020603050405020304" pitchFamily="18" charset="0"/>
              </a:rPr>
              <a:t>Cultivation </a:t>
            </a:r>
            <a:r>
              <a:rPr lang="en-US" sz="2400" dirty="0" smtClean="0">
                <a:solidFill>
                  <a:srgbClr val="000000"/>
                </a:solidFill>
                <a:latin typeface="Times New Roman" panose="02020603050405020304" pitchFamily="18" charset="0"/>
                <a:cs typeface="Times New Roman" panose="02020603050405020304" pitchFamily="18" charset="0"/>
              </a:rPr>
              <a:t>and hygiene. Removal of plant debris and early cultivation to enable breakdown of any remaining plant debris will reduce the incidence of </a:t>
            </a:r>
            <a:r>
              <a:rPr lang="en-US" sz="2400" dirty="0" err="1" smtClean="0">
                <a:solidFill>
                  <a:srgbClr val="000000"/>
                </a:solidFill>
                <a:latin typeface="Times New Roman" panose="02020603050405020304" pitchFamily="18" charset="0"/>
                <a:cs typeface="Times New Roman" panose="02020603050405020304" pitchFamily="18" charset="0"/>
              </a:rPr>
              <a:t>Fusarium</a:t>
            </a:r>
            <a:r>
              <a:rPr lang="en-US" sz="2400" dirty="0" smtClean="0">
                <a:solidFill>
                  <a:srgbClr val="000000"/>
                </a:solidFill>
                <a:latin typeface="Times New Roman" panose="02020603050405020304" pitchFamily="18" charset="0"/>
                <a:cs typeface="Times New Roman" panose="02020603050405020304" pitchFamily="18" charset="0"/>
              </a:rPr>
              <a:t> infection. Good crop rotation practices will also assist in avoiding </a:t>
            </a:r>
            <a:r>
              <a:rPr lang="en-US" sz="2400" dirty="0" err="1" smtClean="0">
                <a:solidFill>
                  <a:srgbClr val="000000"/>
                </a:solidFill>
                <a:latin typeface="Times New Roman" panose="02020603050405020304" pitchFamily="18" charset="0"/>
                <a:cs typeface="Times New Roman" panose="02020603050405020304" pitchFamily="18" charset="0"/>
              </a:rPr>
              <a:t>Fusarium</a:t>
            </a:r>
            <a:r>
              <a:rPr lang="en-US" sz="2400" dirty="0" smtClean="0">
                <a:solidFill>
                  <a:srgbClr val="000000"/>
                </a:solidFill>
                <a:latin typeface="Times New Roman" panose="02020603050405020304" pitchFamily="18" charset="0"/>
                <a:cs typeface="Times New Roman" panose="02020603050405020304" pitchFamily="18" charset="0"/>
              </a:rPr>
              <a:t> infection. Flooding has been used as a control measure for </a:t>
            </a:r>
            <a:r>
              <a:rPr lang="en-US" sz="2400" dirty="0" err="1" smtClean="0">
                <a:solidFill>
                  <a:srgbClr val="000000"/>
                </a:solidFill>
                <a:latin typeface="Times New Roman" panose="02020603050405020304" pitchFamily="18" charset="0"/>
                <a:cs typeface="Times New Roman" panose="02020603050405020304" pitchFamily="18" charset="0"/>
              </a:rPr>
              <a:t>Fusarium</a:t>
            </a:r>
            <a:r>
              <a:rPr lang="en-US" sz="2400" dirty="0" smtClean="0">
                <a:solidFill>
                  <a:srgbClr val="000000"/>
                </a:solidFill>
                <a:latin typeface="Times New Roman" panose="02020603050405020304" pitchFamily="18" charset="0"/>
                <a:cs typeface="Times New Roman" panose="02020603050405020304" pitchFamily="18" charset="0"/>
              </a:rPr>
              <a:t>, especially in the case of F. </a:t>
            </a:r>
            <a:r>
              <a:rPr lang="en-US" sz="2400" dirty="0" err="1" smtClean="0">
                <a:solidFill>
                  <a:srgbClr val="000000"/>
                </a:solidFill>
                <a:latin typeface="Times New Roman" panose="02020603050405020304" pitchFamily="18" charset="0"/>
                <a:cs typeface="Times New Roman" panose="02020603050405020304" pitchFamily="18" charset="0"/>
              </a:rPr>
              <a:t>oxysporum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f.sp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cubense</a:t>
            </a:r>
            <a:r>
              <a:rPr lang="en-US" sz="2400" dirty="0" smtClean="0">
                <a:solidFill>
                  <a:srgbClr val="000000"/>
                </a:solidFill>
                <a:latin typeface="Times New Roman" panose="02020603050405020304" pitchFamily="18" charset="0"/>
                <a:cs typeface="Times New Roman" panose="02020603050405020304" pitchFamily="18" charset="0"/>
              </a:rPr>
              <a:t> on banana (banana wilt) where fields are flooded to a depth of 60-150 cm</a:t>
            </a:r>
            <a:br>
              <a:rPr lang="en-US" sz="2400" dirty="0" smtClean="0">
                <a:solidFill>
                  <a:srgbClr val="000000"/>
                </a:solidFill>
                <a:latin typeface="Times New Roman" panose="02020603050405020304" pitchFamily="18" charset="0"/>
                <a:cs typeface="Times New Roman" panose="02020603050405020304" pitchFamily="18" charset="0"/>
              </a:rPr>
            </a:br>
            <a:r>
              <a:rPr lang="en-US" sz="2400" dirty="0" smtClean="0">
                <a:solidFill>
                  <a:srgbClr val="000000"/>
                </a:solidFill>
                <a:latin typeface="Times New Roman" panose="02020603050405020304" pitchFamily="18" charset="0"/>
                <a:cs typeface="Times New Roman" panose="02020603050405020304" pitchFamily="18" charset="0"/>
              </a:rPr>
              <a:t>for up to 6 months.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0267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E0E9003-376C-47A7-A4CC-B15278C3E858}"/>
              </a:ext>
            </a:extLst>
          </p:cNvPr>
          <p:cNvSpPr>
            <a:spLocks noChangeArrowheads="1"/>
          </p:cNvSpPr>
          <p:nvPr/>
        </p:nvSpPr>
        <p:spPr bwMode="auto">
          <a:xfrm>
            <a:off x="1765663" y="639765"/>
            <a:ext cx="850423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600" dirty="0">
                <a:effectLst>
                  <a:outerShdw blurRad="38100" dist="38100" dir="2700000" algn="tl">
                    <a:srgbClr val="FFFFFF"/>
                  </a:outerShdw>
                </a:effectLst>
                <a:latin typeface="Helvetica" panose="020B0604020202020204" pitchFamily="34" charset="0"/>
                <a:ea typeface="Osaka" charset="-128"/>
              </a:rPr>
              <a:t>In 1 teaspoon of soil there are…</a:t>
            </a:r>
            <a:endParaRPr lang="en-US" altLang="en-US" sz="4600" dirty="0">
              <a:solidFill>
                <a:srgbClr val="FFFF00"/>
              </a:solidFill>
              <a:effectLst>
                <a:outerShdw blurRad="38100" dist="38100" dir="2700000" algn="tl">
                  <a:srgbClr val="000000"/>
                </a:outerShdw>
              </a:effectLst>
              <a:latin typeface="Helvetica" panose="020B0604020202020204" pitchFamily="34" charset="0"/>
              <a:ea typeface="Osaka" charset="-128"/>
            </a:endParaRPr>
          </a:p>
        </p:txBody>
      </p:sp>
      <p:graphicFrame>
        <p:nvGraphicFramePr>
          <p:cNvPr id="17411" name="Group 3">
            <a:extLst>
              <a:ext uri="{FF2B5EF4-FFF2-40B4-BE49-F238E27FC236}">
                <a16:creationId xmlns:a16="http://schemas.microsoft.com/office/drawing/2014/main" id="{DFB5DC19-F7CF-4B51-BABC-00480451ED90}"/>
              </a:ext>
            </a:extLst>
          </p:cNvPr>
          <p:cNvGraphicFramePr>
            <a:graphicFrameLocks noGrp="1"/>
          </p:cNvGraphicFramePr>
          <p:nvPr>
            <p:extLst>
              <p:ext uri="{D42A27DB-BD31-4B8C-83A1-F6EECF244321}">
                <p14:modId xmlns:p14="http://schemas.microsoft.com/office/powerpoint/2010/main" val="1564607195"/>
              </p:ext>
            </p:extLst>
          </p:nvPr>
        </p:nvGraphicFramePr>
        <p:xfrm>
          <a:off x="1974850" y="1779588"/>
          <a:ext cx="8693150" cy="3473452"/>
        </p:xfrm>
        <a:graphic>
          <a:graphicData uri="http://schemas.openxmlformats.org/drawingml/2006/table">
            <a:tbl>
              <a:tblPr/>
              <a:tblGrid>
                <a:gridCol w="2003425">
                  <a:extLst>
                    <a:ext uri="{9D8B030D-6E8A-4147-A177-3AD203B41FA5}">
                      <a16:colId xmlns:a16="http://schemas.microsoft.com/office/drawing/2014/main" val="4160142200"/>
                    </a:ext>
                  </a:extLst>
                </a:gridCol>
                <a:gridCol w="6689725">
                  <a:extLst>
                    <a:ext uri="{9D8B030D-6E8A-4147-A177-3AD203B41FA5}">
                      <a16:colId xmlns:a16="http://schemas.microsoft.com/office/drawing/2014/main" val="4022488458"/>
                    </a:ext>
                  </a:extLst>
                </a:gridCol>
              </a:tblGrid>
              <a:tr h="4762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
                          <a:srgbClr val="FF3300"/>
                        </a:buClr>
                        <a:buSzTx/>
                        <a:buFont typeface="Wingdings" panose="05000000000000000000" pitchFamily="2" charset="2"/>
                        <a:buChar char="Ø"/>
                        <a:tabLst/>
                      </a:pPr>
                      <a:r>
                        <a:rPr kumimoji="0" lang="en-US" altLang="en-US" sz="2300" b="1" i="0" u="none" strike="noStrike" cap="none" normalizeH="0" baseline="0">
                          <a:ln>
                            <a:noFill/>
                          </a:ln>
                          <a:solidFill>
                            <a:schemeClr val="tx1"/>
                          </a:solidFill>
                          <a:effectLst/>
                          <a:latin typeface="Arial" panose="020B0604020202020204" pitchFamily="34" charset="0"/>
                        </a:rPr>
                        <a:t> </a:t>
                      </a:r>
                      <a:r>
                        <a:rPr kumimoji="0" lang="en-US" altLang="en-US" sz="2000" b="1" i="0" u="none" strike="noStrike" cap="none" normalizeH="0" baseline="0">
                          <a:ln>
                            <a:noFill/>
                          </a:ln>
                          <a:solidFill>
                            <a:schemeClr val="tx1"/>
                          </a:solidFill>
                          <a:effectLst/>
                          <a:latin typeface="Arial" panose="020B0604020202020204" pitchFamily="34" charset="0"/>
                        </a:rPr>
                        <a:t>Bacteria</a:t>
                      </a:r>
                    </a:p>
                  </a:txBody>
                  <a:tcPr marL="91428" marR="91428" marT="45714" marB="45714"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en-US" sz="2000" b="1" i="0" u="none" strike="noStrike" cap="none" normalizeH="0" baseline="0">
                          <a:ln>
                            <a:noFill/>
                          </a:ln>
                          <a:solidFill>
                            <a:srgbClr val="249427"/>
                          </a:solidFill>
                          <a:effectLst/>
                          <a:latin typeface="Arial" panose="020B0604020202020204" pitchFamily="34" charset="0"/>
                        </a:rPr>
                        <a:t>100 million to 1 billion</a:t>
                      </a:r>
                    </a:p>
                  </a:txBody>
                  <a:tcPr marL="91428" marR="91428" marT="45714" marB="45714"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880536669"/>
                  </a:ext>
                </a:extLst>
              </a:tr>
              <a:tr h="5270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
                          <a:srgbClr val="FF3300"/>
                        </a:buClr>
                        <a:buSzTx/>
                        <a:buFont typeface="Wingdings" panose="05000000000000000000" pitchFamily="2" charset="2"/>
                        <a:buChar char="Ø"/>
                        <a:tabLst/>
                      </a:pPr>
                      <a:r>
                        <a:rPr kumimoji="0" lang="en-US" altLang="en-US" sz="2300" b="1" i="0" u="none" strike="noStrike" cap="none" normalizeH="0" baseline="0">
                          <a:ln>
                            <a:noFill/>
                          </a:ln>
                          <a:solidFill>
                            <a:schemeClr val="tx1"/>
                          </a:solidFill>
                          <a:effectLst/>
                          <a:latin typeface="Arial" panose="020B0604020202020204" pitchFamily="34" charset="0"/>
                        </a:rPr>
                        <a:t> </a:t>
                      </a:r>
                      <a:r>
                        <a:rPr kumimoji="0" lang="en-US" altLang="en-US" sz="2000" b="1" i="0" u="none" strike="noStrike" cap="none" normalizeH="0" baseline="0">
                          <a:ln>
                            <a:noFill/>
                          </a:ln>
                          <a:solidFill>
                            <a:schemeClr val="tx1"/>
                          </a:solidFill>
                          <a:effectLst/>
                          <a:latin typeface="Arial" panose="020B0604020202020204" pitchFamily="34" charset="0"/>
                        </a:rPr>
                        <a:t>Fungi</a:t>
                      </a:r>
                    </a:p>
                  </a:txBody>
                  <a:tcPr marL="91428" marR="91428" marT="45714" marB="45714"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en-US" sz="2000" b="1" i="0" u="none" strike="noStrike" cap="none" normalizeH="0" baseline="0" dirty="0">
                          <a:ln>
                            <a:noFill/>
                          </a:ln>
                          <a:solidFill>
                            <a:srgbClr val="249427"/>
                          </a:solidFill>
                          <a:effectLst/>
                          <a:latin typeface="Arial" panose="020B0604020202020204" pitchFamily="34" charset="0"/>
                        </a:rPr>
                        <a:t>6-9 </a:t>
                      </a:r>
                      <a:r>
                        <a:rPr kumimoji="0" lang="en-US" altLang="en-US" sz="2000" b="1" i="0" u="none" strike="noStrike" cap="none" normalizeH="0" baseline="0" dirty="0" smtClean="0">
                          <a:ln>
                            <a:noFill/>
                          </a:ln>
                          <a:solidFill>
                            <a:srgbClr val="249427"/>
                          </a:solidFill>
                          <a:effectLst/>
                          <a:latin typeface="Arial" panose="020B0604020202020204" pitchFamily="34" charset="0"/>
                        </a:rPr>
                        <a:t>ft. </a:t>
                      </a:r>
                      <a:r>
                        <a:rPr kumimoji="0" lang="en-US" altLang="en-US" sz="2000" b="1" i="0" u="none" strike="noStrike" cap="none" normalizeH="0" baseline="0" dirty="0">
                          <a:ln>
                            <a:noFill/>
                          </a:ln>
                          <a:solidFill>
                            <a:srgbClr val="249427"/>
                          </a:solidFill>
                          <a:effectLst/>
                          <a:latin typeface="Arial" panose="020B0604020202020204" pitchFamily="34" charset="0"/>
                        </a:rPr>
                        <a:t>fungal strands put end to end</a:t>
                      </a:r>
                      <a:r>
                        <a:rPr kumimoji="0" lang="en-US" altLang="en-US" sz="2000" b="1" i="0" u="none" strike="noStrike" cap="none" normalizeH="0" baseline="0" dirty="0">
                          <a:ln>
                            <a:noFill/>
                          </a:ln>
                          <a:solidFill>
                            <a:schemeClr val="accent2"/>
                          </a:solidFill>
                          <a:effectLst/>
                          <a:latin typeface="Arial" panose="020B0604020202020204" pitchFamily="34" charset="0"/>
                        </a:rPr>
                        <a:t> </a:t>
                      </a:r>
                    </a:p>
                  </a:txBody>
                  <a:tcPr marL="91428" marR="91428"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524049494"/>
                  </a:ext>
                </a:extLst>
              </a:tr>
              <a:tr h="722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
                          <a:srgbClr val="FF3300"/>
                        </a:buClr>
                        <a:buSzTx/>
                        <a:buFont typeface="Wingdings" panose="05000000000000000000" pitchFamily="2" charset="2"/>
                        <a:buChar char="Ø"/>
                        <a:tabLst/>
                      </a:pPr>
                      <a:r>
                        <a:rPr kumimoji="0" lang="en-US" altLang="en-US" sz="2300" b="1" i="0" u="none" strike="noStrike" cap="none" normalizeH="0" baseline="0">
                          <a:ln>
                            <a:noFill/>
                          </a:ln>
                          <a:solidFill>
                            <a:schemeClr val="tx1"/>
                          </a:solidFill>
                          <a:effectLst/>
                          <a:latin typeface="Arial" panose="020B0604020202020204" pitchFamily="34" charset="0"/>
                        </a:rPr>
                        <a:t> </a:t>
                      </a:r>
                      <a:r>
                        <a:rPr kumimoji="0" lang="en-US" altLang="en-US" sz="2000" b="1" i="0" u="none" strike="noStrike" cap="none" normalizeH="0" baseline="0">
                          <a:ln>
                            <a:noFill/>
                          </a:ln>
                          <a:solidFill>
                            <a:schemeClr val="tx1"/>
                          </a:solidFill>
                          <a:effectLst/>
                          <a:latin typeface="Arial" panose="020B0604020202020204" pitchFamily="34" charset="0"/>
                        </a:rPr>
                        <a:t>Protozoa</a:t>
                      </a:r>
                    </a:p>
                  </a:txBody>
                  <a:tcPr marL="91428" marR="91428" marT="45714" marB="45714"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en-US" sz="2000" b="1" i="0" u="none" strike="noStrike" cap="none" normalizeH="0" baseline="0">
                          <a:ln>
                            <a:noFill/>
                          </a:ln>
                          <a:solidFill>
                            <a:srgbClr val="249427"/>
                          </a:solidFill>
                          <a:effectLst/>
                          <a:latin typeface="Arial" panose="020B0604020202020204" pitchFamily="34" charset="0"/>
                        </a:rPr>
                        <a:t>Several thousand flagellates &amp; amoeba</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en-US" sz="2000" b="1" i="0" u="none" strike="noStrike" cap="none" normalizeH="0" baseline="0">
                          <a:ln>
                            <a:noFill/>
                          </a:ln>
                          <a:solidFill>
                            <a:srgbClr val="249427"/>
                          </a:solidFill>
                          <a:effectLst/>
                          <a:latin typeface="Arial" panose="020B0604020202020204" pitchFamily="34" charset="0"/>
                        </a:rPr>
                        <a:t>One to several hundred ciliates</a:t>
                      </a:r>
                    </a:p>
                  </a:txBody>
                  <a:tcPr marL="91428" marR="91428"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776265640"/>
                  </a:ext>
                </a:extLst>
              </a:tr>
              <a:tr h="6397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
                          <a:srgbClr val="FF3300"/>
                        </a:buClr>
                        <a:buSzTx/>
                        <a:buFont typeface="Wingdings" panose="05000000000000000000" pitchFamily="2" charset="2"/>
                        <a:buChar char="Ø"/>
                        <a:tabLst/>
                      </a:pPr>
                      <a:r>
                        <a:rPr kumimoji="0" lang="en-US" altLang="en-US" sz="2400" b="1" i="0" u="none" strike="noStrike" cap="none" normalizeH="0" baseline="0">
                          <a:ln>
                            <a:noFill/>
                          </a:ln>
                          <a:solidFill>
                            <a:schemeClr val="tx1"/>
                          </a:solidFill>
                          <a:effectLst/>
                          <a:latin typeface="Arial" panose="020B0604020202020204" pitchFamily="34" charset="0"/>
                        </a:rPr>
                        <a:t> </a:t>
                      </a:r>
                      <a:r>
                        <a:rPr kumimoji="0" lang="en-US" altLang="en-US" sz="2000" b="1" i="0" u="none" strike="noStrike" cap="none" normalizeH="0" baseline="0">
                          <a:ln>
                            <a:noFill/>
                          </a:ln>
                          <a:solidFill>
                            <a:schemeClr val="tx1"/>
                          </a:solidFill>
                          <a:effectLst/>
                          <a:latin typeface="Arial" panose="020B0604020202020204" pitchFamily="34" charset="0"/>
                        </a:rPr>
                        <a:t>Nematodes</a:t>
                      </a:r>
                    </a:p>
                  </a:txBody>
                  <a:tcPr marL="91428" marR="91428" marT="45714" marB="45714"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en-US" sz="2000" b="1" i="0" u="none" strike="noStrike" cap="none" normalizeH="0" baseline="0">
                          <a:ln>
                            <a:noFill/>
                          </a:ln>
                          <a:solidFill>
                            <a:srgbClr val="249427"/>
                          </a:solidFill>
                          <a:effectLst/>
                          <a:latin typeface="Arial" panose="020B0604020202020204" pitchFamily="34" charset="0"/>
                        </a:rPr>
                        <a:t>10 to 20 bacterial feeders and a few fungal feeders</a:t>
                      </a:r>
                      <a:endParaRPr kumimoji="0" lang="en-US" altLang="en-US" sz="2000" b="1" i="0" u="none" strike="noStrike" cap="none" normalizeH="0" baseline="0">
                        <a:ln>
                          <a:noFill/>
                        </a:ln>
                        <a:solidFill>
                          <a:schemeClr val="accent2"/>
                        </a:solidFill>
                        <a:effectLst/>
                        <a:latin typeface="Arial" panose="020B0604020202020204" pitchFamily="34" charset="0"/>
                      </a:endParaRPr>
                    </a:p>
                  </a:txBody>
                  <a:tcPr marL="91428" marR="91428"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197947968"/>
                  </a:ext>
                </a:extLst>
              </a:tr>
              <a:tr h="5540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
                          <a:srgbClr val="FF3300"/>
                        </a:buClr>
                        <a:buSzTx/>
                        <a:buFont typeface="Wingdings" panose="05000000000000000000" pitchFamily="2" charset="2"/>
                        <a:buChar char="Ø"/>
                        <a:tabLst/>
                      </a:pPr>
                      <a:r>
                        <a:rPr kumimoji="0" lang="en-US" altLang="en-US" sz="1900" b="1" i="0" u="none" strike="noStrike" cap="none" normalizeH="0" baseline="0">
                          <a:ln>
                            <a:noFill/>
                          </a:ln>
                          <a:solidFill>
                            <a:schemeClr val="tx1"/>
                          </a:solidFill>
                          <a:effectLst/>
                          <a:latin typeface="Arial" panose="020B0604020202020204" pitchFamily="34" charset="0"/>
                        </a:rPr>
                        <a:t> </a:t>
                      </a:r>
                      <a:r>
                        <a:rPr kumimoji="0" lang="en-US" altLang="en-US" sz="2000" b="1" i="0" u="none" strike="noStrike" cap="none" normalizeH="0" baseline="0">
                          <a:ln>
                            <a:noFill/>
                          </a:ln>
                          <a:solidFill>
                            <a:schemeClr val="tx1"/>
                          </a:solidFill>
                          <a:effectLst/>
                          <a:latin typeface="Arial" panose="020B0604020202020204" pitchFamily="34" charset="0"/>
                        </a:rPr>
                        <a:t>Arthropods</a:t>
                      </a:r>
                    </a:p>
                  </a:txBody>
                  <a:tcPr marL="91428" marR="91428" marT="45714" marB="45714"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en-US" sz="2000" b="1" i="0" u="none" strike="noStrike" cap="none" normalizeH="0" baseline="0">
                          <a:ln>
                            <a:noFill/>
                          </a:ln>
                          <a:solidFill>
                            <a:srgbClr val="249427"/>
                          </a:solidFill>
                          <a:effectLst/>
                          <a:latin typeface="Arial" panose="020B0604020202020204" pitchFamily="34" charset="0"/>
                        </a:rPr>
                        <a:t>Up to 100</a:t>
                      </a:r>
                    </a:p>
                  </a:txBody>
                  <a:tcPr marL="91428" marR="91428"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761207139"/>
                  </a:ext>
                </a:extLst>
              </a:tr>
              <a:tr h="5540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
                          <a:srgbClr val="FF3300"/>
                        </a:buClr>
                        <a:buSzTx/>
                        <a:buFont typeface="Wingdings" panose="05000000000000000000" pitchFamily="2" charset="2"/>
                        <a:buChar char="Ø"/>
                        <a:tabLst/>
                      </a:pPr>
                      <a:r>
                        <a:rPr kumimoji="0" lang="en-US" altLang="en-US" sz="1900" b="1" i="0" u="none" strike="noStrike" cap="none" normalizeH="0" baseline="0">
                          <a:ln>
                            <a:noFill/>
                          </a:ln>
                          <a:solidFill>
                            <a:schemeClr val="tx1"/>
                          </a:solidFill>
                          <a:effectLst/>
                          <a:latin typeface="Arial" panose="020B0604020202020204" pitchFamily="34" charset="0"/>
                        </a:rPr>
                        <a:t> </a:t>
                      </a:r>
                      <a:r>
                        <a:rPr kumimoji="0" lang="en-US" altLang="en-US" sz="2000" b="1" i="0" u="none" strike="noStrike" cap="none" normalizeH="0" baseline="0">
                          <a:ln>
                            <a:noFill/>
                          </a:ln>
                          <a:solidFill>
                            <a:schemeClr val="tx1"/>
                          </a:solidFill>
                          <a:effectLst/>
                          <a:latin typeface="Arial" panose="020B0604020202020204" pitchFamily="34" charset="0"/>
                        </a:rPr>
                        <a:t>Earthworms</a:t>
                      </a:r>
                    </a:p>
                  </a:txBody>
                  <a:tcPr marL="91428" marR="91428" marT="45714" marB="45714"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altLang="en-US" sz="2000" b="1" i="0" u="none" strike="noStrike" cap="none" normalizeH="0" baseline="0" dirty="0">
                          <a:ln>
                            <a:noFill/>
                          </a:ln>
                          <a:solidFill>
                            <a:srgbClr val="249427"/>
                          </a:solidFill>
                          <a:effectLst/>
                          <a:latin typeface="Arial" panose="020B0604020202020204" pitchFamily="34" charset="0"/>
                        </a:rPr>
                        <a:t>5 or more</a:t>
                      </a:r>
                    </a:p>
                  </a:txBody>
                  <a:tcPr marL="91428" marR="91428" marT="45714" marB="45714"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638591685"/>
                  </a:ext>
                </a:extLst>
              </a:tr>
            </a:tbl>
          </a:graphicData>
        </a:graphic>
      </p:graphicFrame>
      <p:pic>
        <p:nvPicPr>
          <p:cNvPr id="7184" name="Picture 32" descr="teaspoon of soil cro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95800"/>
            <a:ext cx="4395788" cy="15001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655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68" y="247251"/>
            <a:ext cx="11795760" cy="4770537"/>
          </a:xfrm>
          <a:prstGeom prst="rect">
            <a:avLst/>
          </a:prstGeom>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Fungicide Application</a:t>
            </a:r>
            <a:r>
              <a:rPr lang="en-US" i="1" dirty="0">
                <a:solidFill>
                  <a:srgbClr val="000000"/>
                </a:solidFill>
                <a:latin typeface="Times-Italic"/>
              </a:rPr>
              <a:t>. </a:t>
            </a:r>
            <a:endParaRPr lang="en-US" i="1" dirty="0" smtClean="0">
              <a:solidFill>
                <a:srgbClr val="000000"/>
              </a:solidFill>
              <a:latin typeface="Times-Italic"/>
            </a:endParaRPr>
          </a:p>
          <a:p>
            <a:r>
              <a:rPr lang="en-US" sz="2400" dirty="0" smtClean="0">
                <a:solidFill>
                  <a:srgbClr val="000000"/>
                </a:solidFill>
                <a:latin typeface="Times New Roman" panose="02020603050405020304" pitchFamily="18" charset="0"/>
                <a:cs typeface="Times New Roman" panose="02020603050405020304" pitchFamily="18" charset="0"/>
              </a:rPr>
              <a:t>A </a:t>
            </a:r>
            <a:r>
              <a:rPr lang="en-US" sz="2400" dirty="0">
                <a:solidFill>
                  <a:srgbClr val="000000"/>
                </a:solidFill>
                <a:latin typeface="Times New Roman" panose="02020603050405020304" pitchFamily="18" charset="0"/>
                <a:cs typeface="Times New Roman" panose="02020603050405020304" pitchFamily="18" charset="0"/>
              </a:rPr>
              <a:t>number of fungicides </a:t>
            </a:r>
            <a:r>
              <a:rPr lang="en-US" sz="2400" dirty="0" smtClean="0">
                <a:solidFill>
                  <a:srgbClr val="000000"/>
                </a:solidFill>
                <a:latin typeface="Times New Roman" panose="02020603050405020304" pitchFamily="18" charset="0"/>
                <a:cs typeface="Times New Roman" panose="02020603050405020304" pitchFamily="18" charset="0"/>
              </a:rPr>
              <a:t>have been </a:t>
            </a:r>
            <a:r>
              <a:rPr lang="en-US" sz="2400" dirty="0">
                <a:solidFill>
                  <a:srgbClr val="000000"/>
                </a:solidFill>
                <a:latin typeface="Times New Roman" panose="02020603050405020304" pitchFamily="18" charset="0"/>
                <a:cs typeface="Times New Roman" panose="02020603050405020304" pitchFamily="18" charset="0"/>
              </a:rPr>
              <a:t>used to control </a:t>
            </a:r>
            <a:r>
              <a:rPr lang="en-US" sz="2400" dirty="0" err="1">
                <a:solidFill>
                  <a:srgbClr val="000000"/>
                </a:solidFill>
                <a:latin typeface="Times New Roman" panose="02020603050405020304" pitchFamily="18" charset="0"/>
                <a:cs typeface="Times New Roman" panose="02020603050405020304" pitchFamily="18" charset="0"/>
              </a:rPr>
              <a:t>Fusarium</a:t>
            </a:r>
            <a:r>
              <a:rPr lang="en-US" sz="2400" dirty="0">
                <a:solidFill>
                  <a:srgbClr val="000000"/>
                </a:solidFill>
                <a:latin typeface="Times New Roman" panose="02020603050405020304" pitchFamily="18" charset="0"/>
                <a:cs typeface="Times New Roman" panose="02020603050405020304" pitchFamily="18" charset="0"/>
              </a:rPr>
              <a:t>:</a:t>
            </a:r>
            <a:br>
              <a:rPr lang="en-US" sz="2400" dirty="0">
                <a:solidFill>
                  <a:srgbClr val="000000"/>
                </a:solidFill>
                <a:latin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cs typeface="Times New Roman" panose="02020603050405020304" pitchFamily="18" charset="0"/>
              </a:rPr>
              <a:t>(a) </a:t>
            </a:r>
            <a:r>
              <a:rPr lang="en-US" sz="2400" i="1" dirty="0" err="1">
                <a:solidFill>
                  <a:srgbClr val="000000"/>
                </a:solidFill>
                <a:latin typeface="Times New Roman" panose="02020603050405020304" pitchFamily="18" charset="0"/>
                <a:cs typeface="Times New Roman" panose="02020603050405020304" pitchFamily="18" charset="0"/>
              </a:rPr>
              <a:t>Benzimidazoles</a:t>
            </a:r>
            <a:r>
              <a:rPr lang="en-US" sz="2400" i="1" dirty="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Benomyl</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a:t>
            </a:r>
            <a:r>
              <a:rPr lang="en-US" sz="2400" dirty="0" err="1">
                <a:solidFill>
                  <a:srgbClr val="000000"/>
                </a:solidFill>
                <a:latin typeface="Times New Roman" panose="02020603050405020304" pitchFamily="18" charset="0"/>
                <a:cs typeface="Times New Roman" panose="02020603050405020304" pitchFamily="18" charset="0"/>
              </a:rPr>
              <a:t>Benlate</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thiabendazole</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Thibenzole</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and </a:t>
            </a:r>
            <a:r>
              <a:rPr lang="en-US" sz="2400" dirty="0" err="1" smtClean="0">
                <a:solidFill>
                  <a:srgbClr val="000000"/>
                </a:solidFill>
                <a:latin typeface="Times New Roman" panose="02020603050405020304" pitchFamily="18" charset="0"/>
                <a:cs typeface="Times New Roman" panose="02020603050405020304" pitchFamily="18" charset="0"/>
              </a:rPr>
              <a:t>thiophanate</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a:t>
            </a:r>
            <a:r>
              <a:rPr lang="en-US" sz="2400" dirty="0" err="1">
                <a:solidFill>
                  <a:srgbClr val="000000"/>
                </a:solidFill>
                <a:latin typeface="Times New Roman" panose="02020603050405020304" pitchFamily="18" charset="0"/>
                <a:cs typeface="Times New Roman" panose="02020603050405020304" pitchFamily="18" charset="0"/>
              </a:rPr>
              <a:t>Topsin</a:t>
            </a:r>
            <a:r>
              <a:rPr lang="en-US" sz="2400" dirty="0">
                <a:solidFill>
                  <a:srgbClr val="000000"/>
                </a:solidFill>
                <a:latin typeface="Times New Roman" panose="02020603050405020304" pitchFamily="18" charset="0"/>
                <a:cs typeface="Times New Roman" panose="02020603050405020304" pitchFamily="18" charset="0"/>
              </a:rPr>
              <a:t>*) act as protectants (applied as a </a:t>
            </a:r>
            <a:r>
              <a:rPr lang="en-US" sz="2400" dirty="0" smtClean="0">
                <a:solidFill>
                  <a:srgbClr val="000000"/>
                </a:solidFill>
                <a:latin typeface="Times New Roman" panose="02020603050405020304" pitchFamily="18" charset="0"/>
                <a:cs typeface="Times New Roman" panose="02020603050405020304" pitchFamily="18" charset="0"/>
              </a:rPr>
              <a:t>soil drench</a:t>
            </a:r>
            <a:r>
              <a:rPr lang="en-US" sz="2400" dirty="0">
                <a:solidFill>
                  <a:srgbClr val="000000"/>
                </a:solidFill>
                <a:latin typeface="Times New Roman" panose="02020603050405020304" pitchFamily="18" charset="0"/>
                <a:cs typeface="Times New Roman" panose="02020603050405020304" pitchFamily="18" charset="0"/>
              </a:rPr>
              <a:t>, coated on seed or used as a cutting or root </a:t>
            </a:r>
            <a:r>
              <a:rPr lang="en-US" sz="2400" dirty="0" smtClean="0">
                <a:solidFill>
                  <a:srgbClr val="000000"/>
                </a:solidFill>
                <a:latin typeface="Times New Roman" panose="02020603050405020304" pitchFamily="18" charset="0"/>
                <a:cs typeface="Times New Roman" panose="02020603050405020304" pitchFamily="18" charset="0"/>
              </a:rPr>
              <a:t>dip or </a:t>
            </a:r>
            <a:r>
              <a:rPr lang="en-US" sz="2400" dirty="0" err="1" smtClean="0">
                <a:solidFill>
                  <a:srgbClr val="000000"/>
                </a:solidFill>
                <a:latin typeface="Times New Roman" panose="02020603050405020304" pitchFamily="18" charset="0"/>
                <a:cs typeface="Times New Roman" panose="02020603050405020304" pitchFamily="18" charset="0"/>
              </a:rPr>
              <a:t>eradicants</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(generally applied as a soil drench) to </a:t>
            </a:r>
            <a:r>
              <a:rPr lang="en-US" sz="2400" dirty="0" smtClean="0">
                <a:solidFill>
                  <a:srgbClr val="000000"/>
                </a:solidFill>
                <a:latin typeface="Times New Roman" panose="02020603050405020304" pitchFamily="18" charset="0"/>
                <a:cs typeface="Times New Roman" panose="02020603050405020304" pitchFamily="18" charset="0"/>
              </a:rPr>
              <a:t>control </a:t>
            </a:r>
            <a:r>
              <a:rPr lang="en-US" sz="2400" dirty="0" err="1" smtClean="0">
                <a:solidFill>
                  <a:srgbClr val="000000"/>
                </a:solidFill>
                <a:latin typeface="Times New Roman" panose="02020603050405020304" pitchFamily="18" charset="0"/>
                <a:cs typeface="Times New Roman" panose="02020603050405020304" pitchFamily="18" charset="0"/>
              </a:rPr>
              <a:t>Fusarium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Fuberidazole</a:t>
            </a:r>
            <a:r>
              <a:rPr lang="en-US" sz="2400" dirty="0">
                <a:solidFill>
                  <a:srgbClr val="000000"/>
                </a:solidFill>
                <a:latin typeface="Times New Roman" panose="02020603050405020304" pitchFamily="18" charset="0"/>
                <a:cs typeface="Times New Roman" panose="02020603050405020304" pitchFamily="18" charset="0"/>
              </a:rPr>
              <a:t> is used as a seed dressing, often </a:t>
            </a:r>
            <a:r>
              <a:rPr lang="en-US" sz="2400" dirty="0" smtClean="0">
                <a:solidFill>
                  <a:srgbClr val="000000"/>
                </a:solidFill>
                <a:latin typeface="Times New Roman" panose="02020603050405020304" pitchFamily="18" charset="0"/>
                <a:cs typeface="Times New Roman" panose="02020603050405020304" pitchFamily="18" charset="0"/>
              </a:rPr>
              <a:t>in combination </a:t>
            </a:r>
            <a:r>
              <a:rPr lang="en-US" sz="2400" dirty="0">
                <a:solidFill>
                  <a:srgbClr val="000000"/>
                </a:solidFill>
                <a:latin typeface="Times New Roman" panose="02020603050405020304" pitchFamily="18" charset="0"/>
                <a:cs typeface="Times New Roman" panose="02020603050405020304" pitchFamily="18" charset="0"/>
              </a:rPr>
              <a:t>with </a:t>
            </a:r>
            <a:r>
              <a:rPr lang="en-US" sz="2400" dirty="0" err="1">
                <a:solidFill>
                  <a:srgbClr val="000000"/>
                </a:solidFill>
                <a:latin typeface="Times New Roman" panose="02020603050405020304" pitchFamily="18" charset="0"/>
                <a:cs typeface="Times New Roman" panose="02020603050405020304" pitchFamily="18" charset="0"/>
              </a:rPr>
              <a:t>captan</a:t>
            </a:r>
            <a:r>
              <a:rPr lang="en-US" sz="2400" dirty="0">
                <a:solidFill>
                  <a:srgbClr val="00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Biological Control. </a:t>
            </a:r>
            <a:endParaRPr lang="en-US" sz="32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Attention </a:t>
            </a:r>
            <a:r>
              <a:rPr lang="en-US" sz="2400" dirty="0">
                <a:latin typeface="Times New Roman" panose="02020603050405020304" pitchFamily="18" charset="0"/>
                <a:cs typeface="Times New Roman" panose="02020603050405020304" pitchFamily="18" charset="0"/>
              </a:rPr>
              <a:t>is now focusing on the </a:t>
            </a:r>
            <a:r>
              <a:rPr lang="en-US" sz="2400" dirty="0" smtClean="0">
                <a:latin typeface="Times New Roman" panose="02020603050405020304" pitchFamily="18" charset="0"/>
                <a:cs typeface="Times New Roman" panose="02020603050405020304" pitchFamily="18" charset="0"/>
              </a:rPr>
              <a:t>use of </a:t>
            </a:r>
            <a:r>
              <a:rPr lang="en-US" sz="2400" dirty="0">
                <a:latin typeface="Times New Roman" panose="02020603050405020304" pitchFamily="18" charset="0"/>
                <a:cs typeface="Times New Roman" panose="02020603050405020304" pitchFamily="18" charset="0"/>
              </a:rPr>
              <a:t>biological control of seedling diseases. Often this may </a:t>
            </a:r>
            <a:r>
              <a:rPr lang="en-US" sz="2400" dirty="0" smtClean="0">
                <a:latin typeface="Times New Roman" panose="02020603050405020304" pitchFamily="18" charset="0"/>
                <a:cs typeface="Times New Roman" panose="02020603050405020304" pitchFamily="18" charset="0"/>
              </a:rPr>
              <a:t>be used </a:t>
            </a:r>
            <a:r>
              <a:rPr lang="en-US" sz="2400" dirty="0">
                <a:latin typeface="Times New Roman" panose="02020603050405020304" pitchFamily="18" charset="0"/>
                <a:cs typeface="Times New Roman" panose="02020603050405020304" pitchFamily="18" charset="0"/>
              </a:rPr>
              <a:t>in conjunction with chemical control; e.g. soil </a:t>
            </a:r>
            <a:r>
              <a:rPr lang="en-US" sz="2400" dirty="0" smtClean="0">
                <a:latin typeface="Times New Roman" panose="02020603050405020304" pitchFamily="18" charset="0"/>
                <a:cs typeface="Times New Roman" panose="02020603050405020304" pitchFamily="18" charset="0"/>
              </a:rPr>
              <a:t>treatment with </a:t>
            </a:r>
            <a:r>
              <a:rPr lang="en-US" sz="2400" dirty="0" err="1">
                <a:latin typeface="Times New Roman" panose="02020603050405020304" pitchFamily="18" charset="0"/>
                <a:cs typeface="Times New Roman" panose="02020603050405020304" pitchFamily="18" charset="0"/>
              </a:rPr>
              <a:t>trichodermin</a:t>
            </a:r>
            <a:r>
              <a:rPr lang="en-US" sz="2400" dirty="0">
                <a:latin typeface="Times New Roman" panose="02020603050405020304" pitchFamily="18" charset="0"/>
                <a:cs typeface="Times New Roman" panose="02020603050405020304" pitchFamily="18" charset="0"/>
              </a:rPr>
              <a:t> (extracted from the fungus </a:t>
            </a:r>
            <a:r>
              <a:rPr lang="en-US" sz="2400" i="1" dirty="0" err="1">
                <a:latin typeface="Times New Roman" panose="02020603050405020304" pitchFamily="18" charset="0"/>
                <a:cs typeface="Times New Roman" panose="02020603050405020304" pitchFamily="18" charset="0"/>
              </a:rPr>
              <a:t>Trichoderma</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viride</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382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194" y="197346"/>
            <a:ext cx="11943806" cy="6309420"/>
          </a:xfrm>
          <a:prstGeom prst="rect">
            <a:avLst/>
          </a:prstGeom>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Pythium and </a:t>
            </a:r>
            <a:r>
              <a:rPr lang="en-US" sz="3200" b="1" dirty="0" err="1">
                <a:solidFill>
                  <a:srgbClr val="000000"/>
                </a:solidFill>
                <a:latin typeface="Times New Roman" panose="02020603050405020304" pitchFamily="18" charset="0"/>
                <a:cs typeface="Times New Roman" panose="02020603050405020304" pitchFamily="18" charset="0"/>
              </a:rPr>
              <a:t>Phytophthora</a:t>
            </a:r>
            <a:r>
              <a:rPr lang="en-US" sz="3200" b="1" dirty="0">
                <a:solidFill>
                  <a:srgbClr val="000000"/>
                </a:solidFill>
                <a:latin typeface="Times New Roman" panose="02020603050405020304" pitchFamily="18" charset="0"/>
                <a:cs typeface="Times New Roman" panose="02020603050405020304" pitchFamily="18" charset="0"/>
              </a:rPr>
              <a:t> species.</a:t>
            </a:r>
            <a:r>
              <a:rPr lang="en-US" sz="1400" b="1" dirty="0">
                <a:solidFill>
                  <a:srgbClr val="000000"/>
                </a:solidFill>
                <a:latin typeface="Times-Bold"/>
              </a:rPr>
              <a:t> </a:t>
            </a:r>
            <a:endParaRPr lang="en-US" sz="1400" b="1" dirty="0" smtClean="0">
              <a:solidFill>
                <a:srgbClr val="000000"/>
              </a:solidFill>
              <a:latin typeface="Times-Bold"/>
            </a:endParaRPr>
          </a:p>
          <a:p>
            <a:r>
              <a:rPr lang="en-US" sz="2400" dirty="0" smtClean="0">
                <a:solidFill>
                  <a:srgbClr val="000000"/>
                </a:solidFill>
                <a:latin typeface="Times New Roman" panose="02020603050405020304" pitchFamily="18" charset="0"/>
                <a:cs typeface="Times New Roman" panose="02020603050405020304" pitchFamily="18" charset="0"/>
              </a:rPr>
              <a:t>A </a:t>
            </a:r>
            <a:r>
              <a:rPr lang="en-US" sz="2400" dirty="0">
                <a:solidFill>
                  <a:srgbClr val="000000"/>
                </a:solidFill>
                <a:latin typeface="Times New Roman" panose="02020603050405020304" pitchFamily="18" charset="0"/>
                <a:cs typeface="Times New Roman" panose="02020603050405020304" pitchFamily="18" charset="0"/>
              </a:rPr>
              <a:t>number of </a:t>
            </a:r>
            <a:r>
              <a:rPr lang="en-US" sz="2400" i="1" dirty="0" smtClean="0">
                <a:solidFill>
                  <a:srgbClr val="000000"/>
                </a:solidFill>
                <a:latin typeface="Times New Roman" panose="02020603050405020304" pitchFamily="18" charset="0"/>
                <a:cs typeface="Times New Roman" panose="02020603050405020304" pitchFamily="18" charset="0"/>
              </a:rPr>
              <a:t>Pythium </a:t>
            </a:r>
            <a:r>
              <a:rPr lang="en-US" sz="2400" dirty="0" smtClean="0">
                <a:solidFill>
                  <a:srgbClr val="000000"/>
                </a:solidFill>
                <a:latin typeface="Times New Roman" panose="02020603050405020304" pitchFamily="18" charset="0"/>
                <a:cs typeface="Times New Roman" panose="02020603050405020304" pitchFamily="18" charset="0"/>
              </a:rPr>
              <a:t>species </a:t>
            </a:r>
            <a:r>
              <a:rPr lang="en-US" sz="2400" dirty="0">
                <a:solidFill>
                  <a:srgbClr val="000000"/>
                </a:solidFill>
                <a:latin typeface="Times New Roman" panose="02020603050405020304" pitchFamily="18" charset="0"/>
                <a:cs typeface="Times New Roman" panose="02020603050405020304" pitchFamily="18" charset="0"/>
              </a:rPr>
              <a:t>are important pathogens in the early stages of seedling</a:t>
            </a:r>
            <a:br>
              <a:rPr lang="en-US" sz="2400" dirty="0">
                <a:solidFill>
                  <a:srgbClr val="000000"/>
                </a:solidFill>
                <a:latin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cs typeface="Times New Roman" panose="02020603050405020304" pitchFamily="18" charset="0"/>
              </a:rPr>
              <a:t>growth. </a:t>
            </a:r>
            <a:r>
              <a:rPr lang="en-US" sz="2400" i="1" dirty="0">
                <a:solidFill>
                  <a:srgbClr val="000000"/>
                </a:solidFill>
                <a:latin typeface="Times New Roman" panose="02020603050405020304" pitchFamily="18" charset="0"/>
                <a:cs typeface="Times New Roman" panose="02020603050405020304" pitchFamily="18" charset="0"/>
              </a:rPr>
              <a:t>P. </a:t>
            </a:r>
            <a:r>
              <a:rPr lang="en-US" sz="2400" i="1" dirty="0" err="1">
                <a:solidFill>
                  <a:srgbClr val="000000"/>
                </a:solidFill>
                <a:latin typeface="Times New Roman" panose="02020603050405020304" pitchFamily="18" charset="0"/>
                <a:cs typeface="Times New Roman" panose="02020603050405020304" pitchFamily="18" charset="0"/>
              </a:rPr>
              <a:t>debaryanum</a:t>
            </a:r>
            <a:r>
              <a:rPr lang="en-US" sz="2400" i="1" dirty="0">
                <a:solidFill>
                  <a:srgbClr val="000000"/>
                </a:solidFill>
                <a:latin typeface="Times New Roman" panose="02020603050405020304" pitchFamily="18" charset="0"/>
                <a:cs typeface="Times New Roman" panose="02020603050405020304" pitchFamily="18" charset="0"/>
              </a:rPr>
              <a:t>, P. </a:t>
            </a:r>
            <a:r>
              <a:rPr lang="en-US" sz="2400" i="1" dirty="0" err="1">
                <a:solidFill>
                  <a:srgbClr val="000000"/>
                </a:solidFill>
                <a:latin typeface="Times New Roman" panose="02020603050405020304" pitchFamily="18" charset="0"/>
                <a:cs typeface="Times New Roman" panose="02020603050405020304" pitchFamily="18" charset="0"/>
              </a:rPr>
              <a:t>irregulare</a:t>
            </a:r>
            <a:r>
              <a:rPr lang="en-US" sz="2400" i="1" dirty="0">
                <a:solidFill>
                  <a:srgbClr val="000000"/>
                </a:solidFill>
                <a:latin typeface="Times New Roman" panose="02020603050405020304" pitchFamily="18" charset="0"/>
                <a:cs typeface="Times New Roman" panose="02020603050405020304" pitchFamily="18" charset="0"/>
              </a:rPr>
              <a:t>, and P. </a:t>
            </a:r>
            <a:r>
              <a:rPr lang="en-US" sz="2400" i="1" dirty="0" err="1">
                <a:solidFill>
                  <a:srgbClr val="000000"/>
                </a:solidFill>
                <a:latin typeface="Times New Roman" panose="02020603050405020304" pitchFamily="18" charset="0"/>
                <a:cs typeface="Times New Roman" panose="02020603050405020304" pitchFamily="18" charset="0"/>
              </a:rPr>
              <a:t>ultimum</a:t>
            </a:r>
            <a:r>
              <a:rPr lang="en-US" sz="2400" i="1"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all </a:t>
            </a:r>
            <a:r>
              <a:rPr lang="en-US" sz="2400" dirty="0" smtClean="0">
                <a:solidFill>
                  <a:srgbClr val="000000"/>
                </a:solidFill>
                <a:latin typeface="Times New Roman" panose="02020603050405020304" pitchFamily="18" charset="0"/>
                <a:cs typeface="Times New Roman" panose="02020603050405020304" pitchFamily="18" charset="0"/>
              </a:rPr>
              <a:t>of which </a:t>
            </a:r>
            <a:r>
              <a:rPr lang="en-US" sz="2400" dirty="0">
                <a:solidFill>
                  <a:srgbClr val="000000"/>
                </a:solidFill>
                <a:latin typeface="Times New Roman" panose="02020603050405020304" pitchFamily="18" charset="0"/>
                <a:cs typeface="Times New Roman" panose="02020603050405020304" pitchFamily="18" charset="0"/>
              </a:rPr>
              <a:t>are well recognized as seedling </a:t>
            </a:r>
            <a:r>
              <a:rPr lang="en-US" sz="2400" dirty="0" smtClean="0">
                <a:solidFill>
                  <a:srgbClr val="000000"/>
                </a:solidFill>
                <a:latin typeface="Times New Roman" panose="02020603050405020304" pitchFamily="18" charset="0"/>
                <a:cs typeface="Times New Roman" panose="02020603050405020304" pitchFamily="18" charset="0"/>
              </a:rPr>
              <a:t>pathogens.</a:t>
            </a:r>
          </a:p>
          <a:p>
            <a:r>
              <a:rPr lang="en-US" sz="2400" i="1" dirty="0" err="1" smtClean="0">
                <a:solidFill>
                  <a:srgbClr val="000000"/>
                </a:solidFill>
                <a:latin typeface="Times New Roman" panose="02020603050405020304" pitchFamily="18" charset="0"/>
                <a:cs typeface="Times New Roman" panose="02020603050405020304" pitchFamily="18" charset="0"/>
              </a:rPr>
              <a:t>Phytophthora</a:t>
            </a:r>
            <a:r>
              <a:rPr lang="en-US" sz="2400" i="1" dirty="0" smtClean="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megasperma</a:t>
            </a:r>
            <a:r>
              <a:rPr lang="en-US" sz="2400" i="1" dirty="0">
                <a:solidFill>
                  <a:srgbClr val="000000"/>
                </a:solidFill>
                <a:latin typeface="Times New Roman" panose="02020603050405020304" pitchFamily="18" charset="0"/>
                <a:cs typeface="Times New Roman" panose="02020603050405020304" pitchFamily="18" charset="0"/>
              </a:rPr>
              <a:t>, P. </a:t>
            </a:r>
            <a:r>
              <a:rPr lang="en-US" sz="2400" i="1" dirty="0" err="1">
                <a:solidFill>
                  <a:srgbClr val="000000"/>
                </a:solidFill>
                <a:latin typeface="Times New Roman" panose="02020603050405020304" pitchFamily="18" charset="0"/>
                <a:cs typeface="Times New Roman" panose="02020603050405020304" pitchFamily="18" charset="0"/>
              </a:rPr>
              <a:t>cryptogea</a:t>
            </a:r>
            <a:r>
              <a:rPr lang="en-US" sz="2400" i="1" dirty="0">
                <a:solidFill>
                  <a:srgbClr val="000000"/>
                </a:solidFill>
                <a:latin typeface="Times New Roman" panose="02020603050405020304" pitchFamily="18" charset="0"/>
                <a:cs typeface="Times New Roman" panose="02020603050405020304" pitchFamily="18" charset="0"/>
              </a:rPr>
              <a:t>, P. </a:t>
            </a:r>
            <a:r>
              <a:rPr lang="en-US" sz="2400" i="1" dirty="0" err="1">
                <a:solidFill>
                  <a:srgbClr val="000000"/>
                </a:solidFill>
                <a:latin typeface="Times New Roman" panose="02020603050405020304" pitchFamily="18" charset="0"/>
                <a:cs typeface="Times New Roman" panose="02020603050405020304" pitchFamily="18" charset="0"/>
              </a:rPr>
              <a:t>cinnamomi</a:t>
            </a:r>
            <a:r>
              <a:rPr lang="en-US" sz="2400" i="1" dirty="0">
                <a:solidFill>
                  <a:srgbClr val="000000"/>
                </a:solidFill>
                <a:latin typeface="Times New Roman" panose="02020603050405020304" pitchFamily="18" charset="0"/>
                <a:cs typeface="Times New Roman" panose="02020603050405020304" pitchFamily="18" charset="0"/>
              </a:rPr>
              <a:t>, P</a:t>
            </a:r>
            <a:r>
              <a:rPr lang="en-US" sz="2400" i="1" dirty="0" smtClean="0">
                <a:solidFill>
                  <a:srgbClr val="000000"/>
                </a:solidFill>
                <a:latin typeface="Times New Roman" panose="02020603050405020304" pitchFamily="18" charset="0"/>
                <a:cs typeface="Times New Roman" panose="02020603050405020304" pitchFamily="18" charset="0"/>
              </a:rPr>
              <a:t>. </a:t>
            </a:r>
            <a:r>
              <a:rPr lang="en-US" sz="2400" i="1" dirty="0" err="1" smtClean="0">
                <a:solidFill>
                  <a:srgbClr val="000000"/>
                </a:solidFill>
                <a:latin typeface="Times New Roman" panose="02020603050405020304" pitchFamily="18" charset="0"/>
                <a:cs typeface="Times New Roman" panose="02020603050405020304" pitchFamily="18" charset="0"/>
              </a:rPr>
              <a:t>dreschleri</a:t>
            </a:r>
            <a:r>
              <a:rPr lang="en-US" sz="2400" i="1"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appear to be the most important species </a:t>
            </a:r>
            <a:r>
              <a:rPr lang="en-US" sz="2400" dirty="0" smtClean="0">
                <a:solidFill>
                  <a:srgbClr val="000000"/>
                </a:solidFill>
                <a:latin typeface="Times New Roman" panose="02020603050405020304" pitchFamily="18" charset="0"/>
                <a:cs typeface="Times New Roman" panose="02020603050405020304" pitchFamily="18" charset="0"/>
              </a:rPr>
              <a:t>attacking seedlings/cuttings</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smtClean="0">
              <a:solidFill>
                <a:srgbClr val="000000"/>
              </a:solidFill>
              <a:latin typeface="Times New Roman" panose="02020603050405020304" pitchFamily="18" charset="0"/>
              <a:cs typeface="Times New Roman" panose="02020603050405020304" pitchFamily="18" charset="0"/>
            </a:endParaRPr>
          </a:p>
          <a:p>
            <a:r>
              <a:rPr lang="en-US" sz="2400" i="1" dirty="0" smtClean="0">
                <a:solidFill>
                  <a:srgbClr val="000000"/>
                </a:solidFill>
                <a:latin typeface="Times New Roman" panose="02020603050405020304" pitchFamily="18" charset="0"/>
                <a:cs typeface="Times New Roman" panose="02020603050405020304" pitchFamily="18" charset="0"/>
              </a:rPr>
              <a:t>Pythium </a:t>
            </a:r>
            <a:r>
              <a:rPr lang="en-US" sz="2400" dirty="0">
                <a:solidFill>
                  <a:srgbClr val="000000"/>
                </a:solidFill>
                <a:latin typeface="Times New Roman" panose="02020603050405020304" pitchFamily="18" charset="0"/>
                <a:cs typeface="Times New Roman" panose="02020603050405020304" pitchFamily="18" charset="0"/>
              </a:rPr>
              <a:t>spp. readily attack young root tissue. However</a:t>
            </a:r>
            <a:r>
              <a:rPr lang="en-US" sz="2400" dirty="0" smtClean="0">
                <a:solidFill>
                  <a:srgbClr val="000000"/>
                </a:solidFill>
                <a:latin typeface="Times New Roman" panose="02020603050405020304" pitchFamily="18" charset="0"/>
                <a:cs typeface="Times New Roman" panose="02020603050405020304" pitchFamily="18" charset="0"/>
              </a:rPr>
              <a:t>, seedlings </a:t>
            </a:r>
            <a:r>
              <a:rPr lang="en-US" sz="2400" dirty="0">
                <a:solidFill>
                  <a:srgbClr val="000000"/>
                </a:solidFill>
                <a:latin typeface="Times New Roman" panose="02020603050405020304" pitchFamily="18" charset="0"/>
                <a:cs typeface="Times New Roman" panose="02020603050405020304" pitchFamily="18" charset="0"/>
              </a:rPr>
              <a:t>have been observed to become resistant to attack </a:t>
            </a:r>
            <a:r>
              <a:rPr lang="en-US" sz="2400" dirty="0" smtClean="0">
                <a:solidFill>
                  <a:srgbClr val="000000"/>
                </a:solidFill>
                <a:latin typeface="Times New Roman" panose="02020603050405020304" pitchFamily="18" charset="0"/>
                <a:cs typeface="Times New Roman" panose="02020603050405020304" pitchFamily="18" charset="0"/>
              </a:rPr>
              <a:t>by </a:t>
            </a:r>
            <a:r>
              <a:rPr lang="en-US" sz="2400" i="1" dirty="0" smtClean="0">
                <a:solidFill>
                  <a:srgbClr val="000000"/>
                </a:solidFill>
                <a:latin typeface="Times New Roman" panose="02020603050405020304" pitchFamily="18" charset="0"/>
                <a:cs typeface="Times New Roman" panose="02020603050405020304" pitchFamily="18" charset="0"/>
              </a:rPr>
              <a:t>Pythium </a:t>
            </a:r>
            <a:r>
              <a:rPr lang="en-US" sz="2400" dirty="0">
                <a:solidFill>
                  <a:srgbClr val="000000"/>
                </a:solidFill>
                <a:latin typeface="Times New Roman" panose="02020603050405020304" pitchFamily="18" charset="0"/>
                <a:cs typeface="Times New Roman" panose="02020603050405020304" pitchFamily="18" charset="0"/>
              </a:rPr>
              <a:t>after a short period of time as the tissue begins to harden and lignify.</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Phytophthora</a:t>
            </a:r>
            <a:r>
              <a:rPr lang="en-US" sz="2400" dirty="0">
                <a:latin typeface="Times New Roman" panose="02020603050405020304" pitchFamily="18" charset="0"/>
                <a:cs typeface="Times New Roman" panose="02020603050405020304" pitchFamily="18" charset="0"/>
              </a:rPr>
              <a:t> can infect seedlings through </a:t>
            </a:r>
            <a:r>
              <a:rPr lang="en-US" sz="2400" dirty="0" smtClean="0">
                <a:latin typeface="Times New Roman" panose="02020603050405020304" pitchFamily="18" charset="0"/>
                <a:cs typeface="Times New Roman" panose="02020603050405020304" pitchFamily="18" charset="0"/>
              </a:rPr>
              <a:t>to relatively </a:t>
            </a:r>
            <a:r>
              <a:rPr lang="en-US" sz="2400" dirty="0">
                <a:latin typeface="Times New Roman" panose="02020603050405020304" pitchFamily="18" charset="0"/>
                <a:cs typeface="Times New Roman" panose="02020603050405020304" pitchFamily="18" charset="0"/>
              </a:rPr>
              <a:t>mature </a:t>
            </a:r>
            <a:r>
              <a:rPr lang="en-US" sz="2400" dirty="0" smtClean="0">
                <a:latin typeface="Times New Roman" panose="02020603050405020304" pitchFamily="18" charset="0"/>
                <a:cs typeface="Times New Roman" panose="02020603050405020304" pitchFamily="18" charset="0"/>
              </a:rPr>
              <a:t>plants.</a:t>
            </a:r>
          </a:p>
          <a:p>
            <a:r>
              <a:rPr lang="en-US" sz="2400" dirty="0" smtClean="0">
                <a:latin typeface="Times New Roman" panose="02020603050405020304" pitchFamily="18" charset="0"/>
                <a:cs typeface="Times New Roman" panose="02020603050405020304" pitchFamily="18" charset="0"/>
              </a:rPr>
              <a:t>Pythium infection is at two points; At emergence and Pre-emergence.</a:t>
            </a:r>
          </a:p>
          <a:p>
            <a:r>
              <a:rPr lang="en-US" sz="2400" dirty="0">
                <a:latin typeface="Times New Roman" panose="02020603050405020304" pitchFamily="18" charset="0"/>
                <a:cs typeface="Times New Roman" panose="02020603050405020304" pitchFamily="18" charset="0"/>
              </a:rPr>
              <a:t>Pythium infection normally produces a soft wet rot of </a:t>
            </a:r>
            <a:r>
              <a:rPr lang="en-US" sz="2400" dirty="0" smtClean="0">
                <a:latin typeface="Times New Roman" panose="02020603050405020304" pitchFamily="18" charset="0"/>
                <a:cs typeface="Times New Roman" panose="02020603050405020304" pitchFamily="18" charset="0"/>
              </a:rPr>
              <a:t>the roots </a:t>
            </a:r>
            <a:r>
              <a:rPr lang="en-US" sz="2400" dirty="0">
                <a:latin typeface="Times New Roman" panose="02020603050405020304" pitchFamily="18" charset="0"/>
                <a:cs typeface="Times New Roman" panose="02020603050405020304" pitchFamily="18" charset="0"/>
              </a:rPr>
              <a:t>and/or stem, which turn tan to mid-brown in </a:t>
            </a:r>
            <a:r>
              <a:rPr lang="en-US" sz="2400" dirty="0" err="1" smtClean="0">
                <a:latin typeface="Times New Roman" panose="02020603050405020304" pitchFamily="18" charset="0"/>
                <a:cs typeface="Times New Roman" panose="02020603050405020304" pitchFamily="18" charset="0"/>
              </a:rPr>
              <a:t>colour</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dirty="0"/>
              <a:t/>
            </a:r>
            <a:br>
              <a:rPr lang="en-US" dirty="0"/>
            </a:br>
            <a:endParaRPr lang="en-US" dirty="0"/>
          </a:p>
        </p:txBody>
      </p:sp>
    </p:spTree>
    <p:extLst>
      <p:ext uri="{BB962C8B-B14F-4D97-AF65-F5344CB8AC3E}">
        <p14:creationId xmlns:p14="http://schemas.microsoft.com/office/powerpoint/2010/main" val="1790796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 y="192555"/>
            <a:ext cx="11780519" cy="3318936"/>
          </a:xfrm>
        </p:spPr>
        <p:txBody>
          <a:bodyPr/>
          <a:lstStyle/>
          <a:p>
            <a:pPr marL="0" indent="0">
              <a:buNone/>
            </a:pPr>
            <a:r>
              <a:rPr lang="en-US" sz="3200" dirty="0" smtClean="0">
                <a:latin typeface="Times New Roman" panose="02020603050405020304" pitchFamily="18" charset="0"/>
                <a:cs typeface="Times New Roman" panose="02020603050405020304" pitchFamily="18" charset="0"/>
              </a:rPr>
              <a:t>Environmental conditions:</a:t>
            </a:r>
          </a:p>
          <a:p>
            <a:r>
              <a:rPr lang="en-US" dirty="0" smtClean="0">
                <a:latin typeface="Times New Roman" panose="02020603050405020304" pitchFamily="18" charset="0"/>
                <a:cs typeface="Times New Roman" panose="02020603050405020304" pitchFamily="18" charset="0"/>
              </a:rPr>
              <a:t>30-90% soil moisture </a:t>
            </a:r>
          </a:p>
          <a:p>
            <a:r>
              <a:rPr lang="en-US" dirty="0" smtClean="0">
                <a:latin typeface="Times New Roman" panose="02020603050405020304" pitchFamily="18" charset="0"/>
                <a:cs typeface="Times New Roman" panose="02020603050405020304" pitchFamily="18" charset="0"/>
              </a:rPr>
              <a:t>Poor </a:t>
            </a: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rainage and aeration</a:t>
            </a:r>
          </a:p>
          <a:p>
            <a:r>
              <a:rPr lang="en-US" dirty="0" err="1" smtClean="0">
                <a:latin typeface="Times New Roman" panose="02020603050405020304" pitchFamily="18" charset="0"/>
                <a:cs typeface="Times New Roman" panose="02020603050405020304" pitchFamily="18" charset="0"/>
              </a:rPr>
              <a:t>Phytophthora</a:t>
            </a:r>
            <a:r>
              <a:rPr lang="en-US" dirty="0" smtClean="0">
                <a:latin typeface="Times New Roman" panose="02020603050405020304" pitchFamily="18" charset="0"/>
                <a:cs typeface="Times New Roman" panose="02020603050405020304" pitchFamily="18" charset="0"/>
              </a:rPr>
              <a:t>; 5-36°C, Optimum; 20-32.5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C</a:t>
            </a:r>
          </a:p>
          <a:p>
            <a:r>
              <a:rPr lang="en-US" dirty="0">
                <a:latin typeface="Times New Roman" panose="02020603050405020304" pitchFamily="18" charset="0"/>
                <a:cs typeface="Times New Roman" panose="02020603050405020304" pitchFamily="18" charset="0"/>
              </a:rPr>
              <a:t>Both Pythium and </a:t>
            </a:r>
            <a:r>
              <a:rPr lang="en-US" dirty="0" err="1">
                <a:latin typeface="Times New Roman" panose="02020603050405020304" pitchFamily="18" charset="0"/>
                <a:cs typeface="Times New Roman" panose="02020603050405020304" pitchFamily="18" charset="0"/>
              </a:rPr>
              <a:t>Phytophthora</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affected by oxygen and carbon level.</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384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4583" y="247416"/>
            <a:ext cx="11103428" cy="2708434"/>
          </a:xfrm>
          <a:prstGeom prst="rect">
            <a:avLst/>
          </a:prstGeom>
        </p:spPr>
        <p:txBody>
          <a:bodyPr wrap="square">
            <a:spAutoFit/>
          </a:bodyPr>
          <a:lstStyle/>
          <a:p>
            <a:r>
              <a:rPr lang="en-US" sz="3200" dirty="0" err="1">
                <a:solidFill>
                  <a:srgbClr val="000000"/>
                </a:solidFill>
                <a:latin typeface="Times New Roman" panose="02020603050405020304" pitchFamily="18" charset="0"/>
                <a:cs typeface="Times New Roman" panose="02020603050405020304" pitchFamily="18" charset="0"/>
              </a:rPr>
              <a:t>Rhizoctonia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solani</a:t>
            </a:r>
            <a:r>
              <a:rPr lang="en-US" sz="3200" dirty="0">
                <a:solidFill>
                  <a:srgbClr val="000000"/>
                </a:solidFill>
                <a:latin typeface="Times New Roman" panose="02020603050405020304" pitchFamily="18" charset="0"/>
                <a:cs typeface="Times New Roman" panose="02020603050405020304" pitchFamily="18" charset="0"/>
              </a:rPr>
              <a:t>. </a:t>
            </a:r>
            <a:endParaRPr lang="en-US" sz="3200" dirty="0" smtClean="0">
              <a:solidFill>
                <a:srgbClr val="000000"/>
              </a:solidFill>
              <a:latin typeface="Times New Roman" panose="02020603050405020304" pitchFamily="18" charset="0"/>
              <a:cs typeface="Times New Roman" panose="02020603050405020304" pitchFamily="18" charset="0"/>
            </a:endParaRPr>
          </a:p>
          <a:p>
            <a:r>
              <a:rPr lang="en-US" sz="2400" i="1" dirty="0" smtClean="0">
                <a:solidFill>
                  <a:srgbClr val="000000"/>
                </a:solidFill>
                <a:latin typeface="Times New Roman" panose="02020603050405020304" pitchFamily="18" charset="0"/>
                <a:cs typeface="Times New Roman" panose="02020603050405020304" pitchFamily="18" charset="0"/>
              </a:rPr>
              <a:t>R</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solani</a:t>
            </a:r>
            <a:r>
              <a:rPr lang="en-US" sz="2400" i="1"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is an important </a:t>
            </a:r>
            <a:r>
              <a:rPr lang="en-US" sz="2400" dirty="0" smtClean="0">
                <a:solidFill>
                  <a:srgbClr val="000000"/>
                </a:solidFill>
                <a:latin typeface="Times New Roman" panose="02020603050405020304" pitchFamily="18" charset="0"/>
                <a:cs typeface="Times New Roman" panose="02020603050405020304" pitchFamily="18" charset="0"/>
              </a:rPr>
              <a:t>disease causing </a:t>
            </a:r>
            <a:r>
              <a:rPr lang="en-US" sz="2400" dirty="0">
                <a:solidFill>
                  <a:srgbClr val="000000"/>
                </a:solidFill>
                <a:latin typeface="Times New Roman" panose="02020603050405020304" pitchFamily="18" charset="0"/>
                <a:cs typeface="Times New Roman" panose="02020603050405020304" pitchFamily="18" charset="0"/>
              </a:rPr>
              <a:t>organism capable of infecting plants at most stages </a:t>
            </a:r>
            <a:r>
              <a:rPr lang="en-US" sz="2400" dirty="0" smtClean="0">
                <a:solidFill>
                  <a:srgbClr val="000000"/>
                </a:solidFill>
                <a:latin typeface="Times New Roman" panose="02020603050405020304" pitchFamily="18" charset="0"/>
                <a:cs typeface="Times New Roman" panose="02020603050405020304" pitchFamily="18" charset="0"/>
              </a:rPr>
              <a:t>of growth </a:t>
            </a:r>
            <a:r>
              <a:rPr lang="en-US" sz="2400" dirty="0">
                <a:solidFill>
                  <a:srgbClr val="000000"/>
                </a:solidFill>
                <a:latin typeface="Times New Roman" panose="02020603050405020304" pitchFamily="18" charset="0"/>
                <a:cs typeface="Times New Roman" panose="02020603050405020304" pitchFamily="18" charset="0"/>
              </a:rPr>
              <a:t>from early germination and seedling stage (where </a:t>
            </a:r>
            <a:r>
              <a:rPr lang="en-US" sz="2400" dirty="0" err="1">
                <a:solidFill>
                  <a:srgbClr val="000000"/>
                </a:solidFill>
                <a:latin typeface="Times New Roman" panose="02020603050405020304" pitchFamily="18" charset="0"/>
                <a:cs typeface="Times New Roman" panose="02020603050405020304" pitchFamily="18" charset="0"/>
              </a:rPr>
              <a:t>preand</a:t>
            </a:r>
            <a:r>
              <a:rPr lang="en-US" sz="2400" dirty="0">
                <a:solidFill>
                  <a:srgbClr val="000000"/>
                </a:solidFill>
                <a:latin typeface="Times New Roman" panose="02020603050405020304" pitchFamily="18" charset="0"/>
                <a:cs typeface="Times New Roman" panose="02020603050405020304" pitchFamily="18" charset="0"/>
              </a:rPr>
              <a:t> post-emergence damping-off can result) through to </a:t>
            </a:r>
            <a:r>
              <a:rPr lang="en-US" sz="2400" dirty="0" smtClean="0">
                <a:solidFill>
                  <a:srgbClr val="000000"/>
                </a:solidFill>
                <a:latin typeface="Times New Roman" panose="02020603050405020304" pitchFamily="18" charset="0"/>
                <a:cs typeface="Times New Roman" panose="02020603050405020304" pitchFamily="18" charset="0"/>
              </a:rPr>
              <a:t>mature plants </a:t>
            </a:r>
            <a:r>
              <a:rPr lang="en-US" sz="2400" dirty="0">
                <a:solidFill>
                  <a:srgbClr val="000000"/>
                </a:solidFill>
                <a:latin typeface="Times New Roman" panose="02020603050405020304" pitchFamily="18" charset="0"/>
                <a:cs typeface="Times New Roman" panose="02020603050405020304" pitchFamily="18" charset="0"/>
              </a:rPr>
              <a:t>where root and crown rots may develop through </a:t>
            </a:r>
            <a:r>
              <a:rPr lang="en-US" sz="2400" i="1" dirty="0" err="1">
                <a:solidFill>
                  <a:srgbClr val="000000"/>
                </a:solidFill>
                <a:latin typeface="Times New Roman" panose="02020603050405020304" pitchFamily="18" charset="0"/>
                <a:cs typeface="Times New Roman" panose="02020603050405020304" pitchFamily="18" charset="0"/>
              </a:rPr>
              <a:t>Rhizoctonia</a:t>
            </a:r>
            <a:r>
              <a:rPr lang="en-US" sz="2400" i="1"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infection. R. </a:t>
            </a:r>
            <a:r>
              <a:rPr lang="en-US" sz="2400" dirty="0" err="1">
                <a:solidFill>
                  <a:srgbClr val="000000"/>
                </a:solidFill>
                <a:latin typeface="Times New Roman" panose="02020603050405020304" pitchFamily="18" charset="0"/>
                <a:cs typeface="Times New Roman" panose="02020603050405020304" pitchFamily="18" charset="0"/>
              </a:rPr>
              <a:t>sol</a:t>
            </a:r>
            <a:r>
              <a:rPr lang="en-US" sz="2400" i="1" dirty="0" err="1">
                <a:solidFill>
                  <a:srgbClr val="000000"/>
                </a:solidFill>
                <a:latin typeface="Times New Roman" panose="02020603050405020304" pitchFamily="18" charset="0"/>
                <a:cs typeface="Times New Roman" panose="02020603050405020304" pitchFamily="18" charset="0"/>
              </a:rPr>
              <a:t>ani</a:t>
            </a:r>
            <a:r>
              <a:rPr lang="en-US" sz="2400" i="1"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has a wide host range, and is generally air-borne,</a:t>
            </a:r>
            <a:r>
              <a:rPr lang="en-US" dirty="0">
                <a:solidFill>
                  <a:srgbClr val="0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91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681004"/>
            <a:ext cx="10946674" cy="5816977"/>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Soil-borne diseases result from a reduction of biodiversity of soil organisms. </a:t>
            </a:r>
            <a:endParaRPr lang="en-US" sz="24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solidFill>
                  <a:srgbClr val="000000"/>
                </a:solidFill>
                <a:latin typeface="Times New Roman" panose="02020603050405020304" pitchFamily="18" charset="0"/>
                <a:cs typeface="Times New Roman" panose="02020603050405020304" pitchFamily="18" charset="0"/>
              </a:rPr>
              <a:t>Restoring beneficial </a:t>
            </a:r>
            <a:r>
              <a:rPr lang="en-US" sz="2400" dirty="0">
                <a:solidFill>
                  <a:srgbClr val="000000"/>
                </a:solidFill>
                <a:latin typeface="Times New Roman" panose="02020603050405020304" pitchFamily="18" charset="0"/>
                <a:cs typeface="Times New Roman" panose="02020603050405020304" pitchFamily="18" charset="0"/>
              </a:rPr>
              <a:t>organisms </a:t>
            </a:r>
            <a:r>
              <a:rPr lang="en-US" sz="2400" dirty="0" smtClean="0">
                <a:solidFill>
                  <a:srgbClr val="000000"/>
                </a:solidFill>
                <a:latin typeface="Times New Roman" panose="02020603050405020304" pitchFamily="18" charset="0"/>
                <a:cs typeface="Times New Roman" panose="02020603050405020304" pitchFamily="18" charset="0"/>
              </a:rPr>
              <a:t>will </a:t>
            </a:r>
            <a:r>
              <a:rPr lang="en-US" sz="2400" dirty="0">
                <a:solidFill>
                  <a:srgbClr val="000000"/>
                </a:solidFill>
                <a:latin typeface="Times New Roman" panose="02020603050405020304" pitchFamily="18" charset="0"/>
                <a:cs typeface="Times New Roman" panose="02020603050405020304" pitchFamily="18" charset="0"/>
              </a:rPr>
              <a:t>render a soil disease-suppressive. </a:t>
            </a:r>
            <a:endParaRPr lang="en-US" sz="24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solidFill>
                  <a:srgbClr val="000000"/>
                </a:solidFill>
                <a:latin typeface="Times New Roman" panose="02020603050405020304" pitchFamily="18" charset="0"/>
                <a:cs typeface="Times New Roman" panose="02020603050405020304" pitchFamily="18" charset="0"/>
              </a:rPr>
              <a:t>Plants </a:t>
            </a:r>
            <a:r>
              <a:rPr lang="en-US" sz="2400" dirty="0">
                <a:solidFill>
                  <a:srgbClr val="000000"/>
                </a:solidFill>
                <a:latin typeface="Times New Roman" panose="02020603050405020304" pitchFamily="18" charset="0"/>
                <a:cs typeface="Times New Roman" panose="02020603050405020304" pitchFamily="18" charset="0"/>
              </a:rPr>
              <a:t>growing in </a:t>
            </a:r>
            <a:r>
              <a:rPr lang="en-US" sz="2400" dirty="0" smtClean="0">
                <a:solidFill>
                  <a:srgbClr val="000000"/>
                </a:solidFill>
                <a:latin typeface="Times New Roman" panose="02020603050405020304" pitchFamily="18" charset="0"/>
                <a:cs typeface="Times New Roman" panose="02020603050405020304" pitchFamily="18" charset="0"/>
              </a:rPr>
              <a:t>disease-suppressive soil </a:t>
            </a:r>
            <a:r>
              <a:rPr lang="en-US" sz="2400" dirty="0">
                <a:solidFill>
                  <a:srgbClr val="000000"/>
                </a:solidFill>
                <a:latin typeface="Times New Roman" panose="02020603050405020304" pitchFamily="18" charset="0"/>
                <a:cs typeface="Times New Roman" panose="02020603050405020304" pitchFamily="18" charset="0"/>
              </a:rPr>
              <a:t>resist diseases much better than in soils low in biological diversity. </a:t>
            </a:r>
            <a:endParaRPr lang="en-US" sz="24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solidFill>
                  <a:srgbClr val="000000"/>
                </a:solidFill>
                <a:latin typeface="Times New Roman" panose="02020603050405020304" pitchFamily="18" charset="0"/>
                <a:cs typeface="Times New Roman" panose="02020603050405020304" pitchFamily="18" charset="0"/>
              </a:rPr>
              <a:t>Addition of beneficial organisms - directly</a:t>
            </a:r>
            <a:r>
              <a:rPr lang="en-US" sz="2400" dirty="0">
                <a:solidFill>
                  <a:srgbClr val="000000"/>
                </a:solidFill>
                <a:latin typeface="Times New Roman" panose="02020603050405020304" pitchFamily="18" charset="0"/>
                <a:cs typeface="Times New Roman" panose="02020603050405020304" pitchFamily="18" charset="0"/>
              </a:rPr>
              <a:t>, or </a:t>
            </a:r>
            <a:r>
              <a:rPr lang="en-US" sz="2400" dirty="0" smtClean="0">
                <a:solidFill>
                  <a:srgbClr val="000000"/>
                </a:solidFill>
                <a:latin typeface="Times New Roman" panose="02020603050405020304" pitchFamily="18" charset="0"/>
                <a:cs typeface="Times New Roman" panose="02020603050405020304" pitchFamily="18" charset="0"/>
              </a:rPr>
              <a:t>through favorable </a:t>
            </a:r>
            <a:r>
              <a:rPr lang="en-US" sz="2400" dirty="0">
                <a:solidFill>
                  <a:srgbClr val="000000"/>
                </a:solidFill>
                <a:latin typeface="Times New Roman" panose="02020603050405020304" pitchFamily="18" charset="0"/>
                <a:cs typeface="Times New Roman" panose="02020603050405020304" pitchFamily="18" charset="0"/>
              </a:rPr>
              <a:t>soil </a:t>
            </a:r>
            <a:r>
              <a:rPr lang="en-US" sz="2400" dirty="0" smtClean="0">
                <a:solidFill>
                  <a:srgbClr val="000000"/>
                </a:solidFill>
                <a:latin typeface="Times New Roman" panose="02020603050405020304" pitchFamily="18" charset="0"/>
                <a:cs typeface="Times New Roman" panose="02020603050405020304" pitchFamily="18" charset="0"/>
              </a:rPr>
              <a:t>environment (use </a:t>
            </a:r>
            <a:r>
              <a:rPr lang="en-US" sz="2400" dirty="0">
                <a:solidFill>
                  <a:srgbClr val="000000"/>
                </a:solidFill>
                <a:latin typeface="Times New Roman" panose="02020603050405020304" pitchFamily="18" charset="0"/>
                <a:cs typeface="Times New Roman" panose="02020603050405020304" pitchFamily="18" charset="0"/>
              </a:rPr>
              <a:t>of compost and other </a:t>
            </a:r>
            <a:r>
              <a:rPr lang="en-US" sz="2400" dirty="0" smtClean="0">
                <a:solidFill>
                  <a:srgbClr val="000000"/>
                </a:solidFill>
                <a:latin typeface="Times New Roman" panose="02020603050405020304" pitchFamily="18" charset="0"/>
                <a:cs typeface="Times New Roman" panose="02020603050405020304" pitchFamily="18" charset="0"/>
              </a:rPr>
              <a:t>organic amendments</a:t>
            </a:r>
            <a:r>
              <a:rPr lang="en-US"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Sometimes the 'infection' is symbiotic. </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A good </a:t>
            </a:r>
            <a:r>
              <a:rPr lang="en-US" sz="2400" dirty="0" smtClean="0">
                <a:solidFill>
                  <a:srgbClr val="000000"/>
                </a:solidFill>
                <a:latin typeface="Times New Roman" panose="02020603050405020304" pitchFamily="18" charset="0"/>
                <a:cs typeface="Times New Roman" panose="02020603050405020304" pitchFamily="18" charset="0"/>
              </a:rPr>
              <a:t>example - nitrogen </a:t>
            </a:r>
            <a:r>
              <a:rPr lang="en-US" sz="2400" dirty="0">
                <a:solidFill>
                  <a:srgbClr val="000000"/>
                </a:solidFill>
                <a:latin typeface="Times New Roman" panose="02020603050405020304" pitchFamily="18" charset="0"/>
                <a:cs typeface="Times New Roman" panose="02020603050405020304" pitchFamily="18" charset="0"/>
              </a:rPr>
              <a:t>fixing bacteria (Rhizobium</a:t>
            </a:r>
            <a:r>
              <a:rPr lang="en-US" sz="2400" dirty="0" smtClean="0">
                <a:solidFill>
                  <a:srgbClr val="000000"/>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Fungi are essential in breaking down dead organic matter to produce the humus.</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Needed for good soil structure-saprophytes. </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They do not have any chlorophyll so cannot use light to capture energy, instead they derive their energy by breaking down plant and animal material- alive or dead. </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They can also live in a symbiotic relationship </a:t>
            </a:r>
            <a:r>
              <a:rPr lang="en-US" sz="2400" dirty="0"/>
              <a:t/>
            </a:r>
            <a:br>
              <a:rPr lang="en-US" sz="2400" dirty="0"/>
            </a:b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a:r>
            <a:br>
              <a:rPr lang="en-US" sz="2400" dirty="0">
                <a:solidFill>
                  <a:srgbClr val="000000"/>
                </a:solidFill>
                <a:latin typeface="Times New Roman" panose="02020603050405020304" pitchFamily="18" charset="0"/>
                <a:cs typeface="Times New Roman" panose="02020603050405020304" pitchFamily="18" charset="0"/>
              </a:rPr>
            </a:br>
            <a:r>
              <a:rPr lang="en-US" dirty="0"/>
              <a:t/>
            </a:r>
            <a:br>
              <a:rPr lang="en-US" dirty="0"/>
            </a:br>
            <a:endParaRPr lang="en-US" dirty="0"/>
          </a:p>
        </p:txBody>
      </p:sp>
    </p:spTree>
    <p:extLst>
      <p:ext uri="{BB962C8B-B14F-4D97-AF65-F5344CB8AC3E}">
        <p14:creationId xmlns:p14="http://schemas.microsoft.com/office/powerpoint/2010/main" val="294572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464" y="670539"/>
            <a:ext cx="10254342" cy="5078313"/>
          </a:xfrm>
          <a:prstGeom prst="rect">
            <a:avLst/>
          </a:prstGeom>
        </p:spPr>
        <p:txBody>
          <a:bodyPr wrap="square">
            <a:spAutoFit/>
          </a:bodyPr>
          <a:lstStyle/>
          <a:p>
            <a:r>
              <a:rPr lang="en-US" dirty="0" smtClean="0">
                <a:solidFill>
                  <a:srgbClr val="000000"/>
                </a:solidFill>
                <a:latin typeface="Times-Roman"/>
              </a:rPr>
              <a:t>prevention </a:t>
            </a:r>
            <a:r>
              <a:rPr lang="en-US" dirty="0">
                <a:solidFill>
                  <a:srgbClr val="000000"/>
                </a:solidFill>
                <a:latin typeface="Times-Roman"/>
              </a:rPr>
              <a:t>is better than </a:t>
            </a:r>
            <a:r>
              <a:rPr lang="en-US" dirty="0" smtClean="0">
                <a:solidFill>
                  <a:srgbClr val="000000"/>
                </a:solidFill>
                <a:latin typeface="Times-Roman"/>
              </a:rPr>
              <a:t>cure.</a:t>
            </a:r>
          </a:p>
          <a:p>
            <a:r>
              <a:rPr lang="en-US" dirty="0" smtClean="0">
                <a:solidFill>
                  <a:srgbClr val="000000"/>
                </a:solidFill>
                <a:latin typeface="Times-Roman"/>
              </a:rPr>
              <a:t>	Destroy </a:t>
            </a:r>
            <a:r>
              <a:rPr lang="en-US" dirty="0">
                <a:solidFill>
                  <a:srgbClr val="000000"/>
                </a:solidFill>
                <a:latin typeface="Times-Roman"/>
              </a:rPr>
              <a:t>diseased plants, clear up dead leaves and other debris.</a:t>
            </a:r>
            <a:br>
              <a:rPr lang="en-US" dirty="0">
                <a:solidFill>
                  <a:srgbClr val="000000"/>
                </a:solidFill>
                <a:latin typeface="Times-Roman"/>
              </a:rPr>
            </a:br>
            <a:r>
              <a:rPr lang="en-US" dirty="0">
                <a:solidFill>
                  <a:srgbClr val="000000"/>
                </a:solidFill>
                <a:latin typeface="Times-Roman"/>
              </a:rPr>
              <a:t>As the spores can have tough outer coatings, do not add diseased material to the</a:t>
            </a:r>
            <a:br>
              <a:rPr lang="en-US" dirty="0">
                <a:solidFill>
                  <a:srgbClr val="000000"/>
                </a:solidFill>
                <a:latin typeface="Times-Roman"/>
              </a:rPr>
            </a:br>
            <a:r>
              <a:rPr lang="en-US" dirty="0">
                <a:solidFill>
                  <a:srgbClr val="000000"/>
                </a:solidFill>
                <a:latin typeface="Times-Roman"/>
              </a:rPr>
              <a:t>domestic compost heap as they do not usually achieve high enough temperatures</a:t>
            </a:r>
            <a:br>
              <a:rPr lang="en-US" dirty="0">
                <a:solidFill>
                  <a:srgbClr val="000000"/>
                </a:solidFill>
                <a:latin typeface="Times-Roman"/>
              </a:rPr>
            </a:br>
            <a:r>
              <a:rPr lang="en-US" dirty="0">
                <a:solidFill>
                  <a:srgbClr val="000000"/>
                </a:solidFill>
                <a:latin typeface="Times-Roman"/>
              </a:rPr>
              <a:t>,to destroy them</a:t>
            </a:r>
            <a:r>
              <a:rPr lang="en-US" dirty="0" smtClean="0">
                <a:solidFill>
                  <a:srgbClr val="000000"/>
                </a:solidFill>
                <a:latin typeface="Times-Roman"/>
              </a:rPr>
              <a:t>.</a:t>
            </a:r>
            <a:r>
              <a:rPr lang="en-US" dirty="0">
                <a:solidFill>
                  <a:srgbClr val="000000"/>
                </a:solidFill>
                <a:latin typeface="Times-Roman"/>
              </a:rPr>
              <a:t/>
            </a:r>
            <a:br>
              <a:rPr lang="en-US" dirty="0">
                <a:solidFill>
                  <a:srgbClr val="000000"/>
                </a:solidFill>
                <a:latin typeface="Times-Roman"/>
              </a:rPr>
            </a:br>
            <a:r>
              <a:rPr lang="en-US" dirty="0" smtClean="0">
                <a:solidFill>
                  <a:srgbClr val="000000"/>
                </a:solidFill>
                <a:latin typeface="Times-Roman"/>
              </a:rPr>
              <a:t>	Prune </a:t>
            </a:r>
            <a:r>
              <a:rPr lang="en-US" dirty="0">
                <a:solidFill>
                  <a:srgbClr val="000000"/>
                </a:solidFill>
                <a:latin typeface="Times-Roman"/>
              </a:rPr>
              <a:t>fruit trees and bushes regularly to keep an open structure allowing a good</a:t>
            </a:r>
            <a:br>
              <a:rPr lang="en-US" dirty="0">
                <a:solidFill>
                  <a:srgbClr val="000000"/>
                </a:solidFill>
                <a:latin typeface="Times-Roman"/>
              </a:rPr>
            </a:br>
            <a:r>
              <a:rPr lang="en-US" dirty="0">
                <a:solidFill>
                  <a:srgbClr val="000000"/>
                </a:solidFill>
                <a:latin typeface="Times-Roman"/>
              </a:rPr>
              <a:t>air flow and to remove damaged branches.</a:t>
            </a:r>
            <a:br>
              <a:rPr lang="en-US" dirty="0">
                <a:solidFill>
                  <a:srgbClr val="000000"/>
                </a:solidFill>
                <a:latin typeface="Times-Roman"/>
              </a:rPr>
            </a:br>
            <a:r>
              <a:rPr lang="en-US" dirty="0" smtClean="0">
                <a:solidFill>
                  <a:srgbClr val="000000"/>
                </a:solidFill>
                <a:latin typeface="Times-Roman"/>
              </a:rPr>
              <a:t>	Disinfect </a:t>
            </a:r>
            <a:r>
              <a:rPr lang="en-US" dirty="0">
                <a:solidFill>
                  <a:srgbClr val="000000"/>
                </a:solidFill>
                <a:latin typeface="Times-Roman"/>
              </a:rPr>
              <a:t>secateurs, saws or knives used for cutting out diseased branches with</a:t>
            </a:r>
            <a:br>
              <a:rPr lang="en-US" dirty="0">
                <a:solidFill>
                  <a:srgbClr val="000000"/>
                </a:solidFill>
                <a:latin typeface="Times-Roman"/>
              </a:rPr>
            </a:br>
            <a:r>
              <a:rPr lang="en-US" dirty="0">
                <a:solidFill>
                  <a:srgbClr val="000000"/>
                </a:solidFill>
                <a:latin typeface="Times-Roman"/>
              </a:rPr>
              <a:t>methylated spirits or a flame (a cigarette lighter comes in handy for this). </a:t>
            </a:r>
            <a:endParaRPr lang="en-US" dirty="0" smtClean="0">
              <a:solidFill>
                <a:srgbClr val="000000"/>
              </a:solidFill>
              <a:latin typeface="Times-Roman"/>
            </a:endParaRPr>
          </a:p>
          <a:p>
            <a:r>
              <a:rPr lang="en-US" dirty="0" smtClean="0">
                <a:solidFill>
                  <a:srgbClr val="000000"/>
                </a:solidFill>
                <a:latin typeface="Times-Roman"/>
              </a:rPr>
              <a:t>	Only </a:t>
            </a:r>
            <a:r>
              <a:rPr lang="en-US" dirty="0">
                <a:solidFill>
                  <a:srgbClr val="000000"/>
                </a:solidFill>
                <a:latin typeface="Times-Roman"/>
              </a:rPr>
              <a:t>use new or well-washed containers when growing cuttings and sowing seeds.</a:t>
            </a:r>
            <a:br>
              <a:rPr lang="en-US" dirty="0">
                <a:solidFill>
                  <a:srgbClr val="000000"/>
                </a:solidFill>
                <a:latin typeface="Times-Roman"/>
              </a:rPr>
            </a:br>
            <a:r>
              <a:rPr lang="en-US" dirty="0" smtClean="0">
                <a:solidFill>
                  <a:srgbClr val="000000"/>
                </a:solidFill>
                <a:latin typeface="Times-Roman"/>
              </a:rPr>
              <a:t>	Crop </a:t>
            </a:r>
            <a:r>
              <a:rPr lang="en-US" dirty="0">
                <a:solidFill>
                  <a:srgbClr val="000000"/>
                </a:solidFill>
                <a:latin typeface="Times-Roman"/>
              </a:rPr>
              <a:t>rotation in the vegetable plot will prevent a build up of disease.</a:t>
            </a:r>
            <a:br>
              <a:rPr lang="en-US" dirty="0">
                <a:solidFill>
                  <a:srgbClr val="000000"/>
                </a:solidFill>
                <a:latin typeface="Times-Roman"/>
              </a:rPr>
            </a:br>
            <a:r>
              <a:rPr lang="en-US" dirty="0" smtClean="0">
                <a:solidFill>
                  <a:srgbClr val="000000"/>
                </a:solidFill>
                <a:latin typeface="Times-Roman"/>
              </a:rPr>
              <a:t>	Space </a:t>
            </a:r>
            <a:r>
              <a:rPr lang="en-US" dirty="0">
                <a:solidFill>
                  <a:srgbClr val="000000"/>
                </a:solidFill>
                <a:latin typeface="Times-Roman"/>
              </a:rPr>
              <a:t>plants well apart especially crops where similar plants are growing together,</a:t>
            </a:r>
            <a:br>
              <a:rPr lang="en-US" dirty="0">
                <a:solidFill>
                  <a:srgbClr val="000000"/>
                </a:solidFill>
                <a:latin typeface="Times-Roman"/>
              </a:rPr>
            </a:br>
            <a:r>
              <a:rPr lang="en-US" dirty="0">
                <a:solidFill>
                  <a:srgbClr val="000000"/>
                </a:solidFill>
                <a:latin typeface="Times-Roman"/>
              </a:rPr>
              <a:t>to </a:t>
            </a:r>
            <a:r>
              <a:rPr lang="en-US" dirty="0" err="1">
                <a:solidFill>
                  <a:srgbClr val="000000"/>
                </a:solidFill>
                <a:latin typeface="Times-Roman"/>
              </a:rPr>
              <a:t>allovv</a:t>
            </a:r>
            <a:r>
              <a:rPr lang="en-US" dirty="0">
                <a:solidFill>
                  <a:srgbClr val="000000"/>
                </a:solidFill>
                <a:latin typeface="Times-Roman"/>
              </a:rPr>
              <a:t>' good </a:t>
            </a:r>
            <a:r>
              <a:rPr lang="en-US" sz="1600" dirty="0" err="1">
                <a:solidFill>
                  <a:srgbClr val="000000"/>
                </a:solidFill>
                <a:latin typeface="Times-Roman"/>
              </a:rPr>
              <a:t>Clir</a:t>
            </a:r>
            <a:r>
              <a:rPr lang="en-US" sz="1600" dirty="0">
                <a:solidFill>
                  <a:srgbClr val="000000"/>
                </a:solidFill>
                <a:latin typeface="Times-Roman"/>
              </a:rPr>
              <a:t> </a:t>
            </a:r>
            <a:r>
              <a:rPr lang="en-US" dirty="0">
                <a:solidFill>
                  <a:srgbClr val="000000"/>
                </a:solidFill>
                <a:latin typeface="Times-Roman"/>
              </a:rPr>
              <a:t>flow. </a:t>
            </a:r>
            <a:br>
              <a:rPr lang="en-US" dirty="0">
                <a:solidFill>
                  <a:srgbClr val="000000"/>
                </a:solidFill>
                <a:latin typeface="Times-Roman"/>
              </a:rPr>
            </a:br>
            <a:r>
              <a:rPr lang="en-US" dirty="0" smtClean="0">
                <a:solidFill>
                  <a:srgbClr val="000000"/>
                </a:solidFill>
                <a:latin typeface="Times-Roman"/>
              </a:rPr>
              <a:t>	Catching </a:t>
            </a:r>
            <a:r>
              <a:rPr lang="en-US" dirty="0">
                <a:solidFill>
                  <a:srgbClr val="000000"/>
                </a:solidFill>
                <a:latin typeface="Times-Roman"/>
              </a:rPr>
              <a:t>disease early is important so keep an eye out for it at all times.</a:t>
            </a:r>
            <a:br>
              <a:rPr lang="en-US" dirty="0">
                <a:solidFill>
                  <a:srgbClr val="000000"/>
                </a:solidFill>
                <a:latin typeface="Times-Roman"/>
              </a:rPr>
            </a:br>
            <a:r>
              <a:rPr lang="en-US" dirty="0" smtClean="0">
                <a:solidFill>
                  <a:srgbClr val="000000"/>
                </a:solidFill>
                <a:latin typeface="Times-Roman"/>
              </a:rPr>
              <a:t>	Plants </a:t>
            </a:r>
            <a:r>
              <a:rPr lang="en-US" dirty="0">
                <a:solidFill>
                  <a:srgbClr val="000000"/>
                </a:solidFill>
                <a:latin typeface="Times-Roman"/>
              </a:rPr>
              <a:t>are more susceptible to disease </a:t>
            </a:r>
            <a:r>
              <a:rPr lang="en-US" dirty="0">
                <a:solidFill>
                  <a:srgbClr val="000000"/>
                </a:solidFill>
                <a:latin typeface="Helvetica" panose="020B0604020202020204" pitchFamily="34" charset="0"/>
              </a:rPr>
              <a:t>if </a:t>
            </a:r>
            <a:r>
              <a:rPr lang="en-US" dirty="0">
                <a:solidFill>
                  <a:srgbClr val="000000"/>
                </a:solidFill>
                <a:latin typeface="Times-Roman"/>
              </a:rPr>
              <a:t>they are not growing well. This can be due</a:t>
            </a:r>
            <a:br>
              <a:rPr lang="en-US" dirty="0">
                <a:solidFill>
                  <a:srgbClr val="000000"/>
                </a:solidFill>
                <a:latin typeface="Times-Roman"/>
              </a:rPr>
            </a:br>
            <a:r>
              <a:rPr lang="en-US" dirty="0">
                <a:solidFill>
                  <a:srgbClr val="000000"/>
                </a:solidFill>
                <a:latin typeface="Times-Roman"/>
              </a:rPr>
              <a:t>to poor soil, drought or both. So prepare the site well adding plenty of </a:t>
            </a:r>
            <a:r>
              <a:rPr lang="en-US" dirty="0" smtClean="0">
                <a:solidFill>
                  <a:srgbClr val="000000"/>
                </a:solidFill>
                <a:latin typeface="Times-Roman"/>
              </a:rPr>
              <a:t>organic matter </a:t>
            </a:r>
            <a:r>
              <a:rPr lang="en-US" dirty="0">
                <a:solidFill>
                  <a:srgbClr val="000000"/>
                </a:solidFill>
                <a:latin typeface="Times-Roman"/>
              </a:rPr>
              <a:t>and give plants an occasional feed. </a:t>
            </a:r>
            <a:r>
              <a:rPr lang="en-US" dirty="0"/>
              <a:t/>
            </a:r>
            <a:br>
              <a:rPr lang="en-US" dirty="0"/>
            </a:br>
            <a:endParaRPr lang="en-US" dirty="0"/>
          </a:p>
        </p:txBody>
      </p:sp>
    </p:spTree>
    <p:extLst>
      <p:ext uri="{BB962C8B-B14F-4D97-AF65-F5344CB8AC3E}">
        <p14:creationId xmlns:p14="http://schemas.microsoft.com/office/powerpoint/2010/main" val="197830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702860C-84E3-44B0-ADCC-C0E9A644EA29}"/>
              </a:ext>
            </a:extLst>
          </p:cNvPr>
          <p:cNvSpPr>
            <a:spLocks noGrp="1" noChangeArrowheads="1"/>
          </p:cNvSpPr>
          <p:nvPr>
            <p:ph type="title"/>
          </p:nvPr>
        </p:nvSpPr>
        <p:spPr/>
        <p:txBody>
          <a:bodyPr>
            <a:normAutofit fontScale="90000"/>
          </a:bodyPr>
          <a:lstStyle/>
          <a:p>
            <a:pPr eaLnBrk="1" hangingPunct="1">
              <a:defRPr/>
            </a:pPr>
            <a:r>
              <a:rPr lang="en-US" altLang="en-US" sz="4000">
                <a:solidFill>
                  <a:srgbClr val="249427"/>
                </a:solidFill>
                <a:effectLst>
                  <a:outerShdw blurRad="38100" dist="38100" dir="2700000" algn="tl">
                    <a:srgbClr val="000000"/>
                  </a:outerShdw>
                </a:effectLst>
                <a:latin typeface="Helvetica" panose="020B0604020202020204" pitchFamily="34" charset="0"/>
              </a:rPr>
              <a:t>Ecosystem Services </a:t>
            </a:r>
            <a:br>
              <a:rPr lang="en-US" altLang="en-US" sz="4000">
                <a:solidFill>
                  <a:srgbClr val="249427"/>
                </a:solidFill>
                <a:effectLst>
                  <a:outerShdw blurRad="38100" dist="38100" dir="2700000" algn="tl">
                    <a:srgbClr val="000000"/>
                  </a:outerShdw>
                </a:effectLst>
                <a:latin typeface="Helvetica" panose="020B0604020202020204" pitchFamily="34" charset="0"/>
              </a:rPr>
            </a:br>
            <a:r>
              <a:rPr lang="en-US" altLang="en-US" sz="4000">
                <a:solidFill>
                  <a:srgbClr val="249427"/>
                </a:solidFill>
                <a:effectLst>
                  <a:outerShdw blurRad="38100" dist="38100" dir="2700000" algn="tl">
                    <a:srgbClr val="000000"/>
                  </a:outerShdw>
                </a:effectLst>
                <a:latin typeface="Helvetica" panose="020B0604020202020204" pitchFamily="34" charset="0"/>
              </a:rPr>
              <a:t>Provided by Soil Organisms</a:t>
            </a:r>
            <a:endParaRPr lang="en-US" altLang="en-US" sz="4000">
              <a:effectLst>
                <a:outerShdw blurRad="38100" dist="38100" dir="2700000" algn="tl">
                  <a:srgbClr val="FFFFFF"/>
                </a:outerShdw>
              </a:effectLst>
              <a:latin typeface="Helvetica" panose="020B0604020202020204" pitchFamily="34" charset="0"/>
            </a:endParaRPr>
          </a:p>
        </p:txBody>
      </p:sp>
      <p:sp>
        <p:nvSpPr>
          <p:cNvPr id="9219" name="Rectangle 3"/>
          <p:cNvSpPr>
            <a:spLocks noGrp="1" noChangeArrowheads="1"/>
          </p:cNvSpPr>
          <p:nvPr>
            <p:ph type="body" sz="half" idx="1"/>
          </p:nvPr>
        </p:nvSpPr>
        <p:spPr/>
        <p:txBody>
          <a:bodyPr/>
          <a:lstStyle/>
          <a:p>
            <a:pPr eaLnBrk="1" hangingPunct="1">
              <a:lnSpc>
                <a:spcPct val="90000"/>
              </a:lnSpc>
            </a:pPr>
            <a:r>
              <a:rPr lang="en-US" altLang="en-US">
                <a:latin typeface="Helvetica" panose="020B0604020202020204" pitchFamily="34" charset="0"/>
              </a:rPr>
              <a:t>Decomposition and nutrient cycling</a:t>
            </a:r>
          </a:p>
          <a:p>
            <a:pPr eaLnBrk="1" hangingPunct="1">
              <a:lnSpc>
                <a:spcPct val="90000"/>
              </a:lnSpc>
            </a:pPr>
            <a:r>
              <a:rPr lang="en-US" altLang="en-US">
                <a:latin typeface="Helvetica" panose="020B0604020202020204" pitchFamily="34" charset="0"/>
              </a:rPr>
              <a:t>Carbon sequestration</a:t>
            </a:r>
          </a:p>
          <a:p>
            <a:pPr eaLnBrk="1" hangingPunct="1">
              <a:lnSpc>
                <a:spcPct val="90000"/>
              </a:lnSpc>
            </a:pPr>
            <a:r>
              <a:rPr lang="en-US" altLang="en-US">
                <a:latin typeface="Helvetica" panose="020B0604020202020204" pitchFamily="34" charset="0"/>
              </a:rPr>
              <a:t>Maintenance of plant diversity</a:t>
            </a:r>
          </a:p>
          <a:p>
            <a:pPr eaLnBrk="1" hangingPunct="1">
              <a:lnSpc>
                <a:spcPct val="90000"/>
              </a:lnSpc>
            </a:pPr>
            <a:r>
              <a:rPr lang="en-US" altLang="en-US">
                <a:latin typeface="Helvetica" panose="020B0604020202020204" pitchFamily="34" charset="0"/>
              </a:rPr>
              <a:t>Bioremediation</a:t>
            </a:r>
          </a:p>
          <a:p>
            <a:pPr eaLnBrk="1" hangingPunct="1">
              <a:lnSpc>
                <a:spcPct val="90000"/>
              </a:lnSpc>
            </a:pPr>
            <a:r>
              <a:rPr lang="en-US" altLang="en-US">
                <a:latin typeface="Helvetica" panose="020B0604020202020204" pitchFamily="34" charset="0"/>
              </a:rPr>
              <a:t>Biological control of pests</a:t>
            </a:r>
          </a:p>
          <a:p>
            <a:pPr eaLnBrk="1" hangingPunct="1">
              <a:lnSpc>
                <a:spcPct val="90000"/>
              </a:lnSpc>
              <a:buFontTx/>
              <a:buNone/>
            </a:pPr>
            <a:endParaRPr lang="en-US" altLang="en-US"/>
          </a:p>
        </p:txBody>
      </p:sp>
      <p:pic>
        <p:nvPicPr>
          <p:cNvPr id="9220" name="Picture 4" descr="Soil organic matter - shovel (Bill Lorenz)"/>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58000" y="1981200"/>
            <a:ext cx="3182938" cy="4419600"/>
          </a:xfrm>
          <a:noFill/>
          <a:ln>
            <a:solidFill>
              <a:schemeClr val="fo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57998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9" y="561702"/>
            <a:ext cx="10528663" cy="569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68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a:extLst>
              <a:ext uri="{FF2B5EF4-FFF2-40B4-BE49-F238E27FC236}">
                <a16:creationId xmlns:a16="http://schemas.microsoft.com/office/drawing/2014/main" id="{02F1C430-DE89-4997-83FA-329E047CBD7D}"/>
              </a:ext>
            </a:extLst>
          </p:cNvPr>
          <p:cNvSpPr>
            <a:spLocks noGrp="1" noChangeArrowheads="1"/>
          </p:cNvSpPr>
          <p:nvPr>
            <p:ph type="title"/>
          </p:nvPr>
        </p:nvSpPr>
        <p:spPr/>
        <p:txBody>
          <a:bodyPr>
            <a:normAutofit fontScale="90000"/>
          </a:bodyPr>
          <a:lstStyle/>
          <a:p>
            <a:pPr eaLnBrk="1" hangingPunct="1">
              <a:defRPr/>
            </a:pPr>
            <a:r>
              <a:rPr lang="en-US" altLang="en-US" sz="3800" b="1">
                <a:solidFill>
                  <a:srgbClr val="249427"/>
                </a:solidFill>
              </a:rPr>
              <a:t>Survival of Soilborne Pathogens and Insect Pests</a:t>
            </a:r>
            <a:r>
              <a:rPr lang="en-US" altLang="en-US" sz="3800" b="1">
                <a:solidFill>
                  <a:srgbClr val="FFFF00"/>
                </a:solidFill>
                <a:latin typeface="Times New Roman" panose="02020603050405020304" pitchFamily="18" charset="0"/>
              </a:rPr>
              <a:t>   </a:t>
            </a:r>
            <a:r>
              <a:rPr lang="en-US" altLang="en-US" sz="2400" b="1">
                <a:solidFill>
                  <a:schemeClr val="bg1"/>
                </a:solidFill>
                <a:latin typeface="Times New Roman" panose="02020603050405020304" pitchFamily="18" charset="0"/>
              </a:rPr>
              <a:t/>
            </a:r>
            <a:br>
              <a:rPr lang="en-US" altLang="en-US" sz="2400" b="1">
                <a:solidFill>
                  <a:schemeClr val="bg1"/>
                </a:solidFill>
                <a:latin typeface="Times New Roman" panose="02020603050405020304" pitchFamily="18" charset="0"/>
              </a:rPr>
            </a:br>
            <a:endParaRPr lang="en-US" altLang="en-US" sz="2400">
              <a:solidFill>
                <a:schemeClr val="bg1"/>
              </a:solidFill>
              <a:effectLst>
                <a:outerShdw blurRad="38100" dist="38100" dir="2700000" algn="tl">
                  <a:srgbClr val="000000"/>
                </a:outerShdw>
              </a:effectLst>
              <a:latin typeface="Times New Roman" panose="02020603050405020304" pitchFamily="18" charset="0"/>
            </a:endParaRPr>
          </a:p>
        </p:txBody>
      </p:sp>
      <p:sp>
        <p:nvSpPr>
          <p:cNvPr id="46083" name="Rectangle 1027">
            <a:extLst>
              <a:ext uri="{FF2B5EF4-FFF2-40B4-BE49-F238E27FC236}">
                <a16:creationId xmlns:a16="http://schemas.microsoft.com/office/drawing/2014/main" id="{317648D1-6B9F-40AB-8C38-A9B262EA1DC2}"/>
              </a:ext>
            </a:extLst>
          </p:cNvPr>
          <p:cNvSpPr>
            <a:spLocks noGrp="1" noChangeArrowheads="1"/>
          </p:cNvSpPr>
          <p:nvPr>
            <p:ph type="body" idx="1"/>
          </p:nvPr>
        </p:nvSpPr>
        <p:spPr/>
        <p:txBody>
          <a:bodyPr>
            <a:normAutofit fontScale="92500" lnSpcReduction="10000"/>
          </a:bodyPr>
          <a:lstStyle/>
          <a:p>
            <a:pPr eaLnBrk="1" hangingPunct="1">
              <a:lnSpc>
                <a:spcPct val="90000"/>
              </a:lnSpc>
              <a:defRPr/>
            </a:pPr>
            <a:r>
              <a:rPr lang="en-US" altLang="en-US" sz="2800" b="1">
                <a:effectLst>
                  <a:outerShdw blurRad="38100" dist="38100" dir="2700000" algn="tl">
                    <a:srgbClr val="FFFFFF"/>
                  </a:outerShdw>
                </a:effectLst>
              </a:rPr>
              <a:t>In crop debris</a:t>
            </a:r>
          </a:p>
          <a:p>
            <a:pPr eaLnBrk="1" hangingPunct="1">
              <a:lnSpc>
                <a:spcPct val="90000"/>
              </a:lnSpc>
              <a:defRPr/>
            </a:pPr>
            <a:r>
              <a:rPr lang="en-US" altLang="en-US" sz="2800" b="1">
                <a:effectLst>
                  <a:outerShdw blurRad="38100" dist="38100" dir="2700000" algn="tl">
                    <a:srgbClr val="FFFFFF"/>
                  </a:outerShdw>
                </a:effectLst>
              </a:rPr>
              <a:t>In seed</a:t>
            </a:r>
          </a:p>
          <a:p>
            <a:pPr eaLnBrk="1" hangingPunct="1">
              <a:lnSpc>
                <a:spcPct val="90000"/>
              </a:lnSpc>
              <a:defRPr/>
            </a:pPr>
            <a:r>
              <a:rPr lang="en-US" altLang="en-US" sz="2800" b="1">
                <a:effectLst>
                  <a:outerShdw blurRad="38100" dist="38100" dir="2700000" algn="tl">
                    <a:srgbClr val="FFFFFF"/>
                  </a:outerShdw>
                </a:effectLst>
              </a:rPr>
              <a:t>On alternate hosts (including weeds)</a:t>
            </a:r>
          </a:p>
          <a:p>
            <a:pPr eaLnBrk="1" hangingPunct="1">
              <a:lnSpc>
                <a:spcPct val="90000"/>
              </a:lnSpc>
              <a:defRPr/>
            </a:pPr>
            <a:r>
              <a:rPr lang="en-US" altLang="en-US" sz="2800" b="1">
                <a:effectLst>
                  <a:outerShdw blurRad="38100" dist="38100" dir="2700000" algn="tl">
                    <a:srgbClr val="FFFFFF"/>
                  </a:outerShdw>
                </a:effectLst>
              </a:rPr>
              <a:t>As specialized, protective, dormant or quiescent stage </a:t>
            </a:r>
          </a:p>
          <a:p>
            <a:pPr lvl="1" eaLnBrk="1" hangingPunct="1">
              <a:lnSpc>
                <a:spcPct val="90000"/>
              </a:lnSpc>
              <a:defRPr/>
            </a:pPr>
            <a:r>
              <a:rPr lang="en-US" altLang="en-US" b="1">
                <a:effectLst>
                  <a:outerShdw blurRad="38100" dist="38100" dir="2700000" algn="tl">
                    <a:srgbClr val="FFFFFF"/>
                  </a:outerShdw>
                </a:effectLst>
              </a:rPr>
              <a:t>(e.g., fungal sclerotia, nematode cysts, pupae)</a:t>
            </a:r>
          </a:p>
          <a:p>
            <a:pPr eaLnBrk="1" hangingPunct="1">
              <a:lnSpc>
                <a:spcPct val="90000"/>
              </a:lnSpc>
              <a:defRPr/>
            </a:pPr>
            <a:r>
              <a:rPr lang="en-US" altLang="en-US" sz="2800" b="1">
                <a:effectLst>
                  <a:outerShdw blurRad="38100" dist="38100" dir="2700000" algn="tl">
                    <a:srgbClr val="FFFFFF"/>
                  </a:outerShdw>
                </a:effectLst>
              </a:rPr>
              <a:t>In insect or nematode vectors - pathogens</a:t>
            </a:r>
          </a:p>
          <a:p>
            <a:pPr eaLnBrk="1" hangingPunct="1">
              <a:lnSpc>
                <a:spcPct val="90000"/>
              </a:lnSpc>
              <a:defRPr/>
            </a:pPr>
            <a:r>
              <a:rPr lang="en-US" altLang="en-US" sz="2800" b="1">
                <a:effectLst>
                  <a:outerShdw blurRad="38100" dist="38100" dir="2700000" algn="tl">
                    <a:srgbClr val="FFFFFF"/>
                  </a:outerShdw>
                </a:effectLst>
              </a:rPr>
              <a:t>As saprophytes or by omnivory</a:t>
            </a:r>
          </a:p>
        </p:txBody>
      </p:sp>
    </p:spTree>
    <p:extLst>
      <p:ext uri="{BB962C8B-B14F-4D97-AF65-F5344CB8AC3E}">
        <p14:creationId xmlns:p14="http://schemas.microsoft.com/office/powerpoint/2010/main" val="1178180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1817" y="859023"/>
            <a:ext cx="3953692" cy="461665"/>
          </a:xfrm>
          <a:prstGeom prst="rect">
            <a:avLst/>
          </a:prstGeom>
        </p:spPr>
        <p:txBody>
          <a:bodyPr wrap="square">
            <a:spAutoFit/>
          </a:bodyPr>
          <a:lstStyle/>
          <a:p>
            <a:r>
              <a:rPr lang="en-US" sz="2400" dirty="0">
                <a:solidFill>
                  <a:srgbClr val="000000"/>
                </a:solidFill>
                <a:latin typeface="Times-Roman"/>
              </a:rPr>
              <a:t>Disease Suppressive </a:t>
            </a:r>
            <a:r>
              <a:rPr lang="en-US" sz="2400" dirty="0" smtClean="0">
                <a:solidFill>
                  <a:srgbClr val="000000"/>
                </a:solidFill>
                <a:latin typeface="Times-Roman"/>
              </a:rPr>
              <a:t>Soils</a:t>
            </a:r>
            <a:endParaRPr lang="en-US" sz="2400" dirty="0"/>
          </a:p>
        </p:txBody>
      </p:sp>
      <p:sp>
        <p:nvSpPr>
          <p:cNvPr id="5" name="Rectangle 4"/>
          <p:cNvSpPr/>
          <p:nvPr/>
        </p:nvSpPr>
        <p:spPr>
          <a:xfrm>
            <a:off x="1110342" y="1498938"/>
            <a:ext cx="9470572" cy="1569660"/>
          </a:xfrm>
          <a:prstGeom prst="rect">
            <a:avLst/>
          </a:prstGeom>
        </p:spPr>
        <p:txBody>
          <a:bodyPr wrap="square">
            <a:spAutoFit/>
          </a:bodyPr>
          <a:lstStyle/>
          <a:p>
            <a:r>
              <a:rPr lang="en-US" sz="2400" dirty="0">
                <a:solidFill>
                  <a:srgbClr val="000000"/>
                </a:solidFill>
                <a:latin typeface="Times-Roman"/>
              </a:rPr>
              <a:t>A soil is considered suppressive when, in spite of favorable conditions for disease </a:t>
            </a:r>
            <a:r>
              <a:rPr lang="en-US" sz="2400" dirty="0" smtClean="0">
                <a:solidFill>
                  <a:srgbClr val="000000"/>
                </a:solidFill>
                <a:latin typeface="Times-Roman"/>
              </a:rPr>
              <a:t>to occur</a:t>
            </a:r>
            <a:r>
              <a:rPr lang="en-US" sz="2400" dirty="0">
                <a:solidFill>
                  <a:srgbClr val="000000"/>
                </a:solidFill>
                <a:latin typeface="Times-Roman"/>
              </a:rPr>
              <a:t>, a pathogen either cannot become established, establishes but produces no disease</a:t>
            </a:r>
            <a:r>
              <a:rPr lang="en-US" sz="2400" dirty="0" smtClean="0">
                <a:solidFill>
                  <a:srgbClr val="000000"/>
                </a:solidFill>
                <a:latin typeface="Times-Roman"/>
              </a:rPr>
              <a:t>, or </a:t>
            </a:r>
            <a:r>
              <a:rPr lang="en-US" sz="2400" dirty="0">
                <a:solidFill>
                  <a:srgbClr val="000000"/>
                </a:solidFill>
                <a:latin typeface="Times-Roman"/>
              </a:rPr>
              <a:t>establishes and produces disease for a short time and then declines. </a:t>
            </a:r>
            <a:endParaRPr lang="en-US" sz="2400" dirty="0"/>
          </a:p>
        </p:txBody>
      </p:sp>
      <p:sp>
        <p:nvSpPr>
          <p:cNvPr id="6" name="Rectangle 5"/>
          <p:cNvSpPr/>
          <p:nvPr/>
        </p:nvSpPr>
        <p:spPr>
          <a:xfrm>
            <a:off x="1110342" y="3105555"/>
            <a:ext cx="9248504" cy="2308324"/>
          </a:xfrm>
          <a:prstGeom prst="rect">
            <a:avLst/>
          </a:prstGeom>
        </p:spPr>
        <p:txBody>
          <a:bodyPr wrap="square">
            <a:spAutoFit/>
          </a:bodyPr>
          <a:lstStyle/>
          <a:p>
            <a:r>
              <a:rPr lang="en-US" sz="2400" dirty="0">
                <a:solidFill>
                  <a:srgbClr val="000000"/>
                </a:solidFill>
                <a:latin typeface="Times-Roman"/>
              </a:rPr>
              <a:t>The level of disease </a:t>
            </a:r>
            <a:r>
              <a:rPr lang="en-US" sz="2400" dirty="0" err="1">
                <a:solidFill>
                  <a:srgbClr val="000000"/>
                </a:solidFill>
                <a:latin typeface="Times-Roman"/>
              </a:rPr>
              <a:t>suppressiveness</a:t>
            </a:r>
            <a:r>
              <a:rPr lang="en-US" sz="2400" dirty="0">
                <a:solidFill>
                  <a:srgbClr val="000000"/>
                </a:solidFill>
                <a:latin typeface="Times-Roman"/>
              </a:rPr>
              <a:t> is typically related to the level of </a:t>
            </a:r>
            <a:r>
              <a:rPr lang="en-US" sz="2400" dirty="0" smtClean="0">
                <a:solidFill>
                  <a:srgbClr val="000000"/>
                </a:solidFill>
                <a:latin typeface="Times-Roman"/>
              </a:rPr>
              <a:t>total microbiological </a:t>
            </a:r>
            <a:r>
              <a:rPr lang="en-US" sz="2400" dirty="0">
                <a:solidFill>
                  <a:srgbClr val="000000"/>
                </a:solidFill>
                <a:latin typeface="Times-Roman"/>
              </a:rPr>
              <a:t>activity in a soil. </a:t>
            </a:r>
            <a:endParaRPr lang="en-US" sz="2400" dirty="0" smtClean="0">
              <a:solidFill>
                <a:srgbClr val="000000"/>
              </a:solidFill>
              <a:latin typeface="Times-Roman"/>
            </a:endParaRPr>
          </a:p>
          <a:p>
            <a:r>
              <a:rPr lang="en-US" sz="2400" dirty="0" smtClean="0">
                <a:solidFill>
                  <a:srgbClr val="000000"/>
                </a:solidFill>
                <a:latin typeface="Times-Roman"/>
              </a:rPr>
              <a:t>The </a:t>
            </a:r>
            <a:r>
              <a:rPr lang="en-US" sz="2400" dirty="0">
                <a:solidFill>
                  <a:srgbClr val="000000"/>
                </a:solidFill>
                <a:latin typeface="Times-Roman"/>
              </a:rPr>
              <a:t>larger the active microbial biomass, the </a:t>
            </a:r>
            <a:r>
              <a:rPr lang="en-US" sz="2400" dirty="0" smtClean="0">
                <a:solidFill>
                  <a:srgbClr val="000000"/>
                </a:solidFill>
                <a:latin typeface="Times-Roman"/>
              </a:rPr>
              <a:t>greater the </a:t>
            </a:r>
            <a:r>
              <a:rPr lang="en-US" sz="2400" dirty="0">
                <a:solidFill>
                  <a:srgbClr val="000000"/>
                </a:solidFill>
                <a:latin typeface="Times-Roman"/>
              </a:rPr>
              <a:t>soil's capacity to use carbon, nutrients, and energy, thus lowering their </a:t>
            </a:r>
            <a:r>
              <a:rPr lang="en-US" sz="2400" dirty="0" smtClean="0">
                <a:solidFill>
                  <a:srgbClr val="000000"/>
                </a:solidFill>
                <a:latin typeface="Times-Roman"/>
              </a:rPr>
              <a:t>availability to </a:t>
            </a:r>
            <a:r>
              <a:rPr lang="en-US" sz="2400" dirty="0">
                <a:solidFill>
                  <a:srgbClr val="000000"/>
                </a:solidFill>
                <a:latin typeface="Times-Roman"/>
              </a:rPr>
              <a:t>pathogens. </a:t>
            </a:r>
            <a:br>
              <a:rPr lang="en-US" sz="2400" dirty="0">
                <a:solidFill>
                  <a:srgbClr val="000000"/>
                </a:solidFill>
                <a:latin typeface="Times-Roman"/>
              </a:rPr>
            </a:br>
            <a:endParaRPr lang="en-US" sz="2400" dirty="0">
              <a:solidFill>
                <a:srgbClr val="000000"/>
              </a:solidFill>
              <a:latin typeface="Times-Roman"/>
            </a:endParaRPr>
          </a:p>
        </p:txBody>
      </p:sp>
    </p:spTree>
    <p:extLst>
      <p:ext uri="{BB962C8B-B14F-4D97-AF65-F5344CB8AC3E}">
        <p14:creationId xmlns:p14="http://schemas.microsoft.com/office/powerpoint/2010/main" val="28653096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692</TotalTime>
  <Words>2244</Words>
  <Application>Microsoft Office PowerPoint</Application>
  <PresentationFormat>Widescreen</PresentationFormat>
  <Paragraphs>226</Paragraphs>
  <Slides>33</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Arial</vt:lpstr>
      <vt:lpstr>Arial Black</vt:lpstr>
      <vt:lpstr>Calibri</vt:lpstr>
      <vt:lpstr>Garamond</vt:lpstr>
      <vt:lpstr>Helvetica</vt:lpstr>
      <vt:lpstr>Osaka</vt:lpstr>
      <vt:lpstr>Times</vt:lpstr>
      <vt:lpstr>Times New Roman</vt:lpstr>
      <vt:lpstr>Times-Bold</vt:lpstr>
      <vt:lpstr>Times-Italic</vt:lpstr>
      <vt:lpstr>Times-Roman</vt:lpstr>
      <vt:lpstr>Wingdings</vt:lpstr>
      <vt:lpstr>Organic</vt:lpstr>
      <vt:lpstr>Soil-borne plant pathogens and their management PP- 404, 3(2-1)</vt:lpstr>
      <vt:lpstr>PowerPoint Presentation</vt:lpstr>
      <vt:lpstr>PowerPoint Presentation</vt:lpstr>
      <vt:lpstr>PowerPoint Presentation</vt:lpstr>
      <vt:lpstr>PowerPoint Presentation</vt:lpstr>
      <vt:lpstr>Ecosystem Services  Provided by Soil Organisms</vt:lpstr>
      <vt:lpstr>PowerPoint Presentation</vt:lpstr>
      <vt:lpstr>Survival of Soilborne Pathogens and Insect Pests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of Soil Macrofauna</vt:lpstr>
      <vt:lpstr>PowerPoint Presentation</vt:lpstr>
      <vt:lpstr>PowerPoint Presentation</vt:lpstr>
      <vt:lpstr>PowerPoint Presentation</vt:lpstr>
      <vt:lpstr>PowerPoint Presentation</vt:lpstr>
      <vt:lpstr>PowerPoint Presentation</vt:lpstr>
      <vt:lpstr>PowerPoint Presentation</vt:lpstr>
      <vt:lpstr>Nematode Pests of Plants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dc:title>
  <dc:creator>M Asif Shabbir</dc:creator>
  <cp:lastModifiedBy>Yasir Iftikhar</cp:lastModifiedBy>
  <cp:revision>80</cp:revision>
  <dcterms:created xsi:type="dcterms:W3CDTF">2019-10-04T18:30:01Z</dcterms:created>
  <dcterms:modified xsi:type="dcterms:W3CDTF">2020-04-20T05:00:25Z</dcterms:modified>
</cp:coreProperties>
</file>